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1"/>
  </p:notesMasterIdLst>
  <p:sldIdLst>
    <p:sldId id="256" r:id="rId3"/>
    <p:sldId id="340" r:id="rId4"/>
    <p:sldId id="341" r:id="rId5"/>
    <p:sldId id="342" r:id="rId6"/>
    <p:sldId id="356" r:id="rId7"/>
    <p:sldId id="343" r:id="rId8"/>
    <p:sldId id="357" r:id="rId9"/>
    <p:sldId id="344" r:id="rId10"/>
    <p:sldId id="358" r:id="rId11"/>
    <p:sldId id="345" r:id="rId12"/>
    <p:sldId id="346" r:id="rId13"/>
    <p:sldId id="347" r:id="rId14"/>
    <p:sldId id="389" r:id="rId15"/>
    <p:sldId id="348" r:id="rId16"/>
    <p:sldId id="349" r:id="rId17"/>
    <p:sldId id="359" r:id="rId18"/>
    <p:sldId id="387" r:id="rId19"/>
    <p:sldId id="350" r:id="rId20"/>
    <p:sldId id="360" r:id="rId21"/>
    <p:sldId id="351" r:id="rId22"/>
    <p:sldId id="352" r:id="rId23"/>
    <p:sldId id="353" r:id="rId24"/>
    <p:sldId id="354" r:id="rId25"/>
    <p:sldId id="361" r:id="rId26"/>
    <p:sldId id="355" r:id="rId27"/>
    <p:sldId id="362" r:id="rId28"/>
    <p:sldId id="363" r:id="rId29"/>
    <p:sldId id="364" r:id="rId30"/>
    <p:sldId id="388" r:id="rId31"/>
    <p:sldId id="365" r:id="rId32"/>
    <p:sldId id="366" r:id="rId33"/>
    <p:sldId id="367" r:id="rId34"/>
    <p:sldId id="368" r:id="rId35"/>
    <p:sldId id="369" r:id="rId36"/>
    <p:sldId id="370" r:id="rId37"/>
    <p:sldId id="371" r:id="rId38"/>
    <p:sldId id="372" r:id="rId39"/>
    <p:sldId id="386" r:id="rId40"/>
    <p:sldId id="382" r:id="rId41"/>
    <p:sldId id="383" r:id="rId42"/>
    <p:sldId id="384" r:id="rId43"/>
    <p:sldId id="385" r:id="rId44"/>
    <p:sldId id="374" r:id="rId45"/>
    <p:sldId id="380" r:id="rId46"/>
    <p:sldId id="375" r:id="rId47"/>
    <p:sldId id="376" r:id="rId48"/>
    <p:sldId id="378" r:id="rId49"/>
    <p:sldId id="379" r:id="rId50"/>
    <p:sldId id="395" r:id="rId51"/>
    <p:sldId id="396" r:id="rId52"/>
    <p:sldId id="390" r:id="rId53"/>
    <p:sldId id="295" r:id="rId54"/>
    <p:sldId id="394" r:id="rId55"/>
    <p:sldId id="393" r:id="rId56"/>
    <p:sldId id="397" r:id="rId57"/>
    <p:sldId id="392" r:id="rId58"/>
    <p:sldId id="293" r:id="rId59"/>
    <p:sldId id="398" r:id="rId60"/>
  </p:sldIdLst>
  <p:sldSz cx="9144000" cy="6858000" type="screen4x3"/>
  <p:notesSz cx="6858000" cy="9144000"/>
  <p:custDataLst>
    <p:tags r:id="rId62"/>
  </p:custDataLst>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bstaff"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2" d="100"/>
          <a:sy n="112" d="100"/>
        </p:scale>
        <p:origin x="-4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4A0B7-35E7-417E-BABD-538F5D8BDE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17D1C47-743C-4ED6-B63D-790AC3F15BD1}">
      <dgm:prSet phldrT="[Κείμενο]"/>
      <dgm:spPr/>
      <dgm:t>
        <a:bodyPr/>
        <a:lstStyle/>
        <a:p>
          <a:r>
            <a:rPr lang="en-GB" altLang="en-US" dirty="0" smtClean="0"/>
            <a:t>The Distributive Model</a:t>
          </a:r>
          <a:endParaRPr lang="en-US" dirty="0"/>
        </a:p>
      </dgm:t>
    </dgm:pt>
    <dgm:pt modelId="{F96283FA-6486-4EB2-9765-83168759FFFD}" type="parTrans" cxnId="{05FEBF94-C7E1-4551-9774-572A80234833}">
      <dgm:prSet/>
      <dgm:spPr/>
      <dgm:t>
        <a:bodyPr/>
        <a:lstStyle/>
        <a:p>
          <a:endParaRPr lang="en-US"/>
        </a:p>
      </dgm:t>
    </dgm:pt>
    <dgm:pt modelId="{E9A100D2-781C-4C75-8405-E7C100EC39B2}" type="sibTrans" cxnId="{05FEBF94-C7E1-4551-9774-572A80234833}">
      <dgm:prSet/>
      <dgm:spPr/>
      <dgm:t>
        <a:bodyPr/>
        <a:lstStyle/>
        <a:p>
          <a:endParaRPr lang="en-US"/>
        </a:p>
      </dgm:t>
    </dgm:pt>
    <dgm:pt modelId="{33897372-D803-4BC1-BA84-DBEEDE62D99E}">
      <dgm:prSet/>
      <dgm:spPr/>
      <dgm:t>
        <a:bodyPr/>
        <a:lstStyle/>
        <a:p>
          <a:r>
            <a:rPr lang="en-GB" altLang="en-US" dirty="0" smtClean="0"/>
            <a:t>The Tutorial Model</a:t>
          </a:r>
        </a:p>
      </dgm:t>
    </dgm:pt>
    <dgm:pt modelId="{4676649D-7256-41FE-A21B-FEB68227D024}" type="parTrans" cxnId="{0223100E-0EE0-4F88-97FE-1333F0C8282B}">
      <dgm:prSet/>
      <dgm:spPr/>
      <dgm:t>
        <a:bodyPr/>
        <a:lstStyle/>
        <a:p>
          <a:endParaRPr lang="en-US"/>
        </a:p>
      </dgm:t>
    </dgm:pt>
    <dgm:pt modelId="{3EB0EDBF-CDD7-478E-A79D-E088A226A55B}" type="sibTrans" cxnId="{0223100E-0EE0-4F88-97FE-1333F0C8282B}">
      <dgm:prSet/>
      <dgm:spPr/>
      <dgm:t>
        <a:bodyPr/>
        <a:lstStyle/>
        <a:p>
          <a:endParaRPr lang="en-US"/>
        </a:p>
      </dgm:t>
    </dgm:pt>
    <dgm:pt modelId="{5BB0E6FD-8CBC-4683-951E-2AB5F2DEDD38}">
      <dgm:prSet/>
      <dgm:spPr/>
      <dgm:t>
        <a:bodyPr/>
        <a:lstStyle/>
        <a:p>
          <a:r>
            <a:rPr lang="en-GB" altLang="en-US" dirty="0" smtClean="0"/>
            <a:t>The Cooperative Model</a:t>
          </a:r>
        </a:p>
      </dgm:t>
    </dgm:pt>
    <dgm:pt modelId="{8B6086C5-372D-406D-9855-ECB498410C9E}" type="parTrans" cxnId="{74541155-E9E6-41D3-A835-F389C46AA89F}">
      <dgm:prSet/>
      <dgm:spPr/>
      <dgm:t>
        <a:bodyPr/>
        <a:lstStyle/>
        <a:p>
          <a:endParaRPr lang="en-US"/>
        </a:p>
      </dgm:t>
    </dgm:pt>
    <dgm:pt modelId="{F0FB02F2-F2B2-4A0F-A0BB-17BCCA207F3F}" type="sibTrans" cxnId="{74541155-E9E6-41D3-A835-F389C46AA89F}">
      <dgm:prSet/>
      <dgm:spPr/>
      <dgm:t>
        <a:bodyPr/>
        <a:lstStyle/>
        <a:p>
          <a:endParaRPr lang="en-US"/>
        </a:p>
      </dgm:t>
    </dgm:pt>
    <dgm:pt modelId="{CA5C6CA8-8877-4180-8117-68E08C5743C3}" type="pres">
      <dgm:prSet presAssocID="{8124A0B7-35E7-417E-BABD-538F5D8BDE95}" presName="diagram" presStyleCnt="0">
        <dgm:presLayoutVars>
          <dgm:dir/>
          <dgm:resizeHandles val="exact"/>
        </dgm:presLayoutVars>
      </dgm:prSet>
      <dgm:spPr/>
      <dgm:t>
        <a:bodyPr/>
        <a:lstStyle/>
        <a:p>
          <a:endParaRPr lang="en-GB"/>
        </a:p>
      </dgm:t>
    </dgm:pt>
    <dgm:pt modelId="{D5643D08-141A-4802-9A3F-959C3E9AF4F7}" type="pres">
      <dgm:prSet presAssocID="{017D1C47-743C-4ED6-B63D-790AC3F15BD1}" presName="node" presStyleLbl="node1" presStyleIdx="0" presStyleCnt="3">
        <dgm:presLayoutVars>
          <dgm:bulletEnabled val="1"/>
        </dgm:presLayoutVars>
      </dgm:prSet>
      <dgm:spPr/>
      <dgm:t>
        <a:bodyPr/>
        <a:lstStyle/>
        <a:p>
          <a:endParaRPr lang="en-US"/>
        </a:p>
      </dgm:t>
    </dgm:pt>
    <dgm:pt modelId="{46F6CE27-2F4B-470A-A27A-40A34A9BBB8E}" type="pres">
      <dgm:prSet presAssocID="{E9A100D2-781C-4C75-8405-E7C100EC39B2}" presName="sibTrans" presStyleCnt="0"/>
      <dgm:spPr/>
      <dgm:t>
        <a:bodyPr/>
        <a:lstStyle/>
        <a:p>
          <a:endParaRPr lang="en-GB"/>
        </a:p>
      </dgm:t>
    </dgm:pt>
    <dgm:pt modelId="{7084D1A3-1DAA-49D4-9678-82F719868513}" type="pres">
      <dgm:prSet presAssocID="{33897372-D803-4BC1-BA84-DBEEDE62D99E}" presName="node" presStyleLbl="node1" presStyleIdx="1" presStyleCnt="3">
        <dgm:presLayoutVars>
          <dgm:bulletEnabled val="1"/>
        </dgm:presLayoutVars>
      </dgm:prSet>
      <dgm:spPr/>
      <dgm:t>
        <a:bodyPr/>
        <a:lstStyle/>
        <a:p>
          <a:endParaRPr lang="en-US"/>
        </a:p>
      </dgm:t>
    </dgm:pt>
    <dgm:pt modelId="{F245BF04-520E-4A13-A864-474979929E8E}" type="pres">
      <dgm:prSet presAssocID="{3EB0EDBF-CDD7-478E-A79D-E088A226A55B}" presName="sibTrans" presStyleCnt="0"/>
      <dgm:spPr/>
      <dgm:t>
        <a:bodyPr/>
        <a:lstStyle/>
        <a:p>
          <a:endParaRPr lang="en-GB"/>
        </a:p>
      </dgm:t>
    </dgm:pt>
    <dgm:pt modelId="{F800634A-AC2B-4088-B11D-B404369D1AD3}" type="pres">
      <dgm:prSet presAssocID="{5BB0E6FD-8CBC-4683-951E-2AB5F2DEDD38}" presName="node" presStyleLbl="node1" presStyleIdx="2" presStyleCnt="3">
        <dgm:presLayoutVars>
          <dgm:bulletEnabled val="1"/>
        </dgm:presLayoutVars>
      </dgm:prSet>
      <dgm:spPr/>
      <dgm:t>
        <a:bodyPr/>
        <a:lstStyle/>
        <a:p>
          <a:endParaRPr lang="en-US"/>
        </a:p>
      </dgm:t>
    </dgm:pt>
  </dgm:ptLst>
  <dgm:cxnLst>
    <dgm:cxn modelId="{0223100E-0EE0-4F88-97FE-1333F0C8282B}" srcId="{8124A0B7-35E7-417E-BABD-538F5D8BDE95}" destId="{33897372-D803-4BC1-BA84-DBEEDE62D99E}" srcOrd="1" destOrd="0" parTransId="{4676649D-7256-41FE-A21B-FEB68227D024}" sibTransId="{3EB0EDBF-CDD7-478E-A79D-E088A226A55B}"/>
    <dgm:cxn modelId="{74541155-E9E6-41D3-A835-F389C46AA89F}" srcId="{8124A0B7-35E7-417E-BABD-538F5D8BDE95}" destId="{5BB0E6FD-8CBC-4683-951E-2AB5F2DEDD38}" srcOrd="2" destOrd="0" parTransId="{8B6086C5-372D-406D-9855-ECB498410C9E}" sibTransId="{F0FB02F2-F2B2-4A0F-A0BB-17BCCA207F3F}"/>
    <dgm:cxn modelId="{05FEBF94-C7E1-4551-9774-572A80234833}" srcId="{8124A0B7-35E7-417E-BABD-538F5D8BDE95}" destId="{017D1C47-743C-4ED6-B63D-790AC3F15BD1}" srcOrd="0" destOrd="0" parTransId="{F96283FA-6486-4EB2-9765-83168759FFFD}" sibTransId="{E9A100D2-781C-4C75-8405-E7C100EC39B2}"/>
    <dgm:cxn modelId="{655AE140-01DA-4DEE-B66B-34E6563D6BB7}" type="presOf" srcId="{5BB0E6FD-8CBC-4683-951E-2AB5F2DEDD38}" destId="{F800634A-AC2B-4088-B11D-B404369D1AD3}" srcOrd="0" destOrd="0" presId="urn:microsoft.com/office/officeart/2005/8/layout/default"/>
    <dgm:cxn modelId="{FD47262D-925B-4C7F-84F8-13B9DD43F120}" type="presOf" srcId="{017D1C47-743C-4ED6-B63D-790AC3F15BD1}" destId="{D5643D08-141A-4802-9A3F-959C3E9AF4F7}" srcOrd="0" destOrd="0" presId="urn:microsoft.com/office/officeart/2005/8/layout/default"/>
    <dgm:cxn modelId="{875E9A78-7DCC-4117-B51B-E4672E5327C4}" type="presOf" srcId="{33897372-D803-4BC1-BA84-DBEEDE62D99E}" destId="{7084D1A3-1DAA-49D4-9678-82F719868513}" srcOrd="0" destOrd="0" presId="urn:microsoft.com/office/officeart/2005/8/layout/default"/>
    <dgm:cxn modelId="{3CA35F9E-0E3E-43BC-AC11-2CA223F140F7}" type="presOf" srcId="{8124A0B7-35E7-417E-BABD-538F5D8BDE95}" destId="{CA5C6CA8-8877-4180-8117-68E08C5743C3}" srcOrd="0" destOrd="0" presId="urn:microsoft.com/office/officeart/2005/8/layout/default"/>
    <dgm:cxn modelId="{FA7376B1-8FD6-459B-9AB1-3159084B455D}" type="presParOf" srcId="{CA5C6CA8-8877-4180-8117-68E08C5743C3}" destId="{D5643D08-141A-4802-9A3F-959C3E9AF4F7}" srcOrd="0" destOrd="0" presId="urn:microsoft.com/office/officeart/2005/8/layout/default"/>
    <dgm:cxn modelId="{F46BACAD-D781-4DF4-BC7C-6698C7EC872B}" type="presParOf" srcId="{CA5C6CA8-8877-4180-8117-68E08C5743C3}" destId="{46F6CE27-2F4B-470A-A27A-40A34A9BBB8E}" srcOrd="1" destOrd="0" presId="urn:microsoft.com/office/officeart/2005/8/layout/default"/>
    <dgm:cxn modelId="{523BCA2F-0DA4-4DF4-9AD4-3739BC387F8E}" type="presParOf" srcId="{CA5C6CA8-8877-4180-8117-68E08C5743C3}" destId="{7084D1A3-1DAA-49D4-9678-82F719868513}" srcOrd="2" destOrd="0" presId="urn:microsoft.com/office/officeart/2005/8/layout/default"/>
    <dgm:cxn modelId="{53C730A6-76D8-4862-9E2D-E95BC58C36E5}" type="presParOf" srcId="{CA5C6CA8-8877-4180-8117-68E08C5743C3}" destId="{F245BF04-520E-4A13-A864-474979929E8E}" srcOrd="3" destOrd="0" presId="urn:microsoft.com/office/officeart/2005/8/layout/default"/>
    <dgm:cxn modelId="{7362ACE1-5CEB-4C5E-B2A7-5EDFFDC6106B}" type="presParOf" srcId="{CA5C6CA8-8877-4180-8117-68E08C5743C3}" destId="{F800634A-AC2B-4088-B11D-B404369D1AD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43D08-141A-4802-9A3F-959C3E9AF4F7}">
      <dsp:nvSpPr>
        <dsp:cNvPr id="0" name=""/>
        <dsp:cNvSpPr/>
      </dsp:nvSpPr>
      <dsp:spPr>
        <a:xfrm>
          <a:off x="508959" y="1466"/>
          <a:ext cx="2704202" cy="16225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altLang="en-US" sz="3200" kern="1200" dirty="0" smtClean="0"/>
            <a:t>The Distributive Model</a:t>
          </a:r>
          <a:endParaRPr lang="en-US" sz="3200" kern="1200" dirty="0"/>
        </a:p>
      </dsp:txBody>
      <dsp:txXfrm>
        <a:off x="508959" y="1466"/>
        <a:ext cx="2704202" cy="1622521"/>
      </dsp:txXfrm>
    </dsp:sp>
    <dsp:sp modelId="{7084D1A3-1DAA-49D4-9678-82F719868513}">
      <dsp:nvSpPr>
        <dsp:cNvPr id="0" name=""/>
        <dsp:cNvSpPr/>
      </dsp:nvSpPr>
      <dsp:spPr>
        <a:xfrm>
          <a:off x="3483582" y="1466"/>
          <a:ext cx="2704202" cy="16225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altLang="en-US" sz="3200" kern="1200" dirty="0" smtClean="0"/>
            <a:t>The Tutorial Model</a:t>
          </a:r>
        </a:p>
      </dsp:txBody>
      <dsp:txXfrm>
        <a:off x="3483582" y="1466"/>
        <a:ext cx="2704202" cy="1622521"/>
      </dsp:txXfrm>
    </dsp:sp>
    <dsp:sp modelId="{F800634A-AC2B-4088-B11D-B404369D1AD3}">
      <dsp:nvSpPr>
        <dsp:cNvPr id="0" name=""/>
        <dsp:cNvSpPr/>
      </dsp:nvSpPr>
      <dsp:spPr>
        <a:xfrm>
          <a:off x="1996270" y="1894408"/>
          <a:ext cx="2704202" cy="16225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altLang="en-US" sz="3200" kern="1200" dirty="0" smtClean="0"/>
            <a:t>The Cooperative Model</a:t>
          </a:r>
        </a:p>
      </dsp:txBody>
      <dsp:txXfrm>
        <a:off x="1996270" y="1894408"/>
        <a:ext cx="2704202" cy="16225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2712854-F62D-4560-A071-01355CAC4087}" type="datetimeFigureOut">
              <a:rPr lang="el-GR"/>
              <a:pPr>
                <a:defRPr/>
              </a:pPr>
              <a:t>25/9/2015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0C2BC65-5851-4AFA-B745-79BFE2AB48E4}" type="slidenum">
              <a:rPr lang="el-GR" altLang="en-US"/>
              <a:pPr/>
              <a:t>‹#›</a:t>
            </a:fld>
            <a:endParaRPr lang="el-GR" altLang="en-US"/>
          </a:p>
        </p:txBody>
      </p:sp>
    </p:spTree>
    <p:extLst>
      <p:ext uri="{BB962C8B-B14F-4D97-AF65-F5344CB8AC3E}">
        <p14:creationId xmlns:p14="http://schemas.microsoft.com/office/powerpoint/2010/main" val="3126681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DF4E840-5624-46EC-B8EB-EE3C22015BBB}" type="slidenum">
              <a:rPr lang="el-GR" altLang="en-US">
                <a:latin typeface="Calibri" pitchFamily="34" charset="0"/>
              </a:rPr>
              <a:pPr/>
              <a:t>1</a:t>
            </a:fld>
            <a:endParaRPr lang="el-GR" altLang="en-US">
              <a:latin typeface="Calibri" pitchFamily="34" charset="0"/>
            </a:endParaRPr>
          </a:p>
        </p:txBody>
      </p:sp>
    </p:spTree>
    <p:extLst>
      <p:ext uri="{BB962C8B-B14F-4D97-AF65-F5344CB8AC3E}">
        <p14:creationId xmlns:p14="http://schemas.microsoft.com/office/powerpoint/2010/main" val="336000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51</a:t>
            </a:fld>
            <a:endParaRPr lang="el-GR" altLang="el-GR"/>
          </a:p>
        </p:txBody>
      </p:sp>
    </p:spTree>
    <p:extLst>
      <p:ext uri="{BB962C8B-B14F-4D97-AF65-F5344CB8AC3E}">
        <p14:creationId xmlns:p14="http://schemas.microsoft.com/office/powerpoint/2010/main" val="132051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3782189-A43F-4A89-8B79-4D8FD86EF2E0}" type="slidenum">
              <a:rPr lang="el-GR" altLang="en-US">
                <a:latin typeface="Calibri" pitchFamily="34" charset="0"/>
              </a:rPr>
              <a:pPr/>
              <a:t>52</a:t>
            </a:fld>
            <a:endParaRPr lang="el-GR" altLang="en-US">
              <a:latin typeface="Calibri" pitchFamily="34" charset="0"/>
            </a:endParaRPr>
          </a:p>
        </p:txBody>
      </p:sp>
    </p:spTree>
    <p:extLst>
      <p:ext uri="{BB962C8B-B14F-4D97-AF65-F5344CB8AC3E}">
        <p14:creationId xmlns:p14="http://schemas.microsoft.com/office/powerpoint/2010/main" val="85757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8BC42A-62C5-42F8-BECE-62E934B8A2FA}" type="slidenum">
              <a:rPr lang="el-GR" altLang="en-US" smtClean="0">
                <a:latin typeface="Calibri" panose="020F0502020204030204" pitchFamily="34" charset="0"/>
              </a:rPr>
              <a:pPr/>
              <a:t>53</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3425416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C2B2CE-B648-4AE9-A373-31D9942A6EC5}" type="slidenum">
              <a:rPr lang="el-GR" altLang="en-US" smtClean="0">
                <a:latin typeface="Calibri" panose="020F0502020204030204" pitchFamily="34" charset="0"/>
              </a:rPr>
              <a:pPr/>
              <a:t>54</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90197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55</a:t>
            </a:fld>
            <a:endParaRPr lang="el-GR" altLang="el-GR"/>
          </a:p>
        </p:txBody>
      </p:sp>
    </p:spTree>
    <p:extLst>
      <p:ext uri="{BB962C8B-B14F-4D97-AF65-F5344CB8AC3E}">
        <p14:creationId xmlns:p14="http://schemas.microsoft.com/office/powerpoint/2010/main" val="374445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56</a:t>
            </a:fld>
            <a:endParaRPr lang="el-GR" altLang="el-GR"/>
          </a:p>
        </p:txBody>
      </p:sp>
    </p:spTree>
    <p:extLst>
      <p:ext uri="{BB962C8B-B14F-4D97-AF65-F5344CB8AC3E}">
        <p14:creationId xmlns:p14="http://schemas.microsoft.com/office/powerpoint/2010/main" val="385720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1FBA66E-3660-41AB-9F77-9D4A5742879E}" type="slidenum">
              <a:rPr lang="el-GR" altLang="en-US">
                <a:latin typeface="Calibri" pitchFamily="34" charset="0"/>
              </a:rPr>
              <a:pPr/>
              <a:t>57</a:t>
            </a:fld>
            <a:endParaRPr lang="el-GR" altLang="en-US">
              <a:latin typeface="Calibri" pitchFamily="34" charset="0"/>
            </a:endParaRPr>
          </a:p>
        </p:txBody>
      </p:sp>
    </p:spTree>
    <p:extLst>
      <p:ext uri="{BB962C8B-B14F-4D97-AF65-F5344CB8AC3E}">
        <p14:creationId xmlns:p14="http://schemas.microsoft.com/office/powerpoint/2010/main" val="129470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1FBA66E-3660-41AB-9F77-9D4A5742879E}" type="slidenum">
              <a:rPr lang="el-GR" altLang="en-US">
                <a:latin typeface="Calibri" pitchFamily="34" charset="0"/>
              </a:rPr>
              <a:pPr/>
              <a:t>58</a:t>
            </a:fld>
            <a:endParaRPr lang="el-GR" altLang="en-US">
              <a:latin typeface="Calibri" pitchFamily="34" charset="0"/>
            </a:endParaRPr>
          </a:p>
        </p:txBody>
      </p:sp>
    </p:spTree>
    <p:extLst>
      <p:ext uri="{BB962C8B-B14F-4D97-AF65-F5344CB8AC3E}">
        <p14:creationId xmlns:p14="http://schemas.microsoft.com/office/powerpoint/2010/main" val="357272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22380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9EF2F17-C816-45FF-9562-322D75EB16A4}"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a:solidFill>
                  <a:srgbClr val="5075BC"/>
                </a:solidFill>
                <a:latin typeface="+mn-lt"/>
                <a:cs typeface="+mn-cs"/>
              </a:rPr>
              <a:t>The Internet for language teachers</a:t>
            </a:r>
            <a:endParaRPr lang="en-US" sz="1000" dirty="0">
              <a:solidFill>
                <a:srgbClr val="5075BC"/>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9211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72642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2BFD838A-C2A0-459D-88B7-F09470EAE304}"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a:solidFill>
                  <a:srgbClr val="5075BC"/>
                </a:solidFill>
                <a:latin typeface="+mn-lt"/>
                <a:cs typeface="+mn-cs"/>
              </a:rPr>
              <a:t>The Internet for language teachers</a:t>
            </a:r>
            <a:endParaRPr lang="en-US" sz="1000" dirty="0">
              <a:solidFill>
                <a:srgbClr val="5075BC"/>
              </a:solidFill>
              <a:latin typeface="+mn-lt"/>
              <a:ea typeface="ＭＳ Ｐゴシック" pitchFamily="34" charset="-128"/>
              <a:cs typeface="+mn-cs"/>
            </a:endParaRP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73601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54728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521C3959-B228-4A16-B047-F108A04A7872}"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a:solidFill>
                  <a:srgbClr val="5075BC"/>
                </a:solidFill>
                <a:latin typeface="+mn-lt"/>
                <a:cs typeface="+mn-cs"/>
              </a:rPr>
              <a:t>The Internet for language teachers</a:t>
            </a:r>
            <a:endParaRPr lang="en-US" sz="1000" dirty="0">
              <a:solidFill>
                <a:srgbClr val="5075BC"/>
              </a:solidFill>
              <a:latin typeface="+mn-lt"/>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37477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0C858217-6EBB-4F44-9662-0D244B1A91C3}"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a:solidFill>
                  <a:srgbClr val="5075BC"/>
                </a:solidFill>
                <a:latin typeface="+mn-lt"/>
                <a:cs typeface="+mn-cs"/>
              </a:rPr>
              <a:t>The Internet for language teachers</a:t>
            </a:r>
            <a:endParaRPr lang="en-US" sz="1000" dirty="0">
              <a:solidFill>
                <a:srgbClr val="5075BC"/>
              </a:solidFill>
              <a:latin typeface="+mn-lt"/>
              <a:ea typeface="ＭＳ Ｐゴシック" pitchFamily="34" charset="-128"/>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0429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1EB19107-101D-404A-B626-C38955D50ADA}"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a:solidFill>
                  <a:srgbClr val="5075BC"/>
                </a:solidFill>
                <a:latin typeface="+mn-lt"/>
                <a:cs typeface="+mn-cs"/>
              </a:rPr>
              <a:t>The Internet for language teachers</a:t>
            </a:r>
            <a:endParaRPr lang="en-US" sz="1000" dirty="0">
              <a:solidFill>
                <a:srgbClr val="5075BC"/>
              </a:solidFill>
              <a:latin typeface="+mn-lt"/>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327572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73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8C828E5F-401B-4DFB-BB9F-D7485555D0E2}"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a:solidFill>
                  <a:srgbClr val="5075BC"/>
                </a:solidFill>
                <a:latin typeface="+mn-lt"/>
                <a:cs typeface="+mn-cs"/>
              </a:rPr>
              <a:t>The Internet for language teachers</a:t>
            </a:r>
            <a:endParaRPr lang="en-US" sz="1000" dirty="0">
              <a:solidFill>
                <a:srgbClr val="5075BC"/>
              </a:solidFill>
              <a:latin typeface="+mn-lt"/>
              <a:ea typeface="ＭＳ Ｐゴシック" pitchFamily="34" charset="-128"/>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82395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4C48F850-E16B-4B60-9DC1-E25922DA12BD}"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a:solidFill>
                  <a:srgbClr val="5075BC"/>
                </a:solidFill>
                <a:latin typeface="+mn-lt"/>
                <a:cs typeface="+mn-cs"/>
              </a:rPr>
              <a:t>The Internet for language teachers</a:t>
            </a:r>
            <a:endParaRPr lang="en-US" sz="1000" dirty="0">
              <a:solidFill>
                <a:srgbClr val="5075BC"/>
              </a:solidFill>
              <a:latin typeface="+mn-lt"/>
              <a:ea typeface="ＭＳ Ｐゴシック" pitchFamily="34" charset="-128"/>
              <a:cs typeface="+mn-c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198150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705" r:id="rId1"/>
    <p:sldLayoutId id="2147483709" r:id="rId2"/>
    <p:sldLayoutId id="2147483706" r:id="rId3"/>
    <p:sldLayoutId id="2147483710" r:id="rId4"/>
    <p:sldLayoutId id="2147483711" r:id="rId5"/>
    <p:sldLayoutId id="2147483712" r:id="rId6"/>
    <p:sldLayoutId id="2147483707" r:id="rId7"/>
    <p:sldLayoutId id="2147483713" r:id="rId8"/>
    <p:sldLayoutId id="2147483714" r:id="rId9"/>
    <p:sldLayoutId id="2147483715" r:id="rId10"/>
    <p:sldLayoutId id="214748370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hyperlink" Target="http://www.ccdmd.qc.ca/eng/catalog/netquiz-web" TargetMode="Externa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hyperlink" Target="http://www.pbs.org/" TargetMode="Externa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www.pbslearningmedia.org/" TargetMode="Externa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hyperlink" Target="http://pbskids.org/" TargetMode="Externa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hyperlink" Target="http://www.bbc.com/news" TargetMode="Externa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hyperlink" Target="http://www.bbc.co.uk/learningenglish/" TargetMode="Externa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hyperlink" Target="http://www.teach-nology.com/" TargetMode="Externa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hyperlink" Target="http://www.bbc.co.uk/worldservice/learningenglish/teach/lessonplans/" TargetMode="Externa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hyperlink" Target="http://planbookedu.com/" TargetMode="Externa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hyperlink" Target="http://www.netsupportschool.com/" TargetMode="Externa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3.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hyperlink" Target="http://opencourses.uoa.gr/courses/ENL10/"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hyperlink" Target="%5b1%5d%20http:/creativecommons.org/licenses/by-nc-sa/4.0/"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8" Type="http://schemas.openxmlformats.org/officeDocument/2006/relationships/hyperlink" Target="http://www.bbc.com/news" TargetMode="External"/><Relationship Id="rId3" Type="http://schemas.openxmlformats.org/officeDocument/2006/relationships/notesSlide" Target="../notesSlides/notesSlide8.xml"/><Relationship Id="rId7" Type="http://schemas.openxmlformats.org/officeDocument/2006/relationships/hyperlink" Target="http://pbskids.org/" TargetMode="Externa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hyperlink" Target="http://www.pbslearningmedia.org/" TargetMode="External"/><Relationship Id="rId5" Type="http://schemas.openxmlformats.org/officeDocument/2006/relationships/hyperlink" Target="http://www.pbs.org/" TargetMode="External"/><Relationship Id="rId4" Type="http://schemas.openxmlformats.org/officeDocument/2006/relationships/hyperlink" Target="http://www.ccdmd.qc.ca/eng/catalog/netquiz-web"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netsupportsoftware.com/" TargetMode="External"/><Relationship Id="rId3" Type="http://schemas.openxmlformats.org/officeDocument/2006/relationships/notesSlide" Target="../notesSlides/notesSlide9.xml"/><Relationship Id="rId7" Type="http://schemas.openxmlformats.org/officeDocument/2006/relationships/hyperlink" Target="http://planbookedu.com/" TargetMode="Externa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hyperlink" Target="http://www.bbc.co.uk/worldservice/learningenglish/teach/lessonplans/" TargetMode="External"/><Relationship Id="rId5" Type="http://schemas.openxmlformats.org/officeDocument/2006/relationships/hyperlink" Target="http://www.teach-nology.com/" TargetMode="External"/><Relationship Id="rId4" Type="http://schemas.openxmlformats.org/officeDocument/2006/relationships/hyperlink" Target="http://www.bbc.co.uk/learningenglish"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endParaRPr lang="el-GR" altLang="en-US" dirty="0" smtClean="0">
              <a:solidFill>
                <a:srgbClr val="5075BC"/>
              </a:solidFill>
            </a:endParaRPr>
          </a:p>
        </p:txBody>
      </p:sp>
      <p:sp>
        <p:nvSpPr>
          <p:cNvPr id="10243" name="Υπότιτλος 2"/>
          <p:cNvSpPr>
            <a:spLocks noGrp="1"/>
          </p:cNvSpPr>
          <p:nvPr>
            <p:ph type="subTitle" idx="1"/>
          </p:nvPr>
        </p:nvSpPr>
        <p:spPr>
          <a:xfrm>
            <a:off x="684213" y="3384550"/>
            <a:ext cx="7775575" cy="1752600"/>
          </a:xfrm>
        </p:spPr>
        <p:txBody>
          <a:bodyPr/>
          <a:lstStyle/>
          <a:p>
            <a:pPr eaLnBrk="1" hangingPunct="1"/>
            <a:r>
              <a:rPr lang="en-GB" altLang="en-US" sz="2800" dirty="0" smtClean="0">
                <a:solidFill>
                  <a:srgbClr val="5075BC"/>
                </a:solidFill>
              </a:rPr>
              <a:t>Unit 5</a:t>
            </a:r>
            <a:r>
              <a:rPr lang="el-GR" altLang="en-US" sz="2800" dirty="0" smtClean="0">
                <a:solidFill>
                  <a:srgbClr val="5075BC"/>
                </a:solidFill>
              </a:rPr>
              <a:t>:</a:t>
            </a:r>
            <a:r>
              <a:rPr lang="en-US" altLang="en-US" sz="2800" dirty="0" smtClean="0">
                <a:solidFill>
                  <a:srgbClr val="5075BC"/>
                </a:solidFill>
              </a:rPr>
              <a:t> </a:t>
            </a:r>
            <a:r>
              <a:rPr lang="en-US" altLang="en-US" sz="2800" dirty="0" smtClean="0"/>
              <a:t>The Internet for Language </a:t>
            </a:r>
            <a:r>
              <a:rPr lang="en-US" altLang="en-US" sz="2800" dirty="0"/>
              <a:t>T</a:t>
            </a:r>
            <a:r>
              <a:rPr lang="en-US" altLang="en-US" sz="2800" dirty="0" smtClean="0"/>
              <a:t>eachers</a:t>
            </a:r>
            <a:r>
              <a:rPr lang="en-GB" altLang="en-US" sz="2800" dirty="0" smtClean="0"/>
              <a:t/>
            </a:r>
            <a:br>
              <a:rPr lang="en-GB" altLang="en-US" sz="2800" dirty="0" smtClean="0"/>
            </a:br>
            <a:endParaRPr lang="en-US" altLang="en-US" sz="2800" dirty="0" smtClean="0"/>
          </a:p>
          <a:p>
            <a:pPr eaLnBrk="1" hangingPunct="1"/>
            <a:r>
              <a:rPr lang="en-GB" altLang="en-US" sz="2800" dirty="0" smtClean="0"/>
              <a:t>Bessie </a:t>
            </a:r>
            <a:r>
              <a:rPr lang="en-GB" altLang="en-US" sz="2800" dirty="0" err="1" smtClean="0"/>
              <a:t>Mitsikopoulou</a:t>
            </a:r>
            <a:endParaRPr lang="en-GB" altLang="en-US" sz="2800" dirty="0" smtClean="0"/>
          </a:p>
          <a:p>
            <a:pPr eaLnBrk="1" hangingPunct="1"/>
            <a:r>
              <a:rPr lang="en-GB" altLang="en-US" sz="2800" dirty="0" smtClean="0"/>
              <a:t>School of Philosophy</a:t>
            </a:r>
          </a:p>
          <a:p>
            <a:pPr eaLnBrk="1" hangingPunct="1"/>
            <a:r>
              <a:rPr lang="en-GB" altLang="en-US" sz="2800" dirty="0" smtClean="0"/>
              <a:t>Faculty of English Language and Literature</a:t>
            </a:r>
            <a:endParaRPr lang="en-US" altLang="en-US" sz="2800" dirty="0" smtClean="0"/>
          </a:p>
          <a:p>
            <a:pPr eaLnBrk="1" hangingPunct="1"/>
            <a:endParaRPr lang="el-GR" altLang="en-US" sz="2800" dirty="0" smtClean="0"/>
          </a:p>
        </p:txBody>
      </p:sp>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pPr eaLnBrk="1" hangingPunct="1"/>
            <a:r>
              <a:rPr lang="en-GB" altLang="en-US" smtClean="0"/>
              <a:t>Activity 1</a:t>
            </a:r>
          </a:p>
        </p:txBody>
      </p:sp>
      <p:sp>
        <p:nvSpPr>
          <p:cNvPr id="3"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defRPr/>
            </a:pPr>
            <a:r>
              <a:rPr lang="en-GB" altLang="el-GR" dirty="0" smtClean="0"/>
              <a:t>Print out the results of a Web search on a topic. Have each student choose a different site to investigate. Have students find their site and report back to the class on its usefulness. (Provide a list of criteria for evaluating sites.)</a:t>
            </a:r>
            <a:endParaRPr lang="en-GB"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pPr eaLnBrk="1" hangingPunct="1"/>
            <a:r>
              <a:rPr lang="en-GB" altLang="en-US" smtClean="0"/>
              <a:t>Activity 2</a:t>
            </a:r>
          </a:p>
        </p:txBody>
      </p:sp>
      <p:sp>
        <p:nvSpPr>
          <p:cNvPr id="3"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defRPr/>
            </a:pPr>
            <a:r>
              <a:rPr lang="en-GB" dirty="0"/>
              <a:t>Have students read the URL of the results of a search engine and identify the different domains (</a:t>
            </a:r>
            <a:r>
              <a:rPr lang="en-GB" dirty="0" err="1"/>
              <a:t>edu</a:t>
            </a:r>
            <a:r>
              <a:rPr lang="en-GB" dirty="0"/>
              <a:t>, </a:t>
            </a:r>
            <a:r>
              <a:rPr lang="en-GB" dirty="0" err="1"/>
              <a:t>gov</a:t>
            </a:r>
            <a:r>
              <a:rPr lang="en-GB" dirty="0"/>
              <a:t>, mil, com, net and ~ for personal webpages). Discuss with students which they think would be most reliable and why.</a:t>
            </a:r>
          </a:p>
          <a:p>
            <a:pPr eaLnBrk="1" hangingPunct="1">
              <a:buFont typeface="Arial" panose="020B0604020202020204" pitchFamily="34" charset="0"/>
              <a:buChar char="•"/>
              <a:defRPr/>
            </a:pPr>
            <a:endParaRPr lang="en-GB"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pPr eaLnBrk="1" hangingPunct="1"/>
            <a:r>
              <a:rPr lang="en-GB" altLang="en-US" dirty="0" smtClean="0"/>
              <a:t>Sensitizing students to URLs (1/2)</a:t>
            </a:r>
          </a:p>
        </p:txBody>
      </p:sp>
      <p:sp>
        <p:nvSpPr>
          <p:cNvPr id="3" name="Θέση περιεχομένου 2"/>
          <p:cNvSpPr>
            <a:spLocks noGrp="1"/>
          </p:cNvSpPr>
          <p:nvPr>
            <p:ph idx="1"/>
          </p:nvPr>
        </p:nvSpPr>
        <p:spPr/>
        <p:txBody>
          <a:bodyPr/>
          <a:lstStyle/>
          <a:p>
            <a:pPr marL="438150" indent="-438150" defTabSz="895350" eaLnBrk="1" hangingPunct="1">
              <a:tabLst>
                <a:tab pos="365125" algn="l"/>
              </a:tabLst>
              <a:defRPr/>
            </a:pPr>
            <a:r>
              <a:rPr lang="en-GB" b="1" dirty="0" smtClean="0"/>
              <a:t>.ac</a:t>
            </a:r>
            <a:r>
              <a:rPr lang="en-GB" dirty="0" smtClean="0"/>
              <a:t> indicates a university or other academic establishment.</a:t>
            </a:r>
            <a:endParaRPr lang="en-GB" b="1" u="sng" dirty="0" smtClean="0"/>
          </a:p>
          <a:p>
            <a:pPr marL="438150" indent="-438150" defTabSz="895350" eaLnBrk="1" hangingPunct="1">
              <a:tabLst>
                <a:tab pos="365125" algn="l"/>
              </a:tabLst>
              <a:defRPr/>
            </a:pPr>
            <a:r>
              <a:rPr lang="en-GB" b="1" dirty="0" smtClean="0"/>
              <a:t>.</a:t>
            </a:r>
            <a:r>
              <a:rPr lang="en-GB" b="1" dirty="0" err="1" smtClean="0"/>
              <a:t>edu</a:t>
            </a:r>
            <a:r>
              <a:rPr lang="en-GB" b="1" dirty="0" smtClean="0"/>
              <a:t> </a:t>
            </a:r>
            <a:r>
              <a:rPr lang="en-GB" dirty="0" smtClean="0"/>
              <a:t>indicates academic establishments, used mainly in the US.</a:t>
            </a:r>
            <a:endParaRPr lang="en-GB" b="1" u="sng" dirty="0" smtClean="0"/>
          </a:p>
          <a:p>
            <a:pPr marL="438150" indent="-438150" defTabSz="895350" eaLnBrk="1" hangingPunct="1">
              <a:tabLst>
                <a:tab pos="365125" algn="l"/>
              </a:tabLst>
              <a:defRPr/>
            </a:pPr>
            <a:r>
              <a:rPr lang="en-GB" b="1" dirty="0" smtClean="0"/>
              <a:t>.</a:t>
            </a:r>
            <a:r>
              <a:rPr lang="en-GB" b="1" dirty="0" err="1" smtClean="0"/>
              <a:t>gov</a:t>
            </a:r>
            <a:r>
              <a:rPr lang="en-GB" b="1" dirty="0" smtClean="0"/>
              <a:t> </a:t>
            </a:r>
            <a:r>
              <a:rPr lang="en-GB" dirty="0" smtClean="0"/>
              <a:t>a government-run site.</a:t>
            </a:r>
            <a:r>
              <a:rPr lang="en-GB" b="1" u="sng" dirty="0" smtClean="0"/>
              <a:t> </a:t>
            </a:r>
          </a:p>
          <a:p>
            <a:pPr marL="438150" indent="-438150" defTabSz="895350" eaLnBrk="1" hangingPunct="1">
              <a:tabLst>
                <a:tab pos="365125" algn="l"/>
              </a:tabLst>
              <a:defRPr/>
            </a:pPr>
            <a:r>
              <a:rPr lang="en-GB" b="1" dirty="0" smtClean="0"/>
              <a:t>.mil </a:t>
            </a:r>
            <a:r>
              <a:rPr lang="en-GB" dirty="0" smtClean="0"/>
              <a:t>a site run by the military.</a:t>
            </a:r>
            <a:endParaRPr lang="en-GB" b="1" u="sng" dirty="0" smtClean="0"/>
          </a:p>
          <a:p>
            <a:pPr marL="438150" indent="-438150" defTabSz="895350" eaLnBrk="1" hangingPunct="1">
              <a:tabLst>
                <a:tab pos="365125" algn="l"/>
              </a:tabLst>
              <a:defRPr/>
            </a:pPr>
            <a:r>
              <a:rPr lang="en-GB" b="1" dirty="0" smtClean="0"/>
              <a:t>.org </a:t>
            </a:r>
            <a:r>
              <a:rPr lang="en-GB" dirty="0" smtClean="0"/>
              <a:t>used by non-profit organizations.</a:t>
            </a:r>
            <a:endParaRPr lang="en-GB" b="1" u="sng"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pPr eaLnBrk="1" hangingPunct="1"/>
            <a:r>
              <a:rPr lang="en-GB" altLang="en-US" dirty="0" smtClean="0"/>
              <a:t>Sensitizing students to URLs (2/2)</a:t>
            </a:r>
          </a:p>
        </p:txBody>
      </p:sp>
      <p:sp>
        <p:nvSpPr>
          <p:cNvPr id="3" name="Θέση περιεχομένου 2"/>
          <p:cNvSpPr>
            <a:spLocks noGrp="1"/>
          </p:cNvSpPr>
          <p:nvPr>
            <p:ph idx="1"/>
          </p:nvPr>
        </p:nvSpPr>
        <p:spPr/>
        <p:txBody>
          <a:bodyPr/>
          <a:lstStyle/>
          <a:p>
            <a:pPr marL="438150" indent="-438150" defTabSz="895350" eaLnBrk="1" hangingPunct="1">
              <a:tabLst>
                <a:tab pos="365125" algn="l"/>
              </a:tabLst>
              <a:defRPr/>
            </a:pPr>
            <a:r>
              <a:rPr lang="en-GB" b="1" dirty="0" smtClean="0"/>
              <a:t>.com  </a:t>
            </a:r>
            <a:r>
              <a:rPr lang="en-GB" dirty="0" smtClean="0"/>
              <a:t>the non-country specific version of .co, this is used by companies that want to look like global businesses.</a:t>
            </a:r>
            <a:endParaRPr lang="en-GB" b="1" u="sng" dirty="0" smtClean="0"/>
          </a:p>
          <a:p>
            <a:pPr marL="438150" indent="-438150" defTabSz="895350" eaLnBrk="1" hangingPunct="1">
              <a:tabLst>
                <a:tab pos="365125" algn="l"/>
              </a:tabLst>
              <a:defRPr/>
            </a:pPr>
            <a:r>
              <a:rPr lang="en-GB" b="1" dirty="0" err="1" smtClean="0"/>
              <a:t>.net</a:t>
            </a:r>
            <a:r>
              <a:rPr lang="en-GB" b="1" dirty="0" smtClean="0"/>
              <a:t>  </a:t>
            </a:r>
            <a:r>
              <a:rPr lang="en-GB" dirty="0" smtClean="0"/>
              <a:t>used mainly by internet service providers.</a:t>
            </a:r>
          </a:p>
          <a:p>
            <a:pPr defTabSz="895350" eaLnBrk="1" hangingPunct="1">
              <a:tabLst>
                <a:tab pos="365125" algn="l"/>
              </a:tabLst>
              <a:defRPr/>
            </a:pPr>
            <a:r>
              <a:rPr lang="en-GB" b="1" dirty="0" smtClean="0"/>
              <a:t>.com, .org, </a:t>
            </a:r>
            <a:r>
              <a:rPr lang="en-GB" dirty="0" smtClean="0"/>
              <a:t>and </a:t>
            </a:r>
            <a:r>
              <a:rPr lang="en-GB" dirty="0" err="1" smtClean="0"/>
              <a:t>.</a:t>
            </a:r>
            <a:r>
              <a:rPr lang="en-GB" b="1" dirty="0" err="1" smtClean="0"/>
              <a:t>net</a:t>
            </a:r>
            <a:r>
              <a:rPr lang="en-GB" dirty="0" smtClean="0"/>
              <a:t> are considered </a:t>
            </a:r>
            <a:r>
              <a:rPr lang="en-GB" b="1" dirty="0" smtClean="0"/>
              <a:t>global</a:t>
            </a:r>
            <a:r>
              <a:rPr lang="en-GB" dirty="0" smtClean="0"/>
              <a:t>, so they are not always followed by the country identifier (www.microsoft.com). </a:t>
            </a:r>
            <a:endParaRPr lang="en-GB" b="1" u="sng" dirty="0"/>
          </a:p>
        </p:txBody>
      </p:sp>
    </p:spTree>
    <p:custDataLst>
      <p:tags r:id="rId1"/>
    </p:custDataLst>
    <p:extLst>
      <p:ext uri="{BB962C8B-B14F-4D97-AF65-F5344CB8AC3E}">
        <p14:creationId xmlns:p14="http://schemas.microsoft.com/office/powerpoint/2010/main" val="1717715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pPr eaLnBrk="1" hangingPunct="1"/>
            <a:r>
              <a:rPr lang="en-GB" altLang="en-US" smtClean="0"/>
              <a:t>Activity 3</a:t>
            </a:r>
          </a:p>
        </p:txBody>
      </p:sp>
      <p:sp>
        <p:nvSpPr>
          <p:cNvPr id="5" name="Θέση περιεχομένου 4"/>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defRPr/>
            </a:pPr>
            <a:r>
              <a:rPr lang="en-GB" altLang="el-GR" sz="3000" dirty="0" smtClean="0"/>
              <a:t>Divide the class into three teams. Provide a general topic and specific information students are to find about that topic. Have each team use a different search engine (for example, Google, Yahoo!, Ask Jeeves, AltaVista, MSN Search, Web Wombat, ) to find the specific information. Have the  whole class evaluate the information found and discuss what criteria each search engine seems to be using. Discuss which would be the most useful criteria for their search.</a:t>
            </a:r>
            <a:endParaRPr lang="en-GB" sz="3000"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pPr eaLnBrk="1" hangingPunct="1"/>
            <a:r>
              <a:rPr lang="en-GB" altLang="en-US" smtClean="0"/>
              <a:t>Activity 4</a:t>
            </a:r>
          </a:p>
        </p:txBody>
      </p:sp>
      <p:sp>
        <p:nvSpPr>
          <p:cNvPr id="24579" name="Θέση περιεχομένου 2"/>
          <p:cNvSpPr>
            <a:spLocks noGrp="1"/>
          </p:cNvSpPr>
          <p:nvPr>
            <p:ph idx="1"/>
          </p:nvPr>
        </p:nvSpPr>
        <p:spPr>
          <a:xfrm>
            <a:off x="463550" y="1557338"/>
            <a:ext cx="8229600" cy="4525962"/>
          </a:xfrm>
        </p:spPr>
        <p:txBody>
          <a:bodyPr/>
          <a:lstStyle/>
          <a:p>
            <a:pPr marL="0" indent="0" eaLnBrk="1" hangingPunct="1">
              <a:buFont typeface="Arial" charset="0"/>
              <a:buNone/>
            </a:pPr>
            <a:r>
              <a:rPr lang="en-GB" altLang="en-US" smtClean="0"/>
              <a:t>Have all students go to a specific website. Ask each student to choose one of the links on the site and go to that site. With the whole class, compare the different sites for relevance, level of language, accuracy of information and ease of reading.</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3"/>
          <p:cNvSpPr>
            <a:spLocks noGrp="1"/>
          </p:cNvSpPr>
          <p:nvPr>
            <p:ph type="title"/>
          </p:nvPr>
        </p:nvSpPr>
        <p:spPr/>
        <p:txBody>
          <a:bodyPr/>
          <a:lstStyle/>
          <a:p>
            <a:pPr eaLnBrk="1" hangingPunct="1"/>
            <a:r>
              <a:rPr lang="en-GB" altLang="en-US" smtClean="0"/>
              <a:t>Using ELT websites</a:t>
            </a:r>
          </a:p>
        </p:txBody>
      </p:sp>
      <p:sp>
        <p:nvSpPr>
          <p:cNvPr id="25603" name="Θέση κειμένου 4"/>
          <p:cNvSpPr>
            <a:spLocks noGrp="1"/>
          </p:cNvSpPr>
          <p:nvPr>
            <p:ph type="body" idx="1"/>
          </p:nvPr>
        </p:nvSpPr>
        <p:spPr/>
        <p:txBody>
          <a:bodyPr/>
          <a:lstStyle/>
          <a:p>
            <a:pPr eaLnBrk="1" hangingPunct="1"/>
            <a:endParaRPr lang="en-GB" altLang="en-US" smtClean="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pPr eaLnBrk="1" hangingPunct="1"/>
            <a:r>
              <a:rPr lang="en-GB" altLang="en-US" dirty="0" smtClean="0"/>
              <a:t>Using ELT websites (1/2)</a:t>
            </a:r>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Aft>
                <a:spcPts val="0"/>
              </a:spcAft>
              <a:buFont typeface="Arial" panose="020B0604020202020204" pitchFamily="34" charset="0"/>
              <a:buNone/>
              <a:defRPr/>
            </a:pPr>
            <a:r>
              <a:rPr lang="en-GB" dirty="0" smtClean="0"/>
              <a:t>EFL/ESL websites offer:</a:t>
            </a:r>
          </a:p>
          <a:p>
            <a:pPr eaLnBrk="1" fontAlgn="auto" hangingPunct="1">
              <a:spcAft>
                <a:spcPts val="0"/>
              </a:spcAft>
              <a:buFont typeface="Arial" panose="020B0604020202020204" pitchFamily="34" charset="0"/>
              <a:buChar char="•"/>
              <a:defRPr/>
            </a:pPr>
            <a:r>
              <a:rPr lang="en-GB" dirty="0" smtClean="0"/>
              <a:t>Teaching materials,</a:t>
            </a:r>
          </a:p>
          <a:p>
            <a:pPr eaLnBrk="1" fontAlgn="auto" hangingPunct="1">
              <a:spcAft>
                <a:spcPts val="0"/>
              </a:spcAft>
              <a:buFont typeface="Arial" panose="020B0604020202020204" pitchFamily="34" charset="0"/>
              <a:buChar char="•"/>
              <a:defRPr/>
            </a:pPr>
            <a:r>
              <a:rPr lang="en-GB" dirty="0" smtClean="0"/>
              <a:t>Lesson plans,</a:t>
            </a:r>
          </a:p>
          <a:p>
            <a:pPr eaLnBrk="1" fontAlgn="auto" hangingPunct="1">
              <a:spcAft>
                <a:spcPts val="0"/>
              </a:spcAft>
              <a:buFont typeface="Arial" panose="020B0604020202020204" pitchFamily="34" charset="0"/>
              <a:buChar char="•"/>
              <a:defRPr/>
            </a:pPr>
            <a:r>
              <a:rPr lang="en-GB" dirty="0" smtClean="0"/>
              <a:t>Games,</a:t>
            </a:r>
          </a:p>
          <a:p>
            <a:pPr eaLnBrk="1" fontAlgn="auto" hangingPunct="1">
              <a:spcAft>
                <a:spcPts val="0"/>
              </a:spcAft>
              <a:buFont typeface="Arial" panose="020B0604020202020204" pitchFamily="34" charset="0"/>
              <a:buChar char="•"/>
              <a:defRPr/>
            </a:pPr>
            <a:r>
              <a:rPr lang="en-GB" dirty="0" smtClean="0"/>
              <a:t>Instructional resources.</a:t>
            </a:r>
            <a:endParaRPr lang="en-GB"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pPr eaLnBrk="1" hangingPunct="1"/>
            <a:r>
              <a:rPr lang="en-GB" altLang="en-US" dirty="0" smtClean="0"/>
              <a:t>Using ELT websites (2/2)</a:t>
            </a:r>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Aft>
                <a:spcPts val="0"/>
              </a:spcAft>
              <a:buFont typeface="Arial" panose="020B0604020202020204" pitchFamily="34" charset="0"/>
              <a:buNone/>
              <a:defRPr/>
            </a:pPr>
            <a:r>
              <a:rPr lang="en-GB" dirty="0" smtClean="0"/>
              <a:t>Students of all ages, interests and learning goals can independently choose online instructional materials and activities that meet their specific language learning needs, and access them in their own time and at their own pace.</a:t>
            </a:r>
            <a:endParaRPr lang="en-GB"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a:t>M</a:t>
            </a:r>
            <a:r>
              <a:rPr lang="en-GB" dirty="0" smtClean="0"/>
              <a:t>odels </a:t>
            </a:r>
            <a:r>
              <a:rPr lang="en-GB" dirty="0"/>
              <a:t>of online ELT sites for students </a:t>
            </a:r>
          </a:p>
        </p:txBody>
      </p:sp>
      <p:graphicFrame>
        <p:nvGraphicFramePr>
          <p:cNvPr id="6" name="Θέση περιεχομένου 5" descr="The 3 Models of online ELT sites for students: the Distributive Model, the Tutorial Model, the Cooperative Model."/>
          <p:cNvGraphicFramePr>
            <a:graphicFrameLocks noGrp="1"/>
          </p:cNvGraphicFramePr>
          <p:nvPr>
            <p:ph idx="1"/>
            <p:extLst>
              <p:ext uri="{D42A27DB-BD31-4B8C-83A1-F6EECF244321}">
                <p14:modId xmlns:p14="http://schemas.microsoft.com/office/powerpoint/2010/main" val="3212406447"/>
              </p:ext>
            </p:extLst>
          </p:nvPr>
        </p:nvGraphicFramePr>
        <p:xfrm>
          <a:off x="1223628" y="1844824"/>
          <a:ext cx="6696744" cy="3518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n-GB" altLang="en-US" smtClean="0"/>
              <a:t>Using the Internet to support language learning</a:t>
            </a:r>
          </a:p>
        </p:txBody>
      </p:sp>
      <p:sp>
        <p:nvSpPr>
          <p:cNvPr id="3" name="Θέση περιεχομένου 2"/>
          <p:cNvSpPr>
            <a:spLocks noGrp="1"/>
          </p:cNvSpPr>
          <p:nvPr>
            <p:ph idx="1"/>
          </p:nvPr>
        </p:nvSpPr>
        <p:spPr>
          <a:xfrm>
            <a:off x="463550" y="1557338"/>
            <a:ext cx="8229600" cy="4525962"/>
          </a:xfrm>
        </p:spPr>
        <p:txBody>
          <a:bodyPr/>
          <a:lstStyle/>
          <a:p>
            <a:pPr eaLnBrk="1" hangingPunct="1">
              <a:defRPr/>
            </a:pPr>
            <a:r>
              <a:rPr lang="en-GB" dirty="0" smtClean="0"/>
              <a:t>Finding information on the Web.</a:t>
            </a:r>
          </a:p>
          <a:p>
            <a:pPr eaLnBrk="1" hangingPunct="1">
              <a:defRPr/>
            </a:pPr>
            <a:r>
              <a:rPr lang="en-GB" dirty="0" smtClean="0"/>
              <a:t>Using ELT websites:</a:t>
            </a:r>
          </a:p>
          <a:p>
            <a:pPr lvl="1" eaLnBrk="1" hangingPunct="1">
              <a:defRPr/>
            </a:pPr>
            <a:r>
              <a:rPr lang="en-GB" dirty="0" smtClean="0"/>
              <a:t>Listening online,</a:t>
            </a:r>
          </a:p>
          <a:p>
            <a:pPr lvl="1" eaLnBrk="1" hangingPunct="1">
              <a:defRPr/>
            </a:pPr>
            <a:r>
              <a:rPr lang="en-GB" dirty="0" smtClean="0"/>
              <a:t>Reading online.</a:t>
            </a:r>
          </a:p>
          <a:p>
            <a:pPr eaLnBrk="1" hangingPunct="1">
              <a:defRPr/>
            </a:pPr>
            <a:r>
              <a:rPr lang="en-GB" dirty="0" smtClean="0"/>
              <a:t>Educational Resources in Broadcast portals,</a:t>
            </a:r>
          </a:p>
          <a:p>
            <a:pPr eaLnBrk="1" hangingPunct="1">
              <a:defRPr/>
            </a:pPr>
            <a:r>
              <a:rPr lang="en-GB" dirty="0" smtClean="0"/>
              <a:t>Online Lesson Plans,</a:t>
            </a:r>
          </a:p>
          <a:p>
            <a:pPr eaLnBrk="1" hangingPunct="1">
              <a:defRPr/>
            </a:pPr>
            <a:r>
              <a:rPr lang="en-GB" dirty="0" err="1" smtClean="0"/>
              <a:t>Webquests</a:t>
            </a:r>
            <a:r>
              <a:rPr lang="en-GB" dirty="0" smtClean="0"/>
              <a:t>. </a:t>
            </a:r>
            <a:endParaRPr lang="en-GB"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pPr eaLnBrk="1" hangingPunct="1"/>
            <a:r>
              <a:rPr lang="en-GB" altLang="en-US" dirty="0" smtClean="0"/>
              <a:t>The Distributive Model</a:t>
            </a:r>
          </a:p>
        </p:txBody>
      </p:sp>
      <p:sp>
        <p:nvSpPr>
          <p:cNvPr id="3"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defRPr/>
            </a:pPr>
            <a:r>
              <a:rPr lang="en-GB" dirty="0" smtClean="0"/>
              <a:t>Materials or lesson sheets are available for learners to study independently. Students respond to reading or listening passages by completing multiple-choice, gap-filling or other exercises. The software allows students to get immediate feedback on their answers.</a:t>
            </a:r>
            <a:endParaRPr lang="en-GB"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pPr eaLnBrk="1" hangingPunct="1"/>
            <a:r>
              <a:rPr lang="en-GB" altLang="en-US" dirty="0" smtClean="0"/>
              <a:t>The Tutorial </a:t>
            </a:r>
            <a:r>
              <a:rPr lang="en-GB" altLang="en-US" dirty="0"/>
              <a:t>M</a:t>
            </a:r>
            <a:r>
              <a:rPr lang="en-GB" altLang="en-US" dirty="0" smtClean="0"/>
              <a:t>odel</a:t>
            </a:r>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Bef>
                <a:spcPts val="0"/>
              </a:spcBef>
              <a:spcAft>
                <a:spcPts val="0"/>
              </a:spcAft>
              <a:buFont typeface="Arial" panose="020B0604020202020204" pitchFamily="34" charset="0"/>
              <a:buNone/>
              <a:defRPr/>
            </a:pPr>
            <a:r>
              <a:rPr lang="en-GB" dirty="0" smtClean="0"/>
              <a:t>Is often found on fee-for-service websites that offer two-way communication between the teacher and the learner using email, chat, telephone or video conferencing.</a:t>
            </a:r>
            <a:endParaRPr lang="en-GB"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lstStyle/>
          <a:p>
            <a:pPr eaLnBrk="1" hangingPunct="1"/>
            <a:r>
              <a:rPr lang="en-GB" altLang="en-US" dirty="0" smtClean="0"/>
              <a:t>The Cooperative </a:t>
            </a:r>
            <a:r>
              <a:rPr lang="en-GB" altLang="en-US" dirty="0"/>
              <a:t>M</a:t>
            </a:r>
            <a:r>
              <a:rPr lang="en-GB" altLang="en-US" dirty="0" smtClean="0"/>
              <a:t>odel </a:t>
            </a:r>
          </a:p>
        </p:txBody>
      </p:sp>
      <p:sp>
        <p:nvSpPr>
          <p:cNvPr id="3"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defRPr/>
            </a:pPr>
            <a:r>
              <a:rPr lang="en-GB" dirty="0"/>
              <a:t>The cooperative model </a:t>
            </a:r>
            <a:r>
              <a:rPr lang="en-US" dirty="0" smtClean="0"/>
              <a:t>allows </a:t>
            </a:r>
            <a:r>
              <a:rPr lang="en-US" dirty="0"/>
              <a:t>students in a course to communicate with each other as well as with the teacher.</a:t>
            </a:r>
            <a:endParaRPr lang="el-GR" dirty="0"/>
          </a:p>
          <a:p>
            <a:pPr eaLnBrk="1" hangingPunct="1">
              <a:buFont typeface="Arial" panose="020B0604020202020204" pitchFamily="34" charset="0"/>
              <a:buChar char="•"/>
              <a:defRPr/>
            </a:pPr>
            <a:endParaRPr lang="en-GB"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a:t> An example of a class using EFL websites </a:t>
            </a:r>
            <a:r>
              <a:rPr lang="en-GB" dirty="0" smtClean="0"/>
              <a:t>(1/2)</a:t>
            </a:r>
            <a:endParaRPr lang="en-GB" dirty="0"/>
          </a:p>
        </p:txBody>
      </p:sp>
      <p:sp>
        <p:nvSpPr>
          <p:cNvPr id="32771" name="Θέση περιεχομένου 2"/>
          <p:cNvSpPr>
            <a:spLocks noGrp="1"/>
          </p:cNvSpPr>
          <p:nvPr>
            <p:ph idx="1"/>
          </p:nvPr>
        </p:nvSpPr>
        <p:spPr>
          <a:xfrm>
            <a:off x="463550" y="1557338"/>
            <a:ext cx="8229600" cy="4525962"/>
          </a:xfrm>
        </p:spPr>
        <p:txBody>
          <a:bodyPr/>
          <a:lstStyle/>
          <a:p>
            <a:pPr eaLnBrk="1" hangingPunct="1"/>
            <a:r>
              <a:rPr lang="en-GB" altLang="en-US" dirty="0" smtClean="0"/>
              <a:t>The teacher creates a class website that is password-protected and only accessible by her students. </a:t>
            </a:r>
            <a:endParaRPr lang="en-GB" altLang="en-US" sz="1400" dirty="0" smtClean="0"/>
          </a:p>
          <a:p>
            <a:pPr eaLnBrk="1" hangingPunct="1"/>
            <a:r>
              <a:rPr lang="en-GB" altLang="en-US" dirty="0" smtClean="0"/>
              <a:t>She constructs a page of carefully researched links with EFL/ESL websites offering skills development in grammar, speaking, listening, reading, writing, spelling, pronunciation (</a:t>
            </a:r>
            <a:r>
              <a:rPr lang="en-GB" altLang="en-US" b="1" dirty="0" smtClean="0"/>
              <a:t>distributive</a:t>
            </a:r>
            <a:r>
              <a:rPr lang="en-GB" altLang="en-US" dirty="0" smtClean="0"/>
              <a:t>).</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a:t> An example of a class using EFL </a:t>
            </a:r>
            <a:r>
              <a:rPr lang="en-GB" dirty="0" smtClean="0"/>
              <a:t>websites (2/2) </a:t>
            </a:r>
            <a:endParaRPr lang="en-GB" dirty="0"/>
          </a:p>
        </p:txBody>
      </p:sp>
      <p:sp>
        <p:nvSpPr>
          <p:cNvPr id="33795" name="Θέση περιεχομένου 2"/>
          <p:cNvSpPr>
            <a:spLocks noGrp="1"/>
          </p:cNvSpPr>
          <p:nvPr>
            <p:ph idx="1"/>
          </p:nvPr>
        </p:nvSpPr>
        <p:spPr>
          <a:xfrm>
            <a:off x="463550" y="1557338"/>
            <a:ext cx="8229600" cy="4525962"/>
          </a:xfrm>
        </p:spPr>
        <p:txBody>
          <a:bodyPr/>
          <a:lstStyle/>
          <a:p>
            <a:pPr eaLnBrk="1" hangingPunct="1"/>
            <a:r>
              <a:rPr lang="en-GB" altLang="en-US" dirty="0" smtClean="0"/>
              <a:t>These links are regularly updated and reviewed to keep pace with student learning. She begins each day with a lesson (</a:t>
            </a:r>
            <a:r>
              <a:rPr lang="en-GB" altLang="en-US" b="1" dirty="0" smtClean="0"/>
              <a:t>tutorial</a:t>
            </a:r>
            <a:r>
              <a:rPr lang="en-GB" altLang="en-US" dirty="0" smtClean="0"/>
              <a:t>).</a:t>
            </a:r>
            <a:endParaRPr lang="en-GB" altLang="en-US" sz="1400" dirty="0" smtClean="0"/>
          </a:p>
          <a:p>
            <a:pPr eaLnBrk="1" hangingPunct="1"/>
            <a:r>
              <a:rPr lang="en-GB" altLang="en-US" dirty="0" smtClean="0"/>
              <a:t>She assigns Web-based learning tasks to the class, many of which require interaction among the students (</a:t>
            </a:r>
            <a:r>
              <a:rPr lang="en-GB" altLang="en-US" b="1" dirty="0" smtClean="0"/>
              <a:t>cooperative</a:t>
            </a:r>
            <a:r>
              <a:rPr lang="en-GB" altLang="en-US" dirty="0" smtClean="0"/>
              <a:t>).</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pPr eaLnBrk="1" hangingPunct="1"/>
            <a:r>
              <a:rPr lang="en-GB" altLang="en-US" dirty="0" smtClean="0"/>
              <a:t>Online listening (1/2)</a:t>
            </a:r>
          </a:p>
        </p:txBody>
      </p:sp>
      <p:sp>
        <p:nvSpPr>
          <p:cNvPr id="34819" name="Θέση περιεχομένου 2"/>
          <p:cNvSpPr>
            <a:spLocks noGrp="1"/>
          </p:cNvSpPr>
          <p:nvPr>
            <p:ph idx="1"/>
          </p:nvPr>
        </p:nvSpPr>
        <p:spPr>
          <a:xfrm>
            <a:off x="463550" y="1557338"/>
            <a:ext cx="8229600" cy="4525962"/>
          </a:xfrm>
        </p:spPr>
        <p:txBody>
          <a:bodyPr/>
          <a:lstStyle/>
          <a:p>
            <a:pPr marL="0" indent="0" eaLnBrk="1" hangingPunct="1">
              <a:buFont typeface="Arial" charset="0"/>
              <a:buNone/>
            </a:pPr>
            <a:r>
              <a:rPr lang="en-GB" altLang="en-US" dirty="0" smtClean="0"/>
              <a:t>Teachers may choose good models of spoken English using conversations, reports, interviews, and discussions in differing contexts, in a wide range of dialects, varieties and accents and with a variety of participants, allowing students to hear and identify the features of natural discourse in spoken English.</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3"/>
          <p:cNvSpPr>
            <a:spLocks noGrp="1"/>
          </p:cNvSpPr>
          <p:nvPr>
            <p:ph type="title"/>
          </p:nvPr>
        </p:nvSpPr>
        <p:spPr/>
        <p:txBody>
          <a:bodyPr/>
          <a:lstStyle/>
          <a:p>
            <a:pPr eaLnBrk="1" hangingPunct="1"/>
            <a:r>
              <a:rPr lang="en-GB" altLang="en-US" dirty="0" smtClean="0"/>
              <a:t>Online listening (2/2)</a:t>
            </a:r>
          </a:p>
        </p:txBody>
      </p:sp>
      <p:sp>
        <p:nvSpPr>
          <p:cNvPr id="5" name="Θέση περιεχομένου 4"/>
          <p:cNvSpPr>
            <a:spLocks noGrp="1"/>
          </p:cNvSpPr>
          <p:nvPr>
            <p:ph sz="half" idx="1"/>
          </p:nvPr>
        </p:nvSpPr>
        <p:spPr>
          <a:xfrm>
            <a:off x="457200" y="1600200"/>
            <a:ext cx="4114800" cy="4525963"/>
          </a:xfrm>
        </p:spPr>
        <p:txBody>
          <a:bodyPr/>
          <a:lstStyle/>
          <a:p>
            <a:pPr marL="0" indent="0" eaLnBrk="1" hangingPunct="1">
              <a:buFont typeface="Arial" panose="020B0604020202020204" pitchFamily="34" charset="0"/>
              <a:buNone/>
              <a:defRPr/>
            </a:pPr>
            <a:r>
              <a:rPr lang="en-GB" sz="2600" b="1" dirty="0"/>
              <a:t>Beginner EFL </a:t>
            </a:r>
            <a:r>
              <a:rPr lang="en-GB" sz="2600" b="1" dirty="0" smtClean="0"/>
              <a:t>learners:</a:t>
            </a:r>
            <a:endParaRPr lang="en-GB" sz="2600" b="1" dirty="0"/>
          </a:p>
          <a:p>
            <a:pPr eaLnBrk="1" hangingPunct="1">
              <a:buFont typeface="Arial" panose="020B0604020202020204" pitchFamily="34" charset="0"/>
              <a:buChar char="•"/>
              <a:defRPr/>
            </a:pPr>
            <a:r>
              <a:rPr lang="en-GB" sz="2600" dirty="0"/>
              <a:t>EFL sites offer audio and video texts for beginners that are shorter or delivered at a slower </a:t>
            </a:r>
            <a:r>
              <a:rPr lang="en-GB" sz="2600" dirty="0" smtClean="0"/>
              <a:t>pace. </a:t>
            </a:r>
            <a:endParaRPr lang="en-GB" sz="2600" dirty="0"/>
          </a:p>
          <a:p>
            <a:pPr eaLnBrk="1" hangingPunct="1">
              <a:buFont typeface="Arial" panose="020B0604020202020204" pitchFamily="34" charset="0"/>
              <a:buChar char="•"/>
              <a:defRPr/>
            </a:pPr>
            <a:r>
              <a:rPr lang="en-GB" sz="2600" dirty="0"/>
              <a:t>Some provide transcripts and learners can read as they listen, replay as often as they like, and progress at their own </a:t>
            </a:r>
            <a:r>
              <a:rPr lang="en-GB" sz="2600" dirty="0" smtClean="0"/>
              <a:t>pace.</a:t>
            </a:r>
            <a:endParaRPr lang="en-GB" sz="2600" dirty="0"/>
          </a:p>
          <a:p>
            <a:pPr eaLnBrk="1" hangingPunct="1">
              <a:buFont typeface="Arial" panose="020B0604020202020204" pitchFamily="34" charset="0"/>
              <a:buChar char="•"/>
              <a:defRPr/>
            </a:pPr>
            <a:endParaRPr lang="en-GB" sz="2600" dirty="0"/>
          </a:p>
        </p:txBody>
      </p:sp>
      <p:sp>
        <p:nvSpPr>
          <p:cNvPr id="6" name="Θέση περιεχομένου 5"/>
          <p:cNvSpPr>
            <a:spLocks noGrp="1"/>
          </p:cNvSpPr>
          <p:nvPr>
            <p:ph sz="half" idx="2"/>
          </p:nvPr>
        </p:nvSpPr>
        <p:spPr/>
        <p:txBody>
          <a:bodyPr/>
          <a:lstStyle/>
          <a:p>
            <a:pPr marL="0" indent="0" eaLnBrk="1" hangingPunct="1">
              <a:buFont typeface="Arial" panose="020B0604020202020204" pitchFamily="34" charset="0"/>
              <a:buNone/>
              <a:defRPr/>
            </a:pPr>
            <a:r>
              <a:rPr lang="en-GB" sz="2600" b="1" dirty="0"/>
              <a:t>Advanced EFL </a:t>
            </a:r>
            <a:r>
              <a:rPr lang="en-GB" sz="2600" b="1" dirty="0" smtClean="0"/>
              <a:t>learners:</a:t>
            </a:r>
            <a:endParaRPr lang="en-GB" sz="2600" b="1" dirty="0"/>
          </a:p>
          <a:p>
            <a:pPr eaLnBrk="1" hangingPunct="1">
              <a:buFont typeface="Arial" panose="020B0604020202020204" pitchFamily="34" charset="0"/>
              <a:buChar char="•"/>
              <a:defRPr/>
            </a:pPr>
            <a:r>
              <a:rPr lang="en-GB" sz="2600" dirty="0"/>
              <a:t>Advanced learners can choose audio or video on news sites with interviews and reports or discussions that exemplify natural features of authentic spoken </a:t>
            </a:r>
            <a:r>
              <a:rPr lang="en-GB" sz="2600" dirty="0" smtClean="0"/>
              <a:t>discourse.</a:t>
            </a:r>
            <a:endParaRPr lang="en-GB" sz="2600" dirty="0"/>
          </a:p>
          <a:p>
            <a:pPr eaLnBrk="1" hangingPunct="1">
              <a:buFont typeface="Arial" panose="020B0604020202020204" pitchFamily="34" charset="0"/>
              <a:buChar char="•"/>
              <a:defRPr/>
            </a:pPr>
            <a:r>
              <a:rPr lang="en-GB" sz="2600" dirty="0" smtClean="0"/>
              <a:t>These </a:t>
            </a:r>
            <a:r>
              <a:rPr lang="en-GB" sz="2600" dirty="0"/>
              <a:t>sites may also offer </a:t>
            </a:r>
            <a:r>
              <a:rPr lang="en-GB" sz="2600" dirty="0" smtClean="0"/>
              <a:t>transcripts.</a:t>
            </a:r>
            <a:endParaRPr lang="en-GB" sz="2600" dirty="0"/>
          </a:p>
          <a:p>
            <a:pPr eaLnBrk="1" hangingPunct="1">
              <a:buFont typeface="Arial" panose="020B0604020202020204" pitchFamily="34" charset="0"/>
              <a:buChar char="•"/>
              <a:defRPr/>
            </a:pPr>
            <a:endParaRPr lang="en-GB" sz="2600"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a:t>Teaching suggestions </a:t>
            </a:r>
            <a:r>
              <a:rPr lang="en-GB" dirty="0" smtClean="0"/>
              <a:t>for </a:t>
            </a:r>
            <a:r>
              <a:rPr lang="en-GB" dirty="0"/>
              <a:t>online listening</a:t>
            </a:r>
          </a:p>
        </p:txBody>
      </p:sp>
      <p:sp>
        <p:nvSpPr>
          <p:cNvPr id="36867" name="Θέση περιεχομένου 4"/>
          <p:cNvSpPr>
            <a:spLocks noGrp="1"/>
          </p:cNvSpPr>
          <p:nvPr>
            <p:ph idx="1"/>
          </p:nvPr>
        </p:nvSpPr>
        <p:spPr>
          <a:xfrm>
            <a:off x="463550" y="1557338"/>
            <a:ext cx="8229600" cy="4525962"/>
          </a:xfrm>
        </p:spPr>
        <p:txBody>
          <a:bodyPr/>
          <a:lstStyle/>
          <a:p>
            <a:pPr eaLnBrk="1" hangingPunct="1"/>
            <a:r>
              <a:rPr lang="en-GB" altLang="en-US" sz="2800" b="1" dirty="0" smtClean="0"/>
              <a:t>Prepare a list </a:t>
            </a:r>
            <a:r>
              <a:rPr lang="en-GB" altLang="en-US" sz="2800" dirty="0" smtClean="0"/>
              <a:t>with the kind of listening texts and activities to include in your teaching before you search the Internet. </a:t>
            </a:r>
            <a:r>
              <a:rPr lang="en-GB" altLang="en-US" sz="2800" b="1" dirty="0" smtClean="0"/>
              <a:t>It is easy to be distracted by the exciting range of resources</a:t>
            </a:r>
            <a:r>
              <a:rPr lang="en-GB" altLang="en-US" sz="2800" dirty="0" smtClean="0"/>
              <a:t>, and a list of specific needs will speed up your search. </a:t>
            </a:r>
          </a:p>
          <a:p>
            <a:pPr eaLnBrk="1" hangingPunct="1"/>
            <a:r>
              <a:rPr lang="en-GB" altLang="en-US" sz="2800" b="1" dirty="0" smtClean="0"/>
              <a:t>Prepare a rubric </a:t>
            </a:r>
            <a:r>
              <a:rPr lang="en-GB" altLang="en-US" sz="2800" dirty="0" smtClean="0"/>
              <a:t>that includes types of spoken text, topics, language levels, learning activities and other criteria for choosing your online audio and video resources. This rubric will speed up your classification of resources.</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p:txBody>
          <a:bodyPr/>
          <a:lstStyle/>
          <a:p>
            <a:pPr eaLnBrk="1" hangingPunct="1"/>
            <a:r>
              <a:rPr lang="en-GB" altLang="en-US" dirty="0" smtClean="0"/>
              <a:t>Finding listening websites (1/2)</a:t>
            </a:r>
          </a:p>
        </p:txBody>
      </p:sp>
      <p:sp>
        <p:nvSpPr>
          <p:cNvPr id="37891" name="Θέση περιεχομένου 2"/>
          <p:cNvSpPr>
            <a:spLocks noGrp="1"/>
          </p:cNvSpPr>
          <p:nvPr>
            <p:ph idx="1"/>
          </p:nvPr>
        </p:nvSpPr>
        <p:spPr>
          <a:xfrm>
            <a:off x="463550" y="1557338"/>
            <a:ext cx="8229600" cy="4525962"/>
          </a:xfrm>
        </p:spPr>
        <p:txBody>
          <a:bodyPr/>
          <a:lstStyle/>
          <a:p>
            <a:pPr marL="0" indent="0" eaLnBrk="1" hangingPunct="1">
              <a:buFont typeface="Arial" charset="0"/>
              <a:buNone/>
            </a:pPr>
            <a:r>
              <a:rPr lang="en-GB" altLang="en-US" b="1" dirty="0" smtClean="0"/>
              <a:t>Browse specialist EFL listening sites</a:t>
            </a:r>
            <a:r>
              <a:rPr lang="en-GB" altLang="en-US" dirty="0" smtClean="0"/>
              <a:t>, </a:t>
            </a:r>
            <a:r>
              <a:rPr lang="en-GB" altLang="en-US" b="1" dirty="0" smtClean="0"/>
              <a:t>general EFL sites</a:t>
            </a:r>
            <a:r>
              <a:rPr lang="en-GB" altLang="en-US" dirty="0" smtClean="0"/>
              <a:t>, and </a:t>
            </a:r>
            <a:r>
              <a:rPr lang="en-GB" altLang="en-US" b="1" dirty="0" smtClean="0"/>
              <a:t>non-educational sites </a:t>
            </a:r>
            <a:r>
              <a:rPr lang="en-GB" altLang="en-US" dirty="0" smtClean="0"/>
              <a:t>in that order. Most ESL listening websites have extensive catalogues and links to their collections, making your research task easier, while many general ESL sites have audio collections as well.</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p:txBody>
          <a:bodyPr/>
          <a:lstStyle/>
          <a:p>
            <a:pPr eaLnBrk="1" hangingPunct="1"/>
            <a:r>
              <a:rPr lang="en-GB" altLang="en-US" dirty="0" smtClean="0"/>
              <a:t>Finding listening websites (2/2)</a:t>
            </a:r>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Aft>
                <a:spcPts val="0"/>
              </a:spcAft>
              <a:buFont typeface="Arial" panose="020B0604020202020204" pitchFamily="34" charset="0"/>
              <a:buNone/>
              <a:defRPr/>
            </a:pPr>
            <a:r>
              <a:rPr lang="en-GB" b="1" dirty="0" smtClean="0"/>
              <a:t>Access public broadcaster sites</a:t>
            </a:r>
            <a:r>
              <a:rPr lang="en-GB" dirty="0" smtClean="0"/>
              <a:t>, like ABC and BBC. Many of these have excellent English language learning sites and the technical features of their audio and video files are generally more efficient and workable than non-expert sites.</a:t>
            </a:r>
            <a:endParaRPr lang="en-GB"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n-GB" altLang="en-US" smtClean="0"/>
              <a:t>Authentic materials and tasks</a:t>
            </a:r>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Aft>
                <a:spcPts val="0"/>
              </a:spcAft>
              <a:buFont typeface="Arial" charset="0"/>
              <a:buNone/>
              <a:defRPr/>
            </a:pPr>
            <a:r>
              <a:rPr lang="en-GB" sz="2800" b="1" dirty="0" smtClean="0"/>
              <a:t>Two types of authenticity:</a:t>
            </a:r>
          </a:p>
          <a:p>
            <a:pPr marL="457200" indent="-457200" eaLnBrk="1" fontAlgn="auto" hangingPunct="1">
              <a:spcAft>
                <a:spcPts val="0"/>
              </a:spcAft>
              <a:buFont typeface="+mj-lt"/>
              <a:buAutoNum type="arabicPeriod"/>
              <a:defRPr/>
            </a:pPr>
            <a:r>
              <a:rPr lang="en-GB" sz="2800" dirty="0" smtClean="0"/>
              <a:t>learners find authentic texts more motivating than pedagogical texts (Little, Devitt &amp; and Singleton 1994),</a:t>
            </a:r>
          </a:p>
          <a:p>
            <a:pPr marL="447675" indent="-447675" eaLnBrk="1" fontAlgn="auto" hangingPunct="1">
              <a:spcAft>
                <a:spcPts val="0"/>
              </a:spcAft>
              <a:buFont typeface="Arial" panose="020B0604020202020204" pitchFamily="34" charset="0"/>
              <a:buNone/>
              <a:defRPr/>
            </a:pPr>
            <a:r>
              <a:rPr lang="en-GB" sz="2800" dirty="0" smtClean="0"/>
              <a:t>2. 	communicative language ability is situation-specific and pedagogical tasks should mirror as much as possible tasks learners will engage in outside the classroom (Bachman &amp; Palmer, 1996).</a:t>
            </a:r>
          </a:p>
          <a:p>
            <a:pPr marL="0" indent="0" eaLnBrk="1" fontAlgn="auto" hangingPunct="1">
              <a:spcAft>
                <a:spcPts val="0"/>
              </a:spcAft>
              <a:buFont typeface="Arial" panose="020B0604020202020204" pitchFamily="34" charset="0"/>
              <a:buNone/>
              <a:defRPr/>
            </a:pPr>
            <a:r>
              <a:rPr lang="en-GB" sz="2800" dirty="0" smtClean="0"/>
              <a:t>The Web has potential for both types of authenticity.</a:t>
            </a:r>
            <a:endParaRPr lang="en-GB" sz="2800"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p:txBody>
          <a:bodyPr/>
          <a:lstStyle/>
          <a:p>
            <a:pPr eaLnBrk="1" hangingPunct="1"/>
            <a:r>
              <a:rPr lang="en-GB" altLang="en-US" smtClean="0"/>
              <a:t>Online Reading </a:t>
            </a:r>
          </a:p>
        </p:txBody>
      </p:sp>
      <p:sp>
        <p:nvSpPr>
          <p:cNvPr id="3" name="Θέση περιεχομένου 2"/>
          <p:cNvSpPr>
            <a:spLocks noGrp="1"/>
          </p:cNvSpPr>
          <p:nvPr>
            <p:ph idx="1"/>
          </p:nvPr>
        </p:nvSpPr>
        <p:spPr>
          <a:xfrm>
            <a:off x="463550" y="1557338"/>
            <a:ext cx="8229600" cy="4525962"/>
          </a:xfrm>
        </p:spPr>
        <p:txBody>
          <a:bodyPr/>
          <a:lstStyle/>
          <a:p>
            <a:pPr marL="0" indent="0" eaLnBrk="1" hangingPunct="1">
              <a:spcBef>
                <a:spcPts val="600"/>
              </a:spcBef>
              <a:buFont typeface="Arial" panose="020B0604020202020204" pitchFamily="34" charset="0"/>
              <a:buNone/>
              <a:defRPr/>
            </a:pPr>
            <a:r>
              <a:rPr lang="en-GB" altLang="el-GR" sz="2800" dirty="0" smtClean="0"/>
              <a:t>As learners develop their ability to retrieve information from the Web, they will learn to expand their literacy skills from reading print-based texts to reading online texts. When students learn how to read and use information on the Web, they will be able to:</a:t>
            </a:r>
          </a:p>
          <a:p>
            <a:pPr eaLnBrk="1" hangingPunct="1">
              <a:spcBef>
                <a:spcPts val="600"/>
              </a:spcBef>
              <a:buFont typeface="Arial" panose="020B0604020202020204" pitchFamily="34" charset="0"/>
              <a:buChar char="•"/>
              <a:defRPr/>
            </a:pPr>
            <a:r>
              <a:rPr lang="en-GB" altLang="el-GR" sz="2800" dirty="0" smtClean="0"/>
              <a:t>read homepages critically;</a:t>
            </a:r>
          </a:p>
          <a:p>
            <a:pPr eaLnBrk="1" hangingPunct="1">
              <a:spcBef>
                <a:spcPts val="600"/>
              </a:spcBef>
              <a:buFont typeface="Arial" panose="020B0604020202020204" pitchFamily="34" charset="0"/>
              <a:buChar char="•"/>
              <a:defRPr/>
            </a:pPr>
            <a:r>
              <a:rPr lang="en-GB" altLang="el-GR" sz="2800" dirty="0" smtClean="0"/>
              <a:t>skim and scan a variety of genres;</a:t>
            </a:r>
          </a:p>
          <a:p>
            <a:pPr eaLnBrk="1" hangingPunct="1">
              <a:spcBef>
                <a:spcPts val="600"/>
              </a:spcBef>
              <a:buFont typeface="Arial" panose="020B0604020202020204" pitchFamily="34" charset="0"/>
              <a:buChar char="•"/>
              <a:defRPr/>
            </a:pPr>
            <a:r>
              <a:rPr lang="en-GB" altLang="el-GR" sz="2800" dirty="0" smtClean="0"/>
              <a:t>evaluate information presented in a variety of genres; and</a:t>
            </a:r>
          </a:p>
          <a:p>
            <a:pPr eaLnBrk="1" hangingPunct="1">
              <a:spcBef>
                <a:spcPts val="600"/>
              </a:spcBef>
              <a:buFont typeface="Arial" panose="020B0604020202020204" pitchFamily="34" charset="0"/>
              <a:buChar char="•"/>
              <a:defRPr/>
            </a:pPr>
            <a:r>
              <a:rPr lang="en-GB" altLang="el-GR" sz="2800" dirty="0" smtClean="0"/>
              <a:t>synthesize information from several different sites.</a:t>
            </a:r>
            <a:endParaRPr lang="en-GB" sz="2800"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a:t>Teaching </a:t>
            </a:r>
            <a:r>
              <a:rPr lang="en-GB" dirty="0" smtClean="0"/>
              <a:t>suggestions for </a:t>
            </a:r>
            <a:r>
              <a:rPr lang="en-GB" dirty="0"/>
              <a:t>online </a:t>
            </a:r>
            <a:r>
              <a:rPr lang="en-GB" dirty="0" smtClean="0"/>
              <a:t>reading (1/2)</a:t>
            </a:r>
            <a:endParaRPr lang="en-GB" dirty="0"/>
          </a:p>
        </p:txBody>
      </p:sp>
      <p:sp>
        <p:nvSpPr>
          <p:cNvPr id="3"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defRPr/>
            </a:pPr>
            <a:r>
              <a:rPr lang="en-GB" dirty="0" smtClean="0"/>
              <a:t>Using printouts of webpages and screens, demonstrate offline the three-column homepage design, embedded windows, scroll bars and links.</a:t>
            </a:r>
            <a:endParaRPr lang="en-GB"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a:t>Teaching </a:t>
            </a:r>
            <a:r>
              <a:rPr lang="en-GB" dirty="0" smtClean="0"/>
              <a:t>suggestions for </a:t>
            </a:r>
            <a:r>
              <a:rPr lang="en-GB" dirty="0"/>
              <a:t>online reading </a:t>
            </a:r>
            <a:r>
              <a:rPr lang="en-GB" dirty="0" smtClean="0"/>
              <a:t>(2/2</a:t>
            </a:r>
            <a:r>
              <a:rPr lang="en-GB" dirty="0"/>
              <a:t>)</a:t>
            </a:r>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Aft>
                <a:spcPts val="0"/>
              </a:spcAft>
              <a:buFont typeface="Arial" panose="020B0604020202020204" pitchFamily="34" charset="0"/>
              <a:buNone/>
              <a:defRPr/>
            </a:pPr>
            <a:r>
              <a:rPr lang="en-GB" sz="2800" dirty="0" smtClean="0"/>
              <a:t>Teach skimming skills. Provide students with URLs that take them to a variety of different genres such as narrative and information texts, report and opinion texts. Have learners skim the texts and decide which genre each text is. Have students compare the reliability of the information from each text. Ask students to list the criteria they used to identify the different genres and also to determine the reliability of the information.</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p:nvPr>
        </p:nvSpPr>
        <p:spPr/>
        <p:txBody>
          <a:bodyPr>
            <a:normAutofit fontScale="90000"/>
          </a:bodyPr>
          <a:lstStyle/>
          <a:p>
            <a:pPr eaLnBrk="1" hangingPunct="1"/>
            <a:r>
              <a:rPr lang="en-GB" altLang="en-US" dirty="0" smtClean="0"/>
              <a:t>Teach skimming &amp; scanning skills (1/2)</a:t>
            </a:r>
          </a:p>
        </p:txBody>
      </p:sp>
      <p:sp>
        <p:nvSpPr>
          <p:cNvPr id="3" name="Θέση περιεχομένου 2"/>
          <p:cNvSpPr>
            <a:spLocks noGrp="1"/>
          </p:cNvSpPr>
          <p:nvPr>
            <p:ph idx="1"/>
          </p:nvPr>
        </p:nvSpPr>
        <p:spPr>
          <a:xfrm>
            <a:off x="463550" y="1557338"/>
            <a:ext cx="8229600" cy="4525962"/>
          </a:xfrm>
        </p:spPr>
        <p:txBody>
          <a:bodyPr/>
          <a:lstStyle/>
          <a:p>
            <a:pPr marL="0" indent="0" eaLnBrk="1" hangingPunct="1">
              <a:buFont typeface="Arial" charset="0"/>
              <a:buNone/>
              <a:defRPr/>
            </a:pPr>
            <a:r>
              <a:rPr lang="en-GB" dirty="0" smtClean="0"/>
              <a:t>Source several websites on the same topic but use websites of differing reliability, for example:</a:t>
            </a:r>
          </a:p>
          <a:p>
            <a:pPr marL="895350" indent="-438150" eaLnBrk="1" hangingPunct="1">
              <a:defRPr/>
            </a:pPr>
            <a:r>
              <a:rPr lang="en-GB" dirty="0" smtClean="0"/>
              <a:t>an advertising site,</a:t>
            </a:r>
          </a:p>
          <a:p>
            <a:pPr marL="895350" indent="-438150" eaLnBrk="1" hangingPunct="1">
              <a:defRPr/>
            </a:pPr>
            <a:r>
              <a:rPr lang="en-GB" dirty="0" smtClean="0"/>
              <a:t>a university site,</a:t>
            </a:r>
          </a:p>
          <a:p>
            <a:pPr marL="895350" indent="-438150" eaLnBrk="1" hangingPunct="1">
              <a:defRPr/>
            </a:pPr>
            <a:r>
              <a:rPr lang="en-GB" dirty="0" smtClean="0"/>
              <a:t>a government site,</a:t>
            </a:r>
          </a:p>
          <a:p>
            <a:pPr marL="895350" indent="-438150" eaLnBrk="1" hangingPunct="1">
              <a:defRPr/>
            </a:pPr>
            <a:r>
              <a:rPr lang="en-GB" dirty="0" smtClean="0"/>
              <a:t>a primary school site.</a:t>
            </a:r>
            <a:endParaRPr lang="en-GB"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p:txBody>
          <a:bodyPr>
            <a:normAutofit fontScale="90000"/>
          </a:bodyPr>
          <a:lstStyle/>
          <a:p>
            <a:pPr eaLnBrk="1" hangingPunct="1"/>
            <a:r>
              <a:rPr lang="en-GB" altLang="en-US" dirty="0"/>
              <a:t>Teach skimming &amp; scanning skills </a:t>
            </a:r>
            <a:r>
              <a:rPr lang="en-GB" altLang="en-US" dirty="0" smtClean="0"/>
              <a:t>(2/2</a:t>
            </a:r>
            <a:r>
              <a:rPr lang="en-GB" altLang="en-US" dirty="0"/>
              <a:t>)</a:t>
            </a:r>
            <a:endParaRPr lang="en-GB" altLang="en-US" dirty="0" smtClean="0"/>
          </a:p>
        </p:txBody>
      </p:sp>
      <p:sp>
        <p:nvSpPr>
          <p:cNvPr id="3"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defRPr/>
            </a:pPr>
            <a:r>
              <a:rPr lang="en-GB" dirty="0" smtClean="0"/>
              <a:t>Print out the texts and have students skim and scan the texts in order to compare the information from each text for reliability. With the class, develop criteria for determining reliability of information on the Web. Be sure to include the URL so students can use the information in the URL to help them decide.</a:t>
            </a:r>
            <a:endParaRPr lang="en-GB"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p:txBody>
          <a:bodyPr/>
          <a:lstStyle/>
          <a:p>
            <a:pPr eaLnBrk="1" hangingPunct="1"/>
            <a:r>
              <a:rPr lang="en-GB" altLang="en-US" smtClean="0"/>
              <a:t>Create online quizzes </a:t>
            </a:r>
          </a:p>
        </p:txBody>
      </p:sp>
      <p:sp>
        <p:nvSpPr>
          <p:cNvPr id="3"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defRPr/>
            </a:pPr>
            <a:r>
              <a:rPr lang="en-GB" altLang="el-GR" dirty="0" smtClean="0"/>
              <a:t>Create a variety of web-based exercises or tests without any programming or knowledge of HTML. Users can insert images, texts, sounds, video sequences or Web hyperlinks into all types of questions. They can also personalize numerous parameters. The questionnaire can also be customized by changing its visual theme and adapting messages as needed.</a:t>
            </a:r>
            <a:endParaRPr lang="en-GB" dirty="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p:txBody>
          <a:bodyPr/>
          <a:lstStyle/>
          <a:p>
            <a:pPr eaLnBrk="1" hangingPunct="1"/>
            <a:r>
              <a:rPr lang="en-GB" altLang="en-US" dirty="0" err="1" smtClean="0"/>
              <a:t>NetQuiz</a:t>
            </a:r>
            <a:r>
              <a:rPr lang="en-GB" altLang="en-US" dirty="0" smtClean="0"/>
              <a:t> Software</a:t>
            </a:r>
          </a:p>
        </p:txBody>
      </p:sp>
      <p:pic>
        <p:nvPicPr>
          <p:cNvPr id="46083" name="Θέση περιεχομένου 5" descr="NetQuiz Software Website">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63550" y="1700213"/>
            <a:ext cx="8229600" cy="3889375"/>
          </a:xfrm>
        </p:spPr>
      </p:pic>
      <p:sp>
        <p:nvSpPr>
          <p:cNvPr id="4" name="TextBox 5"/>
          <p:cNvSpPr txBox="1">
            <a:spLocks noChangeArrowheads="1"/>
          </p:cNvSpPr>
          <p:nvPr/>
        </p:nvSpPr>
        <p:spPr bwMode="auto">
          <a:xfrm>
            <a:off x="8316416" y="5616311"/>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3"/>
          <p:cNvSpPr>
            <a:spLocks noGrp="1"/>
          </p:cNvSpPr>
          <p:nvPr>
            <p:ph type="title"/>
          </p:nvPr>
        </p:nvSpPr>
        <p:spPr/>
        <p:txBody>
          <a:bodyPr/>
          <a:lstStyle/>
          <a:p>
            <a:pPr eaLnBrk="1" hangingPunct="1"/>
            <a:r>
              <a:rPr lang="en-GB" altLang="en-US" smtClean="0"/>
              <a:t>Visit broadcast portals</a:t>
            </a:r>
          </a:p>
        </p:txBody>
      </p:sp>
      <p:sp>
        <p:nvSpPr>
          <p:cNvPr id="47107" name="Θέση κειμένου 4"/>
          <p:cNvSpPr>
            <a:spLocks noGrp="1"/>
          </p:cNvSpPr>
          <p:nvPr>
            <p:ph type="body" idx="1"/>
          </p:nvPr>
        </p:nvSpPr>
        <p:spPr/>
        <p:txBody>
          <a:bodyPr/>
          <a:lstStyle/>
          <a:p>
            <a:pPr eaLnBrk="1" hangingPunct="1"/>
            <a:endParaRPr lang="en-GB" altLang="en-US" smtClean="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3"/>
          <p:cNvSpPr>
            <a:spLocks noGrp="1"/>
          </p:cNvSpPr>
          <p:nvPr>
            <p:ph type="title"/>
          </p:nvPr>
        </p:nvSpPr>
        <p:spPr/>
        <p:txBody>
          <a:bodyPr/>
          <a:lstStyle/>
          <a:p>
            <a:pPr eaLnBrk="1" hangingPunct="1"/>
            <a:r>
              <a:rPr lang="en-GB" altLang="en-US" dirty="0" smtClean="0"/>
              <a:t>PBS: Public Broadcasting Service</a:t>
            </a:r>
          </a:p>
        </p:txBody>
      </p:sp>
      <p:pic>
        <p:nvPicPr>
          <p:cNvPr id="48131" name="Picture 2" descr="PBS Website">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12850" y="1557338"/>
            <a:ext cx="6731000" cy="4525962"/>
          </a:xfrm>
        </p:spPr>
      </p:pic>
      <p:sp>
        <p:nvSpPr>
          <p:cNvPr id="4" name="TextBox 5"/>
          <p:cNvSpPr txBox="1">
            <a:spLocks noChangeArrowheads="1"/>
          </p:cNvSpPr>
          <p:nvPr/>
        </p:nvSpPr>
        <p:spPr bwMode="auto">
          <a:xfrm>
            <a:off x="8100392" y="5651500"/>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[2]</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1"/>
          <p:cNvSpPr>
            <a:spLocks noGrp="1"/>
          </p:cNvSpPr>
          <p:nvPr>
            <p:ph type="title"/>
          </p:nvPr>
        </p:nvSpPr>
        <p:spPr/>
        <p:txBody>
          <a:bodyPr/>
          <a:lstStyle/>
          <a:p>
            <a:pPr eaLnBrk="1" hangingPunct="1"/>
            <a:r>
              <a:rPr lang="en-GB" altLang="en-US" dirty="0" smtClean="0"/>
              <a:t>PBS Learning Media</a:t>
            </a:r>
          </a:p>
        </p:txBody>
      </p:sp>
      <p:pic>
        <p:nvPicPr>
          <p:cNvPr id="49155" name="Θέση περιεχομένου 3" descr="PBS Learning Media Website">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471613" y="1557338"/>
            <a:ext cx="6213475" cy="4525962"/>
          </a:xfrm>
        </p:spPr>
      </p:pic>
      <p:sp>
        <p:nvSpPr>
          <p:cNvPr id="4" name="TextBox 5"/>
          <p:cNvSpPr txBox="1">
            <a:spLocks noChangeArrowheads="1"/>
          </p:cNvSpPr>
          <p:nvPr/>
        </p:nvSpPr>
        <p:spPr bwMode="auto">
          <a:xfrm>
            <a:off x="7685088" y="5681133"/>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[3]</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n-GB" altLang="en-US" smtClean="0"/>
              <a:t>Scaffold learning</a:t>
            </a:r>
          </a:p>
        </p:txBody>
      </p:sp>
      <p:sp>
        <p:nvSpPr>
          <p:cNvPr id="3" name="Θέση περιεχομένου 2"/>
          <p:cNvSpPr>
            <a:spLocks noGrp="1"/>
          </p:cNvSpPr>
          <p:nvPr>
            <p:ph idx="1"/>
          </p:nvPr>
        </p:nvSpPr>
        <p:spPr/>
        <p:txBody>
          <a:bodyPr/>
          <a:lstStyle/>
          <a:p>
            <a:pPr marL="0" indent="0" eaLnBrk="1" hangingPunct="1">
              <a:buFont typeface="Arial" panose="020B0604020202020204" pitchFamily="34" charset="0"/>
              <a:buNone/>
              <a:defRPr/>
            </a:pPr>
            <a:r>
              <a:rPr lang="en-GB" altLang="el-GR" b="1" dirty="0" smtClean="0"/>
              <a:t>Scaffolding</a:t>
            </a:r>
            <a:r>
              <a:rPr lang="en-GB" altLang="el-GR" dirty="0" smtClean="0"/>
              <a:t> refers to the ways teachers build their lesson plans and activities. </a:t>
            </a:r>
          </a:p>
          <a:p>
            <a:pPr marL="0" indent="0" eaLnBrk="1" hangingPunct="1">
              <a:buFont typeface="Arial" panose="020B0604020202020204" pitchFamily="34" charset="0"/>
              <a:buNone/>
              <a:defRPr/>
            </a:pPr>
            <a:r>
              <a:rPr lang="en-GB" altLang="el-GR" b="1" dirty="0" smtClean="0"/>
              <a:t>Definition: “</a:t>
            </a:r>
            <a:r>
              <a:rPr lang="en-GB" altLang="el-GR" dirty="0" smtClean="0"/>
              <a:t>the support that is designed to provide the assistance necessary to enable learners to accomplish tasks that they would not quite be able to manage on their own” (Hammond, 2001: 3).</a:t>
            </a:r>
            <a:endParaRPr lang="en-GB"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1"/>
          <p:cNvSpPr>
            <a:spLocks noGrp="1"/>
          </p:cNvSpPr>
          <p:nvPr>
            <p:ph type="title"/>
          </p:nvPr>
        </p:nvSpPr>
        <p:spPr/>
        <p:txBody>
          <a:bodyPr/>
          <a:lstStyle/>
          <a:p>
            <a:pPr eaLnBrk="1" hangingPunct="1"/>
            <a:r>
              <a:rPr lang="en-GB" altLang="en-US" dirty="0" smtClean="0"/>
              <a:t>PBS Kids</a:t>
            </a:r>
          </a:p>
        </p:txBody>
      </p:sp>
      <p:pic>
        <p:nvPicPr>
          <p:cNvPr id="50179" name="Θέση περιεχομένου 3" descr="PBS Kids Website">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63550" y="1557338"/>
            <a:ext cx="8229600" cy="4181475"/>
          </a:xfrm>
        </p:spPr>
      </p:pic>
      <p:sp>
        <p:nvSpPr>
          <p:cNvPr id="4" name="TextBox 5"/>
          <p:cNvSpPr txBox="1">
            <a:spLocks noChangeArrowheads="1"/>
          </p:cNvSpPr>
          <p:nvPr/>
        </p:nvSpPr>
        <p:spPr bwMode="auto">
          <a:xfrm>
            <a:off x="8316416" y="5738813"/>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[4]</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1"/>
          <p:cNvSpPr>
            <a:spLocks noGrp="1"/>
          </p:cNvSpPr>
          <p:nvPr>
            <p:ph type="title"/>
          </p:nvPr>
        </p:nvSpPr>
        <p:spPr/>
        <p:txBody>
          <a:bodyPr/>
          <a:lstStyle/>
          <a:p>
            <a:pPr eaLnBrk="1" hangingPunct="1"/>
            <a:r>
              <a:rPr lang="en-GB" altLang="en-US" dirty="0" smtClean="0"/>
              <a:t>BBC News</a:t>
            </a:r>
          </a:p>
        </p:txBody>
      </p:sp>
      <p:pic>
        <p:nvPicPr>
          <p:cNvPr id="51203" name="Θέση περιεχομένου 3" descr="BBC News">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79425" y="1557338"/>
            <a:ext cx="8197850" cy="4525962"/>
          </a:xfrm>
        </p:spPr>
      </p:pic>
      <p:sp>
        <p:nvSpPr>
          <p:cNvPr id="4" name="TextBox 5"/>
          <p:cNvSpPr txBox="1">
            <a:spLocks noChangeArrowheads="1"/>
          </p:cNvSpPr>
          <p:nvPr/>
        </p:nvSpPr>
        <p:spPr bwMode="auto">
          <a:xfrm>
            <a:off x="8166984" y="6007100"/>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[5]</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1"/>
          <p:cNvSpPr>
            <a:spLocks noGrp="1"/>
          </p:cNvSpPr>
          <p:nvPr>
            <p:ph type="title"/>
          </p:nvPr>
        </p:nvSpPr>
        <p:spPr/>
        <p:txBody>
          <a:bodyPr/>
          <a:lstStyle/>
          <a:p>
            <a:pPr eaLnBrk="1" hangingPunct="1"/>
            <a:r>
              <a:rPr lang="en-GB" altLang="en-US" dirty="0" smtClean="0"/>
              <a:t>BBC Learning English</a:t>
            </a:r>
          </a:p>
        </p:txBody>
      </p:sp>
      <p:pic>
        <p:nvPicPr>
          <p:cNvPr id="52227" name="Θέση περιεχομένου 3" descr="BBC Learning English Website">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178050" y="1557338"/>
            <a:ext cx="4800600" cy="4525962"/>
          </a:xfrm>
        </p:spPr>
      </p:pic>
      <p:sp>
        <p:nvSpPr>
          <p:cNvPr id="4" name="TextBox 5"/>
          <p:cNvSpPr txBox="1">
            <a:spLocks noChangeArrowheads="1"/>
          </p:cNvSpPr>
          <p:nvPr/>
        </p:nvSpPr>
        <p:spPr bwMode="auto">
          <a:xfrm>
            <a:off x="6978650" y="5733256"/>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[6]</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3"/>
          <p:cNvSpPr>
            <a:spLocks noGrp="1"/>
          </p:cNvSpPr>
          <p:nvPr>
            <p:ph type="title"/>
          </p:nvPr>
        </p:nvSpPr>
        <p:spPr/>
        <p:txBody>
          <a:bodyPr/>
          <a:lstStyle/>
          <a:p>
            <a:pPr eaLnBrk="1" hangingPunct="1"/>
            <a:r>
              <a:rPr lang="en-GB" altLang="en-US" smtClean="0"/>
              <a:t>Search Online Lesson Plans</a:t>
            </a:r>
            <a:br>
              <a:rPr lang="en-GB" altLang="en-US" smtClean="0"/>
            </a:br>
            <a:endParaRPr lang="en-GB" altLang="en-US" smtClean="0"/>
          </a:p>
        </p:txBody>
      </p:sp>
      <p:sp>
        <p:nvSpPr>
          <p:cNvPr id="53251" name="Θέση κειμένου 4"/>
          <p:cNvSpPr>
            <a:spLocks noGrp="1"/>
          </p:cNvSpPr>
          <p:nvPr>
            <p:ph type="body" idx="1"/>
          </p:nvPr>
        </p:nvSpPr>
        <p:spPr/>
        <p:txBody>
          <a:bodyPr/>
          <a:lstStyle/>
          <a:p>
            <a:pPr eaLnBrk="1" hangingPunct="1"/>
            <a:endParaRPr lang="en-GB" altLang="en-US" smtClean="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Τίτλος 3"/>
          <p:cNvSpPr>
            <a:spLocks noGrp="1"/>
          </p:cNvSpPr>
          <p:nvPr>
            <p:ph type="title"/>
          </p:nvPr>
        </p:nvSpPr>
        <p:spPr/>
        <p:txBody>
          <a:bodyPr/>
          <a:lstStyle/>
          <a:p>
            <a:pPr eaLnBrk="1" hangingPunct="1"/>
            <a:r>
              <a:rPr lang="en-GB" altLang="en-US" dirty="0" err="1" smtClean="0"/>
              <a:t>TeAch-nology</a:t>
            </a:r>
            <a:r>
              <a:rPr lang="en-GB" altLang="en-US" dirty="0" smtClean="0"/>
              <a:t> Website</a:t>
            </a:r>
          </a:p>
        </p:txBody>
      </p:sp>
      <p:pic>
        <p:nvPicPr>
          <p:cNvPr id="54275" name="Θέση εικόνας 2" descr="Screenshot of TeAch-nology.com Website">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63550" y="1674813"/>
            <a:ext cx="8229600" cy="4291012"/>
          </a:xfrm>
        </p:spPr>
      </p:pic>
      <p:sp>
        <p:nvSpPr>
          <p:cNvPr id="4" name="TextBox 5"/>
          <p:cNvSpPr txBox="1">
            <a:spLocks noChangeArrowheads="1"/>
          </p:cNvSpPr>
          <p:nvPr/>
        </p:nvSpPr>
        <p:spPr bwMode="auto">
          <a:xfrm>
            <a:off x="8100392" y="5877272"/>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[7]</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3"/>
          <p:cNvSpPr>
            <a:spLocks noGrp="1"/>
          </p:cNvSpPr>
          <p:nvPr>
            <p:ph type="title"/>
          </p:nvPr>
        </p:nvSpPr>
        <p:spPr/>
        <p:txBody>
          <a:bodyPr/>
          <a:lstStyle/>
          <a:p>
            <a:pPr eaLnBrk="1" hangingPunct="1"/>
            <a:r>
              <a:rPr lang="en-GB" altLang="en-US" smtClean="0"/>
              <a:t>TeAch-nology.com</a:t>
            </a:r>
          </a:p>
        </p:txBody>
      </p:sp>
      <p:sp>
        <p:nvSpPr>
          <p:cNvPr id="5" name="Θέση περιεχομένου 4"/>
          <p:cNvSpPr>
            <a:spLocks noGrp="1"/>
          </p:cNvSpPr>
          <p:nvPr>
            <p:ph sz="half" idx="1"/>
          </p:nvPr>
        </p:nvSpPr>
        <p:spPr/>
        <p:txBody>
          <a:bodyPr/>
          <a:lstStyle/>
          <a:p>
            <a:pPr marL="0" indent="0" eaLnBrk="1" hangingPunct="1">
              <a:buFont typeface="Arial" panose="020B0604020202020204" pitchFamily="34" charset="0"/>
              <a:buNone/>
              <a:defRPr/>
            </a:pPr>
            <a:r>
              <a:rPr lang="en-GB" altLang="el-GR" sz="3200" b="1" dirty="0" smtClean="0"/>
              <a:t>Includes the following resources for teachers:</a:t>
            </a:r>
          </a:p>
          <a:p>
            <a:pPr eaLnBrk="1" hangingPunct="1">
              <a:buFont typeface="Arial" panose="020B0604020202020204" pitchFamily="34" charset="0"/>
              <a:buChar char="•"/>
              <a:defRPr/>
            </a:pPr>
            <a:r>
              <a:rPr lang="en-GB" altLang="el-GR" sz="3200" dirty="0" smtClean="0"/>
              <a:t> 46,000 lesson plans,</a:t>
            </a:r>
          </a:p>
          <a:p>
            <a:pPr eaLnBrk="1" hangingPunct="1">
              <a:buFont typeface="Arial" panose="020B0604020202020204" pitchFamily="34" charset="0"/>
              <a:buChar char="•"/>
              <a:defRPr/>
            </a:pPr>
            <a:r>
              <a:rPr lang="en-GB" altLang="el-GR" sz="3200" dirty="0" smtClean="0"/>
              <a:t>10,200 printable worksheets,</a:t>
            </a:r>
          </a:p>
          <a:p>
            <a:pPr eaLnBrk="1" hangingPunct="1">
              <a:buFont typeface="Arial" panose="020B0604020202020204" pitchFamily="34" charset="0"/>
              <a:buChar char="•"/>
              <a:defRPr/>
            </a:pPr>
            <a:r>
              <a:rPr lang="en-GB" altLang="el-GR" sz="3200" dirty="0" smtClean="0"/>
              <a:t>preformatted rubrics,</a:t>
            </a:r>
          </a:p>
          <a:p>
            <a:pPr eaLnBrk="1" hangingPunct="1">
              <a:buFont typeface="Arial" panose="020B0604020202020204" pitchFamily="34" charset="0"/>
              <a:buChar char="•"/>
              <a:defRPr/>
            </a:pPr>
            <a:r>
              <a:rPr lang="en-GB" altLang="el-GR" sz="3200" dirty="0" smtClean="0"/>
              <a:t>worksheet makers,</a:t>
            </a:r>
            <a:endParaRPr lang="en-GB" sz="3200" dirty="0"/>
          </a:p>
        </p:txBody>
      </p:sp>
      <p:sp>
        <p:nvSpPr>
          <p:cNvPr id="55300" name="Θέση περιεχομένου 5"/>
          <p:cNvSpPr>
            <a:spLocks noGrp="1"/>
          </p:cNvSpPr>
          <p:nvPr>
            <p:ph sz="half" idx="2"/>
          </p:nvPr>
        </p:nvSpPr>
        <p:spPr/>
        <p:txBody>
          <a:bodyPr/>
          <a:lstStyle/>
          <a:p>
            <a:pPr eaLnBrk="1" hangingPunct="1"/>
            <a:r>
              <a:rPr lang="en-GB" altLang="el-GR" sz="3200" dirty="0" err="1" smtClean="0"/>
              <a:t>webquests</a:t>
            </a:r>
            <a:r>
              <a:rPr lang="en-GB" altLang="el-GR" sz="3200" dirty="0" smtClean="0"/>
              <a:t>,</a:t>
            </a:r>
          </a:p>
          <a:p>
            <a:pPr eaLnBrk="1" hangingPunct="1"/>
            <a:r>
              <a:rPr lang="en-GB" altLang="el-GR" sz="3200" dirty="0" smtClean="0"/>
              <a:t>printable generators,</a:t>
            </a:r>
          </a:p>
          <a:p>
            <a:pPr eaLnBrk="1" hangingPunct="1"/>
            <a:r>
              <a:rPr lang="en-GB" altLang="el-GR" sz="3200" dirty="0" smtClean="0"/>
              <a:t>257,000 reviewed sites for teachers to search for information related to the subject matter they teach.</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a:t>Lesson Plans from </a:t>
            </a:r>
            <a:r>
              <a:rPr lang="en-GB" dirty="0" smtClean="0"/>
              <a:t/>
            </a:r>
            <a:br>
              <a:rPr lang="en-GB" dirty="0" smtClean="0"/>
            </a:br>
            <a:r>
              <a:rPr lang="en-GB" dirty="0" smtClean="0"/>
              <a:t>BBC </a:t>
            </a:r>
            <a:r>
              <a:rPr lang="en-GB" dirty="0"/>
              <a:t>Learn English website</a:t>
            </a:r>
          </a:p>
        </p:txBody>
      </p:sp>
      <p:pic>
        <p:nvPicPr>
          <p:cNvPr id="56323" name="Θέση περιεχομένου 3" descr="scrrenshot of BBC Learn English website">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325563" y="1557338"/>
            <a:ext cx="6505575" cy="4525962"/>
          </a:xfrm>
        </p:spPr>
      </p:pic>
      <p:sp>
        <p:nvSpPr>
          <p:cNvPr id="4" name="TextBox 5"/>
          <p:cNvSpPr txBox="1">
            <a:spLocks noChangeArrowheads="1"/>
          </p:cNvSpPr>
          <p:nvPr/>
        </p:nvSpPr>
        <p:spPr bwMode="auto">
          <a:xfrm>
            <a:off x="7668344" y="5517232"/>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[8]</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a:t>Free Online Lesson </a:t>
            </a:r>
            <a:r>
              <a:rPr lang="en-GB" dirty="0" err="1"/>
              <a:t>Planbook</a:t>
            </a:r>
            <a:r>
              <a:rPr lang="en-GB" dirty="0"/>
              <a:t> </a:t>
            </a:r>
            <a:r>
              <a:rPr lang="en-GB" dirty="0" smtClean="0"/>
              <a:t>for </a:t>
            </a:r>
            <a:r>
              <a:rPr lang="en-GB" dirty="0"/>
              <a:t>Teachers</a:t>
            </a:r>
          </a:p>
        </p:txBody>
      </p:sp>
      <p:pic>
        <p:nvPicPr>
          <p:cNvPr id="57347" name="Θέση περιεχομένου 3" descr="PlanbookEdu Website">
            <a:hlinkClick r:id="rId3"/>
          </p:cNvPr>
          <p:cNvPicPr>
            <a:picLocks noGrp="1"/>
          </p:cNvPicPr>
          <p:nvPr>
            <p:ph idx="1"/>
          </p:nvPr>
        </p:nvPicPr>
        <p:blipFill>
          <a:blip r:embed="rId4">
            <a:extLst>
              <a:ext uri="{28A0092B-C50C-407E-A947-70E740481C1C}">
                <a14:useLocalDpi xmlns:a14="http://schemas.microsoft.com/office/drawing/2010/main" val="0"/>
              </a:ext>
            </a:extLst>
          </a:blip>
          <a:srcRect l="516" t="1591" r="-516" b="12"/>
          <a:stretch>
            <a:fillRect/>
          </a:stretch>
        </p:blipFill>
        <p:spPr>
          <a:xfrm>
            <a:off x="971550" y="1628775"/>
            <a:ext cx="7235825" cy="4421188"/>
          </a:xfrm>
        </p:spPr>
      </p:pic>
      <p:sp>
        <p:nvSpPr>
          <p:cNvPr id="4" name="TextBox 5"/>
          <p:cNvSpPr txBox="1">
            <a:spLocks noChangeArrowheads="1"/>
          </p:cNvSpPr>
          <p:nvPr/>
        </p:nvSpPr>
        <p:spPr bwMode="auto">
          <a:xfrm>
            <a:off x="8182744" y="5618163"/>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[9]</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a:t>Lesson </a:t>
            </a:r>
            <a:r>
              <a:rPr lang="en-GB" dirty="0" smtClean="0"/>
              <a:t>planning features in </a:t>
            </a:r>
            <a:r>
              <a:rPr lang="en-GB" dirty="0"/>
              <a:t>educational platforms</a:t>
            </a:r>
          </a:p>
        </p:txBody>
      </p:sp>
      <p:pic>
        <p:nvPicPr>
          <p:cNvPr id="58371" name="Θέση περιεχομένου 3" descr="NetSupport School Website. NetSupport School is a classroom software solution for schools. ">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1311"/>
          <a:stretch>
            <a:fillRect/>
          </a:stretch>
        </p:blipFill>
        <p:spPr>
          <a:xfrm>
            <a:off x="1331913" y="1557338"/>
            <a:ext cx="6580187" cy="4525962"/>
          </a:xfrm>
        </p:spPr>
      </p:pic>
      <p:sp>
        <p:nvSpPr>
          <p:cNvPr id="4" name="TextBox 5"/>
          <p:cNvSpPr txBox="1">
            <a:spLocks noChangeArrowheads="1"/>
          </p:cNvSpPr>
          <p:nvPr/>
        </p:nvSpPr>
        <p:spPr bwMode="auto">
          <a:xfrm>
            <a:off x="8028384" y="5651500"/>
            <a:ext cx="57606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[10]</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References (1/2)</a:t>
            </a:r>
            <a:endParaRPr lang="en-GB" dirty="0"/>
          </a:p>
        </p:txBody>
      </p:sp>
      <p:sp>
        <p:nvSpPr>
          <p:cNvPr id="3" name="Θέση περιεχομένου 2"/>
          <p:cNvSpPr>
            <a:spLocks noGrp="1"/>
          </p:cNvSpPr>
          <p:nvPr>
            <p:ph idx="1"/>
          </p:nvPr>
        </p:nvSpPr>
        <p:spPr/>
        <p:txBody>
          <a:bodyPr/>
          <a:lstStyle/>
          <a:p>
            <a:pPr marL="457200" indent="-457200">
              <a:buNone/>
            </a:pPr>
            <a:r>
              <a:rPr lang="en-GB" sz="2000" dirty="0"/>
              <a:t>Bachman, L. F., &amp; Palmer, A. S. (1996). </a:t>
            </a:r>
            <a:r>
              <a:rPr lang="en-GB" sz="2000" i="1" dirty="0"/>
              <a:t>Language testing in practice: Designing and developing useful language tests</a:t>
            </a:r>
            <a:r>
              <a:rPr lang="en-GB" sz="2000" dirty="0"/>
              <a:t> (Vol. 1). Oxford University Press. </a:t>
            </a:r>
          </a:p>
          <a:p>
            <a:pPr marL="457200" indent="-457200">
              <a:buNone/>
            </a:pPr>
            <a:r>
              <a:rPr lang="en-GB" sz="2000" dirty="0" err="1" smtClean="0"/>
              <a:t>Blatnik</a:t>
            </a:r>
            <a:r>
              <a:rPr lang="en-GB" sz="2000" dirty="0"/>
              <a:t>, B. (2002). </a:t>
            </a:r>
            <a:r>
              <a:rPr lang="en-GB" sz="2000" i="1" dirty="0"/>
              <a:t>ESL listening resources on the Web. Unpublished action research report</a:t>
            </a:r>
            <a:r>
              <a:rPr lang="en-GB" sz="2000" dirty="0"/>
              <a:t>, AMEP Research Centre, Sydney, Australia.</a:t>
            </a:r>
          </a:p>
          <a:p>
            <a:pPr marL="457200" indent="-457200">
              <a:buNone/>
            </a:pPr>
            <a:r>
              <a:rPr lang="en-GB" sz="2000" dirty="0"/>
              <a:t>Hammond, J. (Ed.). (2001). </a:t>
            </a:r>
            <a:r>
              <a:rPr lang="en-GB" sz="2000" i="1" dirty="0"/>
              <a:t>Scaffolding: Teaching and learning in language and literacy education</a:t>
            </a:r>
            <a:r>
              <a:rPr lang="en-GB" sz="2000" dirty="0"/>
              <a:t>. Newtown, Australia: Primary English Teaching Association.</a:t>
            </a:r>
          </a:p>
          <a:p>
            <a:pPr marL="457200" indent="-457200">
              <a:buNone/>
            </a:pPr>
            <a:r>
              <a:rPr lang="en-GB" sz="2000" dirty="0"/>
              <a:t>King Koi, N. (2002). </a:t>
            </a:r>
            <a:r>
              <a:rPr lang="en-GB" sz="2000" i="1" dirty="0"/>
              <a:t>Using the Internet in the AMEP classroom with multi-level classes</a:t>
            </a:r>
            <a:r>
              <a:rPr lang="en-GB" sz="2000" dirty="0"/>
              <a:t>. Unpublished action research report, AMEP Research Centre, Sydney, Australia</a:t>
            </a:r>
            <a:r>
              <a:rPr lang="en-GB" sz="2000" dirty="0" smtClean="0"/>
              <a:t>.</a:t>
            </a:r>
          </a:p>
          <a:p>
            <a:pPr marL="457200" indent="-457200">
              <a:buNone/>
            </a:pPr>
            <a:r>
              <a:rPr lang="en-GB" sz="2000" dirty="0"/>
              <a:t>Little, D., Devitt, S., &amp; Singleton, D. (1994). The communicative approach and authentic texts. </a:t>
            </a:r>
            <a:r>
              <a:rPr lang="en-GB" sz="2000" i="1" dirty="0"/>
              <a:t>Teaching modern languages</a:t>
            </a:r>
            <a:r>
              <a:rPr lang="en-GB" sz="2000" dirty="0"/>
              <a:t>, 43-47</a:t>
            </a:r>
            <a:r>
              <a:rPr lang="en-GB" sz="2000" dirty="0" smtClean="0"/>
              <a:t>.</a:t>
            </a:r>
            <a:endParaRPr lang="en-GB" sz="2000" dirty="0"/>
          </a:p>
        </p:txBody>
      </p:sp>
    </p:spTree>
    <p:extLst>
      <p:ext uri="{BB962C8B-B14F-4D97-AF65-F5344CB8AC3E}">
        <p14:creationId xmlns:p14="http://schemas.microsoft.com/office/powerpoint/2010/main" val="230963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3"/>
          <p:cNvSpPr>
            <a:spLocks noGrp="1"/>
          </p:cNvSpPr>
          <p:nvPr>
            <p:ph type="title"/>
          </p:nvPr>
        </p:nvSpPr>
        <p:spPr/>
        <p:txBody>
          <a:bodyPr/>
          <a:lstStyle/>
          <a:p>
            <a:pPr eaLnBrk="1" hangingPunct="1"/>
            <a:r>
              <a:rPr lang="en-GB" altLang="en-US" smtClean="0"/>
              <a:t>Searching for information on the Web</a:t>
            </a:r>
          </a:p>
        </p:txBody>
      </p:sp>
      <p:sp>
        <p:nvSpPr>
          <p:cNvPr id="15363" name="Θέση κειμένου 4"/>
          <p:cNvSpPr>
            <a:spLocks noGrp="1"/>
          </p:cNvSpPr>
          <p:nvPr>
            <p:ph type="body" idx="1"/>
          </p:nvPr>
        </p:nvSpPr>
        <p:spPr/>
        <p:txBody>
          <a:bodyPr/>
          <a:lstStyle/>
          <a:p>
            <a:pPr eaLnBrk="1" hangingPunct="1"/>
            <a:r>
              <a:rPr lang="en-GB" altLang="en-US" dirty="0" smtClean="0"/>
              <a:t>Sample scaffolding activities</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References </a:t>
            </a:r>
            <a:r>
              <a:rPr lang="en-GB" dirty="0" smtClean="0"/>
              <a:t>(2/2</a:t>
            </a:r>
            <a:r>
              <a:rPr lang="en-GB" dirty="0"/>
              <a:t>)</a:t>
            </a:r>
          </a:p>
        </p:txBody>
      </p:sp>
      <p:sp>
        <p:nvSpPr>
          <p:cNvPr id="3" name="Θέση περιεχομένου 2"/>
          <p:cNvSpPr>
            <a:spLocks noGrp="1"/>
          </p:cNvSpPr>
          <p:nvPr>
            <p:ph idx="1"/>
          </p:nvPr>
        </p:nvSpPr>
        <p:spPr/>
        <p:txBody>
          <a:bodyPr/>
          <a:lstStyle/>
          <a:p>
            <a:pPr marL="457200" indent="-457200">
              <a:buNone/>
            </a:pPr>
            <a:r>
              <a:rPr lang="en-GB" sz="2000" dirty="0" smtClean="0"/>
              <a:t>Mansfield</a:t>
            </a:r>
            <a:r>
              <a:rPr lang="en-GB" sz="2000" dirty="0"/>
              <a:t>, S. (2002). </a:t>
            </a:r>
            <a:r>
              <a:rPr lang="en-GB" sz="2000" i="1" dirty="0"/>
              <a:t>Taming and teaching the Internet in the English language classroom</a:t>
            </a:r>
            <a:r>
              <a:rPr lang="en-GB" sz="2000" dirty="0"/>
              <a:t>. Unpublished action research report, AMEP Research Centre, Sydney, Australia.</a:t>
            </a:r>
          </a:p>
          <a:p>
            <a:pPr marL="457200" indent="-457200">
              <a:buNone/>
            </a:pPr>
            <a:r>
              <a:rPr lang="en-GB" sz="2000" dirty="0" smtClean="0"/>
              <a:t>Murray, D. E., &amp; McPherson, P. (2004). </a:t>
            </a:r>
            <a:r>
              <a:rPr lang="en-GB" sz="2000" i="1" dirty="0" smtClean="0"/>
              <a:t>Using the Web to support language learning</a:t>
            </a:r>
            <a:r>
              <a:rPr lang="en-GB" sz="2000" dirty="0" smtClean="0"/>
              <a:t>. Sydney: National Centre for English Language Teaching and Research.</a:t>
            </a:r>
          </a:p>
          <a:p>
            <a:pPr marL="457200" indent="-457200">
              <a:buNone/>
            </a:pPr>
            <a:r>
              <a:rPr lang="en-GB" sz="2000" dirty="0" err="1" smtClean="0"/>
              <a:t>Puetter</a:t>
            </a:r>
            <a:r>
              <a:rPr lang="en-GB" sz="2000" dirty="0" smtClean="0"/>
              <a:t>, S. (2002). </a:t>
            </a:r>
            <a:r>
              <a:rPr lang="en-GB" sz="2000" i="1" dirty="0" smtClean="0"/>
              <a:t>Using the Internet in the classroom</a:t>
            </a:r>
            <a:r>
              <a:rPr lang="en-GB" sz="2000" dirty="0" smtClean="0"/>
              <a:t>. Unpublished action research report, AMEP Research Centre, Sydney, Australia.</a:t>
            </a:r>
          </a:p>
          <a:p>
            <a:pPr marL="457200" indent="-457200">
              <a:buNone/>
            </a:pPr>
            <a:r>
              <a:rPr lang="en-GB" sz="2000" dirty="0" err="1" smtClean="0"/>
              <a:t>Unat</a:t>
            </a:r>
            <a:r>
              <a:rPr lang="en-GB" sz="2000" dirty="0" smtClean="0"/>
              <a:t>, H. (2002). </a:t>
            </a:r>
            <a:r>
              <a:rPr lang="en-GB" sz="2000" i="1" dirty="0" smtClean="0"/>
              <a:t>Using Internet resources in the AMEP: How to utilise ESL websites in the classroom</a:t>
            </a:r>
            <a:r>
              <a:rPr lang="en-GB" sz="2000" dirty="0" smtClean="0"/>
              <a:t>. Unpublished action research report, AMEP Research Centre, Sydney, Australia.</a:t>
            </a:r>
          </a:p>
          <a:p>
            <a:pPr marL="457200" indent="-457200">
              <a:buNone/>
            </a:pPr>
            <a:endParaRPr lang="en-GB" sz="2000" dirty="0"/>
          </a:p>
        </p:txBody>
      </p:sp>
    </p:spTree>
    <p:extLst>
      <p:ext uri="{BB962C8B-B14F-4D97-AF65-F5344CB8AC3E}">
        <p14:creationId xmlns:p14="http://schemas.microsoft.com/office/powerpoint/2010/main" val="754647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293096"/>
            <a:ext cx="5400675" cy="1285875"/>
          </a:xfrm>
          <a:prstGeom prst="rect">
            <a:avLst/>
          </a:prstGeom>
          <a:noFill/>
          <a:ln>
            <a:noFill/>
          </a:ln>
        </p:spPr>
      </p:pic>
    </p:spTree>
    <p:custDataLst>
      <p:tags r:id="rId1"/>
    </p:custDataLst>
    <p:extLst>
      <p:ext uri="{BB962C8B-B14F-4D97-AF65-F5344CB8AC3E}">
        <p14:creationId xmlns:p14="http://schemas.microsoft.com/office/powerpoint/2010/main" val="89504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pPr eaLnBrk="1" hangingPunct="1"/>
            <a:r>
              <a:rPr lang="en-GB" altLang="en-US" sz="4400" dirty="0" smtClean="0"/>
              <a:t>Notes</a:t>
            </a:r>
          </a:p>
        </p:txBody>
      </p:sp>
      <p:sp>
        <p:nvSpPr>
          <p:cNvPr id="63491"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71683"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n-GB" altLang="en-US" sz="2000" dirty="0" smtClean="0"/>
              <a:t>The present work is the edition</a:t>
            </a:r>
            <a:r>
              <a:rPr lang="en-GB" altLang="en-US" dirty="0" smtClean="0"/>
              <a:t> </a:t>
            </a:r>
            <a:r>
              <a:rPr lang="en-GB" altLang="en-US" sz="2000" dirty="0" smtClean="0"/>
              <a:t>1.0.  </a:t>
            </a:r>
          </a:p>
        </p:txBody>
      </p:sp>
    </p:spTree>
    <p:custDataLst>
      <p:tags r:id="rId1"/>
    </p:custDataLst>
    <p:extLst>
      <p:ext uri="{BB962C8B-B14F-4D97-AF65-F5344CB8AC3E}">
        <p14:creationId xmlns:p14="http://schemas.microsoft.com/office/powerpoint/2010/main" val="348885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73731" name="Content Placeholder 2"/>
          <p:cNvSpPr>
            <a:spLocks noGrp="1"/>
          </p:cNvSpPr>
          <p:nvPr>
            <p:ph idx="1"/>
          </p:nvPr>
        </p:nvSpPr>
        <p:spPr/>
        <p:txBody>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“English and Digital Literacies. The Internet for Language Teachers”.</a:t>
            </a:r>
            <a:r>
              <a:rPr lang="en-GB" altLang="en-US" sz="2000" dirty="0" smtClean="0">
                <a:solidFill>
                  <a:srgbClr val="FF0000"/>
                </a:solidFill>
              </a:rPr>
              <a:t> </a:t>
            </a:r>
            <a:r>
              <a:rPr lang="en-GB" altLang="en-US" sz="2000" dirty="0" smtClean="0"/>
              <a:t>Edition: 1.0. Athens 2014. </a:t>
            </a:r>
            <a:r>
              <a:rPr lang="en-US" altLang="en-US" sz="2000" dirty="0"/>
              <a:t>Available at:</a:t>
            </a:r>
            <a:r>
              <a:rPr lang="el-GR" altLang="en-US" sz="2000" dirty="0"/>
              <a:t> </a:t>
            </a:r>
            <a:r>
              <a:rPr lang="en-GB" altLang="en-US" sz="2000">
                <a:hlinkClick r:id="rId4" tooltip="English and Digital Literacies Open Online Course"/>
              </a:rPr>
              <a:t>http://opencourses.uoa.gr/courses/ENL10</a:t>
            </a:r>
            <a:r>
              <a:rPr lang="en-GB" altLang="en-US" sz="2000">
                <a:hlinkClick r:id="rId4" tooltip="English and Digital Literacies Open Online Course"/>
              </a:rPr>
              <a:t>/</a:t>
            </a:r>
            <a:r>
              <a:rPr lang="en-GB" altLang="en-US" sz="2000"/>
              <a:t>.  </a:t>
            </a:r>
            <a:endParaRPr lang="en-GB" altLang="en-US" sz="2000"/>
          </a:p>
        </p:txBody>
      </p:sp>
    </p:spTree>
    <p:custDataLst>
      <p:tags r:id="rId1"/>
    </p:custDataLst>
    <p:extLst>
      <p:ext uri="{BB962C8B-B14F-4D97-AF65-F5344CB8AC3E}">
        <p14:creationId xmlns:p14="http://schemas.microsoft.com/office/powerpoint/2010/main" val="225999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355898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available</a:t>
            </a:r>
            <a:r>
              <a:rPr lang="en-GB" altLang="el-GR" sz="2000" dirty="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258027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fontScale="90000"/>
          </a:bodyPr>
          <a:lstStyle/>
          <a:p>
            <a:pPr eaLnBrk="1" hangingPunct="1"/>
            <a:r>
              <a:rPr lang="en-GB" altLang="en-US" dirty="0" smtClean="0"/>
              <a:t>Note of use of third parties work (1/2)</a:t>
            </a:r>
          </a:p>
        </p:txBody>
      </p:sp>
      <p:sp>
        <p:nvSpPr>
          <p:cNvPr id="73731" name="Content Placeholder 2"/>
          <p:cNvSpPr>
            <a:spLocks noGrp="1"/>
          </p:cNvSpPr>
          <p:nvPr>
            <p:ph idx="1"/>
          </p:nvPr>
        </p:nvSpPr>
        <p:spPr/>
        <p:txBody>
          <a:bodyPr/>
          <a:lstStyle/>
          <a:p>
            <a:pPr marL="0" indent="0" eaLnBrk="1" hangingPunct="1">
              <a:buFont typeface="Arial" charset="0"/>
              <a:buNone/>
            </a:pPr>
            <a:r>
              <a:rPr lang="en-GB" altLang="en-US" sz="2000" dirty="0" smtClean="0"/>
              <a:t>This work makes use of the following works:</a:t>
            </a:r>
          </a:p>
          <a:p>
            <a:pPr marL="0" indent="0">
              <a:buNone/>
            </a:pPr>
            <a:r>
              <a:rPr lang="en-GB" sz="2000" dirty="0" smtClean="0"/>
              <a:t>Image 1: Screenshot of the </a:t>
            </a:r>
            <a:r>
              <a:rPr lang="en-GB" sz="2000" u="sng" dirty="0" err="1" smtClean="0">
                <a:hlinkClick r:id="rId4"/>
              </a:rPr>
              <a:t>NetQuiz</a:t>
            </a:r>
            <a:r>
              <a:rPr lang="en-GB" sz="2000" u="sng" dirty="0" smtClean="0">
                <a:hlinkClick r:id="rId4"/>
              </a:rPr>
              <a:t> Software</a:t>
            </a:r>
            <a:r>
              <a:rPr lang="en-GB" sz="2000" dirty="0" smtClean="0"/>
              <a:t>, MIT License. Copyright Centre </a:t>
            </a:r>
            <a:r>
              <a:rPr lang="en-GB" sz="2000" dirty="0" err="1" smtClean="0"/>
              <a:t>collégial</a:t>
            </a:r>
            <a:r>
              <a:rPr lang="en-GB" sz="2000" dirty="0" smtClean="0"/>
              <a:t> de </a:t>
            </a:r>
            <a:r>
              <a:rPr lang="en-GB" sz="2000" dirty="0" err="1" smtClean="0"/>
              <a:t>développement</a:t>
            </a:r>
            <a:r>
              <a:rPr lang="en-GB" sz="2000" dirty="0" smtClean="0"/>
              <a:t> de </a:t>
            </a:r>
            <a:r>
              <a:rPr lang="en-GB" sz="2000" dirty="0" err="1" smtClean="0"/>
              <a:t>matériel</a:t>
            </a:r>
            <a:r>
              <a:rPr lang="en-GB" sz="2000" dirty="0" smtClean="0"/>
              <a:t> </a:t>
            </a:r>
            <a:r>
              <a:rPr lang="en-GB" sz="2000" dirty="0" err="1" smtClean="0"/>
              <a:t>didactique</a:t>
            </a:r>
            <a:r>
              <a:rPr lang="en-GB" sz="2000" dirty="0" smtClean="0"/>
              <a:t>, CCDMD.</a:t>
            </a:r>
          </a:p>
          <a:p>
            <a:pPr marL="0" indent="0">
              <a:buNone/>
            </a:pPr>
            <a:r>
              <a:rPr lang="en-GB" sz="2000" dirty="0" smtClean="0"/>
              <a:t>Image 2: Screenshot of the </a:t>
            </a:r>
            <a:r>
              <a:rPr lang="en-GB" sz="2000" u="sng" dirty="0" smtClean="0">
                <a:hlinkClick r:id="rId5"/>
              </a:rPr>
              <a:t>PBS Website</a:t>
            </a:r>
            <a:r>
              <a:rPr lang="en-GB" sz="2000" dirty="0" smtClean="0"/>
              <a:t>. Copyright Public Broadcasting Service (PBS). All rights reserved.</a:t>
            </a:r>
          </a:p>
          <a:p>
            <a:pPr marL="0" indent="0">
              <a:buNone/>
            </a:pPr>
            <a:r>
              <a:rPr lang="en-GB" sz="2000" dirty="0" smtClean="0"/>
              <a:t>Image 3: Screenshot of the </a:t>
            </a:r>
            <a:r>
              <a:rPr lang="en-GB" sz="2000" u="sng" dirty="0" smtClean="0">
                <a:hlinkClick r:id="rId6"/>
              </a:rPr>
              <a:t>PBS Learning Media Website</a:t>
            </a:r>
            <a:r>
              <a:rPr lang="en-GB" sz="2000" dirty="0" smtClean="0"/>
              <a:t>. Copyright PBS &amp; WGBH Educational Foundation. All rights reserved.</a:t>
            </a:r>
          </a:p>
          <a:p>
            <a:pPr marL="0" indent="0">
              <a:buNone/>
            </a:pPr>
            <a:r>
              <a:rPr lang="en-GB" sz="2000" dirty="0" smtClean="0"/>
              <a:t>Image 4: Screenshot of the </a:t>
            </a:r>
            <a:r>
              <a:rPr lang="en-GB" sz="2000" u="sng" dirty="0" smtClean="0">
                <a:hlinkClick r:id="rId7"/>
              </a:rPr>
              <a:t>PBS Kids Website</a:t>
            </a:r>
            <a:r>
              <a:rPr lang="en-GB" sz="2000" dirty="0" smtClean="0"/>
              <a:t>, Copyright Public Broadcasting Service (PBS). All rights reserved.</a:t>
            </a:r>
          </a:p>
          <a:p>
            <a:pPr marL="0" indent="0">
              <a:buNone/>
            </a:pPr>
            <a:r>
              <a:rPr lang="en-GB" sz="2000" dirty="0" smtClean="0"/>
              <a:t>Image 5: Screenshot of the </a:t>
            </a:r>
            <a:r>
              <a:rPr lang="en-GB" sz="2000" u="sng" dirty="0" smtClean="0">
                <a:hlinkClick r:id="rId8"/>
              </a:rPr>
              <a:t>BBC News Website</a:t>
            </a:r>
            <a:r>
              <a:rPr lang="en-GB" sz="2000" dirty="0" smtClean="0"/>
              <a:t>. Copyright BBC. All rights reserved. </a:t>
            </a:r>
            <a:endParaRPr lang="en-GB" sz="2000" dirty="0"/>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fontScale="90000"/>
          </a:bodyPr>
          <a:lstStyle/>
          <a:p>
            <a:pPr eaLnBrk="1" hangingPunct="1"/>
            <a:r>
              <a:rPr lang="en-GB" altLang="en-US" dirty="0" smtClean="0"/>
              <a:t>Note of use of third parties work (2/2)</a:t>
            </a:r>
          </a:p>
        </p:txBody>
      </p:sp>
      <p:sp>
        <p:nvSpPr>
          <p:cNvPr id="73731" name="Content Placeholder 2"/>
          <p:cNvSpPr>
            <a:spLocks noGrp="1"/>
          </p:cNvSpPr>
          <p:nvPr>
            <p:ph idx="1"/>
          </p:nvPr>
        </p:nvSpPr>
        <p:spPr/>
        <p:txBody>
          <a:bodyPr/>
          <a:lstStyle/>
          <a:p>
            <a:pPr marL="0" indent="0">
              <a:buNone/>
            </a:pPr>
            <a:r>
              <a:rPr lang="en-GB" sz="2000" dirty="0" smtClean="0"/>
              <a:t>Image 6: Screenshot of the </a:t>
            </a:r>
            <a:r>
              <a:rPr lang="en-GB" sz="2000" u="sng" dirty="0" smtClean="0">
                <a:hlinkClick r:id="rId4"/>
              </a:rPr>
              <a:t>BBC Learning English Website</a:t>
            </a:r>
            <a:r>
              <a:rPr lang="en-GB" sz="2000" dirty="0" smtClean="0"/>
              <a:t>. Copyright BBC. All rights reserved. </a:t>
            </a:r>
          </a:p>
          <a:p>
            <a:pPr marL="0" indent="0">
              <a:buNone/>
            </a:pPr>
            <a:r>
              <a:rPr lang="en-GB" sz="2000" dirty="0" smtClean="0"/>
              <a:t>Image 7: Screenshot of the </a:t>
            </a:r>
            <a:r>
              <a:rPr lang="en-GB" sz="2000" u="sng" dirty="0" err="1" smtClean="0">
                <a:hlinkClick r:id="rId5"/>
              </a:rPr>
              <a:t>Teachnology</a:t>
            </a:r>
            <a:r>
              <a:rPr lang="en-GB" sz="2000" u="sng" dirty="0" smtClean="0">
                <a:hlinkClick r:id="rId5"/>
              </a:rPr>
              <a:t> Website</a:t>
            </a:r>
            <a:r>
              <a:rPr lang="en-GB" sz="2000" dirty="0" smtClean="0"/>
              <a:t>. Copyright </a:t>
            </a:r>
            <a:r>
              <a:rPr lang="en-GB" sz="2000" dirty="0" err="1" smtClean="0"/>
              <a:t>Teachnology</a:t>
            </a:r>
            <a:r>
              <a:rPr lang="en-GB" sz="2000" dirty="0" smtClean="0"/>
              <a:t>, Inc. All rights reserved.</a:t>
            </a:r>
          </a:p>
          <a:p>
            <a:pPr marL="0" indent="0">
              <a:buNone/>
            </a:pPr>
            <a:r>
              <a:rPr lang="en-GB" sz="2000" dirty="0" smtClean="0"/>
              <a:t>Image 8: </a:t>
            </a:r>
            <a:r>
              <a:rPr lang="en-GB" sz="2000" u="sng" dirty="0" smtClean="0">
                <a:hlinkClick r:id="rId6"/>
              </a:rPr>
              <a:t>Lesson plans</a:t>
            </a:r>
            <a:r>
              <a:rPr lang="en-GB" sz="2000" dirty="0" smtClean="0"/>
              <a:t> from BBC Learn English Archive. Copyright BBC. All rights reserved. </a:t>
            </a:r>
          </a:p>
          <a:p>
            <a:pPr marL="0" indent="0">
              <a:buNone/>
            </a:pPr>
            <a:r>
              <a:rPr lang="en-GB" sz="2000" dirty="0" smtClean="0"/>
              <a:t>Image 9: Screenshot of </a:t>
            </a:r>
            <a:r>
              <a:rPr lang="en-GB" sz="2000" u="sng" dirty="0" err="1" smtClean="0">
                <a:hlinkClick r:id="rId7"/>
              </a:rPr>
              <a:t>PlanbookEdu</a:t>
            </a:r>
            <a:r>
              <a:rPr lang="en-GB" sz="2000" dirty="0" smtClean="0"/>
              <a:t>, Copyright </a:t>
            </a:r>
            <a:r>
              <a:rPr lang="en-GB" sz="2000" dirty="0" err="1" smtClean="0"/>
              <a:t>PlanbookEdu</a:t>
            </a:r>
            <a:r>
              <a:rPr lang="en-GB" sz="2000" dirty="0" smtClean="0"/>
              <a:t>, All rights reserved. </a:t>
            </a:r>
          </a:p>
          <a:p>
            <a:pPr marL="0" indent="0">
              <a:buNone/>
            </a:pPr>
            <a:r>
              <a:rPr lang="en-GB" sz="2000" dirty="0" smtClean="0"/>
              <a:t>Image 9: Screenshot of </a:t>
            </a:r>
            <a:r>
              <a:rPr lang="en-GB" sz="2000" u="sng" dirty="0" err="1" smtClean="0">
                <a:hlinkClick r:id="rId7"/>
              </a:rPr>
              <a:t>PlanbookEdu</a:t>
            </a:r>
            <a:r>
              <a:rPr lang="en-GB" sz="2000" u="sng" dirty="0" smtClean="0">
                <a:hlinkClick r:id="rId7"/>
              </a:rPr>
              <a:t> Website</a:t>
            </a:r>
            <a:r>
              <a:rPr lang="en-GB" sz="2000" dirty="0" smtClean="0"/>
              <a:t>, Copyright </a:t>
            </a:r>
            <a:r>
              <a:rPr lang="en-GB" sz="2000" dirty="0" err="1" smtClean="0"/>
              <a:t>PlanbookEdu</a:t>
            </a:r>
            <a:r>
              <a:rPr lang="en-GB" sz="2000" dirty="0" smtClean="0"/>
              <a:t>. All rights reserved. </a:t>
            </a:r>
          </a:p>
          <a:p>
            <a:pPr marL="0" indent="0">
              <a:buNone/>
            </a:pPr>
            <a:r>
              <a:rPr lang="en-GB" sz="2000" dirty="0" smtClean="0"/>
              <a:t>Image 10: Screenshot of </a:t>
            </a:r>
            <a:r>
              <a:rPr lang="en-GB" sz="2000" u="sng" dirty="0" err="1" smtClean="0">
                <a:hlinkClick r:id="rId8"/>
              </a:rPr>
              <a:t>NetSupport</a:t>
            </a:r>
            <a:r>
              <a:rPr lang="en-GB" sz="2000" u="sng" dirty="0" smtClean="0">
                <a:hlinkClick r:id="rId8"/>
              </a:rPr>
              <a:t> School Website</a:t>
            </a:r>
            <a:r>
              <a:rPr lang="en-GB" sz="2000" dirty="0" smtClean="0"/>
              <a:t>, Copyright </a:t>
            </a:r>
            <a:r>
              <a:rPr lang="en-GB" sz="2000" dirty="0" err="1" smtClean="0"/>
              <a:t>NetSupport</a:t>
            </a:r>
            <a:r>
              <a:rPr lang="en-GB" sz="2000" dirty="0" smtClean="0"/>
              <a:t>. All rights reserved.</a:t>
            </a:r>
            <a:endParaRPr lang="en-GB" altLang="en-US" sz="2000" dirty="0" smtClean="0"/>
          </a:p>
        </p:txBody>
      </p:sp>
    </p:spTree>
    <p:custDataLst>
      <p:tags r:id="rId1"/>
    </p:custDataLst>
    <p:extLst>
      <p:ext uri="{BB962C8B-B14F-4D97-AF65-F5344CB8AC3E}">
        <p14:creationId xmlns:p14="http://schemas.microsoft.com/office/powerpoint/2010/main" val="1825957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7"/>
          <p:cNvSpPr>
            <a:spLocks noGrp="1"/>
          </p:cNvSpPr>
          <p:nvPr>
            <p:ph type="title"/>
          </p:nvPr>
        </p:nvSpPr>
        <p:spPr/>
        <p:txBody>
          <a:bodyPr/>
          <a:lstStyle/>
          <a:p>
            <a:pPr eaLnBrk="1" hangingPunct="1"/>
            <a:r>
              <a:rPr lang="en-GB" altLang="en-US" dirty="0" smtClean="0"/>
              <a:t>Scaffolding activities (1/2)</a:t>
            </a:r>
          </a:p>
        </p:txBody>
      </p:sp>
      <p:sp>
        <p:nvSpPr>
          <p:cNvPr id="9" name="Θέση περιεχομένου 8"/>
          <p:cNvSpPr>
            <a:spLocks noGrp="1"/>
          </p:cNvSpPr>
          <p:nvPr>
            <p:ph idx="1"/>
          </p:nvPr>
        </p:nvSpPr>
        <p:spPr>
          <a:xfrm>
            <a:off x="463550" y="1557338"/>
            <a:ext cx="8229600" cy="4525962"/>
          </a:xfrm>
        </p:spPr>
        <p:txBody>
          <a:bodyPr/>
          <a:lstStyle/>
          <a:p>
            <a:pPr eaLnBrk="1" hangingPunct="1">
              <a:buFont typeface="Arial" panose="020B0604020202020204" pitchFamily="34" charset="0"/>
              <a:buChar char="•"/>
              <a:defRPr/>
            </a:pPr>
            <a:r>
              <a:rPr lang="en-GB" altLang="el-GR" dirty="0" smtClean="0"/>
              <a:t>develop a series of structured activities to help learners acquire the skills to search and navigate the Web by themselves (Mansfield, 2002). </a:t>
            </a:r>
          </a:p>
          <a:p>
            <a:pPr eaLnBrk="1" hangingPunct="1">
              <a:buFont typeface="Arial" panose="020B0604020202020204" pitchFamily="34" charset="0"/>
              <a:buChar char="•"/>
              <a:defRPr/>
            </a:pPr>
            <a:r>
              <a:rPr lang="en-GB" altLang="el-GR" dirty="0" smtClean="0"/>
              <a:t>select websites and categorise them using a learning management system (King Koi, 2002).</a:t>
            </a:r>
            <a:endParaRPr lang="en-GB" altLang="el-GR"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7"/>
          <p:cNvSpPr>
            <a:spLocks noGrp="1"/>
          </p:cNvSpPr>
          <p:nvPr>
            <p:ph type="title"/>
          </p:nvPr>
        </p:nvSpPr>
        <p:spPr/>
        <p:txBody>
          <a:bodyPr/>
          <a:lstStyle/>
          <a:p>
            <a:pPr eaLnBrk="1" hangingPunct="1"/>
            <a:r>
              <a:rPr lang="en-GB" altLang="en-US" dirty="0" smtClean="0"/>
              <a:t>Scaffolding activities (2/2)</a:t>
            </a:r>
          </a:p>
        </p:txBody>
      </p:sp>
      <p:sp>
        <p:nvSpPr>
          <p:cNvPr id="17411" name="Θέση περιεχομένου 8"/>
          <p:cNvSpPr>
            <a:spLocks noGrp="1"/>
          </p:cNvSpPr>
          <p:nvPr>
            <p:ph idx="1"/>
          </p:nvPr>
        </p:nvSpPr>
        <p:spPr>
          <a:xfrm>
            <a:off x="463550" y="1557338"/>
            <a:ext cx="8229600" cy="4525962"/>
          </a:xfrm>
        </p:spPr>
        <p:txBody>
          <a:bodyPr/>
          <a:lstStyle/>
          <a:p>
            <a:pPr eaLnBrk="1" hangingPunct="1"/>
            <a:r>
              <a:rPr lang="en-GB" altLang="el-GR" dirty="0" smtClean="0"/>
              <a:t>design a website for learners to use (</a:t>
            </a:r>
            <a:r>
              <a:rPr lang="en-GB" altLang="el-GR" dirty="0" err="1" smtClean="0"/>
              <a:t>Puetter</a:t>
            </a:r>
            <a:r>
              <a:rPr lang="en-GB" altLang="el-GR" dirty="0" smtClean="0"/>
              <a:t>, 2002). </a:t>
            </a:r>
          </a:p>
          <a:p>
            <a:pPr eaLnBrk="1" hangingPunct="1"/>
            <a:r>
              <a:rPr lang="en-GB" altLang="el-GR" dirty="0" smtClean="0"/>
              <a:t>choose ESL websites where learners can learn the language through structured activities (</a:t>
            </a:r>
            <a:r>
              <a:rPr lang="en-GB" altLang="el-GR" dirty="0" err="1" smtClean="0"/>
              <a:t>Blatnik</a:t>
            </a:r>
            <a:r>
              <a:rPr lang="en-GB" altLang="el-GR" dirty="0" smtClean="0"/>
              <a:t>, 2002; </a:t>
            </a:r>
            <a:r>
              <a:rPr lang="en-GB" altLang="el-GR" dirty="0" err="1" smtClean="0"/>
              <a:t>Unat</a:t>
            </a:r>
            <a:r>
              <a:rPr lang="en-GB" altLang="el-GR" dirty="0" smtClean="0"/>
              <a:t>, 2002). </a:t>
            </a:r>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pPr eaLnBrk="1" hangingPunct="1"/>
            <a:r>
              <a:rPr lang="en-GB" altLang="en-US" dirty="0" smtClean="0"/>
              <a:t>Learning </a:t>
            </a:r>
            <a:r>
              <a:rPr lang="en-GB" altLang="en-US" smtClean="0"/>
              <a:t>new literacies</a:t>
            </a:r>
            <a:endParaRPr lang="en-GB" altLang="en-US" dirty="0" smtClean="0"/>
          </a:p>
        </p:txBody>
      </p:sp>
      <p:sp>
        <p:nvSpPr>
          <p:cNvPr id="3" name="Θέση περιεχομένου 2"/>
          <p:cNvSpPr>
            <a:spLocks noGrp="1"/>
          </p:cNvSpPr>
          <p:nvPr>
            <p:ph idx="1"/>
          </p:nvPr>
        </p:nvSpPr>
        <p:spPr/>
        <p:txBody>
          <a:bodyPr/>
          <a:lstStyle/>
          <a:p>
            <a:pPr marL="0" indent="0" eaLnBrk="1" fontAlgn="auto" hangingPunct="1">
              <a:spcAft>
                <a:spcPts val="0"/>
              </a:spcAft>
              <a:buFont typeface="Arial" panose="020B0604020202020204" pitchFamily="34" charset="0"/>
              <a:buNone/>
              <a:defRPr/>
            </a:pPr>
            <a:r>
              <a:rPr lang="en-GB" dirty="0" smtClean="0"/>
              <a:t>The Web contains:</a:t>
            </a:r>
          </a:p>
          <a:p>
            <a:pPr eaLnBrk="1" fontAlgn="auto" hangingPunct="1">
              <a:spcAft>
                <a:spcPts val="0"/>
              </a:spcAft>
              <a:buFont typeface="Arial" panose="020B0604020202020204" pitchFamily="34" charset="0"/>
              <a:buChar char="•"/>
              <a:defRPr/>
            </a:pPr>
            <a:r>
              <a:rPr lang="en-GB" dirty="0" smtClean="0"/>
              <a:t>texts that follow the conventions of print-based texts (e.g. narratives, information texts),</a:t>
            </a:r>
          </a:p>
          <a:p>
            <a:pPr eaLnBrk="1" fontAlgn="auto" hangingPunct="1">
              <a:spcAft>
                <a:spcPts val="0"/>
              </a:spcAft>
              <a:buFont typeface="Arial" panose="020B0604020202020204" pitchFamily="34" charset="0"/>
              <a:buChar char="•"/>
              <a:defRPr/>
            </a:pPr>
            <a:r>
              <a:rPr lang="en-GB" dirty="0" smtClean="0"/>
              <a:t>familiar genres with new features, </a:t>
            </a:r>
          </a:p>
          <a:p>
            <a:pPr eaLnBrk="1" fontAlgn="auto" hangingPunct="1">
              <a:spcAft>
                <a:spcPts val="0"/>
              </a:spcAft>
              <a:buFont typeface="Arial" panose="020B0604020202020204" pitchFamily="34" charset="0"/>
              <a:buChar char="•"/>
              <a:defRPr/>
            </a:pPr>
            <a:r>
              <a:rPr lang="en-GB" dirty="0" smtClean="0"/>
              <a:t>new genres, multimodal texts (visual, audio),</a:t>
            </a:r>
          </a:p>
          <a:p>
            <a:pPr eaLnBrk="1" fontAlgn="auto" hangingPunct="1">
              <a:spcAft>
                <a:spcPts val="0"/>
              </a:spcAft>
              <a:buFont typeface="Arial" panose="020B0604020202020204" pitchFamily="34" charset="0"/>
              <a:buChar char="•"/>
              <a:defRPr/>
            </a:pPr>
            <a:r>
              <a:rPr lang="en-GB" dirty="0" smtClean="0"/>
              <a:t>a </a:t>
            </a:r>
            <a:r>
              <a:rPr lang="en-GB" b="1" dirty="0" err="1" smtClean="0"/>
              <a:t>hypertextual</a:t>
            </a:r>
            <a:r>
              <a:rPr lang="en-GB" dirty="0" smtClean="0"/>
              <a:t> environment, rather than a linear one, presenting one more literacy for learners to acquire.</a:t>
            </a:r>
            <a:endParaRPr lang="en-GB"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3"/>
          <p:cNvSpPr>
            <a:spLocks noGrp="1"/>
          </p:cNvSpPr>
          <p:nvPr>
            <p:ph type="title"/>
          </p:nvPr>
        </p:nvSpPr>
        <p:spPr/>
        <p:txBody>
          <a:bodyPr/>
          <a:lstStyle/>
          <a:p>
            <a:pPr eaLnBrk="1" hangingPunct="1"/>
            <a:r>
              <a:rPr lang="en-GB" altLang="en-US" smtClean="0"/>
              <a:t>Finding information on the Web</a:t>
            </a:r>
          </a:p>
        </p:txBody>
      </p:sp>
      <p:sp>
        <p:nvSpPr>
          <p:cNvPr id="19459" name="Θέση κειμένου 4"/>
          <p:cNvSpPr>
            <a:spLocks noGrp="1"/>
          </p:cNvSpPr>
          <p:nvPr>
            <p:ph type="body" idx="1"/>
          </p:nvPr>
        </p:nvSpPr>
        <p:spPr/>
        <p:txBody>
          <a:bodyPr/>
          <a:lstStyle/>
          <a:p>
            <a:pPr eaLnBrk="1" hangingPunct="1"/>
            <a:r>
              <a:rPr lang="en-GB" altLang="en-US" smtClean="0"/>
              <a:t>Activities in an EFL class</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6"/>
  <p:tag name="ZHAW.ACCESSIBILITYADDIN.CHECKTIMEDATE" val="9/25/2015 11:57:31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0242,10243,5,"/>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6082,46083,4,"/>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8130,48131,4,"/>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9154,49155,4,"/>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0178,50179,4,"/>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202,51203,4,"/>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2226,52227,4,"/>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4274,54275,4,"/>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56323,4,"/>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57347,4,"/>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58371,4,"/>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2096FA0-53E0-4F5B-AD89-4D846223DB4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2444</TotalTime>
  <Words>2359</Words>
  <Application>Microsoft Office PowerPoint</Application>
  <PresentationFormat>On-screen Show (4:3)</PresentationFormat>
  <Paragraphs>207</Paragraphs>
  <Slides>58</Slides>
  <Notes>9</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Θέμα του Office</vt:lpstr>
      <vt:lpstr>English and Digital Literacies</vt:lpstr>
      <vt:lpstr>Using the Internet to support language learning</vt:lpstr>
      <vt:lpstr>Authentic materials and tasks</vt:lpstr>
      <vt:lpstr>Scaffold learning</vt:lpstr>
      <vt:lpstr>Searching for information on the Web</vt:lpstr>
      <vt:lpstr>Scaffolding activities (1/2)</vt:lpstr>
      <vt:lpstr>Scaffolding activities (2/2)</vt:lpstr>
      <vt:lpstr>Learning new literacies</vt:lpstr>
      <vt:lpstr>Finding information on the Web</vt:lpstr>
      <vt:lpstr>Activity 1</vt:lpstr>
      <vt:lpstr>Activity 2</vt:lpstr>
      <vt:lpstr>Sensitizing students to URLs (1/2)</vt:lpstr>
      <vt:lpstr>Sensitizing students to URLs (2/2)</vt:lpstr>
      <vt:lpstr>Activity 3</vt:lpstr>
      <vt:lpstr>Activity 4</vt:lpstr>
      <vt:lpstr>Using ELT websites</vt:lpstr>
      <vt:lpstr>Using ELT websites (1/2)</vt:lpstr>
      <vt:lpstr>Using ELT websites (2/2)</vt:lpstr>
      <vt:lpstr>Models of online ELT sites for students </vt:lpstr>
      <vt:lpstr>The Distributive Model</vt:lpstr>
      <vt:lpstr>The Tutorial Model</vt:lpstr>
      <vt:lpstr>The Cooperative Model </vt:lpstr>
      <vt:lpstr> An example of a class using EFL websites (1/2)</vt:lpstr>
      <vt:lpstr> An example of a class using EFL websites (2/2) </vt:lpstr>
      <vt:lpstr>Online listening (1/2)</vt:lpstr>
      <vt:lpstr>Online listening (2/2)</vt:lpstr>
      <vt:lpstr>Teaching suggestions for online listening</vt:lpstr>
      <vt:lpstr>Finding listening websites (1/2)</vt:lpstr>
      <vt:lpstr>Finding listening websites (2/2)</vt:lpstr>
      <vt:lpstr>Online Reading </vt:lpstr>
      <vt:lpstr>Teaching suggestions for online reading (1/2)</vt:lpstr>
      <vt:lpstr>Teaching suggestions for online reading (2/2)</vt:lpstr>
      <vt:lpstr>Teach skimming &amp; scanning skills (1/2)</vt:lpstr>
      <vt:lpstr>Teach skimming &amp; scanning skills (2/2)</vt:lpstr>
      <vt:lpstr>Create online quizzes </vt:lpstr>
      <vt:lpstr>NetQuiz Software</vt:lpstr>
      <vt:lpstr>Visit broadcast portals</vt:lpstr>
      <vt:lpstr>PBS: Public Broadcasting Service</vt:lpstr>
      <vt:lpstr>PBS Learning Media</vt:lpstr>
      <vt:lpstr>PBS Kids</vt:lpstr>
      <vt:lpstr>BBC News</vt:lpstr>
      <vt:lpstr>BBC Learning English</vt:lpstr>
      <vt:lpstr>Search Online Lesson Plans </vt:lpstr>
      <vt:lpstr>TeAch-nology Website</vt:lpstr>
      <vt:lpstr>TeAch-nology.com</vt:lpstr>
      <vt:lpstr>Lesson Plans from  BBC Learn English website</vt:lpstr>
      <vt:lpstr>Free Online Lesson Planbook for Teachers</vt:lpstr>
      <vt:lpstr>Lesson planning features in educational platforms</vt:lpstr>
      <vt:lpstr>References (1/2)</vt:lpstr>
      <vt:lpstr>References (2/2)</vt:lpstr>
      <vt:lpstr>Financing</vt:lpstr>
      <vt:lpstr>Notes</vt:lpstr>
      <vt:lpstr>Note on History of Published Version </vt:lpstr>
      <vt:lpstr>Reference Note </vt:lpstr>
      <vt:lpstr>Licensing Note </vt:lpstr>
      <vt:lpstr>Preservation Notices</vt:lpstr>
      <vt:lpstr>Note of use of third parties work (1/2)</vt:lpstr>
      <vt:lpstr>Note of use of third parties work (2/2)</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for Language Teachers</dc:title>
  <dc:subject>English and Digital Literacies</dc:subject>
  <dc:creator> Bessie Mitsikopoulou</dc:creator>
  <cp:lastModifiedBy>Smaragda Papadopoulou</cp:lastModifiedBy>
  <cp:revision>218</cp:revision>
  <dcterms:created xsi:type="dcterms:W3CDTF">2012-09-06T09:03:05Z</dcterms:created>
  <dcterms:modified xsi:type="dcterms:W3CDTF">2015-09-25T08:58:21Z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918D2864-6ABE-4383-A0C5-94E384C734F5</vt:lpwstr>
  </property>
  <property fmtid="{D5CDD505-2E9C-101B-9397-08002B2CF9AE}" pid="3" name="ArticulatePath">
    <vt:lpwstr>Unit5</vt:lpwstr>
  </property>
</Properties>
</file>