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2"/>
  </p:notesMasterIdLst>
  <p:handoutMasterIdLst>
    <p:handoutMasterId r:id="rId133"/>
  </p:handoutMasterIdLst>
  <p:sldIdLst>
    <p:sldId id="732" r:id="rId2"/>
    <p:sldId id="737" r:id="rId3"/>
    <p:sldId id="738" r:id="rId4"/>
    <p:sldId id="739" r:id="rId5"/>
    <p:sldId id="740" r:id="rId6"/>
    <p:sldId id="741" r:id="rId7"/>
    <p:sldId id="742" r:id="rId8"/>
    <p:sldId id="743" r:id="rId9"/>
    <p:sldId id="744" r:id="rId10"/>
    <p:sldId id="745" r:id="rId11"/>
    <p:sldId id="746" r:id="rId12"/>
    <p:sldId id="747" r:id="rId13"/>
    <p:sldId id="748" r:id="rId14"/>
    <p:sldId id="749" r:id="rId15"/>
    <p:sldId id="750" r:id="rId16"/>
    <p:sldId id="751" r:id="rId17"/>
    <p:sldId id="752" r:id="rId18"/>
    <p:sldId id="753" r:id="rId19"/>
    <p:sldId id="754" r:id="rId20"/>
    <p:sldId id="755" r:id="rId21"/>
    <p:sldId id="756" r:id="rId22"/>
    <p:sldId id="757" r:id="rId23"/>
    <p:sldId id="758" r:id="rId24"/>
    <p:sldId id="759" r:id="rId25"/>
    <p:sldId id="760" r:id="rId26"/>
    <p:sldId id="761" r:id="rId27"/>
    <p:sldId id="762" r:id="rId28"/>
    <p:sldId id="763" r:id="rId29"/>
    <p:sldId id="764" r:id="rId30"/>
    <p:sldId id="765" r:id="rId31"/>
    <p:sldId id="766" r:id="rId32"/>
    <p:sldId id="767" r:id="rId33"/>
    <p:sldId id="768" r:id="rId34"/>
    <p:sldId id="769" r:id="rId35"/>
    <p:sldId id="770" r:id="rId36"/>
    <p:sldId id="771" r:id="rId37"/>
    <p:sldId id="772" r:id="rId38"/>
    <p:sldId id="773" r:id="rId39"/>
    <p:sldId id="774" r:id="rId40"/>
    <p:sldId id="775" r:id="rId41"/>
    <p:sldId id="776" r:id="rId42"/>
    <p:sldId id="777" r:id="rId43"/>
    <p:sldId id="778" r:id="rId44"/>
    <p:sldId id="779" r:id="rId45"/>
    <p:sldId id="780" r:id="rId46"/>
    <p:sldId id="781" r:id="rId47"/>
    <p:sldId id="782" r:id="rId48"/>
    <p:sldId id="783" r:id="rId49"/>
    <p:sldId id="784" r:id="rId50"/>
    <p:sldId id="785" r:id="rId51"/>
    <p:sldId id="786" r:id="rId52"/>
    <p:sldId id="787" r:id="rId53"/>
    <p:sldId id="788" r:id="rId54"/>
    <p:sldId id="789" r:id="rId55"/>
    <p:sldId id="790" r:id="rId56"/>
    <p:sldId id="791" r:id="rId57"/>
    <p:sldId id="792" r:id="rId58"/>
    <p:sldId id="793" r:id="rId59"/>
    <p:sldId id="794" r:id="rId60"/>
    <p:sldId id="795" r:id="rId61"/>
    <p:sldId id="796" r:id="rId62"/>
    <p:sldId id="797" r:id="rId63"/>
    <p:sldId id="798" r:id="rId64"/>
    <p:sldId id="799" r:id="rId65"/>
    <p:sldId id="800" r:id="rId66"/>
    <p:sldId id="801" r:id="rId67"/>
    <p:sldId id="802" r:id="rId68"/>
    <p:sldId id="803" r:id="rId69"/>
    <p:sldId id="804" r:id="rId70"/>
    <p:sldId id="805" r:id="rId71"/>
    <p:sldId id="806" r:id="rId72"/>
    <p:sldId id="807" r:id="rId73"/>
    <p:sldId id="808" r:id="rId74"/>
    <p:sldId id="809" r:id="rId75"/>
    <p:sldId id="810" r:id="rId76"/>
    <p:sldId id="811" r:id="rId77"/>
    <p:sldId id="812" r:id="rId78"/>
    <p:sldId id="813" r:id="rId79"/>
    <p:sldId id="814" r:id="rId80"/>
    <p:sldId id="815" r:id="rId81"/>
    <p:sldId id="816" r:id="rId82"/>
    <p:sldId id="817" r:id="rId83"/>
    <p:sldId id="818" r:id="rId84"/>
    <p:sldId id="819" r:id="rId85"/>
    <p:sldId id="820" r:id="rId86"/>
    <p:sldId id="821" r:id="rId87"/>
    <p:sldId id="822" r:id="rId88"/>
    <p:sldId id="823" r:id="rId89"/>
    <p:sldId id="824" r:id="rId90"/>
    <p:sldId id="825" r:id="rId91"/>
    <p:sldId id="826" r:id="rId92"/>
    <p:sldId id="827" r:id="rId93"/>
    <p:sldId id="828" r:id="rId94"/>
    <p:sldId id="829" r:id="rId95"/>
    <p:sldId id="830" r:id="rId96"/>
    <p:sldId id="831" r:id="rId97"/>
    <p:sldId id="832" r:id="rId98"/>
    <p:sldId id="833" r:id="rId99"/>
    <p:sldId id="834" r:id="rId100"/>
    <p:sldId id="835" r:id="rId101"/>
    <p:sldId id="836" r:id="rId102"/>
    <p:sldId id="837" r:id="rId103"/>
    <p:sldId id="838" r:id="rId104"/>
    <p:sldId id="839" r:id="rId105"/>
    <p:sldId id="840" r:id="rId106"/>
    <p:sldId id="841" r:id="rId107"/>
    <p:sldId id="842" r:id="rId108"/>
    <p:sldId id="843" r:id="rId109"/>
    <p:sldId id="844" r:id="rId110"/>
    <p:sldId id="845" r:id="rId111"/>
    <p:sldId id="846" r:id="rId112"/>
    <p:sldId id="847" r:id="rId113"/>
    <p:sldId id="848" r:id="rId114"/>
    <p:sldId id="849" r:id="rId115"/>
    <p:sldId id="850" r:id="rId116"/>
    <p:sldId id="851" r:id="rId117"/>
    <p:sldId id="852" r:id="rId118"/>
    <p:sldId id="853" r:id="rId119"/>
    <p:sldId id="854" r:id="rId120"/>
    <p:sldId id="855" r:id="rId121"/>
    <p:sldId id="856" r:id="rId122"/>
    <p:sldId id="857" r:id="rId123"/>
    <p:sldId id="858" r:id="rId124"/>
    <p:sldId id="859" r:id="rId125"/>
    <p:sldId id="860" r:id="rId126"/>
    <p:sldId id="861" r:id="rId127"/>
    <p:sldId id="733" r:id="rId128"/>
    <p:sldId id="734" r:id="rId129"/>
    <p:sldId id="735" r:id="rId130"/>
    <p:sldId id="736" r:id="rId13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00"/>
    <a:srgbClr val="DDDDDD"/>
    <a:srgbClr val="FFCCFF"/>
    <a:srgbClr val="FF99CC"/>
    <a:srgbClr val="CCFFFF"/>
    <a:srgbClr val="FF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1" autoAdjust="0"/>
    <p:restoredTop sz="94713" autoAdjust="0"/>
  </p:normalViewPr>
  <p:slideViewPr>
    <p:cSldViewPr snapToGrid="0">
      <p:cViewPr varScale="1">
        <p:scale>
          <a:sx n="74" d="100"/>
          <a:sy n="74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53" tIns="50477" rIns="100953" bIns="50477" numCol="1" anchor="t" anchorCtr="0" compatLnSpc="1">
            <a:prstTxWarp prst="textNoShape">
              <a:avLst/>
            </a:prstTxWarp>
          </a:bodyPr>
          <a:lstStyle>
            <a:lvl1pPr defTabSz="1009713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53" tIns="50477" rIns="100953" bIns="50477" numCol="1" anchor="t" anchorCtr="0" compatLnSpc="1">
            <a:prstTxWarp prst="textNoShape">
              <a:avLst/>
            </a:prstTxWarp>
          </a:bodyPr>
          <a:lstStyle>
            <a:lvl1pPr algn="r" defTabSz="1009713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53" tIns="50477" rIns="100953" bIns="50477" numCol="1" anchor="b" anchorCtr="0" compatLnSpc="1">
            <a:prstTxWarp prst="textNoShape">
              <a:avLst/>
            </a:prstTxWarp>
          </a:bodyPr>
          <a:lstStyle>
            <a:lvl1pPr defTabSz="1009713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53" tIns="50477" rIns="100953" bIns="50477" numCol="1" anchor="b" anchorCtr="0" compatLnSpc="1">
            <a:prstTxWarp prst="textNoShape">
              <a:avLst/>
            </a:prstTxWarp>
          </a:bodyPr>
          <a:lstStyle>
            <a:lvl1pPr algn="r" defTabSz="1009713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1D5A2EAF-E690-40AC-BE45-D81B80004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66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53" tIns="50477" rIns="100953" bIns="50477" numCol="1" anchor="t" anchorCtr="0" compatLnSpc="1">
            <a:prstTxWarp prst="textNoShape">
              <a:avLst/>
            </a:prstTxWarp>
          </a:bodyPr>
          <a:lstStyle>
            <a:lvl1pPr defTabSz="1009713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53" tIns="50477" rIns="100953" bIns="50477" numCol="1" anchor="t" anchorCtr="0" compatLnSpc="1">
            <a:prstTxWarp prst="textNoShape">
              <a:avLst/>
            </a:prstTxWarp>
          </a:bodyPr>
          <a:lstStyle>
            <a:lvl1pPr algn="r" defTabSz="1009713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53" tIns="50477" rIns="100953" bIns="50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53" tIns="50477" rIns="100953" bIns="50477" numCol="1" anchor="b" anchorCtr="0" compatLnSpc="1">
            <a:prstTxWarp prst="textNoShape">
              <a:avLst/>
            </a:prstTxWarp>
          </a:bodyPr>
          <a:lstStyle>
            <a:lvl1pPr defTabSz="1009713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53" tIns="50477" rIns="100953" bIns="50477" numCol="1" anchor="b" anchorCtr="0" compatLnSpc="1">
            <a:prstTxWarp prst="textNoShape">
              <a:avLst/>
            </a:prstTxWarp>
          </a:bodyPr>
          <a:lstStyle>
            <a:lvl1pPr algn="r" defTabSz="1009713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A8FBD7A4-E50E-4E29-A268-0C79A7C8A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48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9650"/>
            <a:fld id="{929E5779-0AE6-496E-871A-6C03A185109E}" type="slidenum">
              <a:rPr lang="en-US" smtClean="0"/>
              <a:pPr defTabSz="1009650"/>
              <a:t>45</a:t>
            </a:fld>
            <a:endParaRPr lang="en-US" smtClean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562396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0859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6558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9650"/>
            <a:fld id="{FB3A139E-BB0D-4E3E-A036-C20A36804FE1}" type="slidenum">
              <a:rPr lang="en-US" smtClean="0"/>
              <a:pPr defTabSz="1009650"/>
              <a:t>46</a:t>
            </a:fld>
            <a:endParaRPr lang="en-US" smtClean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464726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9650"/>
            <a:fld id="{FF48E464-0E68-41E7-8542-6B6008C03772}" type="slidenum">
              <a:rPr lang="en-US" smtClean="0"/>
              <a:pPr defTabSz="1009650"/>
              <a:t>47</a:t>
            </a:fld>
            <a:endParaRPr lang="en-US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77636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9650"/>
            <a:fld id="{50670DD9-11C7-4CB7-BF37-F9F00FC9D816}" type="slidenum">
              <a:rPr lang="en-US" smtClean="0"/>
              <a:pPr defTabSz="1009650"/>
              <a:t>117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4288" cy="3822700"/>
          </a:xfrm>
          <a:ln w="12700" cap="flat">
            <a:solidFill>
              <a:schemeClr val="tx1"/>
            </a:solidFill>
          </a:ln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53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376" tIns="47688" rIns="95376" bIns="47688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95769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9650"/>
            <a:fld id="{44E47CC2-2F41-4B19-8BEF-BDD545CFEA73}" type="slidenum">
              <a:rPr lang="en-US" smtClean="0"/>
              <a:pPr defTabSz="1009650"/>
              <a:t>118</a:t>
            </a:fld>
            <a:endParaRPr 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4288" cy="3822700"/>
          </a:xfrm>
          <a:ln w="12700" cap="flat">
            <a:solidFill>
              <a:schemeClr val="tx1"/>
            </a:solidFill>
          </a:ln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53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376" tIns="47688" rIns="95376" bIns="47688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166199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9650"/>
            <a:fld id="{F8E4F080-19B5-4E9E-9612-6A5177F13E5E}" type="slidenum">
              <a:rPr lang="en-US" smtClean="0">
                <a:solidFill>
                  <a:srgbClr val="000000"/>
                </a:solidFill>
              </a:rPr>
              <a:pPr defTabSz="1009650"/>
              <a:t>119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6987"/>
          </a:xfrm>
          <a:solidFill>
            <a:srgbClr val="FFFFFF"/>
          </a:solidFill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53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376" tIns="47688" rIns="95376" bIns="47688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348141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9650"/>
            <a:fld id="{F6C4DD04-3DC0-4A5C-AE91-F7FCBD59280E}" type="slidenum">
              <a:rPr lang="en-US" smtClean="0"/>
              <a:pPr defTabSz="1009650"/>
              <a:t>121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4288" cy="3822700"/>
          </a:xfrm>
          <a:ln w="12700" cap="flat">
            <a:solidFill>
              <a:schemeClr val="tx1"/>
            </a:solidFill>
          </a:ln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5337"/>
          </a:xfrm>
          <a:noFill/>
          <a:ln/>
        </p:spPr>
        <p:txBody>
          <a:bodyPr lIns="96599" tIns="49119" rIns="96599" bIns="49119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08810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9650"/>
            <a:fld id="{CBD5856D-A22F-485A-BEB9-E717CD3E2F54}" type="slidenum">
              <a:rPr lang="en-US" smtClean="0"/>
              <a:pPr defTabSz="1009650"/>
              <a:t>122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6987"/>
          </a:xfrm>
          <a:solidFill>
            <a:srgbClr val="FFFFFF"/>
          </a:solidFill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53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376" tIns="47688" rIns="95376" bIns="47688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066011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9650"/>
            <a:fld id="{AE384FBA-B55E-49BB-8BF5-331401F75133}" type="slidenum">
              <a:rPr lang="en-US" smtClean="0"/>
              <a:pPr defTabSz="1009650"/>
              <a:t>123</a:t>
            </a:fld>
            <a:endParaRPr 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4288" cy="3822700"/>
          </a:xfrm>
          <a:ln w="12700" cap="flat">
            <a:solidFill>
              <a:schemeClr val="tx1"/>
            </a:solidFill>
          </a:ln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53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376" tIns="47688" rIns="95376" bIns="47688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95390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Δίκτυα Επικοινωνιών Ι - Επίπεδο Δικτύου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913BE82E-C449-4BDE-BF18-BEAF0183B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2BC75D05-94D1-48B8-85A2-467B04C4C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xfrm>
            <a:off x="4714875" y="6400800"/>
            <a:ext cx="3590925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l-GR"/>
              <a:t>Δίκτυα Επικοινωνιών Ι - Επίπεδο Δικτύου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F6C0E83B-02D5-45CA-8909-456747050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xfrm>
            <a:off x="4714875" y="6400800"/>
            <a:ext cx="3590925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l-GR"/>
              <a:t>Δίκτυα Επικοινωνιών Ι - Επίπεδο Δικτύου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FE104689-D9F0-434D-B4D9-C94F6FCF7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4714875" y="6400800"/>
            <a:ext cx="3590925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l-GR"/>
              <a:t>Δίκτυα Επικοινωνιών Ι - Επίπεδο Δικτύου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749800" y="6400800"/>
            <a:ext cx="3556000" cy="457200"/>
          </a:xfrm>
        </p:spPr>
        <p:txBody>
          <a:bodyPr/>
          <a:lstStyle>
            <a:lvl1pPr algn="l">
              <a:defRPr sz="1300"/>
            </a:lvl1pPr>
          </a:lstStyle>
          <a:p>
            <a:pPr>
              <a:defRPr/>
            </a:pPr>
            <a:r>
              <a:rPr lang="el-GR"/>
              <a:t>Δίκτυα Επικοινωνιών Ι - Επίπεδο Δικτύου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86850357-1687-4D6B-A74A-4CE0B0949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714875" y="6400800"/>
            <a:ext cx="3590925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l-GR"/>
              <a:t>Δίκτυα Επικοινωνιών Ι - Επίπεδο Δικτύου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0CE9E732-03AB-452F-A0C0-8DFE73F32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2687F007-CF1B-4DE5-B8D5-F46EBE8ED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4714875" y="6400800"/>
            <a:ext cx="3590925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l-GR"/>
              <a:t>Δίκτυα Επικοινωνιών Ι - Επίπεδο Δικτύου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97DC8532-0761-45C0-9E55-B4F64AA54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4714875" y="6400800"/>
            <a:ext cx="3590925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l-GR"/>
              <a:t>Δίκτυα Επικοινωνιών Ι - Επίπεδο Δικτύου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20FDF964-76DF-4B65-B5CD-0399CEF27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xfrm>
            <a:off x="4714875" y="6400800"/>
            <a:ext cx="3590925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l-GR"/>
              <a:t>Δίκτυα Επικοινωνιών Ι - Επίπεδο Δικτύου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9839644D-0629-426B-9AFC-8E3806470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4714875" y="6400800"/>
            <a:ext cx="3590925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l-GR"/>
              <a:t>Δίκτυα Επικοινωνιών Ι - Επίπεδο Δικτύου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1319645-8589-4ADC-BC32-0242B2FA8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4714875" y="6400800"/>
            <a:ext cx="3590925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l-GR"/>
              <a:t>Δίκτυα Επικοινωνιών Ι - Επίπεδο Δικτύου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7D9447F-9F09-4C77-8959-90F2F9312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4714875" y="6400800"/>
            <a:ext cx="3590925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l-GR"/>
              <a:t>Δίκτυα Επικοινωνιών Ι - Επίπεδο Δικτύου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r>
              <a:rPr lang="el-GR" smtClean="0"/>
              <a:t>Δίκτυα Επικοινωνιών Ι - Επίπεδο Δικτύου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r>
              <a:rPr lang="en-US"/>
              <a:t>4-</a:t>
            </a:r>
            <a:fld id="{81354DFD-A2F7-485D-A1D1-FAFD1DD83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6.jpeg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DI1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23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3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30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10" Type="http://schemas.openxmlformats.org/officeDocument/2006/relationships/oleObject" Target="../embeddings/oleObject38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37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29.wmf"/><Relationship Id="rId18" Type="http://schemas.openxmlformats.org/officeDocument/2006/relationships/image" Target="../media/image33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1.bin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png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0.bin"/><Relationship Id="rId11" Type="http://schemas.openxmlformats.org/officeDocument/2006/relationships/oleObject" Target="../embeddings/oleObject45.bin"/><Relationship Id="rId5" Type="http://schemas.openxmlformats.org/officeDocument/2006/relationships/image" Target="../media/image23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7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48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image" Target="../media/image23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image" Target="../media/image23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image" Target="../media/image23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60.bin"/><Relationship Id="rId4" Type="http://schemas.openxmlformats.org/officeDocument/2006/relationships/image" Target="../media/image23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image" Target="../media/image23.wmf"/><Relationship Id="rId9" Type="http://schemas.openxmlformats.org/officeDocument/2006/relationships/image" Target="../media/image37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746607"/>
          </a:xfrm>
        </p:spPr>
        <p:txBody>
          <a:bodyPr/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  <a:latin typeface="Comic Sans MS" pitchFamily="66" charset="0"/>
              </a:rPr>
              <a:t>Δίκτυα Επικοινωνιών Ι</a:t>
            </a:r>
            <a:r>
              <a:rPr lang="el-GR" sz="2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l-GR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el-GR" sz="28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63029" y="3429000"/>
            <a:ext cx="7315199" cy="2592288"/>
          </a:xfrm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  <a:latin typeface="Comic Sans MS" pitchFamily="66" charset="0"/>
              </a:rPr>
              <a:t> Ενότητα 4: Επίπεδο Δικτύου</a:t>
            </a:r>
            <a:endParaRPr lang="en-US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el-GR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Διδάσκων: Λάζαρος Μεράκος</a:t>
            </a:r>
            <a:endParaRPr lang="en-US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el-GR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Τμήμα </a:t>
            </a: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Πληροφορικής και Τηλεπικοινωνιών</a:t>
            </a:r>
            <a:b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Εθνικό &amp; Καποδιστριακό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Πανεπιστήμιο Αθηνών</a:t>
            </a:r>
            <a:r>
              <a:rPr lang="el-GR" sz="2400" b="1" dirty="0">
                <a:latin typeface="Comic Sans MS" pitchFamily="66" charset="0"/>
              </a:rPr>
              <a:t/>
            </a:r>
            <a:br>
              <a:rPr lang="el-GR" sz="2400" b="1" dirty="0">
                <a:latin typeface="Comic Sans MS" pitchFamily="66" charset="0"/>
              </a:rPr>
            </a:br>
            <a:endParaRPr lang="el-GR" sz="2400" dirty="0">
              <a:solidFill>
                <a:srgbClr val="0070C0"/>
              </a:solidFill>
            </a:endParaRPr>
          </a:p>
        </p:txBody>
      </p:sp>
      <p:pic>
        <p:nvPicPr>
          <p:cNvPr id="5" name="Picture 4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67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E6E4A62E-2C80-47FA-98B1-23713C82B88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05775" cy="1143000"/>
          </a:xfrm>
        </p:spPr>
        <p:txBody>
          <a:bodyPr/>
          <a:lstStyle/>
          <a:p>
            <a:r>
              <a:rPr lang="el-GR" sz="3200" dirty="0" smtClean="0"/>
              <a:t>Μοντέλα υπηρεσιών επιπέδου δικτύου</a:t>
            </a:r>
            <a:endParaRPr lang="en-US" sz="3200" dirty="0" smtClean="0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13464" y="1506537"/>
            <a:ext cx="1734386" cy="391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l-GR" sz="2000" dirty="0">
                <a:latin typeface="Arial" charset="0"/>
              </a:rPr>
              <a:t>Αρχιτεκτονική</a:t>
            </a:r>
            <a:endParaRPr lang="en-US" sz="2000" dirty="0">
              <a:latin typeface="Arial" charset="0"/>
            </a:endParaRPr>
          </a:p>
          <a:p>
            <a:pPr algn="r" eaLnBrk="0" hangingPunct="0"/>
            <a:r>
              <a:rPr lang="el-GR" sz="2000" dirty="0">
                <a:latin typeface="Arial" charset="0"/>
              </a:rPr>
              <a:t>δικτύου</a:t>
            </a:r>
            <a:endParaRPr lang="en-US" sz="2000" dirty="0">
              <a:latin typeface="Arial" charset="0"/>
            </a:endParaRPr>
          </a:p>
          <a:p>
            <a:pPr algn="r" eaLnBrk="0" hangingPunct="0"/>
            <a:endParaRPr lang="en-US" sz="2000" dirty="0">
              <a:latin typeface="Arial" charset="0"/>
            </a:endParaRPr>
          </a:p>
          <a:p>
            <a:pPr algn="r" eaLnBrk="0" hangingPunct="0"/>
            <a:r>
              <a:rPr lang="el-GR" sz="2000" dirty="0">
                <a:latin typeface="Arial" charset="0"/>
              </a:rPr>
              <a:t>Διαδίκτυο</a:t>
            </a:r>
            <a:endParaRPr lang="en-US" sz="2000" dirty="0">
              <a:latin typeface="Arial" charset="0"/>
            </a:endParaRPr>
          </a:p>
          <a:p>
            <a:pPr algn="r" eaLnBrk="0" hangingPunct="0"/>
            <a:endParaRPr lang="en-US" sz="2000" dirty="0">
              <a:latin typeface="Arial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en-US" sz="2000" dirty="0" smtClean="0">
                <a:latin typeface="Arial" charset="0"/>
              </a:rPr>
              <a:t>ATM</a:t>
            </a:r>
            <a:endParaRPr lang="en-US" sz="2000" dirty="0">
              <a:latin typeface="Arial" charset="0"/>
            </a:endParaRPr>
          </a:p>
          <a:p>
            <a:pPr algn="ctr" eaLnBrk="0" hangingPunct="0"/>
            <a:endParaRPr lang="en-US" sz="2000" dirty="0">
              <a:latin typeface="Arial" charset="0"/>
            </a:endParaRPr>
          </a:p>
          <a:p>
            <a:pPr algn="ctr" eaLnBrk="0" hangingPunct="0"/>
            <a:r>
              <a:rPr lang="en-US" sz="2000" dirty="0">
                <a:latin typeface="Arial" charset="0"/>
              </a:rPr>
              <a:t>ATM</a:t>
            </a:r>
          </a:p>
          <a:p>
            <a:pPr algn="ctr" eaLnBrk="0" hangingPunct="0"/>
            <a:endParaRPr lang="en-US" sz="2000" dirty="0">
              <a:latin typeface="Arial" charset="0"/>
            </a:endParaRPr>
          </a:p>
          <a:p>
            <a:pPr algn="ctr" eaLnBrk="0" hangingPunct="0"/>
            <a:r>
              <a:rPr lang="en-US" sz="2000" dirty="0">
                <a:latin typeface="Arial" charset="0"/>
              </a:rPr>
              <a:t>ATM</a:t>
            </a:r>
          </a:p>
          <a:p>
            <a:pPr algn="ctr" eaLnBrk="0" hangingPunct="0"/>
            <a:endParaRPr lang="en-US" sz="2000" dirty="0">
              <a:latin typeface="Arial" charset="0"/>
            </a:endParaRPr>
          </a:p>
          <a:p>
            <a:pPr algn="ctr" eaLnBrk="0" hangingPunct="0"/>
            <a:r>
              <a:rPr lang="en-US" sz="2000" dirty="0">
                <a:latin typeface="Arial" charset="0"/>
              </a:rPr>
              <a:t>ATM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966913" y="1506538"/>
            <a:ext cx="1408112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 dirty="0">
                <a:latin typeface="Arial" charset="0"/>
              </a:rPr>
              <a:t>Μοντέλο</a:t>
            </a:r>
            <a:endParaRPr lang="en-US" sz="2000" dirty="0">
              <a:latin typeface="Arial" charset="0"/>
            </a:endParaRPr>
          </a:p>
          <a:p>
            <a:pPr eaLnBrk="0" hangingPunct="0"/>
            <a:r>
              <a:rPr lang="el-GR" sz="2000" dirty="0">
                <a:latin typeface="Arial" charset="0"/>
              </a:rPr>
              <a:t>υπηρεσίας</a:t>
            </a:r>
            <a:endParaRPr lang="en-US" sz="2000" dirty="0">
              <a:latin typeface="Arial" charset="0"/>
            </a:endParaRPr>
          </a:p>
          <a:p>
            <a:pPr eaLnBrk="0" hangingPunct="0"/>
            <a:endParaRPr lang="en-US" sz="2000" dirty="0">
              <a:latin typeface="Arial" charset="0"/>
            </a:endParaRPr>
          </a:p>
          <a:p>
            <a:pPr eaLnBrk="0" hangingPunct="0"/>
            <a:r>
              <a:rPr lang="el-GR" sz="1400" dirty="0">
                <a:latin typeface="Arial" charset="0"/>
              </a:rPr>
              <a:t>Βέλτιστης</a:t>
            </a:r>
          </a:p>
          <a:p>
            <a:pPr eaLnBrk="0" hangingPunct="0"/>
            <a:r>
              <a:rPr lang="el-GR" sz="1400" dirty="0">
                <a:latin typeface="Arial" charset="0"/>
              </a:rPr>
              <a:t>προσπάθειας</a:t>
            </a:r>
            <a:endParaRPr lang="en-US" sz="1400" dirty="0">
              <a:latin typeface="Arial" charset="0"/>
            </a:endParaRPr>
          </a:p>
          <a:p>
            <a:pPr eaLnBrk="0" hangingPunct="0"/>
            <a:endParaRPr lang="en-US" sz="2000" dirty="0">
              <a:latin typeface="Arial" charset="0"/>
            </a:endParaRPr>
          </a:p>
          <a:p>
            <a:pPr eaLnBrk="0" hangingPunct="0"/>
            <a:r>
              <a:rPr lang="en-US" sz="2000" dirty="0">
                <a:latin typeface="Arial" charset="0"/>
              </a:rPr>
              <a:t>CBR</a:t>
            </a:r>
          </a:p>
          <a:p>
            <a:pPr eaLnBrk="0" hangingPunct="0"/>
            <a:endParaRPr lang="en-US" sz="2000" dirty="0">
              <a:latin typeface="Arial" charset="0"/>
            </a:endParaRPr>
          </a:p>
          <a:p>
            <a:pPr eaLnBrk="0" hangingPunct="0"/>
            <a:r>
              <a:rPr lang="en-US" sz="2000" dirty="0">
                <a:latin typeface="Arial" charset="0"/>
              </a:rPr>
              <a:t>VBR</a:t>
            </a:r>
          </a:p>
          <a:p>
            <a:pPr eaLnBrk="0" hangingPunct="0"/>
            <a:endParaRPr lang="en-US" sz="2000" dirty="0">
              <a:latin typeface="Arial" charset="0"/>
            </a:endParaRPr>
          </a:p>
          <a:p>
            <a:pPr eaLnBrk="0" hangingPunct="0"/>
            <a:r>
              <a:rPr lang="en-US" sz="2000" dirty="0">
                <a:latin typeface="Arial" charset="0"/>
              </a:rPr>
              <a:t>ABR</a:t>
            </a:r>
          </a:p>
          <a:p>
            <a:pPr eaLnBrk="0" hangingPunct="0"/>
            <a:endParaRPr lang="en-US" sz="2000" dirty="0">
              <a:latin typeface="Arial" charset="0"/>
            </a:endParaRPr>
          </a:p>
          <a:p>
            <a:pPr eaLnBrk="0" hangingPunct="0"/>
            <a:r>
              <a:rPr lang="en-US" sz="2000" dirty="0">
                <a:latin typeface="Arial" charset="0"/>
              </a:rPr>
              <a:t>UBR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300413" y="1851025"/>
            <a:ext cx="1493837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600">
                <a:latin typeface="Arial" charset="0"/>
              </a:rPr>
              <a:t>Εύρος ζώνης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καμία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σταθερός</a:t>
            </a:r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ρυθμός</a:t>
            </a:r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εγγυημένος</a:t>
            </a:r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ρυθμός</a:t>
            </a:r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εγγυημένος</a:t>
            </a:r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ελάχιστος</a:t>
            </a:r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καμία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409575" y="2324100"/>
            <a:ext cx="84296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514350" y="3057525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561975" y="3676650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561975" y="4305300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571500" y="4886325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625975" y="1851025"/>
            <a:ext cx="10461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>
                <a:latin typeface="Arial" charset="0"/>
              </a:rPr>
              <a:t>Απώλειες</a:t>
            </a:r>
            <a:endParaRPr lang="en-US" sz="1600">
              <a:latin typeface="Arial" charset="0"/>
            </a:endParaRPr>
          </a:p>
          <a:p>
            <a:pPr algn="ctr" eaLnBrk="0" hangingPunct="0"/>
            <a:endParaRPr lang="en-US" sz="2000">
              <a:latin typeface="Arial" charset="0"/>
            </a:endParaRPr>
          </a:p>
          <a:p>
            <a:pPr algn="ctr" eaLnBrk="0" hangingPunct="0"/>
            <a:r>
              <a:rPr lang="el-GR" sz="2000">
                <a:latin typeface="Arial" charset="0"/>
              </a:rPr>
              <a:t>όχι</a:t>
            </a:r>
            <a:endParaRPr lang="en-US" sz="2000">
              <a:latin typeface="Arial" charset="0"/>
            </a:endParaRPr>
          </a:p>
          <a:p>
            <a:pPr algn="ctr" eaLnBrk="0" hangingPunct="0"/>
            <a:endParaRPr lang="en-US" sz="2000">
              <a:latin typeface="Arial" charset="0"/>
            </a:endParaRPr>
          </a:p>
          <a:p>
            <a:pPr algn="ctr" eaLnBrk="0" hangingPunct="0"/>
            <a:r>
              <a:rPr lang="el-GR" sz="2000">
                <a:latin typeface="Arial" charset="0"/>
              </a:rPr>
              <a:t>ναι</a:t>
            </a:r>
            <a:endParaRPr lang="en-US" sz="2000">
              <a:latin typeface="Arial" charset="0"/>
            </a:endParaRPr>
          </a:p>
          <a:p>
            <a:pPr algn="ctr" eaLnBrk="0" hangingPunct="0"/>
            <a:endParaRPr lang="en-US" sz="2000">
              <a:latin typeface="Arial" charset="0"/>
            </a:endParaRPr>
          </a:p>
          <a:p>
            <a:pPr algn="ctr" eaLnBrk="0" hangingPunct="0"/>
            <a:r>
              <a:rPr lang="el-GR" sz="2000">
                <a:latin typeface="Arial" charset="0"/>
              </a:rPr>
              <a:t>ναι</a:t>
            </a:r>
            <a:endParaRPr lang="en-US" sz="2000">
              <a:latin typeface="Arial" charset="0"/>
            </a:endParaRPr>
          </a:p>
          <a:p>
            <a:pPr algn="ctr" eaLnBrk="0" hangingPunct="0"/>
            <a:endParaRPr lang="en-US" sz="2000">
              <a:latin typeface="Arial" charset="0"/>
            </a:endParaRPr>
          </a:p>
          <a:p>
            <a:pPr algn="ctr" eaLnBrk="0" hangingPunct="0"/>
            <a:r>
              <a:rPr lang="el-GR" sz="2000">
                <a:latin typeface="Arial" charset="0"/>
              </a:rPr>
              <a:t>όχι</a:t>
            </a:r>
            <a:endParaRPr lang="en-US" sz="2000">
              <a:latin typeface="Arial" charset="0"/>
            </a:endParaRPr>
          </a:p>
          <a:p>
            <a:pPr algn="ctr" eaLnBrk="0" hangingPunct="0"/>
            <a:endParaRPr lang="en-US" sz="2000">
              <a:latin typeface="Arial" charset="0"/>
            </a:endParaRPr>
          </a:p>
          <a:p>
            <a:pPr algn="ctr" eaLnBrk="0" hangingPunct="0"/>
            <a:r>
              <a:rPr lang="el-GR" sz="2000">
                <a:latin typeface="Arial" charset="0"/>
              </a:rPr>
              <a:t>όχι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5591175" y="1836738"/>
            <a:ext cx="682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600">
                <a:latin typeface="Arial" charset="0"/>
              </a:rPr>
              <a:t>Σειρά</a:t>
            </a:r>
            <a:endParaRPr lang="en-US" sz="16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όχι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ναι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ναι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ναι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ναι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6281738" y="1885950"/>
            <a:ext cx="10382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400">
                <a:latin typeface="Arial" charset="0"/>
              </a:rPr>
              <a:t>Χρονισμός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όχι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ναι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ναι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όχι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όχι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7281863" y="1525588"/>
            <a:ext cx="16541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>
                <a:latin typeface="Arial" charset="0"/>
              </a:rPr>
              <a:t>Ανάδραση </a:t>
            </a:r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συμφόρησης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όχι </a:t>
            </a:r>
            <a:r>
              <a:rPr lang="el-GR" sz="1200">
                <a:latin typeface="Arial" charset="0"/>
              </a:rPr>
              <a:t>(συνάγεται</a:t>
            </a:r>
          </a:p>
          <a:p>
            <a:pPr eaLnBrk="0" hangingPunct="0"/>
            <a:r>
              <a:rPr lang="el-GR" sz="1200">
                <a:latin typeface="Arial" charset="0"/>
              </a:rPr>
              <a:t> από απώλειες)</a:t>
            </a:r>
            <a:r>
              <a:rPr lang="el-GR" sz="2000">
                <a:solidFill>
                  <a:schemeClr val="bg1"/>
                </a:solidFill>
                <a:latin typeface="Arial" charset="0"/>
              </a:rPr>
              <a:t>α</a:t>
            </a:r>
          </a:p>
          <a:p>
            <a:pPr eaLnBrk="0" hangingPunct="0"/>
            <a:r>
              <a:rPr lang="el-GR" sz="2000">
                <a:latin typeface="Arial" charset="0"/>
              </a:rPr>
              <a:t>χωρίς</a:t>
            </a:r>
          </a:p>
          <a:p>
            <a:pPr eaLnBrk="0" hangingPunct="0"/>
            <a:r>
              <a:rPr lang="el-GR" sz="2000">
                <a:latin typeface="Arial" charset="0"/>
              </a:rPr>
              <a:t>συμφόρηση</a:t>
            </a:r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χωρίς</a:t>
            </a:r>
          </a:p>
          <a:p>
            <a:pPr eaLnBrk="0" hangingPunct="0"/>
            <a:r>
              <a:rPr lang="el-GR" sz="2000">
                <a:latin typeface="Arial" charset="0"/>
              </a:rPr>
              <a:t>συμφόρηση</a:t>
            </a:r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ναι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όχι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672013" y="1374775"/>
            <a:ext cx="1491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 dirty="0">
                <a:latin typeface="Arial" charset="0"/>
              </a:rPr>
              <a:t>Εγγυήσεις</a:t>
            </a:r>
            <a:r>
              <a:rPr lang="en-US" sz="2000" dirty="0">
                <a:latin typeface="Arial" charset="0"/>
              </a:rPr>
              <a:t> </a:t>
            </a:r>
            <a:r>
              <a:rPr lang="el-GR" sz="2000" dirty="0" smtClean="0">
                <a:latin typeface="Arial" charset="0"/>
              </a:rPr>
              <a:t>;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V="1">
            <a:off x="3390900" y="1800225"/>
            <a:ext cx="3733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82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FE4214D-C1C8-4B4A-9507-AFE3845D052E}" type="slidenum">
              <a:rPr lang="en-US" smtClean="0"/>
              <a:pPr/>
              <a:t>100</a:t>
            </a:fld>
            <a:endParaRPr lang="en-US" smtClean="0"/>
          </a:p>
        </p:txBody>
      </p:sp>
      <p:grpSp>
        <p:nvGrpSpPr>
          <p:cNvPr id="142338" name="Group 17"/>
          <p:cNvGrpSpPr>
            <a:grpSpLocks/>
          </p:cNvGrpSpPr>
          <p:nvPr/>
        </p:nvGrpSpPr>
        <p:grpSpPr bwMode="auto">
          <a:xfrm>
            <a:off x="179388" y="2280863"/>
            <a:ext cx="8383588" cy="3005996"/>
            <a:chOff x="194" y="1399"/>
            <a:chExt cx="5281" cy="1266"/>
          </a:xfrm>
        </p:grpSpPr>
        <p:sp>
          <p:nvSpPr>
            <p:cNvPr id="142342" name="Rectangle 2"/>
            <p:cNvSpPr>
              <a:spLocks noChangeArrowheads="1"/>
            </p:cNvSpPr>
            <p:nvPr/>
          </p:nvSpPr>
          <p:spPr bwMode="auto">
            <a:xfrm>
              <a:off x="248" y="1400"/>
              <a:ext cx="1134" cy="12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1400"/>
            </a:p>
          </p:txBody>
        </p:sp>
        <p:sp>
          <p:nvSpPr>
            <p:cNvPr id="142343" name="Text Box 3"/>
            <p:cNvSpPr txBox="1">
              <a:spLocks noChangeArrowheads="1"/>
            </p:cNvSpPr>
            <p:nvPr/>
          </p:nvSpPr>
          <p:spPr bwMode="auto">
            <a:xfrm>
              <a:off x="411" y="1528"/>
              <a:ext cx="11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l-GR" sz="1100">
                <a:latin typeface="Arial" charset="0"/>
              </a:endParaRPr>
            </a:p>
          </p:txBody>
        </p:sp>
        <p:sp>
          <p:nvSpPr>
            <p:cNvPr id="142344" name="Text Box 4"/>
            <p:cNvSpPr txBox="1">
              <a:spLocks noChangeArrowheads="1"/>
            </p:cNvSpPr>
            <p:nvPr/>
          </p:nvSpPr>
          <p:spPr bwMode="auto">
            <a:xfrm>
              <a:off x="194" y="1492"/>
              <a:ext cx="1265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l-GR" sz="1400" dirty="0" smtClean="0">
                <a:latin typeface="Arial" charset="0"/>
              </a:endParaRPr>
            </a:p>
            <a:p>
              <a:pPr algn="ctr"/>
              <a:endParaRPr lang="el-GR" sz="1400" dirty="0" smtClean="0">
                <a:latin typeface="Arial" charset="0"/>
              </a:endParaRPr>
            </a:p>
            <a:p>
              <a:pPr algn="ctr"/>
              <a:r>
                <a:rPr lang="el-GR" sz="1400" dirty="0" smtClean="0">
                  <a:latin typeface="Arial" charset="0"/>
                </a:rPr>
                <a:t>Μάθε </a:t>
              </a:r>
              <a:r>
                <a:rPr lang="el-GR" sz="1400" dirty="0">
                  <a:latin typeface="Arial" charset="0"/>
                </a:rPr>
                <a:t>από το</a:t>
              </a:r>
              <a:r>
                <a:rPr lang="en-US" sz="1400" dirty="0">
                  <a:latin typeface="Arial" charset="0"/>
                </a:rPr>
                <a:t> inter-AS </a:t>
              </a:r>
              <a:r>
                <a:rPr lang="el-GR" sz="1400" dirty="0">
                  <a:latin typeface="Arial" charset="0"/>
                </a:rPr>
                <a:t> </a:t>
              </a:r>
            </a:p>
            <a:p>
              <a:pPr algn="ctr"/>
              <a:r>
                <a:rPr lang="el-GR" sz="1400" dirty="0">
                  <a:latin typeface="Arial" charset="0"/>
                </a:rPr>
                <a:t>πρωτόκολλο ότι το </a:t>
              </a:r>
            </a:p>
            <a:p>
              <a:pPr algn="ctr"/>
              <a:r>
                <a:rPr lang="el-GR" sz="1400" dirty="0" err="1">
                  <a:latin typeface="Arial" charset="0"/>
                </a:rPr>
                <a:t>υποδίκτυο</a:t>
              </a:r>
              <a:r>
                <a:rPr lang="el-GR" sz="1400" dirty="0">
                  <a:latin typeface="Arial" charset="0"/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  <a:latin typeface="Arial" charset="0"/>
                </a:rPr>
                <a:t>x</a:t>
              </a:r>
              <a:r>
                <a:rPr lang="en-US" sz="1400" dirty="0">
                  <a:latin typeface="Arial" charset="0"/>
                </a:rPr>
                <a:t> </a:t>
              </a:r>
              <a:r>
                <a:rPr lang="el-GR" sz="1400" dirty="0">
                  <a:latin typeface="Arial" charset="0"/>
                </a:rPr>
                <a:t>είναι </a:t>
              </a:r>
            </a:p>
            <a:p>
              <a:pPr algn="ctr"/>
              <a:r>
                <a:rPr lang="el-GR" sz="1400" dirty="0">
                  <a:latin typeface="Arial" charset="0"/>
                </a:rPr>
                <a:t>προσεγγίσιμο μέσω </a:t>
              </a:r>
            </a:p>
            <a:p>
              <a:pPr algn="ctr"/>
              <a:r>
                <a:rPr lang="el-GR" sz="1400" dirty="0">
                  <a:latin typeface="Arial" charset="0"/>
                </a:rPr>
                <a:t>πολλαπλών </a:t>
              </a:r>
              <a:r>
                <a:rPr lang="el-GR" sz="1400" dirty="0" smtClean="0">
                  <a:latin typeface="Arial" charset="0"/>
                </a:rPr>
                <a:t>πυλών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42345" name="Rectangle 5"/>
            <p:cNvSpPr>
              <a:spLocks noChangeArrowheads="1"/>
            </p:cNvSpPr>
            <p:nvPr/>
          </p:nvSpPr>
          <p:spPr bwMode="auto">
            <a:xfrm>
              <a:off x="2958" y="1408"/>
              <a:ext cx="1134" cy="12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1400"/>
            </a:p>
          </p:txBody>
        </p:sp>
        <p:sp>
          <p:nvSpPr>
            <p:cNvPr id="142346" name="Rectangle 6"/>
            <p:cNvSpPr>
              <a:spLocks noChangeArrowheads="1"/>
            </p:cNvSpPr>
            <p:nvPr/>
          </p:nvSpPr>
          <p:spPr bwMode="auto">
            <a:xfrm>
              <a:off x="1574" y="1415"/>
              <a:ext cx="1134" cy="1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1400"/>
            </a:p>
          </p:txBody>
        </p:sp>
        <p:sp>
          <p:nvSpPr>
            <p:cNvPr id="142347" name="Rectangle 7"/>
            <p:cNvSpPr>
              <a:spLocks noChangeArrowheads="1"/>
            </p:cNvSpPr>
            <p:nvPr/>
          </p:nvSpPr>
          <p:spPr bwMode="auto">
            <a:xfrm>
              <a:off x="4341" y="1399"/>
              <a:ext cx="1134" cy="12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1400"/>
            </a:p>
          </p:txBody>
        </p:sp>
        <p:sp>
          <p:nvSpPr>
            <p:cNvPr id="142348" name="Text Box 8"/>
            <p:cNvSpPr txBox="1">
              <a:spLocks noChangeArrowheads="1"/>
            </p:cNvSpPr>
            <p:nvPr/>
          </p:nvSpPr>
          <p:spPr bwMode="auto">
            <a:xfrm>
              <a:off x="1555" y="1433"/>
              <a:ext cx="1164" cy="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l-GR" sz="1400" dirty="0" smtClean="0">
                <a:latin typeface="Arial" charset="0"/>
              </a:endParaRPr>
            </a:p>
            <a:p>
              <a:pPr algn="ctr"/>
              <a:r>
                <a:rPr lang="el-GR" sz="1400" dirty="0" smtClean="0">
                  <a:latin typeface="Arial" charset="0"/>
                </a:rPr>
                <a:t>Χρησιμοποίησε </a:t>
              </a:r>
              <a:r>
                <a:rPr lang="el-GR" sz="1400" dirty="0">
                  <a:latin typeface="Arial" charset="0"/>
                </a:rPr>
                <a:t>τις πληροφορίες δρομολόγησης από το </a:t>
              </a:r>
              <a:r>
                <a:rPr lang="en-US" sz="1400" dirty="0">
                  <a:latin typeface="Arial" charset="0"/>
                </a:rPr>
                <a:t>intra-AS </a:t>
              </a:r>
              <a:r>
                <a:rPr lang="el-GR" sz="1400" dirty="0">
                  <a:latin typeface="Arial" charset="0"/>
                </a:rPr>
                <a:t>πρωτόκολλο</a:t>
              </a:r>
              <a:endParaRPr lang="en-US" sz="1400" dirty="0">
                <a:latin typeface="Arial" charset="0"/>
              </a:endParaRPr>
            </a:p>
            <a:p>
              <a:pPr algn="ctr"/>
              <a:r>
                <a:rPr lang="el-GR" sz="1400" dirty="0">
                  <a:latin typeface="Arial" charset="0"/>
                </a:rPr>
                <a:t>για να καθορίσεις τα κόστη των ελαχίστου κόστους διαδρομών προς καθεμία από τις πύλες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42349" name="Text Box 9"/>
            <p:cNvSpPr txBox="1">
              <a:spLocks noChangeArrowheads="1"/>
            </p:cNvSpPr>
            <p:nvPr/>
          </p:nvSpPr>
          <p:spPr bwMode="auto">
            <a:xfrm>
              <a:off x="2964" y="1493"/>
              <a:ext cx="1134" cy="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l-GR" sz="1400" dirty="0" smtClean="0">
                <a:latin typeface="Arial" charset="0"/>
              </a:endParaRPr>
            </a:p>
            <a:p>
              <a:pPr algn="ctr"/>
              <a:endParaRPr lang="el-GR" sz="1400" dirty="0" smtClean="0">
                <a:latin typeface="Arial" charset="0"/>
              </a:endParaRPr>
            </a:p>
            <a:p>
              <a:pPr algn="ctr"/>
              <a:r>
                <a:rPr lang="el-GR" sz="1400" dirty="0" smtClean="0">
                  <a:latin typeface="Arial" charset="0"/>
                </a:rPr>
                <a:t>Δρομολόγηση </a:t>
              </a:r>
              <a:r>
                <a:rPr lang="el-GR" sz="1400" dirty="0">
                  <a:latin typeface="Arial" charset="0"/>
                </a:rPr>
                <a:t>καυτής πατάτας: </a:t>
              </a:r>
              <a:r>
                <a:rPr lang="el-GR" sz="1400" dirty="0" smtClean="0">
                  <a:latin typeface="Arial" charset="0"/>
                </a:rPr>
                <a:t>Επίλεξε </a:t>
              </a:r>
              <a:r>
                <a:rPr lang="el-GR" sz="1400" dirty="0">
                  <a:latin typeface="Arial" charset="0"/>
                </a:rPr>
                <a:t>την πύλη που έχει το μικρότερο ελάχιστο κόστος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42350" name="Text Box 10"/>
            <p:cNvSpPr txBox="1">
              <a:spLocks noChangeArrowheads="1"/>
            </p:cNvSpPr>
            <p:nvPr/>
          </p:nvSpPr>
          <p:spPr bwMode="auto">
            <a:xfrm>
              <a:off x="4372" y="1412"/>
              <a:ext cx="1100" cy="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l-GR" sz="1400" dirty="0" smtClean="0">
                <a:latin typeface="Arial" charset="0"/>
              </a:endParaRPr>
            </a:p>
            <a:p>
              <a:pPr algn="ctr"/>
              <a:r>
                <a:rPr lang="el-GR" sz="1400" dirty="0" smtClean="0">
                  <a:latin typeface="Arial" charset="0"/>
                </a:rPr>
                <a:t>Καθόρισε </a:t>
              </a:r>
              <a:r>
                <a:rPr lang="el-GR" sz="1400" dirty="0">
                  <a:latin typeface="Arial" charset="0"/>
                </a:rPr>
                <a:t>από τον πίνακα</a:t>
              </a:r>
            </a:p>
            <a:p>
              <a:pPr algn="ctr"/>
              <a:r>
                <a:rPr lang="el-GR" sz="1400" dirty="0">
                  <a:latin typeface="Arial" charset="0"/>
                </a:rPr>
                <a:t> προώθησης </a:t>
              </a:r>
              <a:r>
                <a:rPr lang="el-GR" sz="1400" dirty="0" smtClean="0">
                  <a:latin typeface="Arial" charset="0"/>
                </a:rPr>
                <a:t>την </a:t>
              </a:r>
              <a:r>
                <a:rPr lang="el-GR" sz="1400" dirty="0" err="1" smtClean="0">
                  <a:latin typeface="Arial" charset="0"/>
                </a:rPr>
                <a:t>διεπαφή</a:t>
              </a:r>
              <a:endParaRPr lang="el-GR" sz="1400" dirty="0">
                <a:latin typeface="Arial" charset="0"/>
              </a:endParaRP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Arial" charset="0"/>
                </a:rPr>
                <a:t>I</a:t>
              </a:r>
              <a:r>
                <a:rPr lang="el-GR" sz="1400" dirty="0" smtClean="0">
                  <a:latin typeface="Arial" charset="0"/>
                </a:rPr>
                <a:t>  </a:t>
              </a:r>
              <a:r>
                <a:rPr lang="el-GR" sz="1400" dirty="0">
                  <a:latin typeface="Arial" charset="0"/>
                </a:rPr>
                <a:t>που οδηγεί στην πύλη</a:t>
              </a:r>
            </a:p>
            <a:p>
              <a:pPr algn="ctr"/>
              <a:r>
                <a:rPr lang="el-GR" sz="1400" dirty="0">
                  <a:latin typeface="Arial" charset="0"/>
                </a:rPr>
                <a:t> ελάχιστου κόστους.</a:t>
              </a:r>
            </a:p>
            <a:p>
              <a:pPr algn="ctr"/>
              <a:r>
                <a:rPr lang="el-GR" sz="1400" dirty="0">
                  <a:latin typeface="Arial" charset="0"/>
                </a:rPr>
                <a:t> Βάλε το </a:t>
              </a:r>
              <a:r>
                <a:rPr lang="el-GR" sz="1400" dirty="0">
                  <a:solidFill>
                    <a:srgbClr val="FF0000"/>
                  </a:solidFill>
                  <a:latin typeface="Arial" charset="0"/>
                </a:rPr>
                <a:t>(</a:t>
              </a:r>
              <a:r>
                <a:rPr lang="en-US" sz="1400" dirty="0">
                  <a:solidFill>
                    <a:srgbClr val="FF0000"/>
                  </a:solidFill>
                  <a:latin typeface="Arial" charset="0"/>
                </a:rPr>
                <a:t>x, I</a:t>
              </a:r>
              <a:r>
                <a:rPr lang="el-GR" sz="1400" dirty="0">
                  <a:solidFill>
                    <a:srgbClr val="FF0000"/>
                  </a:solidFill>
                  <a:latin typeface="Arial" charset="0"/>
                </a:rPr>
                <a:t>) </a:t>
              </a:r>
              <a:r>
                <a:rPr lang="el-GR" sz="1400" dirty="0">
                  <a:latin typeface="Arial" charset="0"/>
                </a:rPr>
                <a:t>στον πίνακα</a:t>
              </a:r>
            </a:p>
            <a:p>
              <a:pPr algn="ctr"/>
              <a:r>
                <a:rPr lang="el-GR" sz="1400" dirty="0">
                  <a:latin typeface="Arial" charset="0"/>
                </a:rPr>
                <a:t> </a:t>
              </a:r>
              <a:r>
                <a:rPr lang="el-GR" sz="1400" dirty="0" smtClean="0">
                  <a:latin typeface="Arial" charset="0"/>
                </a:rPr>
                <a:t>προώθησης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42351" name="Line 11"/>
            <p:cNvSpPr>
              <a:spLocks noChangeShapeType="1"/>
            </p:cNvSpPr>
            <p:nvPr/>
          </p:nvSpPr>
          <p:spPr bwMode="auto">
            <a:xfrm flipV="1">
              <a:off x="1395" y="2007"/>
              <a:ext cx="18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2352" name="Line 12"/>
            <p:cNvSpPr>
              <a:spLocks noChangeShapeType="1"/>
            </p:cNvSpPr>
            <p:nvPr/>
          </p:nvSpPr>
          <p:spPr bwMode="auto">
            <a:xfrm>
              <a:off x="2725" y="1986"/>
              <a:ext cx="2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2353" name="Line 13"/>
            <p:cNvSpPr>
              <a:spLocks noChangeShapeType="1"/>
            </p:cNvSpPr>
            <p:nvPr/>
          </p:nvSpPr>
          <p:spPr bwMode="auto">
            <a:xfrm>
              <a:off x="4107" y="1997"/>
              <a:ext cx="2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42339" name="Rectangle 15"/>
          <p:cNvSpPr>
            <a:spLocks noGrp="1" noChangeArrowheads="1"/>
          </p:cNvSpPr>
          <p:nvPr>
            <p:ph type="title"/>
          </p:nvPr>
        </p:nvSpPr>
        <p:spPr>
          <a:xfrm>
            <a:off x="173038" y="0"/>
            <a:ext cx="8764587" cy="1143000"/>
          </a:xfrm>
        </p:spPr>
        <p:txBody>
          <a:bodyPr/>
          <a:lstStyle/>
          <a:p>
            <a:r>
              <a:rPr lang="el-GR" sz="2800" smtClean="0"/>
              <a:t>Παράδειγμα</a:t>
            </a:r>
            <a:r>
              <a:rPr lang="en-US" sz="2800" smtClean="0"/>
              <a:t>: </a:t>
            </a:r>
            <a:r>
              <a:rPr lang="el-GR" sz="2800" smtClean="0"/>
              <a:t>Διαλέγοντας μεταξύ πολλαπλών</a:t>
            </a:r>
            <a:r>
              <a:rPr lang="en-US" sz="2800" smtClean="0"/>
              <a:t> AS</a:t>
            </a:r>
          </a:p>
        </p:txBody>
      </p:sp>
      <p:sp>
        <p:nvSpPr>
          <p:cNvPr id="14234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09575" y="1250951"/>
            <a:ext cx="7991475" cy="94772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FF0000"/>
                </a:solidFill>
              </a:rPr>
              <a:t>Δρομολόγηση καυτής πατάτας (</a:t>
            </a:r>
            <a:r>
              <a:rPr lang="en-US" sz="2000" dirty="0" smtClean="0">
                <a:solidFill>
                  <a:srgbClr val="FF0000"/>
                </a:solidFill>
              </a:rPr>
              <a:t>hot potato routing</a:t>
            </a:r>
            <a:r>
              <a:rPr lang="el-GR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στείλε το πακέτο στον πιο κοντινό από τους δύο δρομολογητές</a:t>
            </a: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endParaRPr lang="en-US" sz="2000" dirty="0" smtClean="0"/>
          </a:p>
        </p:txBody>
      </p:sp>
      <p:sp>
        <p:nvSpPr>
          <p:cNvPr id="1423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8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4489FE9-82F1-44E5-886F-6D3521A6DD90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550333" y="203200"/>
            <a:ext cx="7772400" cy="1143000"/>
          </a:xfrm>
        </p:spPr>
        <p:txBody>
          <a:bodyPr/>
          <a:lstStyle/>
          <a:p>
            <a:r>
              <a:rPr lang="el-GR" sz="3200" dirty="0" smtClean="0"/>
              <a:t>Κεφάλαιο</a:t>
            </a:r>
            <a:r>
              <a:rPr lang="en-US" sz="3200" dirty="0" smtClean="0"/>
              <a:t> 4: </a:t>
            </a:r>
            <a:r>
              <a:rPr lang="el-GR" sz="3200" dirty="0" smtClean="0"/>
              <a:t>Επίπεδο Δικτύου</a:t>
            </a:r>
            <a:endParaRPr lang="en-US" sz="3200" dirty="0" smtClean="0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33400" y="160020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9263" indent="-4492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 </a:t>
            </a:r>
            <a:r>
              <a:rPr lang="en-US" sz="2000" kern="0" dirty="0" smtClean="0">
                <a:latin typeface="+mn-lt"/>
              </a:rPr>
              <a:t>1 </a:t>
            </a:r>
            <a:r>
              <a:rPr lang="el-GR" sz="2000" kern="0" dirty="0">
                <a:latin typeface="+mn-lt"/>
              </a:rPr>
              <a:t>Εισαγωγή</a:t>
            </a:r>
            <a:endParaRPr lang="en-US" sz="2000" kern="0" dirty="0">
              <a:latin typeface="+mn-lt"/>
            </a:endParaRPr>
          </a:p>
          <a:p>
            <a:pPr marL="449263" indent="-4492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4.2 </a:t>
            </a:r>
            <a:r>
              <a:rPr lang="el-GR" sz="2000" kern="0" dirty="0">
                <a:latin typeface="+mn-lt"/>
              </a:rPr>
              <a:t>Δίκτυα εικονικού κυκλώματος και δεδομενογράμματος</a:t>
            </a:r>
            <a:endParaRPr lang="en-US" sz="2000" kern="0" dirty="0">
              <a:latin typeface="+mn-lt"/>
            </a:endParaRPr>
          </a:p>
          <a:p>
            <a:pPr marL="449263" indent="-4492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4.3 </a:t>
            </a:r>
            <a:r>
              <a:rPr lang="el-GR" sz="2000" kern="0" dirty="0" smtClean="0">
                <a:latin typeface="+mn-lt"/>
              </a:rPr>
              <a:t>Τί </a:t>
            </a:r>
            <a:r>
              <a:rPr lang="el-GR" sz="2000" kern="0" dirty="0">
                <a:latin typeface="+mn-lt"/>
              </a:rPr>
              <a:t>βρίσκεται μέσα σ’ ένα δρομολογητή</a:t>
            </a:r>
            <a:endParaRPr lang="en-US" sz="2000" kern="0" dirty="0">
              <a:latin typeface="+mn-lt"/>
            </a:endParaRPr>
          </a:p>
          <a:p>
            <a:pPr marL="449263" indent="-4492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4.4 IP: </a:t>
            </a:r>
            <a:r>
              <a:rPr lang="el-GR" sz="2000" kern="0" dirty="0">
                <a:latin typeface="+mn-lt"/>
              </a:rPr>
              <a:t>Πρωτόκολλο Διαδικτύου </a:t>
            </a:r>
            <a:r>
              <a:rPr lang="en-US" sz="2000" kern="0" dirty="0">
                <a:latin typeface="+mn-lt"/>
              </a:rPr>
              <a:t>(Internet Protocol)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Μορφή δεδομενογράματος</a:t>
            </a:r>
            <a:endParaRPr lang="en-US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Διευθυνσιοδότηση </a:t>
            </a:r>
            <a:r>
              <a:rPr lang="en-US" kern="0" dirty="0">
                <a:latin typeface="+mn-lt"/>
              </a:rPr>
              <a:t>IPv4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ICMP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IPv6</a:t>
            </a: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4495800" y="1600200"/>
            <a:ext cx="43592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4.5 </a:t>
            </a:r>
            <a:r>
              <a:rPr lang="el-GR" sz="2000" kern="0" dirty="0">
                <a:latin typeface="+mn-lt"/>
              </a:rPr>
              <a:t>Αλγόριθμοι δρομολόγησης</a:t>
            </a:r>
            <a:endParaRPr lang="en-US" sz="20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Κατάστασης ζεύξης</a:t>
            </a:r>
            <a:r>
              <a:rPr lang="en-US" kern="0" dirty="0">
                <a:latin typeface="+mn-lt"/>
              </a:rPr>
              <a:t> (Link State)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Διανύσματος απόστασης</a:t>
            </a:r>
            <a:r>
              <a:rPr lang="en-US" kern="0" dirty="0">
                <a:latin typeface="+mn-lt"/>
              </a:rPr>
              <a:t> (Distance Vector)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Ιεραρχική δρομολόγηση</a:t>
            </a:r>
            <a:endParaRPr lang="en-US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solidFill>
                  <a:srgbClr val="FF0000"/>
                </a:solidFill>
                <a:latin typeface="+mn-lt"/>
              </a:rPr>
              <a:t>4.6 </a:t>
            </a:r>
            <a:r>
              <a:rPr lang="el-GR" sz="2000" kern="0" dirty="0">
                <a:solidFill>
                  <a:srgbClr val="FF0000"/>
                </a:solidFill>
                <a:latin typeface="+mn-lt"/>
              </a:rPr>
              <a:t>Δρομολόγηση στο Διαδίκτυο</a:t>
            </a:r>
            <a:endParaRPr lang="en-US" sz="2000" kern="0" dirty="0">
              <a:solidFill>
                <a:srgbClr val="FF0000"/>
              </a:solidFill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RIP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OSPF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BGP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endParaRPr lang="en-US" sz="2000" kern="0" dirty="0">
              <a:latin typeface="+mn-lt"/>
            </a:endParaRPr>
          </a:p>
        </p:txBody>
      </p:sp>
      <p:sp>
        <p:nvSpPr>
          <p:cNvPr id="25605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96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C1D405A-44C2-4DB4-97C1-86AA28040785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Δρομολόγηση </a:t>
            </a:r>
            <a:r>
              <a:rPr lang="en-US" sz="3600" smtClean="0"/>
              <a:t>intra-AS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dirty="0" smtClean="0"/>
              <a:t>Γνωστά και ως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Interior Gateway Protocols (IGP)</a:t>
            </a:r>
            <a:r>
              <a:rPr lang="el-GR" sz="2400" dirty="0" smtClean="0">
                <a:solidFill>
                  <a:srgbClr val="FF0000"/>
                </a:solidFill>
              </a:rPr>
              <a:t> (πρωτόκολλα εσωτερικής πύλης)</a:t>
            </a:r>
          </a:p>
          <a:p>
            <a:pPr>
              <a:buNone/>
            </a:pPr>
            <a:endParaRPr lang="en-US" sz="2400" dirty="0" smtClean="0">
              <a:solidFill>
                <a:srgbClr val="CC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Τα πιο κοινά </a:t>
            </a:r>
            <a:r>
              <a:rPr lang="en-US" sz="2400" dirty="0" smtClean="0"/>
              <a:t>Intra-AS </a:t>
            </a:r>
            <a:r>
              <a:rPr lang="el-GR" sz="2400" dirty="0" smtClean="0"/>
              <a:t>πρωτόκολλα δρομολόγησης</a:t>
            </a:r>
            <a:r>
              <a:rPr lang="en-US" sz="2400" dirty="0" smtClean="0"/>
              <a:t> :</a:t>
            </a:r>
            <a:r>
              <a:rPr lang="el-GR" sz="2400" dirty="0" smtClean="0"/>
              <a:t/>
            </a:r>
            <a:br>
              <a:rPr lang="el-GR" sz="2400" dirty="0" smtClean="0"/>
            </a:b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RIP: Routing Information Protocol</a:t>
            </a:r>
            <a:endParaRPr lang="en-US" sz="2000" dirty="0" smtClean="0"/>
          </a:p>
          <a:p>
            <a:pPr lvl="1">
              <a:lnSpc>
                <a:spcPct val="20000"/>
              </a:lnSpc>
              <a:buFont typeface="Wingdings" pitchFamily="2" charset="2"/>
              <a:buChar char="§"/>
            </a:pP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OSPF: Open Shortest Path First</a:t>
            </a:r>
            <a:endParaRPr lang="en-US" sz="2000" dirty="0" smtClean="0"/>
          </a:p>
          <a:p>
            <a:pPr lvl="1">
              <a:lnSpc>
                <a:spcPct val="40000"/>
              </a:lnSpc>
              <a:buFont typeface="Wingdings" pitchFamily="2" charset="2"/>
              <a:buChar char="§"/>
            </a:pP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IGRP: Interior Gateway Routing Protocol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l-GR" dirty="0" err="1" smtClean="0"/>
              <a:t>ιδιοταγές</a:t>
            </a:r>
            <a:r>
              <a:rPr lang="el-GR" dirty="0" smtClean="0"/>
              <a:t> της </a:t>
            </a:r>
            <a:r>
              <a:rPr lang="en-US" dirty="0" smtClean="0"/>
              <a:t>Cisco)</a:t>
            </a:r>
          </a:p>
        </p:txBody>
      </p:sp>
      <p:sp>
        <p:nvSpPr>
          <p:cNvPr id="14438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2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A5DDB6B-2394-432A-B0B6-9D3D9CB2BC3A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70863" cy="1143000"/>
          </a:xfrm>
        </p:spPr>
        <p:txBody>
          <a:bodyPr/>
          <a:lstStyle/>
          <a:p>
            <a:r>
              <a:rPr lang="en-US" sz="3600" dirty="0" smtClean="0"/>
              <a:t>RIP ( Routing Information Protocol)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975" y="1136649"/>
            <a:ext cx="8229600" cy="2459039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Περιελήφθη στη διανομή </a:t>
            </a:r>
            <a:r>
              <a:rPr lang="en-US" sz="2000" dirty="0" smtClean="0"/>
              <a:t>BSD-UNIX </a:t>
            </a:r>
            <a:r>
              <a:rPr lang="el-GR" sz="2000" dirty="0" smtClean="0"/>
              <a:t>το</a:t>
            </a:r>
            <a:r>
              <a:rPr lang="en-US" sz="2000" dirty="0" smtClean="0"/>
              <a:t> 1982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Αλγόριθμος διανύσματος απόστασης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Μετρική απόστασης</a:t>
            </a:r>
            <a:r>
              <a:rPr lang="en-US" sz="1800" dirty="0" smtClean="0"/>
              <a:t>: # </a:t>
            </a:r>
            <a:r>
              <a:rPr lang="el-GR" sz="1800" dirty="0" smtClean="0"/>
              <a:t>αλμάτων</a:t>
            </a:r>
            <a:r>
              <a:rPr lang="en-US" sz="1800" dirty="0" smtClean="0"/>
              <a:t> (max = 15 hops)</a:t>
            </a:r>
            <a:r>
              <a:rPr lang="el-GR" sz="1800" dirty="0" smtClean="0"/>
              <a:t>, κάθε ζεύξη έχει κόστος 1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Ανταλλάσσει </a:t>
            </a:r>
            <a:r>
              <a:rPr lang="en-US" sz="1800" dirty="0" smtClean="0"/>
              <a:t>DVs</a:t>
            </a:r>
            <a:r>
              <a:rPr lang="el-GR" sz="1800" dirty="0" smtClean="0"/>
              <a:t> με τους γείτονες κάθε 30 </a:t>
            </a:r>
            <a:r>
              <a:rPr lang="en-US" sz="1800" dirty="0" smtClean="0"/>
              <a:t>sec </a:t>
            </a:r>
            <a:r>
              <a:rPr lang="el-GR" sz="1800" dirty="0" smtClean="0"/>
              <a:t>σε απαντητικό μήνυμα (</a:t>
            </a:r>
            <a:r>
              <a:rPr lang="el-GR" sz="1800" dirty="0" smtClean="0">
                <a:solidFill>
                  <a:srgbClr val="FF0000"/>
                </a:solidFill>
              </a:rPr>
              <a:t>δημοσιοποίηση</a:t>
            </a:r>
            <a:r>
              <a:rPr lang="el-GR" sz="18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Κάθε δημοσιοποίηση: λίστα μέχρι και 25 </a:t>
            </a:r>
            <a:r>
              <a:rPr lang="el-GR" sz="1800" dirty="0" err="1" smtClean="0"/>
              <a:t>υποδικτύα</a:t>
            </a:r>
            <a:r>
              <a:rPr lang="el-GR" sz="1800" dirty="0" smtClean="0"/>
              <a:t> προορισμοί (υπό την έννοια της </a:t>
            </a:r>
            <a:r>
              <a:rPr lang="en-US" sz="1800" dirty="0" smtClean="0"/>
              <a:t>IP </a:t>
            </a:r>
            <a:r>
              <a:rPr lang="el-GR" sz="1800" dirty="0" err="1" smtClean="0"/>
              <a:t>διευθυνσιοδότησης</a:t>
            </a:r>
            <a:r>
              <a:rPr lang="el-GR" sz="18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endParaRPr lang="en-US" sz="2000" dirty="0" smtClean="0"/>
          </a:p>
          <a:p>
            <a:pPr lvl="1">
              <a:buFont typeface="ZapfDingbats"/>
              <a:buNone/>
            </a:pPr>
            <a:endParaRPr lang="en-US" sz="2000" i="1" dirty="0" smtClean="0">
              <a:solidFill>
                <a:schemeClr val="accent2"/>
              </a:solidFill>
            </a:endParaRPr>
          </a:p>
          <a:p>
            <a:pPr>
              <a:buFont typeface="ZapfDingbats"/>
              <a:buNone/>
            </a:pPr>
            <a:endParaRPr lang="en-US" sz="2400" dirty="0" smtClean="0"/>
          </a:p>
        </p:txBody>
      </p:sp>
      <p:grpSp>
        <p:nvGrpSpPr>
          <p:cNvPr id="146436" name="Group 4"/>
          <p:cNvGrpSpPr>
            <a:grpSpLocks/>
          </p:cNvGrpSpPr>
          <p:nvPr/>
        </p:nvGrpSpPr>
        <p:grpSpPr bwMode="auto">
          <a:xfrm>
            <a:off x="703263" y="3794125"/>
            <a:ext cx="7543800" cy="2782888"/>
            <a:chOff x="432" y="1152"/>
            <a:chExt cx="4752" cy="1753"/>
          </a:xfrm>
        </p:grpSpPr>
        <p:grpSp>
          <p:nvGrpSpPr>
            <p:cNvPr id="146439" name="Group 5"/>
            <p:cNvGrpSpPr>
              <a:grpSpLocks/>
            </p:cNvGrpSpPr>
            <p:nvPr/>
          </p:nvGrpSpPr>
          <p:grpSpPr bwMode="auto">
            <a:xfrm>
              <a:off x="432" y="1152"/>
              <a:ext cx="2688" cy="1745"/>
              <a:chOff x="1824" y="912"/>
              <a:chExt cx="2688" cy="1745"/>
            </a:xfrm>
          </p:grpSpPr>
          <p:sp>
            <p:nvSpPr>
              <p:cNvPr id="146441" name="Freeform 6"/>
              <p:cNvSpPr>
                <a:spLocks/>
              </p:cNvSpPr>
              <p:nvPr/>
            </p:nvSpPr>
            <p:spPr bwMode="auto">
              <a:xfrm>
                <a:off x="1824" y="912"/>
                <a:ext cx="2688" cy="1745"/>
              </a:xfrm>
              <a:custGeom>
                <a:avLst/>
                <a:gdLst>
                  <a:gd name="T0" fmla="*/ 0 w 2250"/>
                  <a:gd name="T1" fmla="*/ 472814 h 1409"/>
                  <a:gd name="T2" fmla="*/ 54416 w 2250"/>
                  <a:gd name="T3" fmla="*/ 243917 h 1409"/>
                  <a:gd name="T4" fmla="*/ 131348 w 2250"/>
                  <a:gd name="T5" fmla="*/ 26455 h 1409"/>
                  <a:gd name="T6" fmla="*/ 384883 w 2250"/>
                  <a:gd name="T7" fmla="*/ 83902 h 1409"/>
                  <a:gd name="T8" fmla="*/ 488324 w 2250"/>
                  <a:gd name="T9" fmla="*/ 366207 h 1409"/>
                  <a:gd name="T10" fmla="*/ 545620 w 2250"/>
                  <a:gd name="T11" fmla="*/ 685992 h 1409"/>
                  <a:gd name="T12" fmla="*/ 411671 w 2250"/>
                  <a:gd name="T13" fmla="*/ 995460 h 1409"/>
                  <a:gd name="T14" fmla="*/ 246468 w 2250"/>
                  <a:gd name="T15" fmla="*/ 1050133 h 1409"/>
                  <a:gd name="T16" fmla="*/ 115269 w 2250"/>
                  <a:gd name="T17" fmla="*/ 1026789 h 1409"/>
                  <a:gd name="T18" fmla="*/ 25228 w 2250"/>
                  <a:gd name="T19" fmla="*/ 809165 h 1409"/>
                  <a:gd name="T20" fmla="*/ 0 w 2250"/>
                  <a:gd name="T21" fmla="*/ 472814 h 140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50"/>
                  <a:gd name="T34" fmla="*/ 0 h 1409"/>
                  <a:gd name="T35" fmla="*/ 2250 w 2250"/>
                  <a:gd name="T36" fmla="*/ 1409 h 140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50" h="1409">
                    <a:moveTo>
                      <a:pt x="0" y="624"/>
                    </a:moveTo>
                    <a:cubicBezTo>
                      <a:pt x="5" y="506"/>
                      <a:pt x="131" y="419"/>
                      <a:pt x="219" y="321"/>
                    </a:cubicBezTo>
                    <a:cubicBezTo>
                      <a:pt x="307" y="223"/>
                      <a:pt x="307" y="70"/>
                      <a:pt x="529" y="35"/>
                    </a:cubicBezTo>
                    <a:cubicBezTo>
                      <a:pt x="751" y="0"/>
                      <a:pt x="1311" y="36"/>
                      <a:pt x="1551" y="111"/>
                    </a:cubicBezTo>
                    <a:cubicBezTo>
                      <a:pt x="1791" y="186"/>
                      <a:pt x="1860" y="351"/>
                      <a:pt x="1968" y="483"/>
                    </a:cubicBezTo>
                    <a:cubicBezTo>
                      <a:pt x="2076" y="615"/>
                      <a:pt x="2250" y="767"/>
                      <a:pt x="2199" y="906"/>
                    </a:cubicBezTo>
                    <a:cubicBezTo>
                      <a:pt x="2148" y="1045"/>
                      <a:pt x="1860" y="1234"/>
                      <a:pt x="1659" y="1314"/>
                    </a:cubicBezTo>
                    <a:cubicBezTo>
                      <a:pt x="1458" y="1394"/>
                      <a:pt x="1192" y="1379"/>
                      <a:pt x="993" y="1386"/>
                    </a:cubicBezTo>
                    <a:cubicBezTo>
                      <a:pt x="794" y="1393"/>
                      <a:pt x="613" y="1409"/>
                      <a:pt x="465" y="1356"/>
                    </a:cubicBezTo>
                    <a:cubicBezTo>
                      <a:pt x="317" y="1303"/>
                      <a:pt x="180" y="1190"/>
                      <a:pt x="102" y="1068"/>
                    </a:cubicBezTo>
                    <a:cubicBezTo>
                      <a:pt x="24" y="946"/>
                      <a:pt x="21" y="716"/>
                      <a:pt x="0" y="624"/>
                    </a:cubicBez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42" name="Oval 7"/>
              <p:cNvSpPr>
                <a:spLocks noChangeArrowheads="1"/>
              </p:cNvSpPr>
              <p:nvPr/>
            </p:nvSpPr>
            <p:spPr bwMode="auto">
              <a:xfrm>
                <a:off x="2566" y="218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443" name="Line 8"/>
              <p:cNvSpPr>
                <a:spLocks noChangeShapeType="1"/>
              </p:cNvSpPr>
              <p:nvPr/>
            </p:nvSpPr>
            <p:spPr bwMode="auto">
              <a:xfrm>
                <a:off x="2566" y="217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44" name="Line 9"/>
              <p:cNvSpPr>
                <a:spLocks noChangeShapeType="1"/>
              </p:cNvSpPr>
              <p:nvPr/>
            </p:nvSpPr>
            <p:spPr bwMode="auto">
              <a:xfrm>
                <a:off x="2879" y="217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45" name="Rectangle 10"/>
              <p:cNvSpPr>
                <a:spLocks noChangeArrowheads="1"/>
              </p:cNvSpPr>
              <p:nvPr/>
            </p:nvSpPr>
            <p:spPr bwMode="auto">
              <a:xfrm>
                <a:off x="2566" y="217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6446" name="Oval 11"/>
              <p:cNvSpPr>
                <a:spLocks noChangeArrowheads="1"/>
              </p:cNvSpPr>
              <p:nvPr/>
            </p:nvSpPr>
            <p:spPr bwMode="auto">
              <a:xfrm>
                <a:off x="2563" y="212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447" name="Oval 12"/>
              <p:cNvSpPr>
                <a:spLocks noChangeArrowheads="1"/>
              </p:cNvSpPr>
              <p:nvPr/>
            </p:nvSpPr>
            <p:spPr bwMode="auto">
              <a:xfrm>
                <a:off x="2562" y="149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448" name="Line 13"/>
              <p:cNvSpPr>
                <a:spLocks noChangeShapeType="1"/>
              </p:cNvSpPr>
              <p:nvPr/>
            </p:nvSpPr>
            <p:spPr bwMode="auto">
              <a:xfrm>
                <a:off x="2562" y="148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49" name="Line 14"/>
              <p:cNvSpPr>
                <a:spLocks noChangeShapeType="1"/>
              </p:cNvSpPr>
              <p:nvPr/>
            </p:nvSpPr>
            <p:spPr bwMode="auto">
              <a:xfrm>
                <a:off x="2875" y="148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50" name="Rectangle 15"/>
              <p:cNvSpPr>
                <a:spLocks noChangeArrowheads="1"/>
              </p:cNvSpPr>
              <p:nvPr/>
            </p:nvSpPr>
            <p:spPr bwMode="auto">
              <a:xfrm>
                <a:off x="2562" y="148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6451" name="Oval 16"/>
              <p:cNvSpPr>
                <a:spLocks noChangeArrowheads="1"/>
              </p:cNvSpPr>
              <p:nvPr/>
            </p:nvSpPr>
            <p:spPr bwMode="auto">
              <a:xfrm>
                <a:off x="2559" y="143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452" name="Oval 17"/>
              <p:cNvSpPr>
                <a:spLocks noChangeArrowheads="1"/>
              </p:cNvSpPr>
              <p:nvPr/>
            </p:nvSpPr>
            <p:spPr bwMode="auto">
              <a:xfrm>
                <a:off x="3245" y="1492"/>
                <a:ext cx="312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453" name="Line 18"/>
              <p:cNvSpPr>
                <a:spLocks noChangeShapeType="1"/>
              </p:cNvSpPr>
              <p:nvPr/>
            </p:nvSpPr>
            <p:spPr bwMode="auto">
              <a:xfrm>
                <a:off x="3245" y="148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54" name="Line 19"/>
              <p:cNvSpPr>
                <a:spLocks noChangeShapeType="1"/>
              </p:cNvSpPr>
              <p:nvPr/>
            </p:nvSpPr>
            <p:spPr bwMode="auto">
              <a:xfrm>
                <a:off x="3557" y="148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55" name="Rectangle 20"/>
              <p:cNvSpPr>
                <a:spLocks noChangeArrowheads="1"/>
              </p:cNvSpPr>
              <p:nvPr/>
            </p:nvSpPr>
            <p:spPr bwMode="auto">
              <a:xfrm>
                <a:off x="3245" y="1485"/>
                <a:ext cx="309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6456" name="Oval 21"/>
              <p:cNvSpPr>
                <a:spLocks noChangeArrowheads="1"/>
              </p:cNvSpPr>
              <p:nvPr/>
            </p:nvSpPr>
            <p:spPr bwMode="auto">
              <a:xfrm>
                <a:off x="3248" y="1429"/>
                <a:ext cx="312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457" name="Oval 22"/>
              <p:cNvSpPr>
                <a:spLocks noChangeArrowheads="1"/>
              </p:cNvSpPr>
              <p:nvPr/>
            </p:nvSpPr>
            <p:spPr bwMode="auto">
              <a:xfrm>
                <a:off x="3255" y="2183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458" name="Line 23"/>
              <p:cNvSpPr>
                <a:spLocks noChangeShapeType="1"/>
              </p:cNvSpPr>
              <p:nvPr/>
            </p:nvSpPr>
            <p:spPr bwMode="auto">
              <a:xfrm>
                <a:off x="3255" y="2176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59" name="Rectangle 24"/>
              <p:cNvSpPr>
                <a:spLocks noChangeArrowheads="1"/>
              </p:cNvSpPr>
              <p:nvPr/>
            </p:nvSpPr>
            <p:spPr bwMode="auto">
              <a:xfrm>
                <a:off x="3255" y="2176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6460" name="Oval 25"/>
              <p:cNvSpPr>
                <a:spLocks noChangeArrowheads="1"/>
              </p:cNvSpPr>
              <p:nvPr/>
            </p:nvSpPr>
            <p:spPr bwMode="auto">
              <a:xfrm>
                <a:off x="3252" y="2117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461" name="Freeform 26"/>
              <p:cNvSpPr>
                <a:spLocks/>
              </p:cNvSpPr>
              <p:nvPr/>
            </p:nvSpPr>
            <p:spPr bwMode="auto">
              <a:xfrm>
                <a:off x="3411" y="1584"/>
                <a:ext cx="1" cy="522"/>
              </a:xfrm>
              <a:custGeom>
                <a:avLst/>
                <a:gdLst>
                  <a:gd name="T0" fmla="*/ 0 w 1"/>
                  <a:gd name="T1" fmla="*/ 0 h 522"/>
                  <a:gd name="T2" fmla="*/ 0 w 1"/>
                  <a:gd name="T3" fmla="*/ 522 h 522"/>
                  <a:gd name="T4" fmla="*/ 0 60000 65536"/>
                  <a:gd name="T5" fmla="*/ 0 60000 65536"/>
                  <a:gd name="T6" fmla="*/ 0 w 1"/>
                  <a:gd name="T7" fmla="*/ 0 h 522"/>
                  <a:gd name="T8" fmla="*/ 1 w 1"/>
                  <a:gd name="T9" fmla="*/ 522 h 5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522">
                    <a:moveTo>
                      <a:pt x="0" y="0"/>
                    </a:moveTo>
                    <a:lnTo>
                      <a:pt x="0" y="522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62" name="Freeform 27"/>
              <p:cNvSpPr>
                <a:spLocks/>
              </p:cNvSpPr>
              <p:nvPr/>
            </p:nvSpPr>
            <p:spPr bwMode="auto">
              <a:xfrm>
                <a:off x="2718" y="1590"/>
                <a:ext cx="1" cy="537"/>
              </a:xfrm>
              <a:custGeom>
                <a:avLst/>
                <a:gdLst>
                  <a:gd name="T0" fmla="*/ 0 w 1"/>
                  <a:gd name="T1" fmla="*/ 0 h 537"/>
                  <a:gd name="T2" fmla="*/ 0 w 1"/>
                  <a:gd name="T3" fmla="*/ 537 h 537"/>
                  <a:gd name="T4" fmla="*/ 0 60000 65536"/>
                  <a:gd name="T5" fmla="*/ 0 60000 65536"/>
                  <a:gd name="T6" fmla="*/ 0 w 1"/>
                  <a:gd name="T7" fmla="*/ 0 h 537"/>
                  <a:gd name="T8" fmla="*/ 1 w 1"/>
                  <a:gd name="T9" fmla="*/ 537 h 5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537">
                    <a:moveTo>
                      <a:pt x="0" y="0"/>
                    </a:moveTo>
                    <a:lnTo>
                      <a:pt x="0" y="53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63" name="Freeform 28"/>
              <p:cNvSpPr>
                <a:spLocks/>
              </p:cNvSpPr>
              <p:nvPr/>
            </p:nvSpPr>
            <p:spPr bwMode="auto">
              <a:xfrm>
                <a:off x="2889" y="2205"/>
                <a:ext cx="366" cy="1"/>
              </a:xfrm>
              <a:custGeom>
                <a:avLst/>
                <a:gdLst>
                  <a:gd name="T0" fmla="*/ 366 w 366"/>
                  <a:gd name="T1" fmla="*/ 0 h 1"/>
                  <a:gd name="T2" fmla="*/ 0 w 366"/>
                  <a:gd name="T3" fmla="*/ 0 h 1"/>
                  <a:gd name="T4" fmla="*/ 0 60000 65536"/>
                  <a:gd name="T5" fmla="*/ 0 60000 65536"/>
                  <a:gd name="T6" fmla="*/ 0 w 366"/>
                  <a:gd name="T7" fmla="*/ 0 h 1"/>
                  <a:gd name="T8" fmla="*/ 366 w 36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6" h="1">
                    <a:moveTo>
                      <a:pt x="366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64" name="Freeform 29"/>
              <p:cNvSpPr>
                <a:spLocks/>
              </p:cNvSpPr>
              <p:nvPr/>
            </p:nvSpPr>
            <p:spPr bwMode="auto">
              <a:xfrm>
                <a:off x="2883" y="1515"/>
                <a:ext cx="366" cy="1"/>
              </a:xfrm>
              <a:custGeom>
                <a:avLst/>
                <a:gdLst>
                  <a:gd name="T0" fmla="*/ 366 w 366"/>
                  <a:gd name="T1" fmla="*/ 0 h 1"/>
                  <a:gd name="T2" fmla="*/ 0 w 366"/>
                  <a:gd name="T3" fmla="*/ 0 h 1"/>
                  <a:gd name="T4" fmla="*/ 0 60000 65536"/>
                  <a:gd name="T5" fmla="*/ 0 60000 65536"/>
                  <a:gd name="T6" fmla="*/ 0 w 366"/>
                  <a:gd name="T7" fmla="*/ 0 h 1"/>
                  <a:gd name="T8" fmla="*/ 366 w 36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6" h="1">
                    <a:moveTo>
                      <a:pt x="366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46465" name="Group 30"/>
              <p:cNvGrpSpPr>
                <a:grpSpLocks/>
              </p:cNvGrpSpPr>
              <p:nvPr/>
            </p:nvGrpSpPr>
            <p:grpSpPr bwMode="auto">
              <a:xfrm>
                <a:off x="3298" y="2069"/>
                <a:ext cx="231" cy="250"/>
                <a:chOff x="2941" y="2429"/>
                <a:chExt cx="234" cy="250"/>
              </a:xfrm>
            </p:grpSpPr>
            <p:sp>
              <p:nvSpPr>
                <p:cNvPr id="146488" name="Rectangle 31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4648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46466" name="Group 33"/>
              <p:cNvGrpSpPr>
                <a:grpSpLocks/>
              </p:cNvGrpSpPr>
              <p:nvPr/>
            </p:nvGrpSpPr>
            <p:grpSpPr bwMode="auto">
              <a:xfrm>
                <a:off x="2616" y="2036"/>
                <a:ext cx="232" cy="288"/>
                <a:chOff x="2941" y="2399"/>
                <a:chExt cx="233" cy="288"/>
              </a:xfrm>
            </p:grpSpPr>
            <p:sp>
              <p:nvSpPr>
                <p:cNvPr id="146486" name="Rectangle 34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4648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941" y="2399"/>
                  <a:ext cx="23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400"/>
                    <a:t>C</a:t>
                  </a:r>
                </a:p>
              </p:txBody>
            </p:sp>
          </p:grpSp>
          <p:grpSp>
            <p:nvGrpSpPr>
              <p:cNvPr id="146467" name="Group 36"/>
              <p:cNvGrpSpPr>
                <a:grpSpLocks/>
              </p:cNvGrpSpPr>
              <p:nvPr/>
            </p:nvGrpSpPr>
            <p:grpSpPr bwMode="auto">
              <a:xfrm>
                <a:off x="3299" y="1379"/>
                <a:ext cx="217" cy="250"/>
                <a:chOff x="2948" y="2429"/>
                <a:chExt cx="220" cy="250"/>
              </a:xfrm>
            </p:grpSpPr>
            <p:sp>
              <p:nvSpPr>
                <p:cNvPr id="146484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46485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46468" name="Group 39"/>
              <p:cNvGrpSpPr>
                <a:grpSpLocks/>
              </p:cNvGrpSpPr>
              <p:nvPr/>
            </p:nvGrpSpPr>
            <p:grpSpPr bwMode="auto">
              <a:xfrm>
                <a:off x="2607" y="1379"/>
                <a:ext cx="233" cy="250"/>
                <a:chOff x="2940" y="2429"/>
                <a:chExt cx="236" cy="250"/>
              </a:xfrm>
            </p:grpSpPr>
            <p:sp>
              <p:nvSpPr>
                <p:cNvPr id="146482" name="Rectangle 4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4648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46469" name="Line 42"/>
              <p:cNvSpPr>
                <a:spLocks noChangeShapeType="1"/>
              </p:cNvSpPr>
              <p:nvPr/>
            </p:nvSpPr>
            <p:spPr bwMode="auto">
              <a:xfrm>
                <a:off x="3552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6470" name="Line 43"/>
              <p:cNvSpPr>
                <a:spLocks noChangeShapeType="1"/>
              </p:cNvSpPr>
              <p:nvPr/>
            </p:nvSpPr>
            <p:spPr bwMode="auto">
              <a:xfrm flipV="1">
                <a:off x="3504" y="1248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6471" name="Line 44"/>
              <p:cNvSpPr>
                <a:spLocks noChangeShapeType="1"/>
              </p:cNvSpPr>
              <p:nvPr/>
            </p:nvSpPr>
            <p:spPr bwMode="auto">
              <a:xfrm flipV="1">
                <a:off x="3552" y="1920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6472" name="Line 45"/>
              <p:cNvSpPr>
                <a:spLocks noChangeShapeType="1"/>
              </p:cNvSpPr>
              <p:nvPr/>
            </p:nvSpPr>
            <p:spPr bwMode="auto">
              <a:xfrm>
                <a:off x="3552" y="220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6473" name="Line 46"/>
              <p:cNvSpPr>
                <a:spLocks noChangeShapeType="1"/>
              </p:cNvSpPr>
              <p:nvPr/>
            </p:nvSpPr>
            <p:spPr bwMode="auto">
              <a:xfrm>
                <a:off x="3552" y="2208"/>
                <a:ext cx="28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6474" name="Line 47"/>
              <p:cNvSpPr>
                <a:spLocks noChangeShapeType="1"/>
              </p:cNvSpPr>
              <p:nvPr/>
            </p:nvSpPr>
            <p:spPr bwMode="auto">
              <a:xfrm flipH="1" flipV="1">
                <a:off x="2352" y="1200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6475" name="Line 48"/>
              <p:cNvSpPr>
                <a:spLocks noChangeShapeType="1"/>
              </p:cNvSpPr>
              <p:nvPr/>
            </p:nvSpPr>
            <p:spPr bwMode="auto">
              <a:xfrm flipH="1" flipV="1">
                <a:off x="2208" y="2112"/>
                <a:ext cx="38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6476" name="Text Box 49"/>
              <p:cNvSpPr txBox="1">
                <a:spLocks noChangeArrowheads="1"/>
              </p:cNvSpPr>
              <p:nvPr/>
            </p:nvSpPr>
            <p:spPr bwMode="auto">
              <a:xfrm>
                <a:off x="2448" y="1104"/>
                <a:ext cx="19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u</a:t>
                </a:r>
              </a:p>
            </p:txBody>
          </p:sp>
          <p:sp>
            <p:nvSpPr>
              <p:cNvPr id="146477" name="Text Box 50"/>
              <p:cNvSpPr txBox="1">
                <a:spLocks noChangeArrowheads="1"/>
              </p:cNvSpPr>
              <p:nvPr/>
            </p:nvSpPr>
            <p:spPr bwMode="auto">
              <a:xfrm>
                <a:off x="3408" y="1107"/>
                <a:ext cx="18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v</a:t>
                </a:r>
              </a:p>
            </p:txBody>
          </p:sp>
          <p:sp>
            <p:nvSpPr>
              <p:cNvPr id="146478" name="Text Box 51"/>
              <p:cNvSpPr txBox="1">
                <a:spLocks noChangeArrowheads="1"/>
              </p:cNvSpPr>
              <p:nvPr/>
            </p:nvSpPr>
            <p:spPr bwMode="auto">
              <a:xfrm>
                <a:off x="3648" y="1347"/>
                <a:ext cx="2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w</a:t>
                </a:r>
              </a:p>
            </p:txBody>
          </p:sp>
          <p:sp>
            <p:nvSpPr>
              <p:cNvPr id="146479" name="Text Box 52"/>
              <p:cNvSpPr txBox="1">
                <a:spLocks noChangeArrowheads="1"/>
              </p:cNvSpPr>
              <p:nvPr/>
            </p:nvSpPr>
            <p:spPr bwMode="auto">
              <a:xfrm>
                <a:off x="3696" y="1923"/>
                <a:ext cx="20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x</a:t>
                </a:r>
              </a:p>
            </p:txBody>
          </p:sp>
          <p:sp>
            <p:nvSpPr>
              <p:cNvPr id="146480" name="Text Box 53"/>
              <p:cNvSpPr txBox="1">
                <a:spLocks noChangeArrowheads="1"/>
              </p:cNvSpPr>
              <p:nvPr/>
            </p:nvSpPr>
            <p:spPr bwMode="auto">
              <a:xfrm>
                <a:off x="3600" y="2259"/>
                <a:ext cx="19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y</a:t>
                </a:r>
              </a:p>
            </p:txBody>
          </p:sp>
          <p:sp>
            <p:nvSpPr>
              <p:cNvPr id="146481" name="Text Box 54"/>
              <p:cNvSpPr txBox="1">
                <a:spLocks noChangeArrowheads="1"/>
              </p:cNvSpPr>
              <p:nvPr/>
            </p:nvSpPr>
            <p:spPr bwMode="auto">
              <a:xfrm>
                <a:off x="2304" y="2115"/>
                <a:ext cx="19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z</a:t>
                </a:r>
              </a:p>
            </p:txBody>
          </p:sp>
        </p:grpSp>
        <p:sp>
          <p:nvSpPr>
            <p:cNvPr id="146440" name="Text Box 55"/>
            <p:cNvSpPr txBox="1">
              <a:spLocks noChangeArrowheads="1"/>
            </p:cNvSpPr>
            <p:nvPr/>
          </p:nvSpPr>
          <p:spPr bwMode="auto">
            <a:xfrm>
              <a:off x="3677" y="1451"/>
              <a:ext cx="1507" cy="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u="sng" dirty="0"/>
                <a:t>Προορισμός</a:t>
              </a:r>
              <a:r>
                <a:rPr lang="en-US" dirty="0"/>
                <a:t>   </a:t>
              </a:r>
              <a:r>
                <a:rPr lang="el-GR" u="sng" dirty="0"/>
                <a:t>Άλματα</a:t>
              </a:r>
              <a:endParaRPr lang="en-US" u="sng" dirty="0"/>
            </a:p>
            <a:p>
              <a:r>
                <a:rPr lang="en-US" dirty="0"/>
                <a:t>      u                1</a:t>
              </a:r>
            </a:p>
            <a:p>
              <a:r>
                <a:rPr lang="en-US" dirty="0"/>
                <a:t>      v                2</a:t>
              </a:r>
            </a:p>
            <a:p>
              <a:r>
                <a:rPr lang="en-US" dirty="0"/>
                <a:t>      w               2</a:t>
              </a:r>
            </a:p>
            <a:p>
              <a:r>
                <a:rPr lang="en-US" dirty="0"/>
                <a:t>      x                3</a:t>
              </a:r>
            </a:p>
            <a:p>
              <a:r>
                <a:rPr lang="en-US" dirty="0"/>
                <a:t>      y                3</a:t>
              </a:r>
            </a:p>
            <a:p>
              <a:r>
                <a:rPr lang="en-US" dirty="0"/>
                <a:t>      z                2</a:t>
              </a:r>
            </a:p>
            <a:p>
              <a:r>
                <a:rPr lang="en-US" dirty="0">
                  <a:latin typeface="Arial" charset="0"/>
                </a:rPr>
                <a:t>  </a:t>
              </a:r>
            </a:p>
          </p:txBody>
        </p:sp>
      </p:grpSp>
      <p:sp>
        <p:nvSpPr>
          <p:cNvPr id="146437" name="Text Box 56"/>
          <p:cNvSpPr txBox="1">
            <a:spLocks noChangeArrowheads="1"/>
          </p:cNvSpPr>
          <p:nvPr/>
        </p:nvSpPr>
        <p:spPr bwMode="auto">
          <a:xfrm>
            <a:off x="5302250" y="3595688"/>
            <a:ext cx="3133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u="sng" dirty="0">
                <a:solidFill>
                  <a:srgbClr val="FF0000"/>
                </a:solidFill>
              </a:rPr>
              <a:t>Από τον δρομολογητή</a:t>
            </a:r>
            <a:r>
              <a:rPr lang="en-US" u="sng" dirty="0">
                <a:solidFill>
                  <a:srgbClr val="FF0000"/>
                </a:solidFill>
              </a:rPr>
              <a:t> A </a:t>
            </a:r>
            <a:r>
              <a:rPr lang="el-GR" u="sng" dirty="0">
                <a:solidFill>
                  <a:srgbClr val="FF0000"/>
                </a:solidFill>
              </a:rPr>
              <a:t>στα </a:t>
            </a:r>
            <a:endParaRPr lang="en-US" u="sng" dirty="0">
              <a:solidFill>
                <a:srgbClr val="FF0000"/>
              </a:solidFill>
            </a:endParaRPr>
          </a:p>
          <a:p>
            <a:pPr eaLnBrk="0" hangingPunct="0"/>
            <a:r>
              <a:rPr lang="el-GR" u="sng" dirty="0" err="1">
                <a:solidFill>
                  <a:srgbClr val="FF0000"/>
                </a:solidFill>
              </a:rPr>
              <a:t>υποδίκτυα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l-GR" u="sng" dirty="0" smtClean="0">
                <a:solidFill>
                  <a:srgbClr val="FF0000"/>
                </a:solidFill>
              </a:rPr>
              <a:t>προορισμού</a:t>
            </a:r>
            <a:r>
              <a:rPr lang="en-US" u="sng" dirty="0" smtClean="0">
                <a:solidFill>
                  <a:srgbClr val="FF0000"/>
                </a:solidFill>
              </a:rPr>
              <a:t>: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1464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2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0BE514C-715C-4B0A-887C-01DB947D853E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147458" name="Freeform 2"/>
          <p:cNvSpPr>
            <a:spLocks/>
          </p:cNvSpPr>
          <p:nvPr/>
        </p:nvSpPr>
        <p:spPr bwMode="auto">
          <a:xfrm>
            <a:off x="2305050" y="2211388"/>
            <a:ext cx="1277938" cy="1587"/>
          </a:xfrm>
          <a:custGeom>
            <a:avLst/>
            <a:gdLst>
              <a:gd name="T0" fmla="*/ 0 w 805"/>
              <a:gd name="T1" fmla="*/ 0 h 1"/>
              <a:gd name="T2" fmla="*/ 2147483647 w 805"/>
              <a:gd name="T3" fmla="*/ 2147483647 h 1"/>
              <a:gd name="T4" fmla="*/ 0 60000 65536"/>
              <a:gd name="T5" fmla="*/ 0 60000 65536"/>
              <a:gd name="T6" fmla="*/ 0 w 805"/>
              <a:gd name="T7" fmla="*/ 0 h 1"/>
              <a:gd name="T8" fmla="*/ 805 w 80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5" h="1">
                <a:moveTo>
                  <a:pt x="0" y="0"/>
                </a:moveTo>
                <a:lnTo>
                  <a:pt x="805" y="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>
          <a:xfrm>
            <a:off x="522288" y="276225"/>
            <a:ext cx="7772400" cy="1143000"/>
          </a:xfrm>
        </p:spPr>
        <p:txBody>
          <a:bodyPr/>
          <a:lstStyle/>
          <a:p>
            <a:r>
              <a:rPr lang="en-US" sz="3200" dirty="0" smtClean="0"/>
              <a:t>RIP: </a:t>
            </a:r>
            <a:r>
              <a:rPr lang="el-GR" sz="3200" dirty="0" smtClean="0"/>
              <a:t>Παράδειγμα</a:t>
            </a:r>
            <a:r>
              <a:rPr lang="en-US" sz="3200" dirty="0" smtClean="0"/>
              <a:t> 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182563" y="3635375"/>
            <a:ext cx="8793162" cy="24003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l-GR" sz="2000" b="1">
                <a:solidFill>
                  <a:schemeClr val="accent2"/>
                </a:solidFill>
              </a:rPr>
              <a:t>Υποδίκτυο προορισμού</a:t>
            </a:r>
            <a:r>
              <a:rPr lang="en-US" sz="2000" b="1">
                <a:solidFill>
                  <a:schemeClr val="accent2"/>
                </a:solidFill>
              </a:rPr>
              <a:t>	  </a:t>
            </a:r>
            <a:r>
              <a:rPr lang="el-GR" sz="2000" b="1">
                <a:solidFill>
                  <a:schemeClr val="accent2"/>
                </a:solidFill>
              </a:rPr>
              <a:t>Επόμενος δρομολογητής</a:t>
            </a:r>
            <a:r>
              <a:rPr lang="en-US" sz="2000" b="1">
                <a:solidFill>
                  <a:schemeClr val="accent2"/>
                </a:solidFill>
              </a:rPr>
              <a:t>      </a:t>
            </a:r>
            <a:r>
              <a:rPr lang="el-GR" sz="2000" b="1">
                <a:solidFill>
                  <a:schemeClr val="accent2"/>
                </a:solidFill>
              </a:rPr>
              <a:t>Πλήθος αλμάτων 							για προορισμό</a:t>
            </a:r>
            <a:endParaRPr lang="en-US" sz="2000" b="1">
              <a:solidFill>
                <a:schemeClr val="accent2"/>
              </a:solidFill>
            </a:endParaRPr>
          </a:p>
          <a:p>
            <a:pPr eaLnBrk="0" hangingPunct="0"/>
            <a:r>
              <a:rPr lang="en-US" sz="2000" b="1"/>
              <a:t> 	</a:t>
            </a:r>
            <a:r>
              <a:rPr lang="en-US" sz="2400" b="1">
                <a:solidFill>
                  <a:srgbClr val="FF0000"/>
                </a:solidFill>
              </a:rPr>
              <a:t>w</a:t>
            </a:r>
            <a:r>
              <a:rPr lang="en-US" sz="2400" b="1"/>
              <a:t>			A			</a:t>
            </a:r>
            <a:r>
              <a:rPr lang="el-GR" sz="2400" b="1"/>
              <a:t>	</a:t>
            </a:r>
            <a:r>
              <a:rPr lang="en-US" sz="2400" b="1"/>
              <a:t>2</a:t>
            </a:r>
          </a:p>
          <a:p>
            <a:pPr eaLnBrk="0" hangingPunct="0"/>
            <a:r>
              <a:rPr lang="en-US" sz="2400" b="1"/>
              <a:t>	</a:t>
            </a:r>
            <a:r>
              <a:rPr lang="en-US" sz="2400" b="1">
                <a:solidFill>
                  <a:srgbClr val="FF0000"/>
                </a:solidFill>
              </a:rPr>
              <a:t>y</a:t>
            </a:r>
            <a:r>
              <a:rPr lang="en-US" sz="2400" b="1"/>
              <a:t>			B			</a:t>
            </a:r>
            <a:r>
              <a:rPr lang="el-GR" sz="2400" b="1"/>
              <a:t>	</a:t>
            </a:r>
            <a:r>
              <a:rPr lang="en-US" sz="2400" b="1"/>
              <a:t>2</a:t>
            </a:r>
          </a:p>
          <a:p>
            <a:pPr eaLnBrk="0" hangingPunct="0"/>
            <a:r>
              <a:rPr lang="en-US" sz="2400" b="1"/>
              <a:t> 	</a:t>
            </a:r>
            <a:r>
              <a:rPr lang="en-US" sz="2400" b="1">
                <a:solidFill>
                  <a:srgbClr val="FF0000"/>
                </a:solidFill>
              </a:rPr>
              <a:t>z</a:t>
            </a:r>
            <a:r>
              <a:rPr lang="en-US" sz="2400" b="1"/>
              <a:t>			B			</a:t>
            </a:r>
            <a:r>
              <a:rPr lang="el-GR" sz="2400" b="1"/>
              <a:t>	</a:t>
            </a:r>
            <a:r>
              <a:rPr lang="en-US" sz="2400" b="1"/>
              <a:t>7</a:t>
            </a:r>
          </a:p>
          <a:p>
            <a:pPr eaLnBrk="0" hangingPunct="0"/>
            <a:r>
              <a:rPr lang="en-US" sz="2400" b="1"/>
              <a:t>	</a:t>
            </a:r>
            <a:r>
              <a:rPr lang="en-US" sz="2400" b="1">
                <a:solidFill>
                  <a:srgbClr val="FF0000"/>
                </a:solidFill>
              </a:rPr>
              <a:t>x</a:t>
            </a:r>
            <a:r>
              <a:rPr lang="en-US" sz="2400" b="1"/>
              <a:t>			--			</a:t>
            </a:r>
            <a:r>
              <a:rPr lang="el-GR" sz="2400" b="1"/>
              <a:t>	</a:t>
            </a:r>
            <a:r>
              <a:rPr lang="en-US" sz="2400" b="1"/>
              <a:t>1</a:t>
            </a:r>
          </a:p>
          <a:p>
            <a:pPr eaLnBrk="0" hangingPunct="0"/>
            <a:r>
              <a:rPr lang="en-US" sz="2000" b="1"/>
              <a:t>	….			….			</a:t>
            </a:r>
            <a:r>
              <a:rPr lang="el-GR" sz="2000" b="1"/>
              <a:t>	</a:t>
            </a:r>
            <a:r>
              <a:rPr lang="en-US" sz="2000" b="1"/>
              <a:t>....</a:t>
            </a:r>
          </a:p>
        </p:txBody>
      </p:sp>
      <p:sp>
        <p:nvSpPr>
          <p:cNvPr id="147461" name="Freeform 5"/>
          <p:cNvSpPr>
            <a:spLocks/>
          </p:cNvSpPr>
          <p:nvPr/>
        </p:nvSpPr>
        <p:spPr bwMode="auto">
          <a:xfrm>
            <a:off x="2306638" y="1974850"/>
            <a:ext cx="1095375" cy="434975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0"/>
              <a:gd name="T19" fmla="*/ 0 h 274"/>
              <a:gd name="T20" fmla="*/ 690 w 690"/>
              <a:gd name="T21" fmla="*/ 274 h 2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47462" name="Group 6"/>
          <p:cNvGrpSpPr>
            <a:grpSpLocks/>
          </p:cNvGrpSpPr>
          <p:nvPr/>
        </p:nvGrpSpPr>
        <p:grpSpPr bwMode="auto">
          <a:xfrm>
            <a:off x="3440113" y="2028825"/>
            <a:ext cx="679450" cy="314325"/>
            <a:chOff x="3600" y="219"/>
            <a:chExt cx="360" cy="175"/>
          </a:xfrm>
        </p:grpSpPr>
        <p:sp>
          <p:nvSpPr>
            <p:cNvPr id="147544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7545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546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547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7548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47549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7554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55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56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7550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7551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52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53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47463" name="Group 20"/>
          <p:cNvGrpSpPr>
            <a:grpSpLocks/>
          </p:cNvGrpSpPr>
          <p:nvPr/>
        </p:nvGrpSpPr>
        <p:grpSpPr bwMode="auto">
          <a:xfrm>
            <a:off x="1611313" y="2027238"/>
            <a:ext cx="679450" cy="314325"/>
            <a:chOff x="3600" y="219"/>
            <a:chExt cx="360" cy="175"/>
          </a:xfrm>
        </p:grpSpPr>
        <p:sp>
          <p:nvSpPr>
            <p:cNvPr id="147531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7532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533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534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7535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47536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7541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42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43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7537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7538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39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40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47464" name="Group 34"/>
          <p:cNvGrpSpPr>
            <a:grpSpLocks/>
          </p:cNvGrpSpPr>
          <p:nvPr/>
        </p:nvGrpSpPr>
        <p:grpSpPr bwMode="auto">
          <a:xfrm>
            <a:off x="3427413" y="2825750"/>
            <a:ext cx="676275" cy="314325"/>
            <a:chOff x="3600" y="219"/>
            <a:chExt cx="360" cy="175"/>
          </a:xfrm>
        </p:grpSpPr>
        <p:sp>
          <p:nvSpPr>
            <p:cNvPr id="147518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7519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520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521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7522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47523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7528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29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30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7524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7525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26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27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47465" name="Freeform 48"/>
          <p:cNvSpPr>
            <a:spLocks/>
          </p:cNvSpPr>
          <p:nvPr/>
        </p:nvSpPr>
        <p:spPr bwMode="auto">
          <a:xfrm>
            <a:off x="4151313" y="2211388"/>
            <a:ext cx="1277937" cy="1587"/>
          </a:xfrm>
          <a:custGeom>
            <a:avLst/>
            <a:gdLst>
              <a:gd name="T0" fmla="*/ 0 w 805"/>
              <a:gd name="T1" fmla="*/ 0 h 1"/>
              <a:gd name="T2" fmla="*/ 2147483647 w 805"/>
              <a:gd name="T3" fmla="*/ 2147483647 h 1"/>
              <a:gd name="T4" fmla="*/ 0 60000 65536"/>
              <a:gd name="T5" fmla="*/ 0 60000 65536"/>
              <a:gd name="T6" fmla="*/ 0 w 805"/>
              <a:gd name="T7" fmla="*/ 0 h 1"/>
              <a:gd name="T8" fmla="*/ 805 w 80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5" h="1">
                <a:moveTo>
                  <a:pt x="0" y="0"/>
                </a:moveTo>
                <a:lnTo>
                  <a:pt x="805" y="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47466" name="Group 49"/>
          <p:cNvGrpSpPr>
            <a:grpSpLocks/>
          </p:cNvGrpSpPr>
          <p:nvPr/>
        </p:nvGrpSpPr>
        <p:grpSpPr bwMode="auto">
          <a:xfrm>
            <a:off x="5286375" y="2028825"/>
            <a:ext cx="679450" cy="314325"/>
            <a:chOff x="3600" y="219"/>
            <a:chExt cx="360" cy="175"/>
          </a:xfrm>
        </p:grpSpPr>
        <p:sp>
          <p:nvSpPr>
            <p:cNvPr id="147505" name="Oval 5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7506" name="Line 5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507" name="Line 5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508" name="Rectangle 5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7509" name="Oval 5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47510" name="Group 5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7515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16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17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7511" name="Group 5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7512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13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14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47467" name="Freeform 63"/>
          <p:cNvSpPr>
            <a:spLocks/>
          </p:cNvSpPr>
          <p:nvPr/>
        </p:nvSpPr>
        <p:spPr bwMode="auto">
          <a:xfrm>
            <a:off x="354013" y="2224088"/>
            <a:ext cx="1277937" cy="1587"/>
          </a:xfrm>
          <a:custGeom>
            <a:avLst/>
            <a:gdLst>
              <a:gd name="T0" fmla="*/ 0 w 805"/>
              <a:gd name="T1" fmla="*/ 0 h 1"/>
              <a:gd name="T2" fmla="*/ 2147483647 w 805"/>
              <a:gd name="T3" fmla="*/ 2147483647 h 1"/>
              <a:gd name="T4" fmla="*/ 0 60000 65536"/>
              <a:gd name="T5" fmla="*/ 0 60000 65536"/>
              <a:gd name="T6" fmla="*/ 0 w 805"/>
              <a:gd name="T7" fmla="*/ 0 h 1"/>
              <a:gd name="T8" fmla="*/ 805 w 80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5" h="1">
                <a:moveTo>
                  <a:pt x="0" y="0"/>
                </a:moveTo>
                <a:lnTo>
                  <a:pt x="805" y="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68" name="Freeform 64"/>
          <p:cNvSpPr>
            <a:spLocks/>
          </p:cNvSpPr>
          <p:nvPr/>
        </p:nvSpPr>
        <p:spPr bwMode="auto">
          <a:xfrm flipV="1">
            <a:off x="5973763" y="2154238"/>
            <a:ext cx="1341437" cy="46037"/>
          </a:xfrm>
          <a:custGeom>
            <a:avLst/>
            <a:gdLst>
              <a:gd name="T0" fmla="*/ 0 w 805"/>
              <a:gd name="T1" fmla="*/ 0 h 1"/>
              <a:gd name="T2" fmla="*/ 2147483647 w 805"/>
              <a:gd name="T3" fmla="*/ 2147483647 h 1"/>
              <a:gd name="T4" fmla="*/ 0 60000 65536"/>
              <a:gd name="T5" fmla="*/ 0 60000 65536"/>
              <a:gd name="T6" fmla="*/ 0 w 805"/>
              <a:gd name="T7" fmla="*/ 0 h 1"/>
              <a:gd name="T8" fmla="*/ 805 w 80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5" h="1">
                <a:moveTo>
                  <a:pt x="0" y="0"/>
                </a:moveTo>
                <a:lnTo>
                  <a:pt x="805" y="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47469" name="Group 65"/>
          <p:cNvGrpSpPr>
            <a:grpSpLocks/>
          </p:cNvGrpSpPr>
          <p:nvPr/>
        </p:nvGrpSpPr>
        <p:grpSpPr bwMode="auto">
          <a:xfrm>
            <a:off x="7683500" y="2049463"/>
            <a:ext cx="676275" cy="314325"/>
            <a:chOff x="3600" y="219"/>
            <a:chExt cx="360" cy="175"/>
          </a:xfrm>
        </p:grpSpPr>
        <p:sp>
          <p:nvSpPr>
            <p:cNvPr id="147492" name="Oval 6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7493" name="Line 6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494" name="Line 6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495" name="Rectangle 6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7496" name="Oval 7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47497" name="Group 7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7502" name="Line 7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03" name="Line 7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04" name="Line 7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7498" name="Group 7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7499" name="Line 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00" name="Line 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01" name="Line 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47470" name="Line 79"/>
          <p:cNvSpPr>
            <a:spLocks noChangeShapeType="1"/>
          </p:cNvSpPr>
          <p:nvPr/>
        </p:nvSpPr>
        <p:spPr bwMode="auto">
          <a:xfrm flipV="1">
            <a:off x="2128838" y="1611313"/>
            <a:ext cx="6223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71" name="Line 80"/>
          <p:cNvSpPr>
            <a:spLocks noChangeShapeType="1"/>
          </p:cNvSpPr>
          <p:nvPr/>
        </p:nvSpPr>
        <p:spPr bwMode="auto">
          <a:xfrm flipV="1">
            <a:off x="3963988" y="1646238"/>
            <a:ext cx="6223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72" name="Line 81"/>
          <p:cNvSpPr>
            <a:spLocks noChangeShapeType="1"/>
          </p:cNvSpPr>
          <p:nvPr/>
        </p:nvSpPr>
        <p:spPr bwMode="auto">
          <a:xfrm flipV="1">
            <a:off x="5799138" y="1681163"/>
            <a:ext cx="6223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73" name="Line 82"/>
          <p:cNvSpPr>
            <a:spLocks noChangeShapeType="1"/>
          </p:cNvSpPr>
          <p:nvPr/>
        </p:nvSpPr>
        <p:spPr bwMode="auto">
          <a:xfrm flipV="1">
            <a:off x="8164513" y="1635125"/>
            <a:ext cx="6223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74" name="Line 83"/>
          <p:cNvSpPr>
            <a:spLocks noChangeShapeType="1"/>
          </p:cNvSpPr>
          <p:nvPr/>
        </p:nvSpPr>
        <p:spPr bwMode="auto">
          <a:xfrm>
            <a:off x="8174038" y="2386013"/>
            <a:ext cx="6223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75" name="Line 84"/>
          <p:cNvSpPr>
            <a:spLocks noChangeShapeType="1"/>
          </p:cNvSpPr>
          <p:nvPr/>
        </p:nvSpPr>
        <p:spPr bwMode="auto">
          <a:xfrm>
            <a:off x="2139950" y="2352675"/>
            <a:ext cx="129222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76" name="Freeform 85"/>
          <p:cNvSpPr>
            <a:spLocks/>
          </p:cNvSpPr>
          <p:nvPr/>
        </p:nvSpPr>
        <p:spPr bwMode="auto">
          <a:xfrm rot="1183889">
            <a:off x="2271713" y="2503488"/>
            <a:ext cx="1095375" cy="434975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0"/>
              <a:gd name="T19" fmla="*/ 0 h 274"/>
              <a:gd name="T20" fmla="*/ 690 w 690"/>
              <a:gd name="T21" fmla="*/ 274 h 2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77" name="Freeform 86"/>
          <p:cNvSpPr>
            <a:spLocks/>
          </p:cNvSpPr>
          <p:nvPr/>
        </p:nvSpPr>
        <p:spPr bwMode="auto">
          <a:xfrm>
            <a:off x="355600" y="1987550"/>
            <a:ext cx="1095375" cy="434975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0"/>
              <a:gd name="T19" fmla="*/ 0 h 274"/>
              <a:gd name="T20" fmla="*/ 690 w 690"/>
              <a:gd name="T21" fmla="*/ 274 h 2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78" name="Freeform 87"/>
          <p:cNvSpPr>
            <a:spLocks/>
          </p:cNvSpPr>
          <p:nvPr/>
        </p:nvSpPr>
        <p:spPr bwMode="auto">
          <a:xfrm>
            <a:off x="4152900" y="1974850"/>
            <a:ext cx="1095375" cy="434975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0"/>
              <a:gd name="T19" fmla="*/ 0 h 274"/>
              <a:gd name="T20" fmla="*/ 690 w 690"/>
              <a:gd name="T21" fmla="*/ 274 h 2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79" name="Freeform 88"/>
          <p:cNvSpPr>
            <a:spLocks/>
          </p:cNvSpPr>
          <p:nvPr/>
        </p:nvSpPr>
        <p:spPr bwMode="auto">
          <a:xfrm>
            <a:off x="5975350" y="1963738"/>
            <a:ext cx="1095375" cy="434975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0"/>
              <a:gd name="T19" fmla="*/ 0 h 274"/>
              <a:gd name="T20" fmla="*/ 690 w 690"/>
              <a:gd name="T21" fmla="*/ 274 h 2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80" name="Freeform 89"/>
          <p:cNvSpPr>
            <a:spLocks/>
          </p:cNvSpPr>
          <p:nvPr/>
        </p:nvSpPr>
        <p:spPr bwMode="auto">
          <a:xfrm rot="-2589433">
            <a:off x="8048625" y="1398588"/>
            <a:ext cx="1095375" cy="434975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0"/>
              <a:gd name="T19" fmla="*/ 0 h 274"/>
              <a:gd name="T20" fmla="*/ 690 w 690"/>
              <a:gd name="T21" fmla="*/ 274 h 2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81" name="Text Box 90"/>
          <p:cNvSpPr txBox="1">
            <a:spLocks noChangeArrowheads="1"/>
          </p:cNvSpPr>
          <p:nvPr/>
        </p:nvSpPr>
        <p:spPr bwMode="auto">
          <a:xfrm>
            <a:off x="649288" y="1935163"/>
            <a:ext cx="392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</a:rPr>
              <a:t>w</a:t>
            </a:r>
            <a:endParaRPr lang="en-US"/>
          </a:p>
        </p:txBody>
      </p:sp>
      <p:sp>
        <p:nvSpPr>
          <p:cNvPr id="147482" name="Text Box 91"/>
          <p:cNvSpPr txBox="1">
            <a:spLocks noChangeArrowheads="1"/>
          </p:cNvSpPr>
          <p:nvPr/>
        </p:nvSpPr>
        <p:spPr bwMode="auto">
          <a:xfrm>
            <a:off x="2659063" y="1982788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</a:rPr>
              <a:t>x</a:t>
            </a:r>
            <a:endParaRPr lang="en-US"/>
          </a:p>
        </p:txBody>
      </p:sp>
      <p:sp>
        <p:nvSpPr>
          <p:cNvPr id="147483" name="Text Box 92"/>
          <p:cNvSpPr txBox="1">
            <a:spLocks noChangeArrowheads="1"/>
          </p:cNvSpPr>
          <p:nvPr/>
        </p:nvSpPr>
        <p:spPr bwMode="auto">
          <a:xfrm>
            <a:off x="6267450" y="1982788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</a:rPr>
              <a:t>y</a:t>
            </a:r>
            <a:endParaRPr lang="en-US"/>
          </a:p>
        </p:txBody>
      </p:sp>
      <p:sp>
        <p:nvSpPr>
          <p:cNvPr id="147484" name="Text Box 93"/>
          <p:cNvSpPr txBox="1">
            <a:spLocks noChangeArrowheads="1"/>
          </p:cNvSpPr>
          <p:nvPr/>
        </p:nvSpPr>
        <p:spPr bwMode="auto">
          <a:xfrm>
            <a:off x="8429625" y="1441450"/>
            <a:ext cx="34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</a:rPr>
              <a:t>z</a:t>
            </a:r>
            <a:endParaRPr lang="en-US"/>
          </a:p>
        </p:txBody>
      </p:sp>
      <p:sp>
        <p:nvSpPr>
          <p:cNvPr id="147485" name="Text Box 94"/>
          <p:cNvSpPr txBox="1">
            <a:spLocks noChangeArrowheads="1"/>
          </p:cNvSpPr>
          <p:nvPr/>
        </p:nvSpPr>
        <p:spPr bwMode="auto">
          <a:xfrm>
            <a:off x="1708150" y="229870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A</a:t>
            </a:r>
          </a:p>
        </p:txBody>
      </p:sp>
      <p:sp>
        <p:nvSpPr>
          <p:cNvPr id="147486" name="Text Box 95"/>
          <p:cNvSpPr txBox="1">
            <a:spLocks noChangeArrowheads="1"/>
          </p:cNvSpPr>
          <p:nvPr/>
        </p:nvSpPr>
        <p:spPr bwMode="auto">
          <a:xfrm>
            <a:off x="3565525" y="3098800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C</a:t>
            </a:r>
          </a:p>
        </p:txBody>
      </p:sp>
      <p:sp>
        <p:nvSpPr>
          <p:cNvPr id="147487" name="Text Box 96"/>
          <p:cNvSpPr txBox="1">
            <a:spLocks noChangeArrowheads="1"/>
          </p:cNvSpPr>
          <p:nvPr/>
        </p:nvSpPr>
        <p:spPr bwMode="auto">
          <a:xfrm>
            <a:off x="3563938" y="232251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D</a:t>
            </a:r>
          </a:p>
        </p:txBody>
      </p:sp>
      <p:sp>
        <p:nvSpPr>
          <p:cNvPr id="147488" name="Text Box 97"/>
          <p:cNvSpPr txBox="1">
            <a:spLocks noChangeArrowheads="1"/>
          </p:cNvSpPr>
          <p:nvPr/>
        </p:nvSpPr>
        <p:spPr bwMode="auto">
          <a:xfrm>
            <a:off x="5399088" y="2357438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B</a:t>
            </a:r>
          </a:p>
        </p:txBody>
      </p:sp>
      <p:sp>
        <p:nvSpPr>
          <p:cNvPr id="147489" name="Text Box 98"/>
          <p:cNvSpPr txBox="1">
            <a:spLocks noChangeArrowheads="1"/>
          </p:cNvSpPr>
          <p:nvPr/>
        </p:nvSpPr>
        <p:spPr bwMode="auto">
          <a:xfrm>
            <a:off x="143838" y="6040129"/>
            <a:ext cx="4777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b="1" dirty="0"/>
              <a:t>Πίνακας δρομολόγησης στο δρομολογητή </a:t>
            </a:r>
            <a:r>
              <a:rPr lang="en-US" b="1" dirty="0"/>
              <a:t>D</a:t>
            </a:r>
          </a:p>
        </p:txBody>
      </p:sp>
      <p:sp>
        <p:nvSpPr>
          <p:cNvPr id="147490" name="Line 99"/>
          <p:cNvSpPr>
            <a:spLocks noChangeShapeType="1"/>
          </p:cNvSpPr>
          <p:nvPr/>
        </p:nvSpPr>
        <p:spPr bwMode="auto">
          <a:xfrm>
            <a:off x="4114800" y="3052763"/>
            <a:ext cx="757238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9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8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9590FFB-071B-4C5D-8E0B-F9FDA7F8DB8D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0"/>
            <a:ext cx="7772400" cy="1143000"/>
          </a:xfrm>
        </p:spPr>
        <p:txBody>
          <a:bodyPr/>
          <a:lstStyle/>
          <a:p>
            <a:r>
              <a:rPr lang="en-US" sz="3200" dirty="0" smtClean="0"/>
              <a:t>RIP:</a:t>
            </a:r>
            <a:r>
              <a:rPr lang="el-GR" sz="3200" dirty="0" smtClean="0"/>
              <a:t>Παράδειγμα</a:t>
            </a:r>
            <a:r>
              <a:rPr lang="en-US" sz="3200" dirty="0" smtClean="0"/>
              <a:t> </a:t>
            </a:r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196850" y="3783013"/>
            <a:ext cx="8764588" cy="2338387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l-GR" b="1" dirty="0" err="1">
                <a:solidFill>
                  <a:schemeClr val="accent2"/>
                </a:solidFill>
              </a:rPr>
              <a:t>Υποδίκτυο</a:t>
            </a:r>
            <a:r>
              <a:rPr lang="el-GR" b="1" dirty="0">
                <a:solidFill>
                  <a:schemeClr val="accent2"/>
                </a:solidFill>
              </a:rPr>
              <a:t> προορισμού</a:t>
            </a:r>
            <a:r>
              <a:rPr lang="en-US" b="1" dirty="0">
                <a:solidFill>
                  <a:schemeClr val="accent2"/>
                </a:solidFill>
              </a:rPr>
              <a:t>	  </a:t>
            </a:r>
            <a:r>
              <a:rPr lang="el-GR" b="1" dirty="0">
                <a:solidFill>
                  <a:schemeClr val="accent2"/>
                </a:solidFill>
              </a:rPr>
              <a:t>Επόμενος δρομολογητής</a:t>
            </a:r>
            <a:r>
              <a:rPr lang="en-US" b="1" dirty="0">
                <a:solidFill>
                  <a:schemeClr val="accent2"/>
                </a:solidFill>
              </a:rPr>
              <a:t>      </a:t>
            </a:r>
            <a:r>
              <a:rPr lang="el-GR" b="1" dirty="0">
                <a:solidFill>
                  <a:schemeClr val="accent2"/>
                </a:solidFill>
              </a:rPr>
              <a:t>Πλήθος αλμάτων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l-GR" b="1" dirty="0">
                <a:solidFill>
                  <a:schemeClr val="accent2"/>
                </a:solidFill>
              </a:rPr>
              <a:t>στον </a:t>
            </a:r>
          </a:p>
          <a:p>
            <a:pPr eaLnBrk="0" hangingPunct="0"/>
            <a:r>
              <a:rPr lang="el-GR" b="1" dirty="0">
                <a:solidFill>
                  <a:schemeClr val="accent2"/>
                </a:solidFill>
              </a:rPr>
              <a:t>							προορισμό</a:t>
            </a:r>
          </a:p>
          <a:p>
            <a:pPr eaLnBrk="0" hangingPunct="0"/>
            <a:r>
              <a:rPr lang="en-US" b="1" dirty="0"/>
              <a:t> </a:t>
            </a:r>
            <a:r>
              <a:rPr lang="en-US" sz="2000" b="1" dirty="0"/>
              <a:t>	</a:t>
            </a:r>
            <a:r>
              <a:rPr lang="en-US" sz="2400" b="1" dirty="0">
                <a:solidFill>
                  <a:srgbClr val="FF0000"/>
                </a:solidFill>
              </a:rPr>
              <a:t>w</a:t>
            </a:r>
            <a:r>
              <a:rPr lang="en-US" sz="2400" b="1" dirty="0"/>
              <a:t>			A			</a:t>
            </a:r>
            <a:r>
              <a:rPr lang="el-GR" sz="2400" b="1" dirty="0"/>
              <a:t>	</a:t>
            </a:r>
            <a:r>
              <a:rPr lang="en-US" sz="2400" b="1" dirty="0"/>
              <a:t>2</a:t>
            </a:r>
          </a:p>
          <a:p>
            <a:pPr eaLnBrk="0" hangingPunct="0"/>
            <a:r>
              <a:rPr lang="en-US" sz="2400" b="1" dirty="0"/>
              <a:t>	</a:t>
            </a:r>
            <a:r>
              <a:rPr lang="en-US" sz="2400" b="1" dirty="0">
                <a:solidFill>
                  <a:srgbClr val="FF0000"/>
                </a:solidFill>
              </a:rPr>
              <a:t>y</a:t>
            </a:r>
            <a:r>
              <a:rPr lang="en-US" sz="2400" b="1" dirty="0"/>
              <a:t>			B			</a:t>
            </a:r>
            <a:r>
              <a:rPr lang="el-GR" sz="2400" b="1" dirty="0"/>
              <a:t>	</a:t>
            </a:r>
            <a:r>
              <a:rPr lang="en-US" sz="2400" b="1" dirty="0"/>
              <a:t>2</a:t>
            </a:r>
          </a:p>
          <a:p>
            <a:pPr eaLnBrk="0" hangingPunct="0"/>
            <a:r>
              <a:rPr lang="en-US" sz="2400" b="1" dirty="0"/>
              <a:t> 	</a:t>
            </a:r>
            <a:r>
              <a:rPr lang="en-US" sz="2400" b="1" dirty="0">
                <a:solidFill>
                  <a:srgbClr val="FF0000"/>
                </a:solidFill>
              </a:rPr>
              <a:t>z</a:t>
            </a:r>
            <a:r>
              <a:rPr lang="en-US" sz="2400" b="1" dirty="0"/>
              <a:t>			B </a:t>
            </a:r>
            <a:r>
              <a:rPr lang="el-GR" sz="2400" b="1" dirty="0"/>
              <a:t> </a:t>
            </a:r>
            <a:r>
              <a:rPr lang="en-US" sz="2400" b="1" dirty="0"/>
              <a:t>A			</a:t>
            </a:r>
            <a:r>
              <a:rPr lang="el-GR" sz="2400" b="1" dirty="0"/>
              <a:t>	</a:t>
            </a:r>
            <a:r>
              <a:rPr lang="en-US" sz="2400" b="1" dirty="0"/>
              <a:t>7 </a:t>
            </a:r>
            <a:r>
              <a:rPr lang="el-GR" sz="2400" b="1" dirty="0"/>
              <a:t> </a:t>
            </a:r>
            <a:r>
              <a:rPr lang="en-US" sz="2400" b="1" dirty="0"/>
              <a:t>5</a:t>
            </a:r>
          </a:p>
          <a:p>
            <a:pPr eaLnBrk="0" hangingPunct="0"/>
            <a:r>
              <a:rPr lang="en-US" sz="2400" b="1" dirty="0"/>
              <a:t>	</a:t>
            </a:r>
            <a:r>
              <a:rPr lang="en-US" sz="2400" b="1" dirty="0">
                <a:solidFill>
                  <a:srgbClr val="FF0000"/>
                </a:solidFill>
              </a:rPr>
              <a:t>x</a:t>
            </a:r>
            <a:r>
              <a:rPr lang="en-US" sz="2400" b="1" dirty="0"/>
              <a:t>			--			</a:t>
            </a:r>
            <a:r>
              <a:rPr lang="el-GR" sz="2400" b="1" dirty="0"/>
              <a:t>	</a:t>
            </a:r>
            <a:r>
              <a:rPr lang="en-US" sz="2400" b="1" dirty="0"/>
              <a:t>1</a:t>
            </a:r>
          </a:p>
          <a:p>
            <a:pPr eaLnBrk="0" hangingPunct="0"/>
            <a:r>
              <a:rPr lang="en-US" sz="2000" b="1" dirty="0"/>
              <a:t>	….			….			....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184935" y="6102350"/>
            <a:ext cx="704295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dirty="0"/>
              <a:t>Πίνακας δρομολόγησης στο δρομολογητή </a:t>
            </a:r>
            <a:r>
              <a:rPr lang="en-US" dirty="0"/>
              <a:t>D</a:t>
            </a:r>
          </a:p>
        </p:txBody>
      </p:sp>
      <p:grpSp>
        <p:nvGrpSpPr>
          <p:cNvPr id="148485" name="Group 5"/>
          <p:cNvGrpSpPr>
            <a:grpSpLocks/>
          </p:cNvGrpSpPr>
          <p:nvPr/>
        </p:nvGrpSpPr>
        <p:grpSpPr bwMode="auto">
          <a:xfrm>
            <a:off x="354013" y="2057400"/>
            <a:ext cx="8789987" cy="1712913"/>
            <a:chOff x="223" y="881"/>
            <a:chExt cx="5537" cy="1359"/>
          </a:xfrm>
        </p:grpSpPr>
        <p:sp>
          <p:nvSpPr>
            <p:cNvPr id="148496" name="Freeform 6"/>
            <p:cNvSpPr>
              <a:spLocks/>
            </p:cNvSpPr>
            <p:nvPr/>
          </p:nvSpPr>
          <p:spPr bwMode="auto">
            <a:xfrm>
              <a:off x="1452" y="1393"/>
              <a:ext cx="805" cy="1"/>
            </a:xfrm>
            <a:custGeom>
              <a:avLst/>
              <a:gdLst>
                <a:gd name="T0" fmla="*/ 0 w 805"/>
                <a:gd name="T1" fmla="*/ 0 h 1"/>
                <a:gd name="T2" fmla="*/ 805 w 805"/>
                <a:gd name="T3" fmla="*/ 1 h 1"/>
                <a:gd name="T4" fmla="*/ 0 60000 65536"/>
                <a:gd name="T5" fmla="*/ 0 60000 65536"/>
                <a:gd name="T6" fmla="*/ 0 w 805"/>
                <a:gd name="T7" fmla="*/ 0 h 1"/>
                <a:gd name="T8" fmla="*/ 805 w 80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5" h="1">
                  <a:moveTo>
                    <a:pt x="0" y="0"/>
                  </a:moveTo>
                  <a:lnTo>
                    <a:pt x="805" y="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497" name="Freeform 7"/>
            <p:cNvSpPr>
              <a:spLocks/>
            </p:cNvSpPr>
            <p:nvPr/>
          </p:nvSpPr>
          <p:spPr bwMode="auto">
            <a:xfrm>
              <a:off x="1453" y="1244"/>
              <a:ext cx="690" cy="274"/>
            </a:xfrm>
            <a:custGeom>
              <a:avLst/>
              <a:gdLst>
                <a:gd name="T0" fmla="*/ 391 w 690"/>
                <a:gd name="T1" fmla="*/ 60 h 274"/>
                <a:gd name="T2" fmla="*/ 73 w 690"/>
                <a:gd name="T3" fmla="*/ 30 h 274"/>
                <a:gd name="T4" fmla="*/ 88 w 690"/>
                <a:gd name="T5" fmla="*/ 238 h 274"/>
                <a:gd name="T6" fmla="*/ 599 w 690"/>
                <a:gd name="T7" fmla="*/ 245 h 274"/>
                <a:gd name="T8" fmla="*/ 636 w 690"/>
                <a:gd name="T9" fmla="*/ 75 h 274"/>
                <a:gd name="T10" fmla="*/ 391 w 690"/>
                <a:gd name="T11" fmla="*/ 60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274"/>
                <a:gd name="T20" fmla="*/ 690 w 690"/>
                <a:gd name="T21" fmla="*/ 274 h 2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274">
                  <a:moveTo>
                    <a:pt x="391" y="60"/>
                  </a:moveTo>
                  <a:cubicBezTo>
                    <a:pt x="297" y="52"/>
                    <a:pt x="123" y="0"/>
                    <a:pt x="73" y="30"/>
                  </a:cubicBezTo>
                  <a:cubicBezTo>
                    <a:pt x="23" y="60"/>
                    <a:pt x="0" y="202"/>
                    <a:pt x="88" y="238"/>
                  </a:cubicBezTo>
                  <a:cubicBezTo>
                    <a:pt x="176" y="274"/>
                    <a:pt x="508" y="272"/>
                    <a:pt x="599" y="245"/>
                  </a:cubicBezTo>
                  <a:cubicBezTo>
                    <a:pt x="690" y="218"/>
                    <a:pt x="671" y="106"/>
                    <a:pt x="636" y="75"/>
                  </a:cubicBezTo>
                  <a:cubicBezTo>
                    <a:pt x="601" y="44"/>
                    <a:pt x="485" y="68"/>
                    <a:pt x="391" y="60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48498" name="Group 8"/>
            <p:cNvGrpSpPr>
              <a:grpSpLocks/>
            </p:cNvGrpSpPr>
            <p:nvPr/>
          </p:nvGrpSpPr>
          <p:grpSpPr bwMode="auto">
            <a:xfrm>
              <a:off x="2167" y="1278"/>
              <a:ext cx="428" cy="198"/>
              <a:chOff x="3600" y="219"/>
              <a:chExt cx="360" cy="175"/>
            </a:xfrm>
          </p:grpSpPr>
          <p:sp>
            <p:nvSpPr>
              <p:cNvPr id="148578" name="Oval 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8579" name="Line 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80" name="Line 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81" name="Rectangle 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8582" name="Oval 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48583" name="Group 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8588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89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90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48584" name="Group 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8585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86" name="Line 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87" name="Line 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48499" name="Group 22"/>
            <p:cNvGrpSpPr>
              <a:grpSpLocks/>
            </p:cNvGrpSpPr>
            <p:nvPr/>
          </p:nvGrpSpPr>
          <p:grpSpPr bwMode="auto">
            <a:xfrm>
              <a:off x="1015" y="1277"/>
              <a:ext cx="428" cy="198"/>
              <a:chOff x="3600" y="219"/>
              <a:chExt cx="360" cy="175"/>
            </a:xfrm>
          </p:grpSpPr>
          <p:sp>
            <p:nvSpPr>
              <p:cNvPr id="148565" name="Oval 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8566" name="Line 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67" name="Line 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68" name="Rectangle 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8569" name="Oval 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48570" name="Group 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8575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76" name="Line 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77" name="Line 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48571" name="Group 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8572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73" name="Line 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74" name="Line 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48500" name="Group 36"/>
            <p:cNvGrpSpPr>
              <a:grpSpLocks/>
            </p:cNvGrpSpPr>
            <p:nvPr/>
          </p:nvGrpSpPr>
          <p:grpSpPr bwMode="auto">
            <a:xfrm>
              <a:off x="2159" y="1780"/>
              <a:ext cx="426" cy="198"/>
              <a:chOff x="3600" y="219"/>
              <a:chExt cx="360" cy="175"/>
            </a:xfrm>
          </p:grpSpPr>
          <p:sp>
            <p:nvSpPr>
              <p:cNvPr id="148552" name="Oval 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8553" name="Line 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54" name="Line 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55" name="Rectangle 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8556" name="Oval 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48557" name="Group 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8562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63" name="Line 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64" name="Line 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48558" name="Group 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8559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60" name="Line 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61" name="Line 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48501" name="Freeform 50"/>
            <p:cNvSpPr>
              <a:spLocks/>
            </p:cNvSpPr>
            <p:nvPr/>
          </p:nvSpPr>
          <p:spPr bwMode="auto">
            <a:xfrm>
              <a:off x="2615" y="1393"/>
              <a:ext cx="805" cy="1"/>
            </a:xfrm>
            <a:custGeom>
              <a:avLst/>
              <a:gdLst>
                <a:gd name="T0" fmla="*/ 0 w 805"/>
                <a:gd name="T1" fmla="*/ 0 h 1"/>
                <a:gd name="T2" fmla="*/ 805 w 805"/>
                <a:gd name="T3" fmla="*/ 1 h 1"/>
                <a:gd name="T4" fmla="*/ 0 60000 65536"/>
                <a:gd name="T5" fmla="*/ 0 60000 65536"/>
                <a:gd name="T6" fmla="*/ 0 w 805"/>
                <a:gd name="T7" fmla="*/ 0 h 1"/>
                <a:gd name="T8" fmla="*/ 805 w 80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5" h="1">
                  <a:moveTo>
                    <a:pt x="0" y="0"/>
                  </a:moveTo>
                  <a:lnTo>
                    <a:pt x="805" y="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48502" name="Group 51"/>
            <p:cNvGrpSpPr>
              <a:grpSpLocks/>
            </p:cNvGrpSpPr>
            <p:nvPr/>
          </p:nvGrpSpPr>
          <p:grpSpPr bwMode="auto">
            <a:xfrm>
              <a:off x="3330" y="1278"/>
              <a:ext cx="428" cy="198"/>
              <a:chOff x="3600" y="219"/>
              <a:chExt cx="360" cy="175"/>
            </a:xfrm>
          </p:grpSpPr>
          <p:sp>
            <p:nvSpPr>
              <p:cNvPr id="148539" name="Oval 5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8540" name="Line 5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41" name="Line 5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42" name="Rectangle 5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8543" name="Oval 5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48544" name="Group 5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8549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50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51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48545" name="Group 6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854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47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48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48503" name="Freeform 65"/>
            <p:cNvSpPr>
              <a:spLocks/>
            </p:cNvSpPr>
            <p:nvPr/>
          </p:nvSpPr>
          <p:spPr bwMode="auto">
            <a:xfrm>
              <a:off x="223" y="1401"/>
              <a:ext cx="805" cy="1"/>
            </a:xfrm>
            <a:custGeom>
              <a:avLst/>
              <a:gdLst>
                <a:gd name="T0" fmla="*/ 0 w 805"/>
                <a:gd name="T1" fmla="*/ 0 h 1"/>
                <a:gd name="T2" fmla="*/ 805 w 805"/>
                <a:gd name="T3" fmla="*/ 1 h 1"/>
                <a:gd name="T4" fmla="*/ 0 60000 65536"/>
                <a:gd name="T5" fmla="*/ 0 60000 65536"/>
                <a:gd name="T6" fmla="*/ 0 w 805"/>
                <a:gd name="T7" fmla="*/ 0 h 1"/>
                <a:gd name="T8" fmla="*/ 805 w 80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5" h="1">
                  <a:moveTo>
                    <a:pt x="0" y="0"/>
                  </a:moveTo>
                  <a:lnTo>
                    <a:pt x="805" y="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04" name="Freeform 66"/>
            <p:cNvSpPr>
              <a:spLocks/>
            </p:cNvSpPr>
            <p:nvPr/>
          </p:nvSpPr>
          <p:spPr bwMode="auto">
            <a:xfrm>
              <a:off x="3763" y="1386"/>
              <a:ext cx="805" cy="1"/>
            </a:xfrm>
            <a:custGeom>
              <a:avLst/>
              <a:gdLst>
                <a:gd name="T0" fmla="*/ 0 w 805"/>
                <a:gd name="T1" fmla="*/ 0 h 1"/>
                <a:gd name="T2" fmla="*/ 805 w 805"/>
                <a:gd name="T3" fmla="*/ 1 h 1"/>
                <a:gd name="T4" fmla="*/ 0 60000 65536"/>
                <a:gd name="T5" fmla="*/ 0 60000 65536"/>
                <a:gd name="T6" fmla="*/ 0 w 805"/>
                <a:gd name="T7" fmla="*/ 0 h 1"/>
                <a:gd name="T8" fmla="*/ 805 w 80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5" h="1">
                  <a:moveTo>
                    <a:pt x="0" y="0"/>
                  </a:moveTo>
                  <a:lnTo>
                    <a:pt x="805" y="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48505" name="Group 67"/>
            <p:cNvGrpSpPr>
              <a:grpSpLocks/>
            </p:cNvGrpSpPr>
            <p:nvPr/>
          </p:nvGrpSpPr>
          <p:grpSpPr bwMode="auto">
            <a:xfrm>
              <a:off x="4840" y="1291"/>
              <a:ext cx="426" cy="198"/>
              <a:chOff x="3600" y="219"/>
              <a:chExt cx="360" cy="175"/>
            </a:xfrm>
          </p:grpSpPr>
          <p:sp>
            <p:nvSpPr>
              <p:cNvPr id="148526" name="Oval 6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8527" name="Line 6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28" name="Line 7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29" name="Rectangle 7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8530" name="Oval 7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48531" name="Group 7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8536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37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38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48532" name="Group 7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8533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34" name="Line 7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35" name="Line 8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48506" name="Line 81"/>
            <p:cNvSpPr>
              <a:spLocks noChangeShapeType="1"/>
            </p:cNvSpPr>
            <p:nvPr/>
          </p:nvSpPr>
          <p:spPr bwMode="auto">
            <a:xfrm flipV="1">
              <a:off x="1341" y="1015"/>
              <a:ext cx="392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07" name="Line 82"/>
            <p:cNvSpPr>
              <a:spLocks noChangeShapeType="1"/>
            </p:cNvSpPr>
            <p:nvPr/>
          </p:nvSpPr>
          <p:spPr bwMode="auto">
            <a:xfrm flipV="1">
              <a:off x="2497" y="1037"/>
              <a:ext cx="392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08" name="Line 83"/>
            <p:cNvSpPr>
              <a:spLocks noChangeShapeType="1"/>
            </p:cNvSpPr>
            <p:nvPr/>
          </p:nvSpPr>
          <p:spPr bwMode="auto">
            <a:xfrm flipV="1">
              <a:off x="3653" y="1059"/>
              <a:ext cx="392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09" name="Line 84"/>
            <p:cNvSpPr>
              <a:spLocks noChangeShapeType="1"/>
            </p:cNvSpPr>
            <p:nvPr/>
          </p:nvSpPr>
          <p:spPr bwMode="auto">
            <a:xfrm flipV="1">
              <a:off x="5143" y="1030"/>
              <a:ext cx="392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10" name="Line 85"/>
            <p:cNvSpPr>
              <a:spLocks noChangeShapeType="1"/>
            </p:cNvSpPr>
            <p:nvPr/>
          </p:nvSpPr>
          <p:spPr bwMode="auto">
            <a:xfrm>
              <a:off x="5149" y="1503"/>
              <a:ext cx="392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11" name="Line 86"/>
            <p:cNvSpPr>
              <a:spLocks noChangeShapeType="1"/>
            </p:cNvSpPr>
            <p:nvPr/>
          </p:nvSpPr>
          <p:spPr bwMode="auto">
            <a:xfrm>
              <a:off x="1348" y="1482"/>
              <a:ext cx="814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12" name="Freeform 87"/>
            <p:cNvSpPr>
              <a:spLocks/>
            </p:cNvSpPr>
            <p:nvPr/>
          </p:nvSpPr>
          <p:spPr bwMode="auto">
            <a:xfrm rot="1183889">
              <a:off x="1431" y="1577"/>
              <a:ext cx="690" cy="274"/>
            </a:xfrm>
            <a:custGeom>
              <a:avLst/>
              <a:gdLst>
                <a:gd name="T0" fmla="*/ 391 w 690"/>
                <a:gd name="T1" fmla="*/ 60 h 274"/>
                <a:gd name="T2" fmla="*/ 73 w 690"/>
                <a:gd name="T3" fmla="*/ 30 h 274"/>
                <a:gd name="T4" fmla="*/ 88 w 690"/>
                <a:gd name="T5" fmla="*/ 238 h 274"/>
                <a:gd name="T6" fmla="*/ 599 w 690"/>
                <a:gd name="T7" fmla="*/ 245 h 274"/>
                <a:gd name="T8" fmla="*/ 636 w 690"/>
                <a:gd name="T9" fmla="*/ 75 h 274"/>
                <a:gd name="T10" fmla="*/ 391 w 690"/>
                <a:gd name="T11" fmla="*/ 60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274"/>
                <a:gd name="T20" fmla="*/ 690 w 690"/>
                <a:gd name="T21" fmla="*/ 274 h 2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274">
                  <a:moveTo>
                    <a:pt x="391" y="60"/>
                  </a:moveTo>
                  <a:cubicBezTo>
                    <a:pt x="297" y="52"/>
                    <a:pt x="123" y="0"/>
                    <a:pt x="73" y="30"/>
                  </a:cubicBezTo>
                  <a:cubicBezTo>
                    <a:pt x="23" y="60"/>
                    <a:pt x="0" y="202"/>
                    <a:pt x="88" y="238"/>
                  </a:cubicBezTo>
                  <a:cubicBezTo>
                    <a:pt x="176" y="274"/>
                    <a:pt x="508" y="272"/>
                    <a:pt x="599" y="245"/>
                  </a:cubicBezTo>
                  <a:cubicBezTo>
                    <a:pt x="690" y="218"/>
                    <a:pt x="671" y="106"/>
                    <a:pt x="636" y="75"/>
                  </a:cubicBezTo>
                  <a:cubicBezTo>
                    <a:pt x="601" y="44"/>
                    <a:pt x="485" y="68"/>
                    <a:pt x="391" y="60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13" name="Freeform 88"/>
            <p:cNvSpPr>
              <a:spLocks/>
            </p:cNvSpPr>
            <p:nvPr/>
          </p:nvSpPr>
          <p:spPr bwMode="auto">
            <a:xfrm>
              <a:off x="224" y="1252"/>
              <a:ext cx="690" cy="274"/>
            </a:xfrm>
            <a:custGeom>
              <a:avLst/>
              <a:gdLst>
                <a:gd name="T0" fmla="*/ 391 w 690"/>
                <a:gd name="T1" fmla="*/ 60 h 274"/>
                <a:gd name="T2" fmla="*/ 73 w 690"/>
                <a:gd name="T3" fmla="*/ 30 h 274"/>
                <a:gd name="T4" fmla="*/ 88 w 690"/>
                <a:gd name="T5" fmla="*/ 238 h 274"/>
                <a:gd name="T6" fmla="*/ 599 w 690"/>
                <a:gd name="T7" fmla="*/ 245 h 274"/>
                <a:gd name="T8" fmla="*/ 636 w 690"/>
                <a:gd name="T9" fmla="*/ 75 h 274"/>
                <a:gd name="T10" fmla="*/ 391 w 690"/>
                <a:gd name="T11" fmla="*/ 60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274"/>
                <a:gd name="T20" fmla="*/ 690 w 690"/>
                <a:gd name="T21" fmla="*/ 274 h 2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274">
                  <a:moveTo>
                    <a:pt x="391" y="60"/>
                  </a:moveTo>
                  <a:cubicBezTo>
                    <a:pt x="297" y="52"/>
                    <a:pt x="123" y="0"/>
                    <a:pt x="73" y="30"/>
                  </a:cubicBezTo>
                  <a:cubicBezTo>
                    <a:pt x="23" y="60"/>
                    <a:pt x="0" y="202"/>
                    <a:pt x="88" y="238"/>
                  </a:cubicBezTo>
                  <a:cubicBezTo>
                    <a:pt x="176" y="274"/>
                    <a:pt x="508" y="272"/>
                    <a:pt x="599" y="245"/>
                  </a:cubicBezTo>
                  <a:cubicBezTo>
                    <a:pt x="690" y="218"/>
                    <a:pt x="671" y="106"/>
                    <a:pt x="636" y="75"/>
                  </a:cubicBezTo>
                  <a:cubicBezTo>
                    <a:pt x="601" y="44"/>
                    <a:pt x="485" y="68"/>
                    <a:pt x="391" y="60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14" name="Freeform 89"/>
            <p:cNvSpPr>
              <a:spLocks/>
            </p:cNvSpPr>
            <p:nvPr/>
          </p:nvSpPr>
          <p:spPr bwMode="auto">
            <a:xfrm>
              <a:off x="2616" y="1244"/>
              <a:ext cx="690" cy="274"/>
            </a:xfrm>
            <a:custGeom>
              <a:avLst/>
              <a:gdLst>
                <a:gd name="T0" fmla="*/ 391 w 690"/>
                <a:gd name="T1" fmla="*/ 60 h 274"/>
                <a:gd name="T2" fmla="*/ 73 w 690"/>
                <a:gd name="T3" fmla="*/ 30 h 274"/>
                <a:gd name="T4" fmla="*/ 88 w 690"/>
                <a:gd name="T5" fmla="*/ 238 h 274"/>
                <a:gd name="T6" fmla="*/ 599 w 690"/>
                <a:gd name="T7" fmla="*/ 245 h 274"/>
                <a:gd name="T8" fmla="*/ 636 w 690"/>
                <a:gd name="T9" fmla="*/ 75 h 274"/>
                <a:gd name="T10" fmla="*/ 391 w 690"/>
                <a:gd name="T11" fmla="*/ 60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274"/>
                <a:gd name="T20" fmla="*/ 690 w 690"/>
                <a:gd name="T21" fmla="*/ 274 h 2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274">
                  <a:moveTo>
                    <a:pt x="391" y="60"/>
                  </a:moveTo>
                  <a:cubicBezTo>
                    <a:pt x="297" y="52"/>
                    <a:pt x="123" y="0"/>
                    <a:pt x="73" y="30"/>
                  </a:cubicBezTo>
                  <a:cubicBezTo>
                    <a:pt x="23" y="60"/>
                    <a:pt x="0" y="202"/>
                    <a:pt x="88" y="238"/>
                  </a:cubicBezTo>
                  <a:cubicBezTo>
                    <a:pt x="176" y="274"/>
                    <a:pt x="508" y="272"/>
                    <a:pt x="599" y="245"/>
                  </a:cubicBezTo>
                  <a:cubicBezTo>
                    <a:pt x="690" y="218"/>
                    <a:pt x="671" y="106"/>
                    <a:pt x="636" y="75"/>
                  </a:cubicBezTo>
                  <a:cubicBezTo>
                    <a:pt x="601" y="44"/>
                    <a:pt x="485" y="68"/>
                    <a:pt x="391" y="60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15" name="Freeform 90"/>
            <p:cNvSpPr>
              <a:spLocks/>
            </p:cNvSpPr>
            <p:nvPr/>
          </p:nvSpPr>
          <p:spPr bwMode="auto">
            <a:xfrm>
              <a:off x="3764" y="1237"/>
              <a:ext cx="690" cy="274"/>
            </a:xfrm>
            <a:custGeom>
              <a:avLst/>
              <a:gdLst>
                <a:gd name="T0" fmla="*/ 391 w 690"/>
                <a:gd name="T1" fmla="*/ 60 h 274"/>
                <a:gd name="T2" fmla="*/ 73 w 690"/>
                <a:gd name="T3" fmla="*/ 30 h 274"/>
                <a:gd name="T4" fmla="*/ 88 w 690"/>
                <a:gd name="T5" fmla="*/ 238 h 274"/>
                <a:gd name="T6" fmla="*/ 599 w 690"/>
                <a:gd name="T7" fmla="*/ 245 h 274"/>
                <a:gd name="T8" fmla="*/ 636 w 690"/>
                <a:gd name="T9" fmla="*/ 75 h 274"/>
                <a:gd name="T10" fmla="*/ 391 w 690"/>
                <a:gd name="T11" fmla="*/ 60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274"/>
                <a:gd name="T20" fmla="*/ 690 w 690"/>
                <a:gd name="T21" fmla="*/ 274 h 2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274">
                  <a:moveTo>
                    <a:pt x="391" y="60"/>
                  </a:moveTo>
                  <a:cubicBezTo>
                    <a:pt x="297" y="52"/>
                    <a:pt x="123" y="0"/>
                    <a:pt x="73" y="30"/>
                  </a:cubicBezTo>
                  <a:cubicBezTo>
                    <a:pt x="23" y="60"/>
                    <a:pt x="0" y="202"/>
                    <a:pt x="88" y="238"/>
                  </a:cubicBezTo>
                  <a:cubicBezTo>
                    <a:pt x="176" y="274"/>
                    <a:pt x="508" y="272"/>
                    <a:pt x="599" y="245"/>
                  </a:cubicBezTo>
                  <a:cubicBezTo>
                    <a:pt x="690" y="218"/>
                    <a:pt x="671" y="106"/>
                    <a:pt x="636" y="75"/>
                  </a:cubicBezTo>
                  <a:cubicBezTo>
                    <a:pt x="601" y="44"/>
                    <a:pt x="485" y="68"/>
                    <a:pt x="391" y="60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16" name="Freeform 91"/>
            <p:cNvSpPr>
              <a:spLocks/>
            </p:cNvSpPr>
            <p:nvPr/>
          </p:nvSpPr>
          <p:spPr bwMode="auto">
            <a:xfrm rot="-2589433">
              <a:off x="5070" y="881"/>
              <a:ext cx="690" cy="274"/>
            </a:xfrm>
            <a:custGeom>
              <a:avLst/>
              <a:gdLst>
                <a:gd name="T0" fmla="*/ 391 w 690"/>
                <a:gd name="T1" fmla="*/ 60 h 274"/>
                <a:gd name="T2" fmla="*/ 73 w 690"/>
                <a:gd name="T3" fmla="*/ 30 h 274"/>
                <a:gd name="T4" fmla="*/ 88 w 690"/>
                <a:gd name="T5" fmla="*/ 238 h 274"/>
                <a:gd name="T6" fmla="*/ 599 w 690"/>
                <a:gd name="T7" fmla="*/ 245 h 274"/>
                <a:gd name="T8" fmla="*/ 636 w 690"/>
                <a:gd name="T9" fmla="*/ 75 h 274"/>
                <a:gd name="T10" fmla="*/ 391 w 690"/>
                <a:gd name="T11" fmla="*/ 60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274"/>
                <a:gd name="T20" fmla="*/ 690 w 690"/>
                <a:gd name="T21" fmla="*/ 274 h 2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274">
                  <a:moveTo>
                    <a:pt x="391" y="60"/>
                  </a:moveTo>
                  <a:cubicBezTo>
                    <a:pt x="297" y="52"/>
                    <a:pt x="123" y="0"/>
                    <a:pt x="73" y="30"/>
                  </a:cubicBezTo>
                  <a:cubicBezTo>
                    <a:pt x="23" y="60"/>
                    <a:pt x="0" y="202"/>
                    <a:pt x="88" y="238"/>
                  </a:cubicBezTo>
                  <a:cubicBezTo>
                    <a:pt x="176" y="274"/>
                    <a:pt x="508" y="272"/>
                    <a:pt x="599" y="245"/>
                  </a:cubicBezTo>
                  <a:cubicBezTo>
                    <a:pt x="690" y="218"/>
                    <a:pt x="671" y="106"/>
                    <a:pt x="636" y="75"/>
                  </a:cubicBezTo>
                  <a:cubicBezTo>
                    <a:pt x="601" y="44"/>
                    <a:pt x="485" y="68"/>
                    <a:pt x="391" y="60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17" name="Text Box 92"/>
            <p:cNvSpPr txBox="1">
              <a:spLocks noChangeArrowheads="1"/>
            </p:cNvSpPr>
            <p:nvPr/>
          </p:nvSpPr>
          <p:spPr bwMode="auto">
            <a:xfrm>
              <a:off x="409" y="1219"/>
              <a:ext cx="2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0000"/>
                  </a:solidFill>
                </a:rPr>
                <a:t>w</a:t>
              </a:r>
              <a:endParaRPr lang="en-US"/>
            </a:p>
          </p:txBody>
        </p:sp>
        <p:sp>
          <p:nvSpPr>
            <p:cNvPr id="148518" name="Text Box 93"/>
            <p:cNvSpPr txBox="1">
              <a:spLocks noChangeArrowheads="1"/>
            </p:cNvSpPr>
            <p:nvPr/>
          </p:nvSpPr>
          <p:spPr bwMode="auto">
            <a:xfrm>
              <a:off x="1675" y="1204"/>
              <a:ext cx="2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0000"/>
                  </a:solidFill>
                </a:rPr>
                <a:t>x</a:t>
              </a:r>
              <a:endParaRPr lang="en-US"/>
            </a:p>
          </p:txBody>
        </p:sp>
        <p:sp>
          <p:nvSpPr>
            <p:cNvPr id="148519" name="Text Box 94"/>
            <p:cNvSpPr txBox="1">
              <a:spLocks noChangeArrowheads="1"/>
            </p:cNvSpPr>
            <p:nvPr/>
          </p:nvSpPr>
          <p:spPr bwMode="auto">
            <a:xfrm>
              <a:off x="3966" y="1204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0000"/>
                  </a:solidFill>
                </a:rPr>
                <a:t>y</a:t>
              </a:r>
              <a:endParaRPr lang="en-US"/>
            </a:p>
          </p:txBody>
        </p:sp>
        <p:sp>
          <p:nvSpPr>
            <p:cNvPr id="148520" name="Text Box 95"/>
            <p:cNvSpPr txBox="1">
              <a:spLocks noChangeArrowheads="1"/>
            </p:cNvSpPr>
            <p:nvPr/>
          </p:nvSpPr>
          <p:spPr bwMode="auto">
            <a:xfrm>
              <a:off x="5266" y="886"/>
              <a:ext cx="2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0000"/>
                  </a:solidFill>
                </a:rPr>
                <a:t>z</a:t>
              </a:r>
              <a:endParaRPr lang="en-US"/>
            </a:p>
          </p:txBody>
        </p:sp>
        <p:sp>
          <p:nvSpPr>
            <p:cNvPr id="148521" name="Text Box 96"/>
            <p:cNvSpPr txBox="1">
              <a:spLocks noChangeArrowheads="1"/>
            </p:cNvSpPr>
            <p:nvPr/>
          </p:nvSpPr>
          <p:spPr bwMode="auto">
            <a:xfrm>
              <a:off x="1076" y="1448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A</a:t>
              </a:r>
            </a:p>
          </p:txBody>
        </p:sp>
        <p:sp>
          <p:nvSpPr>
            <p:cNvPr id="148522" name="Text Box 97"/>
            <p:cNvSpPr txBox="1">
              <a:spLocks noChangeArrowheads="1"/>
            </p:cNvSpPr>
            <p:nvPr/>
          </p:nvSpPr>
          <p:spPr bwMode="auto">
            <a:xfrm>
              <a:off x="2246" y="1952"/>
              <a:ext cx="2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C</a:t>
              </a:r>
            </a:p>
          </p:txBody>
        </p:sp>
        <p:sp>
          <p:nvSpPr>
            <p:cNvPr id="148523" name="Text Box 98"/>
            <p:cNvSpPr txBox="1">
              <a:spLocks noChangeArrowheads="1"/>
            </p:cNvSpPr>
            <p:nvPr/>
          </p:nvSpPr>
          <p:spPr bwMode="auto">
            <a:xfrm>
              <a:off x="2245" y="146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D</a:t>
              </a:r>
            </a:p>
          </p:txBody>
        </p:sp>
        <p:sp>
          <p:nvSpPr>
            <p:cNvPr id="148524" name="Text Box 99"/>
            <p:cNvSpPr txBox="1">
              <a:spLocks noChangeArrowheads="1"/>
            </p:cNvSpPr>
            <p:nvPr/>
          </p:nvSpPr>
          <p:spPr bwMode="auto">
            <a:xfrm>
              <a:off x="3401" y="1485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B</a:t>
              </a:r>
            </a:p>
          </p:txBody>
        </p:sp>
        <p:sp>
          <p:nvSpPr>
            <p:cNvPr id="148525" name="Line 100"/>
            <p:cNvSpPr>
              <a:spLocks noChangeShapeType="1"/>
            </p:cNvSpPr>
            <p:nvPr/>
          </p:nvSpPr>
          <p:spPr bwMode="auto">
            <a:xfrm>
              <a:off x="2592" y="1923"/>
              <a:ext cx="477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48486" name="Text Box 101"/>
          <p:cNvSpPr txBox="1">
            <a:spLocks noChangeArrowheads="1"/>
          </p:cNvSpPr>
          <p:nvPr/>
        </p:nvSpPr>
        <p:spPr bwMode="auto">
          <a:xfrm>
            <a:off x="1676400" y="1119188"/>
            <a:ext cx="2308225" cy="125095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 Dest     Next  hops</a:t>
            </a:r>
          </a:p>
          <a:p>
            <a:pPr eaLnBrk="0" hangingPunct="0"/>
            <a:r>
              <a:rPr lang="en-US" sz="1600" b="1"/>
              <a:t>   </a:t>
            </a:r>
            <a:r>
              <a:rPr lang="en-US" sz="1600" b="1">
                <a:solidFill>
                  <a:srgbClr val="FF0000"/>
                </a:solidFill>
              </a:rPr>
              <a:t>w</a:t>
            </a:r>
            <a:r>
              <a:rPr lang="en-US" sz="1600" b="1"/>
              <a:t>	  -     1</a:t>
            </a:r>
          </a:p>
          <a:p>
            <a:pPr eaLnBrk="0" hangingPunct="0"/>
            <a:r>
              <a:rPr lang="en-US" sz="1600" b="1"/>
              <a:t>   </a:t>
            </a:r>
            <a:r>
              <a:rPr lang="en-US" sz="1600" b="1">
                <a:solidFill>
                  <a:srgbClr val="FF0000"/>
                </a:solidFill>
              </a:rPr>
              <a:t>x</a:t>
            </a:r>
            <a:r>
              <a:rPr lang="en-US" sz="1600" b="1"/>
              <a:t>	  -     1</a:t>
            </a:r>
          </a:p>
          <a:p>
            <a:pPr eaLnBrk="0" hangingPunct="0"/>
            <a:r>
              <a:rPr lang="en-US" sz="1600" b="1">
                <a:solidFill>
                  <a:srgbClr val="FF0000"/>
                </a:solidFill>
              </a:rPr>
              <a:t>   z</a:t>
            </a:r>
            <a:r>
              <a:rPr lang="en-US" sz="1600" b="1"/>
              <a:t>	  C     4</a:t>
            </a:r>
          </a:p>
          <a:p>
            <a:pPr eaLnBrk="0" hangingPunct="0"/>
            <a:r>
              <a:rPr lang="en-US" sz="1600" b="1"/>
              <a:t>   ….	  …    ...</a:t>
            </a:r>
          </a:p>
        </p:txBody>
      </p:sp>
      <p:sp>
        <p:nvSpPr>
          <p:cNvPr id="148487" name="Text Box 102"/>
          <p:cNvSpPr txBox="1">
            <a:spLocks noChangeArrowheads="1"/>
          </p:cNvSpPr>
          <p:nvPr/>
        </p:nvSpPr>
        <p:spPr bwMode="auto">
          <a:xfrm>
            <a:off x="4483100" y="949325"/>
            <a:ext cx="3972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 b="1" dirty="0" smtClean="0">
                <a:solidFill>
                  <a:schemeClr val="accent2"/>
                </a:solidFill>
              </a:rPr>
              <a:t>Δημοσιο</a:t>
            </a:r>
            <a:r>
              <a:rPr lang="el-GR" sz="2400" b="1" dirty="0" smtClean="0">
                <a:solidFill>
                  <a:schemeClr val="accent2"/>
                </a:solidFill>
              </a:rPr>
              <a:t>π</a:t>
            </a:r>
            <a:r>
              <a:rPr lang="el-GR" sz="2000" b="1" dirty="0" smtClean="0">
                <a:solidFill>
                  <a:schemeClr val="accent2"/>
                </a:solidFill>
              </a:rPr>
              <a:t>οίηση </a:t>
            </a:r>
            <a:r>
              <a:rPr lang="el-GR" sz="2000" b="1" dirty="0">
                <a:solidFill>
                  <a:schemeClr val="accent2"/>
                </a:solidFill>
              </a:rPr>
              <a:t>α</a:t>
            </a:r>
            <a:r>
              <a:rPr lang="el-GR" sz="2400" b="1" dirty="0">
                <a:solidFill>
                  <a:schemeClr val="accent2"/>
                </a:solidFill>
              </a:rPr>
              <a:t>π</a:t>
            </a:r>
            <a:r>
              <a:rPr lang="el-GR" sz="2000" b="1" dirty="0">
                <a:solidFill>
                  <a:schemeClr val="accent2"/>
                </a:solidFill>
              </a:rPr>
              <a:t>ό το </a:t>
            </a:r>
            <a:r>
              <a:rPr lang="en-US" sz="2000" b="1" dirty="0">
                <a:solidFill>
                  <a:schemeClr val="accent2"/>
                </a:solidFill>
              </a:rPr>
              <a:t>A </a:t>
            </a:r>
            <a:r>
              <a:rPr lang="el-GR" sz="2000" b="1" dirty="0">
                <a:solidFill>
                  <a:schemeClr val="accent2"/>
                </a:solidFill>
              </a:rPr>
              <a:t>στο </a:t>
            </a:r>
            <a:r>
              <a:rPr lang="en-US" sz="2000" b="1" dirty="0">
                <a:solidFill>
                  <a:schemeClr val="accent2"/>
                </a:solidFill>
              </a:rPr>
              <a:t>D</a:t>
            </a:r>
            <a:endParaRPr lang="en-US" dirty="0"/>
          </a:p>
        </p:txBody>
      </p:sp>
      <p:sp>
        <p:nvSpPr>
          <p:cNvPr id="148488" name="Line 103"/>
          <p:cNvSpPr>
            <a:spLocks noChangeShapeType="1"/>
          </p:cNvSpPr>
          <p:nvPr/>
        </p:nvSpPr>
        <p:spPr bwMode="auto">
          <a:xfrm flipH="1">
            <a:off x="4098925" y="1409700"/>
            <a:ext cx="33020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489" name="Line 104"/>
          <p:cNvSpPr>
            <a:spLocks noChangeShapeType="1"/>
          </p:cNvSpPr>
          <p:nvPr/>
        </p:nvSpPr>
        <p:spPr bwMode="auto">
          <a:xfrm>
            <a:off x="3775075" y="5180013"/>
            <a:ext cx="354013" cy="244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490" name="Line 105"/>
          <p:cNvSpPr>
            <a:spLocks noChangeShapeType="1"/>
          </p:cNvSpPr>
          <p:nvPr/>
        </p:nvSpPr>
        <p:spPr bwMode="auto">
          <a:xfrm flipV="1">
            <a:off x="3733800" y="5126038"/>
            <a:ext cx="354013" cy="2809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491" name="Line 106"/>
          <p:cNvSpPr>
            <a:spLocks noChangeShapeType="1"/>
          </p:cNvSpPr>
          <p:nvPr/>
        </p:nvSpPr>
        <p:spPr bwMode="auto">
          <a:xfrm>
            <a:off x="7429500" y="5140325"/>
            <a:ext cx="354013" cy="244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492" name="Line 107"/>
          <p:cNvSpPr>
            <a:spLocks noChangeShapeType="1"/>
          </p:cNvSpPr>
          <p:nvPr/>
        </p:nvSpPr>
        <p:spPr bwMode="auto">
          <a:xfrm flipV="1">
            <a:off x="7456488" y="5106988"/>
            <a:ext cx="354012" cy="2809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49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48494" name="AutoShape 119"/>
          <p:cNvSpPr>
            <a:spLocks noChangeArrowheads="1"/>
          </p:cNvSpPr>
          <p:nvPr/>
        </p:nvSpPr>
        <p:spPr bwMode="auto">
          <a:xfrm>
            <a:off x="1930400" y="2338388"/>
            <a:ext cx="2039938" cy="409575"/>
          </a:xfrm>
          <a:prstGeom prst="curvedDownArrow">
            <a:avLst>
              <a:gd name="adj1" fmla="val 99612"/>
              <a:gd name="adj2" fmla="val 199225"/>
              <a:gd name="adj3" fmla="val 33333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8495" name="Line 144"/>
          <p:cNvSpPr>
            <a:spLocks noChangeShapeType="1"/>
          </p:cNvSpPr>
          <p:nvPr/>
        </p:nvSpPr>
        <p:spPr bwMode="auto">
          <a:xfrm>
            <a:off x="7308850" y="2851150"/>
            <a:ext cx="344488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8FE2BFDD-96DB-401D-9EC2-35F78417F676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RIP: </a:t>
            </a:r>
            <a:r>
              <a:rPr lang="el-GR" sz="3600" smtClean="0"/>
              <a:t>Αποτυχία ζεύξης και ανάνηψη</a:t>
            </a:r>
            <a:endParaRPr lang="en-US" smtClean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51816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dirty="0" smtClean="0"/>
              <a:t>Αν δεν ακουστεί διαφήμιση μετά από</a:t>
            </a:r>
            <a:r>
              <a:rPr lang="en-US" sz="2400" dirty="0" smtClean="0"/>
              <a:t> 180 sec --&gt; </a:t>
            </a:r>
            <a:r>
              <a:rPr lang="el-GR" sz="2400" dirty="0" smtClean="0"/>
              <a:t>ο γείτονας/η ζεύξη θεωρείται νεκρός</a:t>
            </a: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Οι διαδρομές μέσω του γείτονα παύουν να είναι έγκυρες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Νέες διαφημίσεις στέλνονται στους γείτονες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Οι γείτονες με τη σειρά τους στέλνουν νέες διαφημίσεις</a:t>
            </a:r>
            <a:r>
              <a:rPr lang="en-US" dirty="0" smtClean="0"/>
              <a:t> (</a:t>
            </a:r>
            <a:r>
              <a:rPr lang="el-GR" dirty="0" smtClean="0"/>
              <a:t>αν άλλαξαν οι πίνακες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Η πληροφορία αποτυχίας της ζεύξης διαδίδεται γρήγορα</a:t>
            </a:r>
            <a:r>
              <a:rPr lang="en-US" dirty="0" smtClean="0"/>
              <a:t> (</a:t>
            </a:r>
            <a:r>
              <a:rPr lang="el-GR" dirty="0" smtClean="0"/>
              <a:t>;</a:t>
            </a:r>
            <a:r>
              <a:rPr lang="en-US" dirty="0" smtClean="0"/>
              <a:t>) </a:t>
            </a:r>
            <a:r>
              <a:rPr lang="el-GR" dirty="0" smtClean="0"/>
              <a:t>σε ολόκληρο το δίκτυο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i="1" dirty="0" smtClean="0">
                <a:solidFill>
                  <a:srgbClr val="FF0000"/>
                </a:solidFill>
              </a:rPr>
              <a:t>Χρησιμοποιείται </a:t>
            </a:r>
            <a:r>
              <a:rPr lang="en-US" i="1" dirty="0" smtClean="0">
                <a:solidFill>
                  <a:srgbClr val="FF0000"/>
                </a:solidFill>
              </a:rPr>
              <a:t>poison reverse</a:t>
            </a:r>
            <a:r>
              <a:rPr lang="en-US" dirty="0" smtClean="0"/>
              <a:t> </a:t>
            </a:r>
            <a:r>
              <a:rPr lang="el-GR" dirty="0" smtClean="0"/>
              <a:t>για την αποφυγή </a:t>
            </a:r>
            <a:r>
              <a:rPr lang="en-US" dirty="0" smtClean="0"/>
              <a:t> </a:t>
            </a:r>
            <a:r>
              <a:rPr lang="el-GR" dirty="0" smtClean="0"/>
              <a:t>βρόχων </a:t>
            </a:r>
            <a:r>
              <a:rPr lang="en-US" dirty="0" smtClean="0"/>
              <a:t>ping-pong (</a:t>
            </a:r>
            <a:r>
              <a:rPr lang="el-GR" dirty="0" smtClean="0"/>
              <a:t>άπειρη απόσταση</a:t>
            </a:r>
            <a:r>
              <a:rPr lang="en-US" dirty="0" smtClean="0"/>
              <a:t> = 16 </a:t>
            </a:r>
            <a:r>
              <a:rPr lang="el-GR" dirty="0" smtClean="0"/>
              <a:t>άλματα</a:t>
            </a:r>
            <a:r>
              <a:rPr lang="en-US" dirty="0" smtClean="0"/>
              <a:t>)</a:t>
            </a:r>
          </a:p>
        </p:txBody>
      </p:sp>
      <p:sp>
        <p:nvSpPr>
          <p:cNvPr id="14950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1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2832A37B-7DA1-45C2-A299-66465FA512C4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Επεξεργασία πίνακα </a:t>
            </a:r>
            <a:r>
              <a:rPr lang="en-US" sz="3600" smtClean="0"/>
              <a:t>RIP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Η διαχείριση των πινάκων δρομολόγησης του </a:t>
            </a:r>
            <a:r>
              <a:rPr lang="en-US" sz="2000" dirty="0" smtClean="0"/>
              <a:t>RIP </a:t>
            </a:r>
            <a:r>
              <a:rPr lang="el-GR" sz="2000" dirty="0" smtClean="0"/>
              <a:t>γίνεται από διεργασία </a:t>
            </a:r>
            <a:r>
              <a:rPr lang="el-GR" sz="2000" dirty="0" smtClean="0">
                <a:solidFill>
                  <a:srgbClr val="FF0000"/>
                </a:solidFill>
              </a:rPr>
              <a:t>επιπέδου εφαρμογής</a:t>
            </a:r>
            <a:r>
              <a:rPr lang="el-GR" sz="2000" dirty="0" smtClean="0"/>
              <a:t> που ονομάζεται </a:t>
            </a:r>
            <a:r>
              <a:rPr lang="en-US" sz="2000" dirty="0" smtClean="0"/>
              <a:t>route-d (daemon)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Οι διαφημίσεις στέλνονται σε πακέτα </a:t>
            </a:r>
            <a:r>
              <a:rPr lang="en-US" sz="2000" dirty="0" smtClean="0"/>
              <a:t>UDP, </a:t>
            </a:r>
            <a:r>
              <a:rPr lang="el-GR" sz="2000" dirty="0" smtClean="0"/>
              <a:t>επαναλαμβάνονται περιοδικά</a:t>
            </a:r>
            <a:endParaRPr lang="en-US" sz="2000" dirty="0" smtClean="0"/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1263650" y="5778500"/>
            <a:ext cx="265588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physical</a:t>
            </a: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1268413" y="5402263"/>
            <a:ext cx="26511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link</a:t>
            </a: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1268413" y="4751388"/>
            <a:ext cx="26511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network     forwarding</a:t>
            </a:r>
          </a:p>
          <a:p>
            <a:pPr eaLnBrk="0" hangingPunct="0"/>
            <a:r>
              <a:rPr lang="en-US"/>
              <a:t>   (IP)            table</a:t>
            </a:r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2527300" y="4787900"/>
            <a:ext cx="1233488" cy="5746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1268413" y="4100513"/>
            <a:ext cx="26511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Transprt</a:t>
            </a:r>
          </a:p>
          <a:p>
            <a:pPr eaLnBrk="0" hangingPunct="0"/>
            <a:r>
              <a:rPr lang="en-US"/>
              <a:t>  (UDP)</a:t>
            </a:r>
          </a:p>
        </p:txBody>
      </p:sp>
      <p:grpSp>
        <p:nvGrpSpPr>
          <p:cNvPr id="150537" name="Group 9"/>
          <p:cNvGrpSpPr>
            <a:grpSpLocks/>
          </p:cNvGrpSpPr>
          <p:nvPr/>
        </p:nvGrpSpPr>
        <p:grpSpPr bwMode="auto">
          <a:xfrm>
            <a:off x="2112963" y="3346450"/>
            <a:ext cx="1258887" cy="560388"/>
            <a:chOff x="1315" y="2154"/>
            <a:chExt cx="793" cy="353"/>
          </a:xfrm>
        </p:grpSpPr>
        <p:sp>
          <p:nvSpPr>
            <p:cNvPr id="150552" name="Oval 10"/>
            <p:cNvSpPr>
              <a:spLocks noChangeArrowheads="1"/>
            </p:cNvSpPr>
            <p:nvPr/>
          </p:nvSpPr>
          <p:spPr bwMode="auto">
            <a:xfrm>
              <a:off x="1315" y="2154"/>
              <a:ext cx="793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0553" name="Text Box 11"/>
            <p:cNvSpPr txBox="1">
              <a:spLocks noChangeArrowheads="1"/>
            </p:cNvSpPr>
            <p:nvPr/>
          </p:nvSpPr>
          <p:spPr bwMode="auto">
            <a:xfrm>
              <a:off x="1434" y="2211"/>
              <a:ext cx="5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routed</a:t>
              </a:r>
            </a:p>
          </p:txBody>
        </p:sp>
      </p:grpSp>
      <p:sp>
        <p:nvSpPr>
          <p:cNvPr id="150538" name="Line 12"/>
          <p:cNvSpPr>
            <a:spLocks noChangeShapeType="1"/>
          </p:cNvSpPr>
          <p:nvPr/>
        </p:nvSpPr>
        <p:spPr bwMode="auto">
          <a:xfrm flipV="1">
            <a:off x="2381250" y="3883025"/>
            <a:ext cx="0" cy="20383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0539" name="Text Box 13"/>
          <p:cNvSpPr txBox="1">
            <a:spLocks noChangeArrowheads="1"/>
          </p:cNvSpPr>
          <p:nvPr/>
        </p:nvSpPr>
        <p:spPr bwMode="auto">
          <a:xfrm>
            <a:off x="5324475" y="5784850"/>
            <a:ext cx="265588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/>
              <a:t>physical</a:t>
            </a:r>
          </a:p>
        </p:txBody>
      </p:sp>
      <p:sp>
        <p:nvSpPr>
          <p:cNvPr id="150540" name="Text Box 14"/>
          <p:cNvSpPr txBox="1">
            <a:spLocks noChangeArrowheads="1"/>
          </p:cNvSpPr>
          <p:nvPr/>
        </p:nvSpPr>
        <p:spPr bwMode="auto">
          <a:xfrm>
            <a:off x="5329238" y="5408613"/>
            <a:ext cx="26511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/>
              <a:t>link</a:t>
            </a:r>
          </a:p>
        </p:txBody>
      </p:sp>
      <p:sp>
        <p:nvSpPr>
          <p:cNvPr id="150541" name="Text Box 15"/>
          <p:cNvSpPr txBox="1">
            <a:spLocks noChangeArrowheads="1"/>
          </p:cNvSpPr>
          <p:nvPr/>
        </p:nvSpPr>
        <p:spPr bwMode="auto">
          <a:xfrm>
            <a:off x="5329238" y="4757738"/>
            <a:ext cx="26511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/>
              <a:t>network</a:t>
            </a:r>
          </a:p>
          <a:p>
            <a:pPr algn="r" eaLnBrk="0" hangingPunct="0"/>
            <a:r>
              <a:rPr lang="en-US"/>
              <a:t>   (IP)</a:t>
            </a:r>
          </a:p>
        </p:txBody>
      </p:sp>
      <p:sp>
        <p:nvSpPr>
          <p:cNvPr id="150542" name="Text Box 16"/>
          <p:cNvSpPr txBox="1">
            <a:spLocks noChangeArrowheads="1"/>
          </p:cNvSpPr>
          <p:nvPr/>
        </p:nvSpPr>
        <p:spPr bwMode="auto">
          <a:xfrm>
            <a:off x="5329238" y="4106863"/>
            <a:ext cx="26511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/>
              <a:t>Transprt</a:t>
            </a:r>
          </a:p>
          <a:p>
            <a:pPr algn="r" eaLnBrk="0" hangingPunct="0"/>
            <a:r>
              <a:rPr lang="en-US"/>
              <a:t>  (UDP)</a:t>
            </a:r>
          </a:p>
        </p:txBody>
      </p:sp>
      <p:grpSp>
        <p:nvGrpSpPr>
          <p:cNvPr id="150543" name="Group 17"/>
          <p:cNvGrpSpPr>
            <a:grpSpLocks/>
          </p:cNvGrpSpPr>
          <p:nvPr/>
        </p:nvGrpSpPr>
        <p:grpSpPr bwMode="auto">
          <a:xfrm>
            <a:off x="5978525" y="3352800"/>
            <a:ext cx="1258888" cy="560388"/>
            <a:chOff x="1315" y="2154"/>
            <a:chExt cx="793" cy="353"/>
          </a:xfrm>
        </p:grpSpPr>
        <p:sp>
          <p:nvSpPr>
            <p:cNvPr id="150550" name="Oval 18"/>
            <p:cNvSpPr>
              <a:spLocks noChangeArrowheads="1"/>
            </p:cNvSpPr>
            <p:nvPr/>
          </p:nvSpPr>
          <p:spPr bwMode="auto">
            <a:xfrm>
              <a:off x="1315" y="2154"/>
              <a:ext cx="793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0551" name="Text Box 19"/>
            <p:cNvSpPr txBox="1">
              <a:spLocks noChangeArrowheads="1"/>
            </p:cNvSpPr>
            <p:nvPr/>
          </p:nvSpPr>
          <p:spPr bwMode="auto">
            <a:xfrm>
              <a:off x="1434" y="2211"/>
              <a:ext cx="5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routed</a:t>
              </a:r>
            </a:p>
          </p:txBody>
        </p:sp>
      </p:grpSp>
      <p:sp>
        <p:nvSpPr>
          <p:cNvPr id="150544" name="Line 20"/>
          <p:cNvSpPr>
            <a:spLocks noChangeShapeType="1"/>
          </p:cNvSpPr>
          <p:nvPr/>
        </p:nvSpPr>
        <p:spPr bwMode="auto">
          <a:xfrm flipV="1">
            <a:off x="6784975" y="3925888"/>
            <a:ext cx="0" cy="20383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0545" name="Rectangle 21"/>
          <p:cNvSpPr>
            <a:spLocks noChangeArrowheads="1"/>
          </p:cNvSpPr>
          <p:nvPr/>
        </p:nvSpPr>
        <p:spPr bwMode="auto">
          <a:xfrm>
            <a:off x="5364163" y="4794250"/>
            <a:ext cx="1233487" cy="5746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forwarding</a:t>
            </a:r>
          </a:p>
          <a:p>
            <a:pPr algn="ctr" eaLnBrk="0" hangingPunct="0"/>
            <a:r>
              <a:rPr lang="en-US"/>
              <a:t>table</a:t>
            </a:r>
          </a:p>
        </p:txBody>
      </p:sp>
      <p:sp>
        <p:nvSpPr>
          <p:cNvPr id="150546" name="Line 22"/>
          <p:cNvSpPr>
            <a:spLocks noChangeShapeType="1"/>
          </p:cNvSpPr>
          <p:nvPr/>
        </p:nvSpPr>
        <p:spPr bwMode="auto">
          <a:xfrm>
            <a:off x="2381250" y="5910263"/>
            <a:ext cx="44084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0547" name="Line 23"/>
          <p:cNvSpPr>
            <a:spLocks noChangeShapeType="1"/>
          </p:cNvSpPr>
          <p:nvPr/>
        </p:nvSpPr>
        <p:spPr bwMode="auto">
          <a:xfrm>
            <a:off x="2894013" y="3932238"/>
            <a:ext cx="0" cy="8667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0548" name="Line 24"/>
          <p:cNvSpPr>
            <a:spLocks noChangeShapeType="1"/>
          </p:cNvSpPr>
          <p:nvPr/>
        </p:nvSpPr>
        <p:spPr bwMode="auto">
          <a:xfrm>
            <a:off x="6380163" y="3900488"/>
            <a:ext cx="0" cy="8667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05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A06C9013-31D5-44FB-A776-33EC6DE3E7BC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OSPF (Open Shortest Path First)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43173"/>
            <a:ext cx="8229600" cy="531002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“</a:t>
            </a:r>
            <a:r>
              <a:rPr lang="el-GR" sz="2400" dirty="0" smtClean="0"/>
              <a:t>Ανοικτό</a:t>
            </a:r>
            <a:r>
              <a:rPr lang="en-US" sz="2400" dirty="0" smtClean="0"/>
              <a:t>”: </a:t>
            </a:r>
            <a:r>
              <a:rPr lang="el-GR" sz="2400" dirty="0" smtClean="0"/>
              <a:t>δημόσια διαθέσιμη προδιαγραφή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Χρησιμοποιεί αλγόριθμο κατάστασης ζεύξης </a:t>
            </a:r>
            <a:r>
              <a:rPr lang="en-US" sz="2400" dirty="0" smtClean="0"/>
              <a:t>(link state)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Διάδοση πακέτου </a:t>
            </a:r>
            <a:r>
              <a:rPr lang="en-US" sz="2000" dirty="0" smtClean="0"/>
              <a:t>LS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Χάρτης τοπολογίας σε κάθε κόμβο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Υπολογισμός διαδρομής με χρήση του αλγορίθμου του </a:t>
            </a:r>
            <a:r>
              <a:rPr lang="en-US" sz="2000" dirty="0" err="1" smtClean="0"/>
              <a:t>Dijkstra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Η δημοσιοποίηση του </a:t>
            </a:r>
            <a:r>
              <a:rPr lang="en-US" sz="2400" dirty="0" smtClean="0"/>
              <a:t>OSPF </a:t>
            </a:r>
            <a:r>
              <a:rPr lang="el-GR" sz="2400" dirty="0" smtClean="0"/>
              <a:t>μεταφέρει μόνο μία καταχώριση για κάθε γειτονικό δρομολογητή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Οι δημοσιοποιήσεις διαδίδονται σε </a:t>
            </a:r>
            <a:r>
              <a:rPr lang="el-GR" sz="2400" dirty="0" smtClean="0">
                <a:solidFill>
                  <a:srgbClr val="FF0000"/>
                </a:solidFill>
              </a:rPr>
              <a:t>ολόκληρο</a:t>
            </a:r>
            <a:r>
              <a:rPr lang="el-GR" sz="2400" dirty="0" smtClean="0"/>
              <a:t> το </a:t>
            </a:r>
            <a:r>
              <a:rPr lang="en-US" sz="2400" dirty="0" smtClean="0"/>
              <a:t>AS (</a:t>
            </a:r>
            <a:r>
              <a:rPr lang="el-GR" sz="2400" dirty="0" smtClean="0"/>
              <a:t>μέσω πλημμύρας (</a:t>
            </a:r>
            <a:r>
              <a:rPr lang="en-US" sz="2400" dirty="0" smtClean="0"/>
              <a:t>flooding</a:t>
            </a:r>
            <a:r>
              <a:rPr lang="el-GR" sz="2400" dirty="0" smtClean="0"/>
              <a:t>)</a:t>
            </a:r>
            <a:r>
              <a:rPr lang="en-US" sz="24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Μεταφέρονται σε μηνύματα του</a:t>
            </a:r>
            <a:r>
              <a:rPr lang="en-US" sz="2000" dirty="0" smtClean="0"/>
              <a:t> OSPF </a:t>
            </a:r>
            <a:r>
              <a:rPr lang="el-GR" sz="2000" dirty="0" smtClean="0"/>
              <a:t>απευθείας επάνω στο</a:t>
            </a:r>
            <a:r>
              <a:rPr lang="en-US" sz="2000" dirty="0" smtClean="0"/>
              <a:t> IP (</a:t>
            </a:r>
            <a:r>
              <a:rPr lang="el-GR" sz="2000" dirty="0" smtClean="0"/>
              <a:t>αντί για</a:t>
            </a:r>
            <a:r>
              <a:rPr lang="en-US" sz="2000" dirty="0" smtClean="0"/>
              <a:t> TCP </a:t>
            </a:r>
            <a:r>
              <a:rPr lang="el-GR" sz="2000" dirty="0" smtClean="0"/>
              <a:t>ή</a:t>
            </a:r>
            <a:r>
              <a:rPr lang="en-US" sz="2000" dirty="0" smtClean="0"/>
              <a:t> UDP</a:t>
            </a:r>
            <a:r>
              <a:rPr lang="el-GR" sz="2000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FF0000"/>
                </a:solidFill>
              </a:rPr>
              <a:t>Πρωτόκολλο δρομολόγησης </a:t>
            </a:r>
            <a:r>
              <a:rPr lang="en-US" sz="2400" dirty="0" smtClean="0">
                <a:solidFill>
                  <a:srgbClr val="FF0000"/>
                </a:solidFill>
              </a:rPr>
              <a:t>IS-IS</a:t>
            </a:r>
            <a:r>
              <a:rPr lang="el-GR" sz="2400" dirty="0" smtClean="0">
                <a:solidFill>
                  <a:srgbClr val="FF0000"/>
                </a:solidFill>
              </a:rPr>
              <a:t>: </a:t>
            </a:r>
            <a:r>
              <a:rPr lang="el-GR" sz="2400" dirty="0" smtClean="0"/>
              <a:t>σχεδόν πανομοιότυπο με το </a:t>
            </a:r>
            <a:r>
              <a:rPr lang="en-US" sz="2400" dirty="0" smtClean="0"/>
              <a:t>OSPF</a:t>
            </a:r>
            <a:endParaRPr lang="el-GR" sz="2400" dirty="0" smtClean="0"/>
          </a:p>
        </p:txBody>
      </p:sp>
      <p:sp>
        <p:nvSpPr>
          <p:cNvPr id="1525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87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BDD737DC-C067-451B-8420-99D2EED07F24}" type="slidenum">
              <a:rPr lang="en-US" smtClean="0"/>
              <a:pPr/>
              <a:t>109</a:t>
            </a:fld>
            <a:endParaRPr lang="en-US" smtClean="0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smtClean="0"/>
              <a:t>«Προηγμένα» χαρακτηριστικά του </a:t>
            </a:r>
            <a:r>
              <a:rPr lang="en-US" sz="3200" smtClean="0"/>
              <a:t>OSPF (</a:t>
            </a:r>
            <a:r>
              <a:rPr lang="el-GR" sz="3200" smtClean="0"/>
              <a:t>όχι στο</a:t>
            </a:r>
            <a:r>
              <a:rPr lang="en-US" sz="3200" smtClean="0"/>
              <a:t> RIP)</a:t>
            </a:r>
            <a:endParaRPr lang="en-US" smtClean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876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FF0000"/>
                </a:solidFill>
              </a:rPr>
              <a:t>Ασφάλεια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όλα τα μηνύματα του </a:t>
            </a:r>
            <a:r>
              <a:rPr lang="en-US" sz="2000" dirty="0" smtClean="0"/>
              <a:t>OSPF </a:t>
            </a:r>
            <a:r>
              <a:rPr lang="el-GR" sz="2000" dirty="0" err="1" smtClean="0"/>
              <a:t>αυθεντικοποιούνται</a:t>
            </a:r>
            <a:r>
              <a:rPr lang="el-GR" sz="2000" dirty="0" smtClean="0"/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για αποφυγή κακόβουλων εισβολών</a:t>
            </a:r>
            <a:r>
              <a:rPr lang="en-US" sz="2000" dirty="0" smtClean="0"/>
              <a:t>) 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Επιτρέπει </a:t>
            </a:r>
            <a:r>
              <a:rPr lang="el-GR" sz="2000" dirty="0" smtClean="0">
                <a:solidFill>
                  <a:srgbClr val="FF0000"/>
                </a:solidFill>
              </a:rPr>
              <a:t>πολλαπλές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διαδρομές</a:t>
            </a:r>
            <a:r>
              <a:rPr lang="el-GR" sz="2000" dirty="0" smtClean="0"/>
              <a:t> ίδιου κόστους </a:t>
            </a:r>
            <a:r>
              <a:rPr lang="en-US" sz="2000" dirty="0" smtClean="0"/>
              <a:t>(</a:t>
            </a:r>
            <a:r>
              <a:rPr lang="el-GR" sz="2000" dirty="0" smtClean="0"/>
              <a:t>μόνο μία διαδρομή στο</a:t>
            </a:r>
            <a:r>
              <a:rPr lang="en-US" sz="2000" dirty="0" smtClean="0"/>
              <a:t> RIP)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Για κάθε ζεύξη, πολλαπλές μετρικές κόστους για διαφορετικό </a:t>
            </a:r>
            <a:r>
              <a:rPr lang="en-US" sz="2000" dirty="0" smtClean="0">
                <a:solidFill>
                  <a:srgbClr val="FF0000"/>
                </a:solidFill>
              </a:rPr>
              <a:t>TOS </a:t>
            </a:r>
            <a:r>
              <a:rPr lang="en-US" sz="2000" dirty="0" smtClean="0"/>
              <a:t>(</a:t>
            </a:r>
            <a:r>
              <a:rPr lang="el-GR" sz="2000" dirty="0" smtClean="0"/>
              <a:t>π</a:t>
            </a:r>
            <a:r>
              <a:rPr lang="en-US" sz="2000" dirty="0" smtClean="0"/>
              <a:t>.</a:t>
            </a:r>
            <a:r>
              <a:rPr lang="el-GR" sz="2000" dirty="0" smtClean="0"/>
              <a:t>χ</a:t>
            </a:r>
            <a:r>
              <a:rPr lang="en-US" sz="2000" dirty="0" smtClean="0"/>
              <a:t>., </a:t>
            </a:r>
            <a:r>
              <a:rPr lang="el-GR" sz="2000" dirty="0" smtClean="0"/>
              <a:t>κόστος δορυφορικής ζεύξης θεωρείται «χαμηλό»</a:t>
            </a:r>
            <a:r>
              <a:rPr lang="en-US" sz="2000" dirty="0" smtClean="0"/>
              <a:t> </a:t>
            </a:r>
            <a:r>
              <a:rPr lang="el-GR" sz="2000" dirty="0" smtClean="0"/>
              <a:t>για </a:t>
            </a:r>
            <a:r>
              <a:rPr lang="en-US" sz="2000" dirty="0" smtClean="0"/>
              <a:t>TOS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βέλτιστης προσπάθειας,</a:t>
            </a:r>
            <a:r>
              <a:rPr lang="en-US" sz="2000" dirty="0" smtClean="0"/>
              <a:t> </a:t>
            </a:r>
            <a:r>
              <a:rPr lang="el-GR" sz="2000" dirty="0" smtClean="0"/>
              <a:t>υψηλό για </a:t>
            </a:r>
            <a:r>
              <a:rPr lang="en-US" sz="2000" dirty="0" smtClean="0"/>
              <a:t>TOS </a:t>
            </a:r>
            <a:r>
              <a:rPr lang="el-GR" sz="2000" dirty="0" smtClean="0"/>
              <a:t>πραγματικού χρόνου</a:t>
            </a:r>
            <a:r>
              <a:rPr lang="en-US" sz="2000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Ενσωματωμένη υποστήριξη </a:t>
            </a:r>
            <a:r>
              <a:rPr lang="el-GR" sz="2000" dirty="0" err="1" smtClean="0"/>
              <a:t>μονο</a:t>
            </a:r>
            <a:r>
              <a:rPr lang="el-GR" sz="2000" dirty="0" smtClean="0"/>
              <a:t>- και </a:t>
            </a:r>
            <a:r>
              <a:rPr lang="el-GR" sz="2000" dirty="0" err="1" smtClean="0"/>
              <a:t>πολυ</a:t>
            </a:r>
            <a:r>
              <a:rPr lang="el-GR" sz="2000" dirty="0" smtClean="0"/>
              <a:t>-εκπομπής </a:t>
            </a:r>
            <a:r>
              <a:rPr lang="en-US" sz="2000" dirty="0" smtClean="0"/>
              <a:t>(unicast/multicast): 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Το </a:t>
            </a:r>
            <a:r>
              <a:rPr lang="en-US" sz="2000" dirty="0" smtClean="0"/>
              <a:t>Multicast OSPF (MOSPF)</a:t>
            </a:r>
            <a:r>
              <a:rPr lang="el-GR" sz="2000" dirty="0" smtClean="0"/>
              <a:t> (</a:t>
            </a:r>
            <a:r>
              <a:rPr lang="en-US" sz="2000" dirty="0" smtClean="0"/>
              <a:t>OSPF </a:t>
            </a:r>
            <a:r>
              <a:rPr lang="el-GR" sz="2000" dirty="0" err="1" smtClean="0"/>
              <a:t>πολυ</a:t>
            </a:r>
            <a:r>
              <a:rPr lang="el-GR" sz="2000" dirty="0" smtClean="0"/>
              <a:t>-εκπομπής)</a:t>
            </a:r>
            <a:r>
              <a:rPr lang="en-US" sz="2000" dirty="0" smtClean="0"/>
              <a:t> </a:t>
            </a:r>
            <a:r>
              <a:rPr lang="el-GR" sz="2000" dirty="0" smtClean="0"/>
              <a:t>χρησιμοποιεί την ίδια βάση δεδομένων τοπολογίας με το</a:t>
            </a:r>
            <a:r>
              <a:rPr lang="en-US" sz="2000" dirty="0" smtClean="0"/>
              <a:t> OSPF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FF0000"/>
                </a:solidFill>
              </a:rPr>
              <a:t>ιεραρχικό</a:t>
            </a:r>
            <a:r>
              <a:rPr lang="en-US" sz="2000" dirty="0" smtClean="0"/>
              <a:t> OSPF </a:t>
            </a:r>
            <a:r>
              <a:rPr lang="el-GR" sz="2000" dirty="0" smtClean="0"/>
              <a:t>σε μεγάλους τομείς</a:t>
            </a:r>
            <a:r>
              <a:rPr lang="en-US" sz="2000" dirty="0" smtClean="0"/>
              <a:t> </a:t>
            </a:r>
            <a:r>
              <a:rPr lang="el-GR" sz="2000" dirty="0" smtClean="0"/>
              <a:t>(</a:t>
            </a:r>
            <a:r>
              <a:rPr lang="en-US" sz="2000" dirty="0" smtClean="0"/>
              <a:t>domains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5360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1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4489FE9-82F1-44E5-886F-6D3521A6DD9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550333" y="203200"/>
            <a:ext cx="7772400" cy="1143000"/>
          </a:xfrm>
        </p:spPr>
        <p:txBody>
          <a:bodyPr/>
          <a:lstStyle/>
          <a:p>
            <a:r>
              <a:rPr lang="el-GR" sz="3200" dirty="0" smtClean="0"/>
              <a:t>Κεφάλαιο</a:t>
            </a:r>
            <a:r>
              <a:rPr lang="en-US" sz="3200" dirty="0" smtClean="0"/>
              <a:t> 4: </a:t>
            </a:r>
            <a:r>
              <a:rPr lang="el-GR" sz="3200" dirty="0" smtClean="0"/>
              <a:t>Επίπεδο Δικτύου</a:t>
            </a:r>
            <a:endParaRPr lang="en-US" sz="3200" dirty="0" smtClean="0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33400" y="160020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9263" indent="-4492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 </a:t>
            </a:r>
            <a:r>
              <a:rPr lang="en-US" sz="2000" kern="0" dirty="0" smtClean="0">
                <a:latin typeface="+mn-lt"/>
              </a:rPr>
              <a:t>1 </a:t>
            </a:r>
            <a:r>
              <a:rPr lang="el-GR" sz="2000" kern="0" dirty="0">
                <a:latin typeface="+mn-lt"/>
              </a:rPr>
              <a:t>Εισαγωγή</a:t>
            </a:r>
            <a:endParaRPr lang="en-US" sz="2000" kern="0" dirty="0">
              <a:latin typeface="+mn-lt"/>
            </a:endParaRPr>
          </a:p>
          <a:p>
            <a:pPr marL="449263" indent="-4492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solidFill>
                  <a:srgbClr val="FF0000"/>
                </a:solidFill>
                <a:latin typeface="+mn-lt"/>
              </a:rPr>
              <a:t>4.2 </a:t>
            </a:r>
            <a:r>
              <a:rPr lang="el-GR" sz="2000" kern="0" dirty="0">
                <a:solidFill>
                  <a:srgbClr val="FF0000"/>
                </a:solidFill>
                <a:latin typeface="+mn-lt"/>
              </a:rPr>
              <a:t>Δίκτυα εικονικού κυκλώματος και δεδομενογράμματος</a:t>
            </a:r>
            <a:endParaRPr lang="en-US" sz="2000" kern="0" dirty="0">
              <a:solidFill>
                <a:srgbClr val="FF0000"/>
              </a:solidFill>
              <a:latin typeface="+mn-lt"/>
            </a:endParaRPr>
          </a:p>
          <a:p>
            <a:pPr marL="449263" indent="-4492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4.3 </a:t>
            </a:r>
            <a:r>
              <a:rPr lang="el-GR" sz="2000" kern="0" dirty="0">
                <a:latin typeface="+mn-lt"/>
              </a:rPr>
              <a:t>Τι βρίσκεται μέσα σ’ ένα δρομολογητή</a:t>
            </a:r>
            <a:endParaRPr lang="en-US" sz="2000" kern="0" dirty="0">
              <a:latin typeface="+mn-lt"/>
            </a:endParaRPr>
          </a:p>
          <a:p>
            <a:pPr marL="449263" indent="-4492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4.4 IP: </a:t>
            </a:r>
            <a:r>
              <a:rPr lang="el-GR" sz="2000" kern="0" dirty="0">
                <a:latin typeface="+mn-lt"/>
              </a:rPr>
              <a:t>Πρωτόκολλο Διαδικτύου </a:t>
            </a:r>
            <a:r>
              <a:rPr lang="en-US" sz="2000" kern="0" dirty="0">
                <a:latin typeface="+mn-lt"/>
              </a:rPr>
              <a:t>(Internet Protocol)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Μορφή δεδομενογράματος</a:t>
            </a:r>
            <a:endParaRPr lang="en-US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Διευθυνσιοδότηση </a:t>
            </a:r>
            <a:r>
              <a:rPr lang="en-US" kern="0" dirty="0">
                <a:latin typeface="+mn-lt"/>
              </a:rPr>
              <a:t>IPv4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ICMP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IPv6</a:t>
            </a: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4495800" y="1600200"/>
            <a:ext cx="43592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4.5 </a:t>
            </a:r>
            <a:r>
              <a:rPr lang="el-GR" sz="2000" kern="0" dirty="0">
                <a:latin typeface="+mn-lt"/>
              </a:rPr>
              <a:t>Αλγόριθμοι δρομολόγησης</a:t>
            </a:r>
            <a:endParaRPr lang="en-US" sz="20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Κατάστασης ζεύξης</a:t>
            </a:r>
            <a:r>
              <a:rPr lang="en-US" kern="0" dirty="0">
                <a:latin typeface="+mn-lt"/>
              </a:rPr>
              <a:t> (Link State)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Διανύσματος απόστασης</a:t>
            </a:r>
            <a:r>
              <a:rPr lang="en-US" kern="0" dirty="0">
                <a:latin typeface="+mn-lt"/>
              </a:rPr>
              <a:t> (Distance Vector)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Ιεραρχική δρομολόγηση</a:t>
            </a:r>
            <a:endParaRPr lang="en-US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4.6 </a:t>
            </a:r>
            <a:r>
              <a:rPr lang="el-GR" sz="2000" kern="0" dirty="0">
                <a:latin typeface="+mn-lt"/>
              </a:rPr>
              <a:t>Δρομολόγηση στο Διαδίκτυο</a:t>
            </a:r>
            <a:endParaRPr lang="en-US" sz="20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RIP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OSPF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BGP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4.7 </a:t>
            </a:r>
            <a:r>
              <a:rPr lang="el-GR" sz="2000" kern="0" dirty="0">
                <a:latin typeface="+mn-lt"/>
              </a:rPr>
              <a:t>Δρομολόγηση (ευρυ)εκπομπής και πολυεκπομπής</a:t>
            </a:r>
            <a:endParaRPr lang="en-US" sz="20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endParaRPr lang="en-US" sz="2000" kern="0" dirty="0">
              <a:latin typeface="+mn-lt"/>
            </a:endParaRPr>
          </a:p>
        </p:txBody>
      </p:sp>
      <p:sp>
        <p:nvSpPr>
          <p:cNvPr id="25605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47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2F2F5496-8DE9-499D-9186-348CD02C39F5}" type="slidenum">
              <a:rPr lang="en-US" smtClean="0"/>
              <a:pPr/>
              <a:t>110</a:t>
            </a:fld>
            <a:endParaRPr lang="en-US" smtClean="0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l-GR" sz="3600" smtClean="0"/>
              <a:t>Ιεραρχικό</a:t>
            </a:r>
            <a:r>
              <a:rPr lang="en-US" sz="3600" smtClean="0"/>
              <a:t> OSPF</a:t>
            </a:r>
            <a:endParaRPr lang="en-US" smtClean="0"/>
          </a:p>
        </p:txBody>
      </p:sp>
      <p:pic>
        <p:nvPicPr>
          <p:cNvPr id="154627" name="Picture 3" descr="04-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4263" y="1341438"/>
            <a:ext cx="73152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5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49C43F3B-65FF-4628-8BDE-821AF3A968A6}" type="slidenum">
              <a:rPr lang="en-US" smtClean="0"/>
              <a:pPr/>
              <a:t>111</a:t>
            </a:fld>
            <a:endParaRPr lang="en-US" smtClean="0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Ιεραρχικό</a:t>
            </a:r>
            <a:r>
              <a:rPr lang="en-US" sz="3600" dirty="0" smtClean="0"/>
              <a:t> OSPF</a:t>
            </a:r>
            <a:endParaRPr lang="en-US" dirty="0" smtClean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68438"/>
            <a:ext cx="8229600" cy="400843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FF0000"/>
                </a:solidFill>
              </a:rPr>
              <a:t>Δύο επίπεδα ιεραρχίας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τοπική περιοχή</a:t>
            </a:r>
            <a:r>
              <a:rPr lang="en-US" sz="2000" dirty="0" smtClean="0"/>
              <a:t>, </a:t>
            </a:r>
            <a:r>
              <a:rPr lang="el-GR" sz="2000" dirty="0" smtClean="0"/>
              <a:t>δικτυακός κορμός</a:t>
            </a:r>
            <a:r>
              <a:rPr lang="en-US" sz="2000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Δημοσιοποιήσεις κατάστασης ζεύξης μόνο στην περιοχή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Κάθε κόμβος έχει τη λεπτομερή τοπολογία</a:t>
            </a:r>
            <a:r>
              <a:rPr lang="el-GR" sz="2000" dirty="0" smtClean="0">
                <a:latin typeface="Calibri" pitchFamily="34" charset="0"/>
              </a:rPr>
              <a:t>;</a:t>
            </a:r>
            <a:r>
              <a:rPr lang="en-US" sz="2000" dirty="0" smtClean="0"/>
              <a:t> </a:t>
            </a:r>
            <a:r>
              <a:rPr lang="el-GR" sz="2000" dirty="0" smtClean="0"/>
              <a:t>Γνωρίζει μόνο την κατεύθυνση </a:t>
            </a:r>
            <a:r>
              <a:rPr lang="en-US" sz="2000" dirty="0" smtClean="0"/>
              <a:t>(</a:t>
            </a:r>
            <a:r>
              <a:rPr lang="el-GR" sz="2000" dirty="0" smtClean="0"/>
              <a:t>βραχύτερη διαδρομή</a:t>
            </a:r>
            <a:r>
              <a:rPr lang="en-US" sz="2000" dirty="0" smtClean="0"/>
              <a:t>) </a:t>
            </a:r>
            <a:r>
              <a:rPr lang="el-GR" sz="2000" dirty="0" smtClean="0"/>
              <a:t>προς δίκτυα σε άλλες περιοχές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l-GR" sz="2000" i="1" u="sng" dirty="0" smtClean="0">
                <a:solidFill>
                  <a:srgbClr val="FF0000"/>
                </a:solidFill>
              </a:rPr>
              <a:t>Παραμεθόριοι συνοριακοί δρομολογητές (</a:t>
            </a:r>
            <a:r>
              <a:rPr lang="en-US" sz="2000" i="1" u="sng" dirty="0" smtClean="0">
                <a:solidFill>
                  <a:srgbClr val="FF0000"/>
                </a:solidFill>
              </a:rPr>
              <a:t>area border routers</a:t>
            </a:r>
            <a:r>
              <a:rPr lang="el-GR" sz="2000" i="1" u="sng" dirty="0" smtClean="0">
                <a:solidFill>
                  <a:srgbClr val="FF0000"/>
                </a:solidFill>
              </a:rPr>
              <a:t>)</a:t>
            </a:r>
            <a:r>
              <a:rPr lang="en-US" sz="2000" i="1" u="sng" dirty="0" smtClean="0">
                <a:solidFill>
                  <a:srgbClr val="FF0000"/>
                </a:solidFill>
              </a:rPr>
              <a:t>: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/>
              <a:t>“</a:t>
            </a:r>
            <a:r>
              <a:rPr lang="el-GR" sz="2000" dirty="0" smtClean="0"/>
              <a:t>συνοψίζουν</a:t>
            </a:r>
            <a:r>
              <a:rPr lang="en-US" sz="2000" dirty="0" smtClean="0"/>
              <a:t>”</a:t>
            </a:r>
            <a:r>
              <a:rPr lang="el-GR" sz="2000" dirty="0" smtClean="0"/>
              <a:t> τις</a:t>
            </a:r>
            <a:r>
              <a:rPr lang="en-US" sz="2000" dirty="0" smtClean="0"/>
              <a:t> </a:t>
            </a:r>
            <a:r>
              <a:rPr lang="el-GR" sz="2000" dirty="0" smtClean="0"/>
              <a:t>αποστάσεις προς δίκτυα στη δική τους περιοχή</a:t>
            </a:r>
            <a:r>
              <a:rPr lang="en-US" sz="2000" dirty="0" smtClean="0"/>
              <a:t>, </a:t>
            </a:r>
            <a:r>
              <a:rPr lang="el-GR" sz="2000" dirty="0" smtClean="0"/>
              <a:t>τις δημοσιοποιούν σε άλλους παραμεθόριους συνοριακούς δρομολογητές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i="1" u="sng" dirty="0" smtClean="0">
                <a:solidFill>
                  <a:srgbClr val="FF0000"/>
                </a:solidFill>
              </a:rPr>
              <a:t>Δρομολογητές δικτυακού κορμού (</a:t>
            </a:r>
            <a:r>
              <a:rPr lang="en-US" sz="2000" i="1" u="sng" dirty="0" smtClean="0">
                <a:solidFill>
                  <a:srgbClr val="FF0000"/>
                </a:solidFill>
              </a:rPr>
              <a:t>backbone routers</a:t>
            </a:r>
            <a:r>
              <a:rPr lang="el-GR" sz="2000" i="1" u="sng" dirty="0" smtClean="0">
                <a:solidFill>
                  <a:srgbClr val="FF0000"/>
                </a:solidFill>
              </a:rPr>
              <a:t>)</a:t>
            </a:r>
            <a:r>
              <a:rPr lang="en-US" sz="2000" i="1" u="sng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τρέχουν δρομολόγηση </a:t>
            </a:r>
            <a:r>
              <a:rPr lang="en-US" sz="2000" dirty="0" smtClean="0"/>
              <a:t>OSPF</a:t>
            </a:r>
            <a:r>
              <a:rPr lang="el-GR" sz="2000" dirty="0" smtClean="0"/>
              <a:t> περιορισμένη στον δικτυακό κορμό</a:t>
            </a:r>
            <a:r>
              <a:rPr lang="en-US" sz="20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l-GR" sz="2000" i="1" u="sng" dirty="0" smtClean="0">
                <a:solidFill>
                  <a:srgbClr val="FF0000"/>
                </a:solidFill>
              </a:rPr>
              <a:t>Συνοριακοί δρομολογητές (</a:t>
            </a:r>
            <a:r>
              <a:rPr lang="en-US" sz="2000" i="1" u="sng" dirty="0" smtClean="0">
                <a:solidFill>
                  <a:srgbClr val="FF0000"/>
                </a:solidFill>
              </a:rPr>
              <a:t>boundary routers</a:t>
            </a:r>
            <a:r>
              <a:rPr lang="el-GR" sz="2000" i="1" u="sng" dirty="0" smtClean="0">
                <a:solidFill>
                  <a:srgbClr val="FF0000"/>
                </a:solidFill>
              </a:rPr>
              <a:t>)</a:t>
            </a:r>
            <a:r>
              <a:rPr lang="en-US" sz="2000" i="1" u="sng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συνδέουν με άλλα </a:t>
            </a:r>
            <a:r>
              <a:rPr lang="en-US" sz="2000" dirty="0" smtClean="0"/>
              <a:t>AS.</a:t>
            </a:r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15565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1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D4B3E97-E5AF-4C3C-8106-51FF39A8198D}" type="slidenum">
              <a:rPr lang="en-US" smtClean="0"/>
              <a:pPr/>
              <a:t>112</a:t>
            </a:fld>
            <a:endParaRPr lang="en-US" smtClean="0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66100" cy="1143000"/>
          </a:xfrm>
        </p:spPr>
        <p:txBody>
          <a:bodyPr/>
          <a:lstStyle/>
          <a:p>
            <a:r>
              <a:rPr lang="el-GR" sz="3200" smtClean="0"/>
              <a:t>Δρομολόγηση </a:t>
            </a:r>
            <a:r>
              <a:rPr lang="en-US" sz="3200" smtClean="0"/>
              <a:t>inter-AS </a:t>
            </a:r>
            <a:r>
              <a:rPr lang="el-GR" sz="3200" smtClean="0"/>
              <a:t>στο Διαδίκτυο</a:t>
            </a:r>
            <a:r>
              <a:rPr lang="en-US" sz="3200" smtClean="0"/>
              <a:t>: BGP</a:t>
            </a:r>
            <a:endParaRPr lang="en-US" sz="2400" smtClean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</a:rPr>
              <a:t>BGP (Border Gateway Protocol):</a:t>
            </a:r>
            <a:r>
              <a:rPr lang="en-US" sz="2400" dirty="0" smtClean="0"/>
              <a:t> </a:t>
            </a:r>
            <a:r>
              <a:rPr lang="el-GR" sz="2400" i="1" dirty="0" smtClean="0"/>
              <a:t>το</a:t>
            </a:r>
            <a:r>
              <a:rPr lang="en-US" sz="2400" dirty="0" smtClean="0"/>
              <a:t> de facto </a:t>
            </a:r>
            <a:r>
              <a:rPr lang="el-GR" sz="2400" dirty="0" smtClean="0"/>
              <a:t>πρωτόκολλο δρομολόγησης μεταξύ τομέων (</a:t>
            </a:r>
            <a:r>
              <a:rPr lang="en-US" sz="2400" dirty="0" smtClean="0"/>
              <a:t>domains)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Char char="q"/>
            </a:pPr>
            <a:r>
              <a:rPr lang="el-GR" sz="2400" dirty="0" smtClean="0"/>
              <a:t>Το </a:t>
            </a:r>
            <a:r>
              <a:rPr lang="en-US" sz="2400" dirty="0" smtClean="0"/>
              <a:t>BGP </a:t>
            </a:r>
            <a:r>
              <a:rPr lang="el-GR" sz="2400" dirty="0" smtClean="0"/>
              <a:t>παρέχει σε κάθε</a:t>
            </a:r>
            <a:r>
              <a:rPr lang="en-US" sz="2400" dirty="0" smtClean="0"/>
              <a:t> AS </a:t>
            </a:r>
            <a:r>
              <a:rPr lang="el-GR" sz="2400" dirty="0" smtClean="0"/>
              <a:t>ένα τρόπο για</a:t>
            </a:r>
            <a:r>
              <a:rPr lang="en-US" sz="2400" dirty="0" smtClean="0"/>
              <a:t>: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FF0000"/>
                </a:solidFill>
              </a:rPr>
              <a:t>eBGP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να λαμβάνει πληροφορίες προσέγγισης </a:t>
            </a:r>
            <a:r>
              <a:rPr lang="el-GR" sz="2000" dirty="0" err="1" smtClean="0"/>
              <a:t>υποδικτύου</a:t>
            </a:r>
            <a:r>
              <a:rPr lang="el-GR" sz="2000" dirty="0" smtClean="0"/>
              <a:t> από γειτονικά </a:t>
            </a:r>
            <a:r>
              <a:rPr lang="en-US" sz="2000" dirty="0" smtClean="0"/>
              <a:t>AS.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FF0000"/>
                </a:solidFill>
              </a:rPr>
              <a:t>iBGP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να διαδίδει τις πληροφορίες προσέγγισης σε όλους τους δρομολογητές που είναι εσωτερικοί στο</a:t>
            </a:r>
            <a:r>
              <a:rPr lang="en-US" sz="2000" dirty="0" smtClean="0"/>
              <a:t> AS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Να καθορίζει τις </a:t>
            </a:r>
            <a:r>
              <a:rPr lang="en-US" sz="2000" dirty="0" smtClean="0"/>
              <a:t>“</a:t>
            </a:r>
            <a:r>
              <a:rPr lang="el-GR" sz="2000" dirty="0" smtClean="0"/>
              <a:t>καλές</a:t>
            </a:r>
            <a:r>
              <a:rPr lang="en-US" sz="2000" dirty="0" smtClean="0"/>
              <a:t>” </a:t>
            </a:r>
            <a:r>
              <a:rPr lang="el-GR" sz="2000" dirty="0" smtClean="0"/>
              <a:t>διαδρομές προς άλλα δίκτυα με βάση τις πληροφορίες προσέγγισης και μια πολιτική</a:t>
            </a:r>
            <a:endParaRPr lang="en-US" sz="2000" dirty="0" smtClean="0"/>
          </a:p>
          <a:p>
            <a:pPr marL="381000" indent="-381000">
              <a:lnSpc>
                <a:spcPct val="90000"/>
              </a:lnSpc>
              <a:buFont typeface="Wingdings" pitchFamily="2" charset="2"/>
              <a:buChar char="q"/>
            </a:pPr>
            <a:r>
              <a:rPr lang="el-GR" sz="2400" dirty="0" smtClean="0"/>
              <a:t>Επιτρέπει σε κάθε </a:t>
            </a:r>
            <a:r>
              <a:rPr lang="el-GR" sz="2400" dirty="0" err="1" smtClean="0"/>
              <a:t>υποδίκτυο</a:t>
            </a:r>
            <a:r>
              <a:rPr lang="el-GR" sz="2400" dirty="0" smtClean="0"/>
              <a:t> να διαφημίζει την ύπαρξή του στο υπόλοιπο Διαδίκτυο</a:t>
            </a:r>
            <a:r>
              <a:rPr lang="en-US" sz="2400" dirty="0" smtClean="0"/>
              <a:t>: </a:t>
            </a:r>
            <a:r>
              <a:rPr lang="en-US" sz="2400" i="1" dirty="0" smtClean="0">
                <a:solidFill>
                  <a:schemeClr val="accent2"/>
                </a:solidFill>
              </a:rPr>
              <a:t>“</a:t>
            </a:r>
            <a:r>
              <a:rPr lang="el-GR" sz="2400" i="1" dirty="0" smtClean="0">
                <a:solidFill>
                  <a:schemeClr val="accent2"/>
                </a:solidFill>
              </a:rPr>
              <a:t>Είμαι εδώ</a:t>
            </a:r>
            <a:r>
              <a:rPr lang="en-US" sz="2400" i="1" dirty="0" smtClean="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5770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1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A2EB4AB-DEC5-4805-A2A0-99503E7DBF6F}" type="slidenum">
              <a:rPr lang="en-US" smtClean="0"/>
              <a:pPr/>
              <a:t>113</a:t>
            </a:fld>
            <a:endParaRPr lang="en-US" smtClean="0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l-GR" sz="3600" dirty="0" smtClean="0"/>
              <a:t>Τα βασικά του </a:t>
            </a:r>
            <a:r>
              <a:rPr lang="en-US" sz="3600" dirty="0" smtClean="0"/>
              <a:t>BGP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638" y="995363"/>
            <a:ext cx="8501062" cy="31686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FF0000"/>
                </a:solidFill>
              </a:rPr>
              <a:t>Σύνοδοι</a:t>
            </a:r>
            <a:r>
              <a:rPr lang="en-US" sz="2400" dirty="0" smtClean="0">
                <a:solidFill>
                  <a:srgbClr val="FF0000"/>
                </a:solidFill>
              </a:rPr>
              <a:t> BGP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(BGP sessions)</a:t>
            </a:r>
            <a:r>
              <a:rPr lang="el-GR" sz="2400" dirty="0" smtClean="0">
                <a:solidFill>
                  <a:srgbClr val="FF0000"/>
                </a:solidFill>
              </a:rPr>
              <a:t>: </a:t>
            </a:r>
            <a:r>
              <a:rPr lang="el-GR" sz="2400" dirty="0" smtClean="0"/>
              <a:t>2 </a:t>
            </a:r>
            <a:r>
              <a:rPr lang="en-US" sz="2400" dirty="0" smtClean="0"/>
              <a:t>BGP</a:t>
            </a:r>
            <a:r>
              <a:rPr lang="el-GR" sz="2400" dirty="0" smtClean="0"/>
              <a:t> δρομολογητές</a:t>
            </a:r>
            <a:r>
              <a:rPr lang="en-US" sz="2400" dirty="0" smtClean="0"/>
              <a:t> (</a:t>
            </a:r>
            <a:r>
              <a:rPr lang="el-GR" sz="2400" dirty="0" smtClean="0"/>
              <a:t>ομότιμοι</a:t>
            </a:r>
            <a:r>
              <a:rPr lang="en-US" sz="2400" dirty="0" smtClean="0"/>
              <a:t>) </a:t>
            </a:r>
            <a:r>
              <a:rPr lang="el-GR" sz="2400" dirty="0" smtClean="0"/>
              <a:t>ανταλλάσσουν </a:t>
            </a:r>
            <a:r>
              <a:rPr lang="en-US" sz="2400" dirty="0" smtClean="0"/>
              <a:t>BGP </a:t>
            </a:r>
            <a:r>
              <a:rPr lang="el-GR" sz="2400" dirty="0" smtClean="0"/>
              <a:t>μηνύματα: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000" dirty="0" smtClean="0"/>
              <a:t>Δημοσιοποιούν </a:t>
            </a:r>
            <a:r>
              <a:rPr lang="el-GR" sz="2000" dirty="0" smtClean="0">
                <a:solidFill>
                  <a:srgbClr val="FF0000"/>
                </a:solidFill>
              </a:rPr>
              <a:t>διαδρομές</a:t>
            </a:r>
            <a:r>
              <a:rPr lang="el-GR" sz="2000" dirty="0" smtClean="0"/>
              <a:t> προς διαφορετικού προορισμού δικτυακά προθέματα (πρωτόκολλο </a:t>
            </a:r>
            <a:r>
              <a:rPr lang="en-US" sz="2000" dirty="0" smtClean="0"/>
              <a:t>“</a:t>
            </a:r>
            <a:r>
              <a:rPr lang="el-GR" sz="2000" dirty="0" smtClean="0"/>
              <a:t>διανύσματος διαδρομής</a:t>
            </a:r>
            <a:r>
              <a:rPr lang="en-US" sz="2000" dirty="0" smtClean="0"/>
              <a:t>”</a:t>
            </a:r>
            <a:r>
              <a:rPr lang="el-GR" sz="2000" dirty="0" smtClean="0"/>
              <a:t>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000" dirty="0" smtClean="0"/>
              <a:t>Ανταλλάσσονται πάνω από </a:t>
            </a:r>
            <a:r>
              <a:rPr lang="el-GR" sz="2000" dirty="0" err="1" smtClean="0"/>
              <a:t>ημι</a:t>
            </a:r>
            <a:r>
              <a:rPr lang="el-GR" sz="2000" dirty="0" smtClean="0"/>
              <a:t>-μόνιμες </a:t>
            </a:r>
            <a:r>
              <a:rPr lang="en-US" sz="2000" dirty="0" smtClean="0"/>
              <a:t>TCP </a:t>
            </a:r>
            <a:r>
              <a:rPr lang="el-GR" sz="2000" dirty="0" smtClean="0"/>
              <a:t>συνδέσεις</a:t>
            </a:r>
            <a:endParaRPr lang="en-US" dirty="0" smtClean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l-GR" sz="2400" dirty="0" smtClean="0"/>
              <a:t>Όταν το</a:t>
            </a:r>
            <a:r>
              <a:rPr lang="en-US" sz="2400" dirty="0" smtClean="0"/>
              <a:t> AS</a:t>
            </a:r>
            <a:r>
              <a:rPr lang="el-GR" sz="2400" dirty="0" smtClean="0"/>
              <a:t>3</a:t>
            </a:r>
            <a:r>
              <a:rPr lang="en-US" sz="2400" dirty="0" smtClean="0"/>
              <a:t> </a:t>
            </a:r>
            <a:r>
              <a:rPr lang="el-GR" sz="2400" dirty="0" smtClean="0"/>
              <a:t>διαφημίζει ένα πρόθεμα στον </a:t>
            </a:r>
            <a:r>
              <a:rPr lang="en-US" sz="2400" dirty="0" smtClean="0"/>
              <a:t>AS1: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dirty="0" smtClean="0"/>
              <a:t>Το </a:t>
            </a:r>
            <a:r>
              <a:rPr lang="en-US" dirty="0" smtClean="0"/>
              <a:t>AS</a:t>
            </a:r>
            <a:r>
              <a:rPr lang="el-GR" dirty="0" smtClean="0"/>
              <a:t>3</a:t>
            </a:r>
            <a:r>
              <a:rPr lang="en-US" dirty="0" smtClean="0"/>
              <a:t> </a:t>
            </a:r>
            <a:r>
              <a:rPr lang="el-GR" i="1" dirty="0" smtClean="0">
                <a:solidFill>
                  <a:srgbClr val="FF0000"/>
                </a:solidFill>
              </a:rPr>
              <a:t>υπόσχεται</a:t>
            </a:r>
            <a:r>
              <a:rPr lang="en-US" dirty="0" smtClean="0"/>
              <a:t> </a:t>
            </a:r>
            <a:r>
              <a:rPr lang="el-GR" dirty="0" smtClean="0"/>
              <a:t>ότι θα προωθήσει </a:t>
            </a:r>
            <a:r>
              <a:rPr lang="en-US" dirty="0" smtClean="0"/>
              <a:t>datagrams </a:t>
            </a:r>
            <a:r>
              <a:rPr lang="el-GR" dirty="0" smtClean="0"/>
              <a:t>προς αυτό το πρόθεμα</a:t>
            </a:r>
            <a:r>
              <a:rPr lang="en-US" dirty="0" smtClean="0"/>
              <a:t>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dirty="0" smtClean="0"/>
              <a:t>Το </a:t>
            </a:r>
            <a:r>
              <a:rPr lang="en-US" dirty="0" smtClean="0"/>
              <a:t>AS</a:t>
            </a:r>
            <a:r>
              <a:rPr lang="el-GR" dirty="0" smtClean="0"/>
              <a:t>3</a:t>
            </a:r>
            <a:r>
              <a:rPr lang="en-US" dirty="0" smtClean="0"/>
              <a:t> </a:t>
            </a:r>
            <a:r>
              <a:rPr lang="el-GR" dirty="0" smtClean="0"/>
              <a:t>μπορεί να ομαδοποιήσει τα προθέματα στη δημοσιοποίησή του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158724" name="Freeform 5"/>
          <p:cNvSpPr>
            <a:spLocks/>
          </p:cNvSpPr>
          <p:nvPr/>
        </p:nvSpPr>
        <p:spPr bwMode="auto">
          <a:xfrm>
            <a:off x="5248275" y="4511675"/>
            <a:ext cx="2557463" cy="1627188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25" name="Freeform 6"/>
          <p:cNvSpPr>
            <a:spLocks/>
          </p:cNvSpPr>
          <p:nvPr/>
        </p:nvSpPr>
        <p:spPr bwMode="auto">
          <a:xfrm>
            <a:off x="976313" y="4173538"/>
            <a:ext cx="1992312" cy="1612900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26" name="Freeform 7"/>
          <p:cNvSpPr>
            <a:spLocks/>
          </p:cNvSpPr>
          <p:nvPr/>
        </p:nvSpPr>
        <p:spPr bwMode="auto">
          <a:xfrm>
            <a:off x="2262188" y="5472113"/>
            <a:ext cx="2660650" cy="1122362"/>
          </a:xfrm>
          <a:custGeom>
            <a:avLst/>
            <a:gdLst>
              <a:gd name="T0" fmla="*/ 2147483647 w 1583"/>
              <a:gd name="T1" fmla="*/ 2147483647 h 682"/>
              <a:gd name="T2" fmla="*/ 2147483647 w 1583"/>
              <a:gd name="T3" fmla="*/ 2147483647 h 682"/>
              <a:gd name="T4" fmla="*/ 2147483647 w 1583"/>
              <a:gd name="T5" fmla="*/ 2147483647 h 682"/>
              <a:gd name="T6" fmla="*/ 2147483647 w 1583"/>
              <a:gd name="T7" fmla="*/ 2147483647 h 682"/>
              <a:gd name="T8" fmla="*/ 2147483647 w 1583"/>
              <a:gd name="T9" fmla="*/ 2147483647 h 682"/>
              <a:gd name="T10" fmla="*/ 2147483647 w 1583"/>
              <a:gd name="T11" fmla="*/ 2147483647 h 682"/>
              <a:gd name="T12" fmla="*/ 2147483647 w 1583"/>
              <a:gd name="T13" fmla="*/ 2147483647 h 682"/>
              <a:gd name="T14" fmla="*/ 2147483647 w 1583"/>
              <a:gd name="T15" fmla="*/ 2147483647 h 682"/>
              <a:gd name="T16" fmla="*/ 2147483647 w 1583"/>
              <a:gd name="T17" fmla="*/ 2147483647 h 6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3"/>
              <a:gd name="T28" fmla="*/ 0 h 682"/>
              <a:gd name="T29" fmla="*/ 1583 w 1583"/>
              <a:gd name="T30" fmla="*/ 682 h 6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3" h="682">
                <a:moveTo>
                  <a:pt x="155" y="224"/>
                </a:moveTo>
                <a:cubicBezTo>
                  <a:pt x="208" y="137"/>
                  <a:pt x="302" y="108"/>
                  <a:pt x="407" y="74"/>
                </a:cubicBezTo>
                <a:cubicBezTo>
                  <a:pt x="512" y="40"/>
                  <a:pt x="660" y="0"/>
                  <a:pt x="785" y="20"/>
                </a:cubicBezTo>
                <a:cubicBezTo>
                  <a:pt x="910" y="40"/>
                  <a:pt x="1027" y="126"/>
                  <a:pt x="1157" y="194"/>
                </a:cubicBezTo>
                <a:cubicBezTo>
                  <a:pt x="1287" y="262"/>
                  <a:pt x="1545" y="353"/>
                  <a:pt x="1564" y="428"/>
                </a:cubicBezTo>
                <a:cubicBezTo>
                  <a:pt x="1583" y="503"/>
                  <a:pt x="1417" y="606"/>
                  <a:pt x="1272" y="644"/>
                </a:cubicBezTo>
                <a:cubicBezTo>
                  <a:pt x="1127" y="682"/>
                  <a:pt x="887" y="664"/>
                  <a:pt x="690" y="656"/>
                </a:cubicBezTo>
                <a:cubicBezTo>
                  <a:pt x="493" y="648"/>
                  <a:pt x="178" y="668"/>
                  <a:pt x="89" y="596"/>
                </a:cubicBezTo>
                <a:cubicBezTo>
                  <a:pt x="0" y="524"/>
                  <a:pt x="102" y="311"/>
                  <a:pt x="155" y="22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27" name="Oval 8"/>
          <p:cNvSpPr>
            <a:spLocks noChangeArrowheads="1"/>
          </p:cNvSpPr>
          <p:nvPr/>
        </p:nvSpPr>
        <p:spPr bwMode="auto">
          <a:xfrm>
            <a:off x="1390650" y="5335588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28" name="Line 9"/>
          <p:cNvSpPr>
            <a:spLocks noChangeShapeType="1"/>
          </p:cNvSpPr>
          <p:nvPr/>
        </p:nvSpPr>
        <p:spPr bwMode="auto">
          <a:xfrm>
            <a:off x="1390650" y="532447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29" name="Line 10"/>
          <p:cNvSpPr>
            <a:spLocks noChangeShapeType="1"/>
          </p:cNvSpPr>
          <p:nvPr/>
        </p:nvSpPr>
        <p:spPr bwMode="auto">
          <a:xfrm>
            <a:off x="1887538" y="532447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30" name="Rectangle 11"/>
          <p:cNvSpPr>
            <a:spLocks noChangeArrowheads="1"/>
          </p:cNvSpPr>
          <p:nvPr/>
        </p:nvSpPr>
        <p:spPr bwMode="auto">
          <a:xfrm>
            <a:off x="1390650" y="5324475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8731" name="Oval 12"/>
          <p:cNvSpPr>
            <a:spLocks noChangeArrowheads="1"/>
          </p:cNvSpPr>
          <p:nvPr/>
        </p:nvSpPr>
        <p:spPr bwMode="auto">
          <a:xfrm>
            <a:off x="1385888" y="5230813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32" name="Rectangle 13"/>
          <p:cNvSpPr>
            <a:spLocks noChangeArrowheads="1"/>
          </p:cNvSpPr>
          <p:nvPr/>
        </p:nvSpPr>
        <p:spPr bwMode="auto">
          <a:xfrm>
            <a:off x="1524000" y="5251450"/>
            <a:ext cx="223838" cy="1968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33" name="Text Box 14"/>
          <p:cNvSpPr txBox="1">
            <a:spLocks noChangeArrowheads="1"/>
          </p:cNvSpPr>
          <p:nvPr/>
        </p:nvSpPr>
        <p:spPr bwMode="auto">
          <a:xfrm>
            <a:off x="1397000" y="5154613"/>
            <a:ext cx="490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3b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8734" name="Oval 15"/>
          <p:cNvSpPr>
            <a:spLocks noChangeArrowheads="1"/>
          </p:cNvSpPr>
          <p:nvPr/>
        </p:nvSpPr>
        <p:spPr bwMode="auto">
          <a:xfrm>
            <a:off x="3324225" y="6297613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35" name="Line 16"/>
          <p:cNvSpPr>
            <a:spLocks noChangeShapeType="1"/>
          </p:cNvSpPr>
          <p:nvPr/>
        </p:nvSpPr>
        <p:spPr bwMode="auto">
          <a:xfrm>
            <a:off x="3324225" y="62865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36" name="Line 17"/>
          <p:cNvSpPr>
            <a:spLocks noChangeShapeType="1"/>
          </p:cNvSpPr>
          <p:nvPr/>
        </p:nvSpPr>
        <p:spPr bwMode="auto">
          <a:xfrm>
            <a:off x="3821113" y="62865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37" name="Rectangle 18"/>
          <p:cNvSpPr>
            <a:spLocks noChangeArrowheads="1"/>
          </p:cNvSpPr>
          <p:nvPr/>
        </p:nvSpPr>
        <p:spPr bwMode="auto">
          <a:xfrm>
            <a:off x="3324225" y="6286500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8738" name="Oval 19"/>
          <p:cNvSpPr>
            <a:spLocks noChangeArrowheads="1"/>
          </p:cNvSpPr>
          <p:nvPr/>
        </p:nvSpPr>
        <p:spPr bwMode="auto">
          <a:xfrm>
            <a:off x="3319463" y="6192838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158739" name="Group 20"/>
          <p:cNvGrpSpPr>
            <a:grpSpLocks/>
          </p:cNvGrpSpPr>
          <p:nvPr/>
        </p:nvGrpSpPr>
        <p:grpSpPr bwMode="auto">
          <a:xfrm>
            <a:off x="3352800" y="6107113"/>
            <a:ext cx="447675" cy="396875"/>
            <a:chOff x="2916" y="2429"/>
            <a:chExt cx="284" cy="250"/>
          </a:xfrm>
        </p:grpSpPr>
        <p:sp>
          <p:nvSpPr>
            <p:cNvPr id="158835" name="Rectangle 2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36" name="Text Box 22"/>
            <p:cNvSpPr txBox="1">
              <a:spLocks noChangeArrowheads="1"/>
            </p:cNvSpPr>
            <p:nvPr/>
          </p:nvSpPr>
          <p:spPr bwMode="auto">
            <a:xfrm>
              <a:off x="2916" y="2429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1d</a:t>
              </a:r>
            </a:p>
          </p:txBody>
        </p:sp>
      </p:grpSp>
      <p:sp>
        <p:nvSpPr>
          <p:cNvPr id="158740" name="Oval 23"/>
          <p:cNvSpPr>
            <a:spLocks noChangeArrowheads="1"/>
          </p:cNvSpPr>
          <p:nvPr/>
        </p:nvSpPr>
        <p:spPr bwMode="auto">
          <a:xfrm>
            <a:off x="2281238" y="5126038"/>
            <a:ext cx="496887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41" name="Line 24"/>
          <p:cNvSpPr>
            <a:spLocks noChangeShapeType="1"/>
          </p:cNvSpPr>
          <p:nvPr/>
        </p:nvSpPr>
        <p:spPr bwMode="auto">
          <a:xfrm>
            <a:off x="2281238" y="51149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42" name="Line 25"/>
          <p:cNvSpPr>
            <a:spLocks noChangeShapeType="1"/>
          </p:cNvSpPr>
          <p:nvPr/>
        </p:nvSpPr>
        <p:spPr bwMode="auto">
          <a:xfrm>
            <a:off x="2778125" y="51149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43" name="Rectangle 26"/>
          <p:cNvSpPr>
            <a:spLocks noChangeArrowheads="1"/>
          </p:cNvSpPr>
          <p:nvPr/>
        </p:nvSpPr>
        <p:spPr bwMode="auto">
          <a:xfrm>
            <a:off x="2281238" y="5114925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8744" name="Oval 27"/>
          <p:cNvSpPr>
            <a:spLocks noChangeArrowheads="1"/>
          </p:cNvSpPr>
          <p:nvPr/>
        </p:nvSpPr>
        <p:spPr bwMode="auto">
          <a:xfrm>
            <a:off x="2276475" y="5021263"/>
            <a:ext cx="496888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45" name="Rectangle 28"/>
          <p:cNvSpPr>
            <a:spLocks noChangeArrowheads="1"/>
          </p:cNvSpPr>
          <p:nvPr/>
        </p:nvSpPr>
        <p:spPr bwMode="auto">
          <a:xfrm>
            <a:off x="2414588" y="5041900"/>
            <a:ext cx="225425" cy="1746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46" name="Text Box 29"/>
          <p:cNvSpPr txBox="1">
            <a:spLocks noChangeArrowheads="1"/>
          </p:cNvSpPr>
          <p:nvPr/>
        </p:nvSpPr>
        <p:spPr bwMode="auto">
          <a:xfrm>
            <a:off x="2297113" y="4945063"/>
            <a:ext cx="46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3a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8747" name="Oval 30"/>
          <p:cNvSpPr>
            <a:spLocks noChangeArrowheads="1"/>
          </p:cNvSpPr>
          <p:nvPr/>
        </p:nvSpPr>
        <p:spPr bwMode="auto">
          <a:xfrm>
            <a:off x="3267075" y="5668963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48" name="Line 31"/>
          <p:cNvSpPr>
            <a:spLocks noChangeShapeType="1"/>
          </p:cNvSpPr>
          <p:nvPr/>
        </p:nvSpPr>
        <p:spPr bwMode="auto">
          <a:xfrm>
            <a:off x="3267075" y="56578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49" name="Line 32"/>
          <p:cNvSpPr>
            <a:spLocks noChangeShapeType="1"/>
          </p:cNvSpPr>
          <p:nvPr/>
        </p:nvSpPr>
        <p:spPr bwMode="auto">
          <a:xfrm>
            <a:off x="3763963" y="56578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50" name="Rectangle 33"/>
          <p:cNvSpPr>
            <a:spLocks noChangeArrowheads="1"/>
          </p:cNvSpPr>
          <p:nvPr/>
        </p:nvSpPr>
        <p:spPr bwMode="auto">
          <a:xfrm>
            <a:off x="3267075" y="5657850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8751" name="Oval 34"/>
          <p:cNvSpPr>
            <a:spLocks noChangeArrowheads="1"/>
          </p:cNvSpPr>
          <p:nvPr/>
        </p:nvSpPr>
        <p:spPr bwMode="auto">
          <a:xfrm>
            <a:off x="3262313" y="5564188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158752" name="Group 35"/>
          <p:cNvGrpSpPr>
            <a:grpSpLocks/>
          </p:cNvGrpSpPr>
          <p:nvPr/>
        </p:nvGrpSpPr>
        <p:grpSpPr bwMode="auto">
          <a:xfrm>
            <a:off x="3300413" y="5478463"/>
            <a:ext cx="428625" cy="396875"/>
            <a:chOff x="2919" y="2429"/>
            <a:chExt cx="277" cy="250"/>
          </a:xfrm>
        </p:grpSpPr>
        <p:sp>
          <p:nvSpPr>
            <p:cNvPr id="158833" name="Rectangle 36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34" name="Text Box 37"/>
            <p:cNvSpPr txBox="1">
              <a:spLocks noChangeArrowheads="1"/>
            </p:cNvSpPr>
            <p:nvPr/>
          </p:nvSpPr>
          <p:spPr bwMode="auto">
            <a:xfrm>
              <a:off x="2919" y="2429"/>
              <a:ext cx="2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1c</a:t>
              </a:r>
            </a:p>
          </p:txBody>
        </p:sp>
      </p:grpSp>
      <p:sp>
        <p:nvSpPr>
          <p:cNvPr id="158753" name="Line 38"/>
          <p:cNvSpPr>
            <a:spLocks noChangeShapeType="1"/>
          </p:cNvSpPr>
          <p:nvPr/>
        </p:nvSpPr>
        <p:spPr bwMode="auto">
          <a:xfrm>
            <a:off x="6116638" y="5370513"/>
            <a:ext cx="488950" cy="152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54" name="Freeform 39"/>
          <p:cNvSpPr>
            <a:spLocks/>
          </p:cNvSpPr>
          <p:nvPr/>
        </p:nvSpPr>
        <p:spPr bwMode="auto">
          <a:xfrm>
            <a:off x="1874838" y="5164138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55" name="Freeform 40"/>
          <p:cNvSpPr>
            <a:spLocks/>
          </p:cNvSpPr>
          <p:nvPr/>
        </p:nvSpPr>
        <p:spPr bwMode="auto">
          <a:xfrm>
            <a:off x="2566988" y="5259388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56" name="Freeform 41"/>
          <p:cNvSpPr>
            <a:spLocks/>
          </p:cNvSpPr>
          <p:nvPr/>
        </p:nvSpPr>
        <p:spPr bwMode="auto">
          <a:xfrm>
            <a:off x="4668838" y="5446713"/>
            <a:ext cx="1038225" cy="666750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57" name="Oval 42"/>
          <p:cNvSpPr>
            <a:spLocks noChangeArrowheads="1"/>
          </p:cNvSpPr>
          <p:nvPr/>
        </p:nvSpPr>
        <p:spPr bwMode="auto">
          <a:xfrm>
            <a:off x="5619750" y="5345113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58" name="Line 43"/>
          <p:cNvSpPr>
            <a:spLocks noChangeShapeType="1"/>
          </p:cNvSpPr>
          <p:nvPr/>
        </p:nvSpPr>
        <p:spPr bwMode="auto">
          <a:xfrm>
            <a:off x="5619750" y="53340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59" name="Line 44"/>
          <p:cNvSpPr>
            <a:spLocks noChangeShapeType="1"/>
          </p:cNvSpPr>
          <p:nvPr/>
        </p:nvSpPr>
        <p:spPr bwMode="auto">
          <a:xfrm>
            <a:off x="6116638" y="53340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60" name="Rectangle 45"/>
          <p:cNvSpPr>
            <a:spLocks noChangeArrowheads="1"/>
          </p:cNvSpPr>
          <p:nvPr/>
        </p:nvSpPr>
        <p:spPr bwMode="auto">
          <a:xfrm>
            <a:off x="5619750" y="5334000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8761" name="Oval 46"/>
          <p:cNvSpPr>
            <a:spLocks noChangeArrowheads="1"/>
          </p:cNvSpPr>
          <p:nvPr/>
        </p:nvSpPr>
        <p:spPr bwMode="auto">
          <a:xfrm>
            <a:off x="5614988" y="5240338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62" name="Rectangle 47"/>
          <p:cNvSpPr>
            <a:spLocks noChangeArrowheads="1"/>
          </p:cNvSpPr>
          <p:nvPr/>
        </p:nvSpPr>
        <p:spPr bwMode="auto">
          <a:xfrm>
            <a:off x="5753100" y="5260975"/>
            <a:ext cx="223838" cy="1905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63" name="Text Box 48"/>
          <p:cNvSpPr txBox="1">
            <a:spLocks noChangeArrowheads="1"/>
          </p:cNvSpPr>
          <p:nvPr/>
        </p:nvSpPr>
        <p:spPr bwMode="auto">
          <a:xfrm>
            <a:off x="5635625" y="5164138"/>
            <a:ext cx="46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2a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8764" name="Text Box 49"/>
          <p:cNvSpPr txBox="1">
            <a:spLocks noChangeArrowheads="1"/>
          </p:cNvSpPr>
          <p:nvPr/>
        </p:nvSpPr>
        <p:spPr bwMode="auto">
          <a:xfrm>
            <a:off x="1924050" y="5303838"/>
            <a:ext cx="70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AS3</a:t>
            </a:r>
            <a:endParaRPr lang="en-US"/>
          </a:p>
        </p:txBody>
      </p:sp>
      <p:sp>
        <p:nvSpPr>
          <p:cNvPr id="158765" name="Text Box 50"/>
          <p:cNvSpPr txBox="1">
            <a:spLocks noChangeArrowheads="1"/>
          </p:cNvSpPr>
          <p:nvPr/>
        </p:nvSpPr>
        <p:spPr bwMode="auto">
          <a:xfrm>
            <a:off x="2495550" y="6162675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AS1</a:t>
            </a:r>
            <a:endParaRPr lang="en-US"/>
          </a:p>
        </p:txBody>
      </p:sp>
      <p:sp>
        <p:nvSpPr>
          <p:cNvPr id="158766" name="Text Box 51"/>
          <p:cNvSpPr txBox="1">
            <a:spLocks noChangeArrowheads="1"/>
          </p:cNvSpPr>
          <p:nvPr/>
        </p:nvSpPr>
        <p:spPr bwMode="auto">
          <a:xfrm>
            <a:off x="6067425" y="56213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AS2</a:t>
            </a:r>
          </a:p>
        </p:txBody>
      </p:sp>
      <p:sp>
        <p:nvSpPr>
          <p:cNvPr id="158767" name="Oval 52"/>
          <p:cNvSpPr>
            <a:spLocks noChangeArrowheads="1"/>
          </p:cNvSpPr>
          <p:nvPr/>
        </p:nvSpPr>
        <p:spPr bwMode="auto">
          <a:xfrm>
            <a:off x="2781300" y="6002338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68" name="Line 53"/>
          <p:cNvSpPr>
            <a:spLocks noChangeShapeType="1"/>
          </p:cNvSpPr>
          <p:nvPr/>
        </p:nvSpPr>
        <p:spPr bwMode="auto">
          <a:xfrm>
            <a:off x="2781300" y="59912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69" name="Line 54"/>
          <p:cNvSpPr>
            <a:spLocks noChangeShapeType="1"/>
          </p:cNvSpPr>
          <p:nvPr/>
        </p:nvSpPr>
        <p:spPr bwMode="auto">
          <a:xfrm>
            <a:off x="3278188" y="59912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70" name="Rectangle 55"/>
          <p:cNvSpPr>
            <a:spLocks noChangeArrowheads="1"/>
          </p:cNvSpPr>
          <p:nvPr/>
        </p:nvSpPr>
        <p:spPr bwMode="auto">
          <a:xfrm>
            <a:off x="2781300" y="5991225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8771" name="Oval 56"/>
          <p:cNvSpPr>
            <a:spLocks noChangeArrowheads="1"/>
          </p:cNvSpPr>
          <p:nvPr/>
        </p:nvSpPr>
        <p:spPr bwMode="auto">
          <a:xfrm>
            <a:off x="2776538" y="5903913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72" name="Rectangle 57"/>
          <p:cNvSpPr>
            <a:spLocks noChangeArrowheads="1"/>
          </p:cNvSpPr>
          <p:nvPr/>
        </p:nvSpPr>
        <p:spPr bwMode="auto">
          <a:xfrm>
            <a:off x="2911475" y="5946775"/>
            <a:ext cx="225425" cy="152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73" name="Text Box 58"/>
          <p:cNvSpPr txBox="1">
            <a:spLocks noChangeArrowheads="1"/>
          </p:cNvSpPr>
          <p:nvPr/>
        </p:nvSpPr>
        <p:spPr bwMode="auto">
          <a:xfrm>
            <a:off x="2820988" y="5818188"/>
            <a:ext cx="42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1a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58774" name="Group 59"/>
          <p:cNvGrpSpPr>
            <a:grpSpLocks/>
          </p:cNvGrpSpPr>
          <p:nvPr/>
        </p:nvGrpSpPr>
        <p:grpSpPr bwMode="auto">
          <a:xfrm>
            <a:off x="6342063" y="4875213"/>
            <a:ext cx="501650" cy="396875"/>
            <a:chOff x="4320" y="1940"/>
            <a:chExt cx="316" cy="250"/>
          </a:xfrm>
        </p:grpSpPr>
        <p:sp>
          <p:nvSpPr>
            <p:cNvPr id="158826" name="Oval 60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27" name="Line 61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828" name="Line 62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829" name="Rectangle 63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8830" name="Oval 64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31" name="Rectangle 65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32" name="Text Box 66"/>
            <p:cNvSpPr txBox="1">
              <a:spLocks noChangeArrowheads="1"/>
            </p:cNvSpPr>
            <p:nvPr/>
          </p:nvSpPr>
          <p:spPr bwMode="auto">
            <a:xfrm>
              <a:off x="4333" y="1940"/>
              <a:ext cx="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2c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58775" name="Group 67"/>
          <p:cNvGrpSpPr>
            <a:grpSpLocks/>
          </p:cNvGrpSpPr>
          <p:nvPr/>
        </p:nvGrpSpPr>
        <p:grpSpPr bwMode="auto">
          <a:xfrm>
            <a:off x="6605588" y="5335588"/>
            <a:ext cx="501650" cy="396875"/>
            <a:chOff x="4596" y="2162"/>
            <a:chExt cx="316" cy="250"/>
          </a:xfrm>
        </p:grpSpPr>
        <p:sp>
          <p:nvSpPr>
            <p:cNvPr id="158819" name="Oval 68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20" name="Line 69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821" name="Line 70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822" name="Rectangle 71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8823" name="Oval 72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24" name="Rectangle 73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25" name="Text Box 74"/>
            <p:cNvSpPr txBox="1">
              <a:spLocks noChangeArrowheads="1"/>
            </p:cNvSpPr>
            <p:nvPr/>
          </p:nvSpPr>
          <p:spPr bwMode="auto">
            <a:xfrm>
              <a:off x="4603" y="2162"/>
              <a:ext cx="3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2b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58776" name="Group 75"/>
          <p:cNvGrpSpPr>
            <a:grpSpLocks/>
          </p:cNvGrpSpPr>
          <p:nvPr/>
        </p:nvGrpSpPr>
        <p:grpSpPr bwMode="auto">
          <a:xfrm>
            <a:off x="4176713" y="5922963"/>
            <a:ext cx="501650" cy="396875"/>
            <a:chOff x="2016" y="1980"/>
            <a:chExt cx="316" cy="250"/>
          </a:xfrm>
        </p:grpSpPr>
        <p:sp>
          <p:nvSpPr>
            <p:cNvPr id="158811" name="Oval 76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12" name="Line 77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813" name="Line 78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814" name="Rectangle 79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8815" name="Oval 80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58816" name="Group 81"/>
            <p:cNvGrpSpPr>
              <a:grpSpLocks/>
            </p:cNvGrpSpPr>
            <p:nvPr/>
          </p:nvGrpSpPr>
          <p:grpSpPr bwMode="auto">
            <a:xfrm>
              <a:off x="2034" y="1980"/>
              <a:ext cx="283" cy="250"/>
              <a:chOff x="2914" y="2429"/>
              <a:chExt cx="288" cy="250"/>
            </a:xfrm>
          </p:grpSpPr>
          <p:sp>
            <p:nvSpPr>
              <p:cNvPr id="158817" name="Rectangle 8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58818" name="Text Box 83"/>
              <p:cNvSpPr txBox="1">
                <a:spLocks noChangeArrowheads="1"/>
              </p:cNvSpPr>
              <p:nvPr/>
            </p:nvSpPr>
            <p:spPr bwMode="auto">
              <a:xfrm>
                <a:off x="2914" y="2429"/>
                <a:ext cx="28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1b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58777" name="Group 84"/>
          <p:cNvGrpSpPr>
            <a:grpSpLocks/>
          </p:cNvGrpSpPr>
          <p:nvPr/>
        </p:nvGrpSpPr>
        <p:grpSpPr bwMode="auto">
          <a:xfrm>
            <a:off x="1655763" y="4578350"/>
            <a:ext cx="501650" cy="396875"/>
            <a:chOff x="2016" y="1980"/>
            <a:chExt cx="316" cy="250"/>
          </a:xfrm>
        </p:grpSpPr>
        <p:sp>
          <p:nvSpPr>
            <p:cNvPr id="158803" name="Oval 85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04" name="Line 86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805" name="Line 87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806" name="Rectangle 88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8807" name="Oval 89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58808" name="Group 90"/>
            <p:cNvGrpSpPr>
              <a:grpSpLocks/>
            </p:cNvGrpSpPr>
            <p:nvPr/>
          </p:nvGrpSpPr>
          <p:grpSpPr bwMode="auto">
            <a:xfrm>
              <a:off x="2027" y="1980"/>
              <a:ext cx="296" cy="250"/>
              <a:chOff x="2907" y="2429"/>
              <a:chExt cx="301" cy="250"/>
            </a:xfrm>
          </p:grpSpPr>
          <p:sp>
            <p:nvSpPr>
              <p:cNvPr id="158809" name="Rectangle 9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58810" name="Text Box 92"/>
              <p:cNvSpPr txBox="1">
                <a:spLocks noChangeArrowheads="1"/>
              </p:cNvSpPr>
              <p:nvPr/>
            </p:nvSpPr>
            <p:spPr bwMode="auto">
              <a:xfrm>
                <a:off x="2907" y="2429"/>
                <a:ext cx="30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3c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58778" name="Line 93"/>
          <p:cNvSpPr>
            <a:spLocks noChangeShapeType="1"/>
          </p:cNvSpPr>
          <p:nvPr/>
        </p:nvSpPr>
        <p:spPr bwMode="auto">
          <a:xfrm flipH="1">
            <a:off x="3154363" y="5751513"/>
            <a:ext cx="147637" cy="1619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79" name="Line 94"/>
          <p:cNvSpPr>
            <a:spLocks noChangeShapeType="1"/>
          </p:cNvSpPr>
          <p:nvPr/>
        </p:nvSpPr>
        <p:spPr bwMode="auto">
          <a:xfrm>
            <a:off x="3557588" y="5791200"/>
            <a:ext cx="0" cy="3905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80" name="Line 95"/>
          <p:cNvSpPr>
            <a:spLocks noChangeShapeType="1"/>
          </p:cNvSpPr>
          <p:nvPr/>
        </p:nvSpPr>
        <p:spPr bwMode="auto">
          <a:xfrm>
            <a:off x="3719513" y="5738813"/>
            <a:ext cx="496887" cy="33496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81" name="Line 96"/>
          <p:cNvSpPr>
            <a:spLocks noChangeShapeType="1"/>
          </p:cNvSpPr>
          <p:nvPr/>
        </p:nvSpPr>
        <p:spPr bwMode="auto">
          <a:xfrm flipH="1">
            <a:off x="3840163" y="6196013"/>
            <a:ext cx="376237" cy="1206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82" name="Line 97"/>
          <p:cNvSpPr>
            <a:spLocks noChangeShapeType="1"/>
          </p:cNvSpPr>
          <p:nvPr/>
        </p:nvSpPr>
        <p:spPr bwMode="auto">
          <a:xfrm flipH="1" flipV="1">
            <a:off x="3262313" y="6019800"/>
            <a:ext cx="901700" cy="8096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83" name="Line 98"/>
          <p:cNvSpPr>
            <a:spLocks noChangeShapeType="1"/>
          </p:cNvSpPr>
          <p:nvPr/>
        </p:nvSpPr>
        <p:spPr bwMode="auto">
          <a:xfrm flipV="1">
            <a:off x="6032500" y="5105400"/>
            <a:ext cx="349250" cy="13493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84" name="Line 99"/>
          <p:cNvSpPr>
            <a:spLocks noChangeShapeType="1"/>
          </p:cNvSpPr>
          <p:nvPr/>
        </p:nvSpPr>
        <p:spPr bwMode="auto">
          <a:xfrm>
            <a:off x="3152775" y="4510088"/>
            <a:ext cx="76676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85" name="Line 100"/>
          <p:cNvSpPr>
            <a:spLocks noChangeShapeType="1"/>
          </p:cNvSpPr>
          <p:nvPr/>
        </p:nvSpPr>
        <p:spPr bwMode="auto">
          <a:xfrm>
            <a:off x="3186113" y="4951413"/>
            <a:ext cx="766762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86" name="Text Box 101"/>
          <p:cNvSpPr txBox="1">
            <a:spLocks noChangeArrowheads="1"/>
          </p:cNvSpPr>
          <p:nvPr/>
        </p:nvSpPr>
        <p:spPr bwMode="auto">
          <a:xfrm>
            <a:off x="4002088" y="4352925"/>
            <a:ext cx="1254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eBGP session</a:t>
            </a:r>
          </a:p>
        </p:txBody>
      </p:sp>
      <p:sp>
        <p:nvSpPr>
          <p:cNvPr id="158787" name="Text Box 102"/>
          <p:cNvSpPr txBox="1">
            <a:spLocks noChangeArrowheads="1"/>
          </p:cNvSpPr>
          <p:nvPr/>
        </p:nvSpPr>
        <p:spPr bwMode="auto">
          <a:xfrm>
            <a:off x="4043363" y="4772025"/>
            <a:ext cx="1206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iBGP session</a:t>
            </a:r>
          </a:p>
        </p:txBody>
      </p:sp>
      <p:sp>
        <p:nvSpPr>
          <p:cNvPr id="158788" name="Line 103"/>
          <p:cNvSpPr>
            <a:spLocks noChangeShapeType="1"/>
          </p:cNvSpPr>
          <p:nvPr/>
        </p:nvSpPr>
        <p:spPr bwMode="auto">
          <a:xfrm flipH="1" flipV="1">
            <a:off x="2079625" y="4864100"/>
            <a:ext cx="241300" cy="1746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89" name="Line 104"/>
          <p:cNvSpPr>
            <a:spLocks noChangeShapeType="1"/>
          </p:cNvSpPr>
          <p:nvPr/>
        </p:nvSpPr>
        <p:spPr bwMode="auto">
          <a:xfrm flipH="1">
            <a:off x="1649413" y="4891088"/>
            <a:ext cx="147637" cy="37623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90" name="Line 105"/>
          <p:cNvSpPr>
            <a:spLocks noChangeShapeType="1"/>
          </p:cNvSpPr>
          <p:nvPr/>
        </p:nvSpPr>
        <p:spPr bwMode="auto">
          <a:xfrm>
            <a:off x="6731000" y="5173663"/>
            <a:ext cx="68263" cy="228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91" name="Line 106"/>
          <p:cNvSpPr>
            <a:spLocks noChangeShapeType="1"/>
          </p:cNvSpPr>
          <p:nvPr/>
        </p:nvSpPr>
        <p:spPr bwMode="auto">
          <a:xfrm>
            <a:off x="3168650" y="6100763"/>
            <a:ext cx="201613" cy="13493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9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grpSp>
        <p:nvGrpSpPr>
          <p:cNvPr id="108" name="Group 117"/>
          <p:cNvGrpSpPr>
            <a:grpSpLocks/>
          </p:cNvGrpSpPr>
          <p:nvPr/>
        </p:nvGrpSpPr>
        <p:grpSpPr bwMode="auto">
          <a:xfrm>
            <a:off x="2551113" y="4953000"/>
            <a:ext cx="1346200" cy="628650"/>
            <a:chOff x="2171" y="2713"/>
            <a:chExt cx="848" cy="396"/>
          </a:xfrm>
        </p:grpSpPr>
        <p:sp>
          <p:nvSpPr>
            <p:cNvPr id="158801" name="AutoShape 118"/>
            <p:cNvSpPr>
              <a:spLocks noChangeArrowheads="1"/>
            </p:cNvSpPr>
            <p:nvPr/>
          </p:nvSpPr>
          <p:spPr bwMode="auto">
            <a:xfrm rot="-9091425">
              <a:off x="2171" y="2935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02" name="Text Box 119"/>
            <p:cNvSpPr txBox="1">
              <a:spLocks noChangeArrowheads="1"/>
            </p:cNvSpPr>
            <p:nvPr/>
          </p:nvSpPr>
          <p:spPr bwMode="auto">
            <a:xfrm>
              <a:off x="2384" y="2713"/>
              <a:ext cx="635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600" i="1">
                  <a:solidFill>
                    <a:srgbClr val="CC0000"/>
                  </a:solidFill>
                </a:rPr>
                <a:t>BGP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600" i="1">
                  <a:solidFill>
                    <a:srgbClr val="CC0000"/>
                  </a:solidFill>
                </a:rPr>
                <a:t>message</a:t>
              </a:r>
            </a:p>
          </p:txBody>
        </p:sp>
      </p:grpSp>
      <p:sp>
        <p:nvSpPr>
          <p:cNvPr id="158794" name="Freeform 113"/>
          <p:cNvSpPr>
            <a:spLocks/>
          </p:cNvSpPr>
          <p:nvPr/>
        </p:nvSpPr>
        <p:spPr bwMode="auto">
          <a:xfrm flipH="1">
            <a:off x="0" y="5099050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95" name="Text Box 114"/>
          <p:cNvSpPr txBox="1">
            <a:spLocks noChangeArrowheads="1"/>
          </p:cNvSpPr>
          <p:nvPr/>
        </p:nvSpPr>
        <p:spPr bwMode="auto">
          <a:xfrm>
            <a:off x="180975" y="5611813"/>
            <a:ext cx="893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other</a:t>
            </a:r>
          </a:p>
          <a:p>
            <a:pPr eaLnBrk="0" hangingPunct="0"/>
            <a:r>
              <a:rPr lang="en-US" sz="1400"/>
              <a:t>networks</a:t>
            </a:r>
          </a:p>
        </p:txBody>
      </p:sp>
      <p:sp>
        <p:nvSpPr>
          <p:cNvPr id="158796" name="Line 115"/>
          <p:cNvSpPr>
            <a:spLocks noChangeShapeType="1"/>
          </p:cNvSpPr>
          <p:nvPr/>
        </p:nvSpPr>
        <p:spPr bwMode="auto">
          <a:xfrm flipH="1">
            <a:off x="923925" y="5399088"/>
            <a:ext cx="468313" cy="268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8797" name="Freeform 2"/>
          <p:cNvSpPr>
            <a:spLocks/>
          </p:cNvSpPr>
          <p:nvPr/>
        </p:nvSpPr>
        <p:spPr bwMode="auto">
          <a:xfrm>
            <a:off x="7972425" y="4591050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98" name="Text Box 112"/>
          <p:cNvSpPr txBox="1">
            <a:spLocks noChangeArrowheads="1"/>
          </p:cNvSpPr>
          <p:nvPr/>
        </p:nvSpPr>
        <p:spPr bwMode="auto">
          <a:xfrm>
            <a:off x="7994650" y="5159375"/>
            <a:ext cx="893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other</a:t>
            </a:r>
          </a:p>
          <a:p>
            <a:pPr eaLnBrk="0" hangingPunct="0"/>
            <a:r>
              <a:rPr lang="en-US" sz="1400"/>
              <a:t>networks</a:t>
            </a:r>
          </a:p>
        </p:txBody>
      </p:sp>
      <p:sp>
        <p:nvSpPr>
          <p:cNvPr id="158799" name="Line 92"/>
          <p:cNvSpPr>
            <a:spLocks noChangeShapeType="1"/>
          </p:cNvSpPr>
          <p:nvPr/>
        </p:nvSpPr>
        <p:spPr bwMode="auto">
          <a:xfrm>
            <a:off x="6789738" y="5087938"/>
            <a:ext cx="1425575" cy="74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8800" name="Line 93"/>
          <p:cNvSpPr>
            <a:spLocks noChangeShapeType="1"/>
          </p:cNvSpPr>
          <p:nvPr/>
        </p:nvSpPr>
        <p:spPr bwMode="auto">
          <a:xfrm>
            <a:off x="7058025" y="5524500"/>
            <a:ext cx="1030288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895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84E33584-52A6-4002-9F2A-503EB914F2F4}" type="slidenum">
              <a:rPr lang="en-US" smtClean="0"/>
              <a:pPr/>
              <a:t>114</a:t>
            </a:fld>
            <a:endParaRPr lang="en-US" smtClean="0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Μηνύματα </a:t>
            </a:r>
            <a:r>
              <a:rPr lang="en-US" sz="3600" smtClean="0"/>
              <a:t>BGP</a:t>
            </a:r>
            <a:endParaRPr lang="en-US" sz="2800" smtClean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22626"/>
            <a:ext cx="8229600" cy="496703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dirty="0" smtClean="0"/>
              <a:t>Τα μηνύματα </a:t>
            </a:r>
            <a:r>
              <a:rPr lang="en-US" sz="2400" dirty="0" smtClean="0"/>
              <a:t>BGP </a:t>
            </a:r>
            <a:r>
              <a:rPr lang="el-GR" sz="2400" dirty="0" smtClean="0"/>
              <a:t>ανταλλάσσονται μεταξύ ομότιμων πάνω από </a:t>
            </a:r>
            <a:r>
              <a:rPr lang="en-US" sz="2400" dirty="0" smtClean="0"/>
              <a:t>TCP</a:t>
            </a:r>
            <a:r>
              <a:rPr lang="el-GR" sz="2400" dirty="0" smtClean="0"/>
              <a:t> σύνδεση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Μηνύματα </a:t>
            </a:r>
            <a:r>
              <a:rPr lang="en-US" sz="2400" dirty="0" smtClean="0"/>
              <a:t>BGP: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OPEN:</a:t>
            </a:r>
            <a:r>
              <a:rPr lang="en-US" dirty="0" smtClean="0"/>
              <a:t> </a:t>
            </a:r>
            <a:r>
              <a:rPr lang="el-GR" dirty="0" smtClean="0"/>
              <a:t>ανοίγει σύνδεση</a:t>
            </a:r>
            <a:r>
              <a:rPr lang="en-US" dirty="0" smtClean="0"/>
              <a:t> TCP </a:t>
            </a:r>
            <a:r>
              <a:rPr lang="el-GR" dirty="0" smtClean="0"/>
              <a:t>προς τον ομότιμο και </a:t>
            </a:r>
            <a:r>
              <a:rPr lang="el-GR" dirty="0" err="1" smtClean="0"/>
              <a:t>ταυτοποιεί</a:t>
            </a:r>
            <a:r>
              <a:rPr lang="el-GR" dirty="0" smtClean="0"/>
              <a:t> τον αποστολέα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UPDATE:</a:t>
            </a:r>
            <a:r>
              <a:rPr lang="en-US" dirty="0" smtClean="0"/>
              <a:t> </a:t>
            </a:r>
            <a:r>
              <a:rPr lang="el-GR" dirty="0" smtClean="0"/>
              <a:t>δημοσιοποιεί νέα διαδρομή</a:t>
            </a:r>
            <a:r>
              <a:rPr lang="en-US" dirty="0" smtClean="0"/>
              <a:t> (</a:t>
            </a:r>
            <a:r>
              <a:rPr lang="el-GR" dirty="0" smtClean="0"/>
              <a:t>ή αποσύρει παλιά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KEEPALIVE</a:t>
            </a:r>
            <a:r>
              <a:rPr lang="el-GR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διατηρεί τη σύνδεση ζωντανή ελλείψει </a:t>
            </a:r>
            <a:r>
              <a:rPr lang="en-US" dirty="0" smtClean="0"/>
              <a:t>UPDATES</a:t>
            </a:r>
            <a:r>
              <a:rPr lang="el-GR" dirty="0" smtClean="0"/>
              <a:t>. </a:t>
            </a:r>
            <a:r>
              <a:rPr lang="en-US" dirty="0" smtClean="0"/>
              <a:t> </a:t>
            </a:r>
            <a:r>
              <a:rPr lang="el-GR" dirty="0" smtClean="0"/>
              <a:t>Επίσης επιβεβαιώνει αίτηση</a:t>
            </a:r>
            <a:r>
              <a:rPr lang="en-US" dirty="0" smtClean="0"/>
              <a:t> OPEN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NOTIFICATION:</a:t>
            </a:r>
            <a:r>
              <a:rPr lang="en-US" dirty="0" smtClean="0"/>
              <a:t> </a:t>
            </a:r>
            <a:r>
              <a:rPr lang="el-GR" dirty="0" smtClean="0"/>
              <a:t>αναφέρει σφάλματα σε προηγούμενο μήνυμα και χρησιμοποιείται για το κλείσιμο σύνδεσης</a:t>
            </a:r>
            <a:endParaRPr lang="en-US" sz="2800" dirty="0" smtClean="0"/>
          </a:p>
        </p:txBody>
      </p:sp>
      <p:sp>
        <p:nvSpPr>
          <p:cNvPr id="1628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2462C3B2-742C-446D-A5FD-0FCAB240DD2F}" type="slidenum">
              <a:rPr lang="en-US" smtClean="0"/>
              <a:pPr/>
              <a:t>115</a:t>
            </a:fld>
            <a:endParaRPr lang="en-US" smtClean="0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8224838" cy="1143000"/>
          </a:xfrm>
        </p:spPr>
        <p:txBody>
          <a:bodyPr/>
          <a:lstStyle/>
          <a:p>
            <a:r>
              <a:rPr lang="el-GR" smtClean="0"/>
              <a:t>Διανομή πληροφορίας προσέγγισης</a:t>
            </a:r>
            <a:endParaRPr lang="en-US" smtClean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413" y="1108075"/>
            <a:ext cx="8156575" cy="237013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000" dirty="0" smtClean="0"/>
              <a:t>Χρησιμοποιώντας σύνοδο </a:t>
            </a:r>
            <a:r>
              <a:rPr lang="en-US" sz="2000" dirty="0" err="1" smtClean="0"/>
              <a:t>eBGP</a:t>
            </a:r>
            <a:r>
              <a:rPr lang="en-US" sz="2000" dirty="0" smtClean="0"/>
              <a:t> </a:t>
            </a:r>
            <a:r>
              <a:rPr lang="el-GR" sz="2000" dirty="0" smtClean="0"/>
              <a:t>μεταξύ των</a:t>
            </a:r>
            <a:r>
              <a:rPr lang="en-US" sz="2000" dirty="0" smtClean="0"/>
              <a:t> 3a </a:t>
            </a:r>
            <a:r>
              <a:rPr lang="el-GR" sz="2000" dirty="0" smtClean="0"/>
              <a:t>και</a:t>
            </a:r>
            <a:r>
              <a:rPr lang="en-US" sz="2000" dirty="0" smtClean="0"/>
              <a:t> 1c,</a:t>
            </a:r>
            <a:r>
              <a:rPr lang="el-GR" sz="2000" dirty="0" smtClean="0"/>
              <a:t> το</a:t>
            </a:r>
            <a:r>
              <a:rPr lang="en-US" sz="2000" dirty="0" smtClean="0"/>
              <a:t> AS3 </a:t>
            </a:r>
            <a:r>
              <a:rPr lang="el-GR" sz="2000" dirty="0" smtClean="0"/>
              <a:t>στέλνει πληροφορίες δυνατότητας προσέγγισης προθέματος στο </a:t>
            </a:r>
            <a:r>
              <a:rPr lang="en-US" sz="2000" dirty="0" smtClean="0"/>
              <a:t>AS1.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Το </a:t>
            </a:r>
            <a:r>
              <a:rPr lang="en-US" sz="2000" dirty="0" smtClean="0"/>
              <a:t>1c </a:t>
            </a:r>
            <a:r>
              <a:rPr lang="el-GR" sz="2000" dirty="0" smtClean="0"/>
              <a:t>μπορεί τότε να χρησιμοποιήσει</a:t>
            </a:r>
            <a:r>
              <a:rPr lang="en-US" sz="2000" dirty="0" smtClean="0"/>
              <a:t> </a:t>
            </a:r>
            <a:r>
              <a:rPr lang="en-US" sz="2000" dirty="0" err="1" smtClean="0"/>
              <a:t>iBGP</a:t>
            </a:r>
            <a:r>
              <a:rPr lang="en-US" sz="2000" dirty="0" smtClean="0"/>
              <a:t> </a:t>
            </a:r>
            <a:r>
              <a:rPr lang="el-GR" sz="2000" dirty="0" smtClean="0"/>
              <a:t>για να διανείμει νέες πληροφορίες προθέματος σε όλους τους δρομολογητές του </a:t>
            </a:r>
            <a:r>
              <a:rPr lang="en-US" sz="2000" dirty="0" smtClean="0"/>
              <a:t>AS1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Το </a:t>
            </a:r>
            <a:r>
              <a:rPr lang="en-US" sz="2000" dirty="0" smtClean="0"/>
              <a:t>1b </a:t>
            </a:r>
            <a:r>
              <a:rPr lang="el-GR" sz="2000" dirty="0" smtClean="0"/>
              <a:t>μπορεί τότε να διαφημίσει εκ νέου τις νέες πληροφορίες προσέγγισης στο</a:t>
            </a:r>
            <a:r>
              <a:rPr lang="en-US" sz="2000" dirty="0" smtClean="0"/>
              <a:t> AS2 </a:t>
            </a:r>
            <a:r>
              <a:rPr lang="el-GR" sz="2000" dirty="0" smtClean="0"/>
              <a:t>μέσω της συνεδρίας </a:t>
            </a:r>
            <a:r>
              <a:rPr lang="en-US" sz="2000" dirty="0" err="1" smtClean="0"/>
              <a:t>eBGP</a:t>
            </a:r>
            <a:r>
              <a:rPr lang="en-US" sz="2000" dirty="0" smtClean="0"/>
              <a:t> </a:t>
            </a:r>
            <a:r>
              <a:rPr lang="el-GR" sz="2000" dirty="0" smtClean="0"/>
              <a:t>από το </a:t>
            </a:r>
            <a:r>
              <a:rPr lang="en-US" sz="2000" dirty="0" smtClean="0"/>
              <a:t>1b-</a:t>
            </a:r>
            <a:r>
              <a:rPr lang="el-GR" sz="2000" dirty="0" smtClean="0"/>
              <a:t>στο</a:t>
            </a:r>
            <a:r>
              <a:rPr lang="en-US" sz="2000" dirty="0" smtClean="0"/>
              <a:t>-2a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000" dirty="0" smtClean="0"/>
              <a:t>Όταν κάποιος δρομολογητής μαθαίνει για νέο πρόθεμα δημιουργεί καταχώριση για το πρόθεμα στον πίνακα προώθησής του</a:t>
            </a:r>
            <a:endParaRPr lang="en-US" sz="2000" dirty="0" smtClean="0"/>
          </a:p>
        </p:txBody>
      </p:sp>
      <p:sp>
        <p:nvSpPr>
          <p:cNvPr id="159748" name="Freeform 107"/>
          <p:cNvSpPr>
            <a:spLocks/>
          </p:cNvSpPr>
          <p:nvPr/>
        </p:nvSpPr>
        <p:spPr bwMode="auto">
          <a:xfrm>
            <a:off x="5248275" y="4511675"/>
            <a:ext cx="2557463" cy="1627188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49" name="Freeform 108"/>
          <p:cNvSpPr>
            <a:spLocks/>
          </p:cNvSpPr>
          <p:nvPr/>
        </p:nvSpPr>
        <p:spPr bwMode="auto">
          <a:xfrm>
            <a:off x="976313" y="4173538"/>
            <a:ext cx="1992312" cy="1612900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50" name="Freeform 109"/>
          <p:cNvSpPr>
            <a:spLocks/>
          </p:cNvSpPr>
          <p:nvPr/>
        </p:nvSpPr>
        <p:spPr bwMode="auto">
          <a:xfrm>
            <a:off x="2262188" y="5472113"/>
            <a:ext cx="2660650" cy="1122362"/>
          </a:xfrm>
          <a:custGeom>
            <a:avLst/>
            <a:gdLst>
              <a:gd name="T0" fmla="*/ 2147483647 w 1583"/>
              <a:gd name="T1" fmla="*/ 2147483647 h 682"/>
              <a:gd name="T2" fmla="*/ 2147483647 w 1583"/>
              <a:gd name="T3" fmla="*/ 2147483647 h 682"/>
              <a:gd name="T4" fmla="*/ 2147483647 w 1583"/>
              <a:gd name="T5" fmla="*/ 2147483647 h 682"/>
              <a:gd name="T6" fmla="*/ 2147483647 w 1583"/>
              <a:gd name="T7" fmla="*/ 2147483647 h 682"/>
              <a:gd name="T8" fmla="*/ 2147483647 w 1583"/>
              <a:gd name="T9" fmla="*/ 2147483647 h 682"/>
              <a:gd name="T10" fmla="*/ 2147483647 w 1583"/>
              <a:gd name="T11" fmla="*/ 2147483647 h 682"/>
              <a:gd name="T12" fmla="*/ 2147483647 w 1583"/>
              <a:gd name="T13" fmla="*/ 2147483647 h 682"/>
              <a:gd name="T14" fmla="*/ 2147483647 w 1583"/>
              <a:gd name="T15" fmla="*/ 2147483647 h 682"/>
              <a:gd name="T16" fmla="*/ 2147483647 w 1583"/>
              <a:gd name="T17" fmla="*/ 2147483647 h 6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3"/>
              <a:gd name="T28" fmla="*/ 0 h 682"/>
              <a:gd name="T29" fmla="*/ 1583 w 1583"/>
              <a:gd name="T30" fmla="*/ 682 h 6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3" h="682">
                <a:moveTo>
                  <a:pt x="155" y="224"/>
                </a:moveTo>
                <a:cubicBezTo>
                  <a:pt x="208" y="137"/>
                  <a:pt x="302" y="108"/>
                  <a:pt x="407" y="74"/>
                </a:cubicBezTo>
                <a:cubicBezTo>
                  <a:pt x="512" y="40"/>
                  <a:pt x="660" y="0"/>
                  <a:pt x="785" y="20"/>
                </a:cubicBezTo>
                <a:cubicBezTo>
                  <a:pt x="910" y="40"/>
                  <a:pt x="1027" y="126"/>
                  <a:pt x="1157" y="194"/>
                </a:cubicBezTo>
                <a:cubicBezTo>
                  <a:pt x="1287" y="262"/>
                  <a:pt x="1545" y="353"/>
                  <a:pt x="1564" y="428"/>
                </a:cubicBezTo>
                <a:cubicBezTo>
                  <a:pt x="1583" y="503"/>
                  <a:pt x="1417" y="606"/>
                  <a:pt x="1272" y="644"/>
                </a:cubicBezTo>
                <a:cubicBezTo>
                  <a:pt x="1127" y="682"/>
                  <a:pt x="887" y="664"/>
                  <a:pt x="690" y="656"/>
                </a:cubicBezTo>
                <a:cubicBezTo>
                  <a:pt x="493" y="648"/>
                  <a:pt x="178" y="668"/>
                  <a:pt x="89" y="596"/>
                </a:cubicBezTo>
                <a:cubicBezTo>
                  <a:pt x="0" y="524"/>
                  <a:pt x="102" y="311"/>
                  <a:pt x="155" y="22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51" name="Oval 110"/>
          <p:cNvSpPr>
            <a:spLocks noChangeArrowheads="1"/>
          </p:cNvSpPr>
          <p:nvPr/>
        </p:nvSpPr>
        <p:spPr bwMode="auto">
          <a:xfrm>
            <a:off x="1390650" y="5335588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52" name="Line 111"/>
          <p:cNvSpPr>
            <a:spLocks noChangeShapeType="1"/>
          </p:cNvSpPr>
          <p:nvPr/>
        </p:nvSpPr>
        <p:spPr bwMode="auto">
          <a:xfrm>
            <a:off x="1390650" y="532447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53" name="Line 112"/>
          <p:cNvSpPr>
            <a:spLocks noChangeShapeType="1"/>
          </p:cNvSpPr>
          <p:nvPr/>
        </p:nvSpPr>
        <p:spPr bwMode="auto">
          <a:xfrm>
            <a:off x="1887538" y="532447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54" name="Rectangle 113"/>
          <p:cNvSpPr>
            <a:spLocks noChangeArrowheads="1"/>
          </p:cNvSpPr>
          <p:nvPr/>
        </p:nvSpPr>
        <p:spPr bwMode="auto">
          <a:xfrm>
            <a:off x="1390650" y="5324475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9755" name="Oval 114"/>
          <p:cNvSpPr>
            <a:spLocks noChangeArrowheads="1"/>
          </p:cNvSpPr>
          <p:nvPr/>
        </p:nvSpPr>
        <p:spPr bwMode="auto">
          <a:xfrm>
            <a:off x="1385888" y="5230813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56" name="Rectangle 115"/>
          <p:cNvSpPr>
            <a:spLocks noChangeArrowheads="1"/>
          </p:cNvSpPr>
          <p:nvPr/>
        </p:nvSpPr>
        <p:spPr bwMode="auto">
          <a:xfrm>
            <a:off x="1524000" y="5251450"/>
            <a:ext cx="223838" cy="1968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57" name="Text Box 116"/>
          <p:cNvSpPr txBox="1">
            <a:spLocks noChangeArrowheads="1"/>
          </p:cNvSpPr>
          <p:nvPr/>
        </p:nvSpPr>
        <p:spPr bwMode="auto">
          <a:xfrm>
            <a:off x="1397000" y="5154613"/>
            <a:ext cx="490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3b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9758" name="Oval 117"/>
          <p:cNvSpPr>
            <a:spLocks noChangeArrowheads="1"/>
          </p:cNvSpPr>
          <p:nvPr/>
        </p:nvSpPr>
        <p:spPr bwMode="auto">
          <a:xfrm>
            <a:off x="3324225" y="6297613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59" name="Line 118"/>
          <p:cNvSpPr>
            <a:spLocks noChangeShapeType="1"/>
          </p:cNvSpPr>
          <p:nvPr/>
        </p:nvSpPr>
        <p:spPr bwMode="auto">
          <a:xfrm>
            <a:off x="3324225" y="62865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60" name="Line 119"/>
          <p:cNvSpPr>
            <a:spLocks noChangeShapeType="1"/>
          </p:cNvSpPr>
          <p:nvPr/>
        </p:nvSpPr>
        <p:spPr bwMode="auto">
          <a:xfrm>
            <a:off x="3821113" y="62865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61" name="Rectangle 120"/>
          <p:cNvSpPr>
            <a:spLocks noChangeArrowheads="1"/>
          </p:cNvSpPr>
          <p:nvPr/>
        </p:nvSpPr>
        <p:spPr bwMode="auto">
          <a:xfrm>
            <a:off x="3324225" y="6286500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9762" name="Oval 121"/>
          <p:cNvSpPr>
            <a:spLocks noChangeArrowheads="1"/>
          </p:cNvSpPr>
          <p:nvPr/>
        </p:nvSpPr>
        <p:spPr bwMode="auto">
          <a:xfrm>
            <a:off x="3319463" y="6192838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159763" name="Group 122"/>
          <p:cNvGrpSpPr>
            <a:grpSpLocks/>
          </p:cNvGrpSpPr>
          <p:nvPr/>
        </p:nvGrpSpPr>
        <p:grpSpPr bwMode="auto">
          <a:xfrm>
            <a:off x="3352800" y="6107113"/>
            <a:ext cx="447675" cy="396875"/>
            <a:chOff x="2916" y="2429"/>
            <a:chExt cx="284" cy="250"/>
          </a:xfrm>
        </p:grpSpPr>
        <p:sp>
          <p:nvSpPr>
            <p:cNvPr id="159856" name="Rectangle 123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9857" name="Text Box 124"/>
            <p:cNvSpPr txBox="1">
              <a:spLocks noChangeArrowheads="1"/>
            </p:cNvSpPr>
            <p:nvPr/>
          </p:nvSpPr>
          <p:spPr bwMode="auto">
            <a:xfrm>
              <a:off x="2916" y="2429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1d</a:t>
              </a:r>
            </a:p>
          </p:txBody>
        </p:sp>
      </p:grpSp>
      <p:sp>
        <p:nvSpPr>
          <p:cNvPr id="159764" name="Oval 125"/>
          <p:cNvSpPr>
            <a:spLocks noChangeArrowheads="1"/>
          </p:cNvSpPr>
          <p:nvPr/>
        </p:nvSpPr>
        <p:spPr bwMode="auto">
          <a:xfrm>
            <a:off x="2281238" y="5126038"/>
            <a:ext cx="496887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65" name="Line 126"/>
          <p:cNvSpPr>
            <a:spLocks noChangeShapeType="1"/>
          </p:cNvSpPr>
          <p:nvPr/>
        </p:nvSpPr>
        <p:spPr bwMode="auto">
          <a:xfrm>
            <a:off x="2281238" y="51149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66" name="Line 127"/>
          <p:cNvSpPr>
            <a:spLocks noChangeShapeType="1"/>
          </p:cNvSpPr>
          <p:nvPr/>
        </p:nvSpPr>
        <p:spPr bwMode="auto">
          <a:xfrm>
            <a:off x="2778125" y="51149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67" name="Rectangle 128"/>
          <p:cNvSpPr>
            <a:spLocks noChangeArrowheads="1"/>
          </p:cNvSpPr>
          <p:nvPr/>
        </p:nvSpPr>
        <p:spPr bwMode="auto">
          <a:xfrm>
            <a:off x="2281238" y="5114925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9768" name="Oval 129"/>
          <p:cNvSpPr>
            <a:spLocks noChangeArrowheads="1"/>
          </p:cNvSpPr>
          <p:nvPr/>
        </p:nvSpPr>
        <p:spPr bwMode="auto">
          <a:xfrm>
            <a:off x="2276475" y="5021263"/>
            <a:ext cx="496888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69" name="Rectangle 130"/>
          <p:cNvSpPr>
            <a:spLocks noChangeArrowheads="1"/>
          </p:cNvSpPr>
          <p:nvPr/>
        </p:nvSpPr>
        <p:spPr bwMode="auto">
          <a:xfrm>
            <a:off x="2414588" y="5041900"/>
            <a:ext cx="225425" cy="1746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70" name="Text Box 131"/>
          <p:cNvSpPr txBox="1">
            <a:spLocks noChangeArrowheads="1"/>
          </p:cNvSpPr>
          <p:nvPr/>
        </p:nvSpPr>
        <p:spPr bwMode="auto">
          <a:xfrm>
            <a:off x="2297113" y="4945063"/>
            <a:ext cx="46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3a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9771" name="Oval 132"/>
          <p:cNvSpPr>
            <a:spLocks noChangeArrowheads="1"/>
          </p:cNvSpPr>
          <p:nvPr/>
        </p:nvSpPr>
        <p:spPr bwMode="auto">
          <a:xfrm>
            <a:off x="3267075" y="5668963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72" name="Line 133"/>
          <p:cNvSpPr>
            <a:spLocks noChangeShapeType="1"/>
          </p:cNvSpPr>
          <p:nvPr/>
        </p:nvSpPr>
        <p:spPr bwMode="auto">
          <a:xfrm>
            <a:off x="3267075" y="56578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73" name="Line 134"/>
          <p:cNvSpPr>
            <a:spLocks noChangeShapeType="1"/>
          </p:cNvSpPr>
          <p:nvPr/>
        </p:nvSpPr>
        <p:spPr bwMode="auto">
          <a:xfrm>
            <a:off x="3763963" y="56578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74" name="Rectangle 135"/>
          <p:cNvSpPr>
            <a:spLocks noChangeArrowheads="1"/>
          </p:cNvSpPr>
          <p:nvPr/>
        </p:nvSpPr>
        <p:spPr bwMode="auto">
          <a:xfrm>
            <a:off x="3267075" y="5657850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9775" name="Oval 136"/>
          <p:cNvSpPr>
            <a:spLocks noChangeArrowheads="1"/>
          </p:cNvSpPr>
          <p:nvPr/>
        </p:nvSpPr>
        <p:spPr bwMode="auto">
          <a:xfrm>
            <a:off x="3262313" y="5564188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159776" name="Group 137"/>
          <p:cNvGrpSpPr>
            <a:grpSpLocks/>
          </p:cNvGrpSpPr>
          <p:nvPr/>
        </p:nvGrpSpPr>
        <p:grpSpPr bwMode="auto">
          <a:xfrm>
            <a:off x="3300413" y="5478463"/>
            <a:ext cx="428625" cy="396875"/>
            <a:chOff x="2919" y="2429"/>
            <a:chExt cx="277" cy="250"/>
          </a:xfrm>
        </p:grpSpPr>
        <p:sp>
          <p:nvSpPr>
            <p:cNvPr id="159854" name="Rectangle 138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9855" name="Text Box 139"/>
            <p:cNvSpPr txBox="1">
              <a:spLocks noChangeArrowheads="1"/>
            </p:cNvSpPr>
            <p:nvPr/>
          </p:nvSpPr>
          <p:spPr bwMode="auto">
            <a:xfrm>
              <a:off x="2919" y="2429"/>
              <a:ext cx="2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1c</a:t>
              </a:r>
            </a:p>
          </p:txBody>
        </p:sp>
      </p:grpSp>
      <p:sp>
        <p:nvSpPr>
          <p:cNvPr id="159777" name="Line 140"/>
          <p:cNvSpPr>
            <a:spLocks noChangeShapeType="1"/>
          </p:cNvSpPr>
          <p:nvPr/>
        </p:nvSpPr>
        <p:spPr bwMode="auto">
          <a:xfrm>
            <a:off x="6116638" y="5370513"/>
            <a:ext cx="488950" cy="152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78" name="Freeform 141"/>
          <p:cNvSpPr>
            <a:spLocks/>
          </p:cNvSpPr>
          <p:nvPr/>
        </p:nvSpPr>
        <p:spPr bwMode="auto">
          <a:xfrm>
            <a:off x="1874838" y="5164138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79" name="Freeform 142"/>
          <p:cNvSpPr>
            <a:spLocks/>
          </p:cNvSpPr>
          <p:nvPr/>
        </p:nvSpPr>
        <p:spPr bwMode="auto">
          <a:xfrm>
            <a:off x="2566988" y="5259388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80" name="Freeform 143"/>
          <p:cNvSpPr>
            <a:spLocks/>
          </p:cNvSpPr>
          <p:nvPr/>
        </p:nvSpPr>
        <p:spPr bwMode="auto">
          <a:xfrm>
            <a:off x="4668838" y="5446713"/>
            <a:ext cx="1038225" cy="666750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81" name="Oval 144"/>
          <p:cNvSpPr>
            <a:spLocks noChangeArrowheads="1"/>
          </p:cNvSpPr>
          <p:nvPr/>
        </p:nvSpPr>
        <p:spPr bwMode="auto">
          <a:xfrm>
            <a:off x="5619750" y="5345113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82" name="Line 145"/>
          <p:cNvSpPr>
            <a:spLocks noChangeShapeType="1"/>
          </p:cNvSpPr>
          <p:nvPr/>
        </p:nvSpPr>
        <p:spPr bwMode="auto">
          <a:xfrm>
            <a:off x="5619750" y="53340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83" name="Line 146"/>
          <p:cNvSpPr>
            <a:spLocks noChangeShapeType="1"/>
          </p:cNvSpPr>
          <p:nvPr/>
        </p:nvSpPr>
        <p:spPr bwMode="auto">
          <a:xfrm>
            <a:off x="6116638" y="53340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84" name="Rectangle 147"/>
          <p:cNvSpPr>
            <a:spLocks noChangeArrowheads="1"/>
          </p:cNvSpPr>
          <p:nvPr/>
        </p:nvSpPr>
        <p:spPr bwMode="auto">
          <a:xfrm>
            <a:off x="5619750" y="5334000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9785" name="Oval 148"/>
          <p:cNvSpPr>
            <a:spLocks noChangeArrowheads="1"/>
          </p:cNvSpPr>
          <p:nvPr/>
        </p:nvSpPr>
        <p:spPr bwMode="auto">
          <a:xfrm>
            <a:off x="5614988" y="5240338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86" name="Rectangle 149"/>
          <p:cNvSpPr>
            <a:spLocks noChangeArrowheads="1"/>
          </p:cNvSpPr>
          <p:nvPr/>
        </p:nvSpPr>
        <p:spPr bwMode="auto">
          <a:xfrm>
            <a:off x="5753100" y="5260975"/>
            <a:ext cx="223838" cy="1905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87" name="Text Box 150"/>
          <p:cNvSpPr txBox="1">
            <a:spLocks noChangeArrowheads="1"/>
          </p:cNvSpPr>
          <p:nvPr/>
        </p:nvSpPr>
        <p:spPr bwMode="auto">
          <a:xfrm>
            <a:off x="5635625" y="5164138"/>
            <a:ext cx="46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2a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9788" name="Text Box 151"/>
          <p:cNvSpPr txBox="1">
            <a:spLocks noChangeArrowheads="1"/>
          </p:cNvSpPr>
          <p:nvPr/>
        </p:nvSpPr>
        <p:spPr bwMode="auto">
          <a:xfrm>
            <a:off x="1924050" y="5303838"/>
            <a:ext cx="70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AS3</a:t>
            </a:r>
            <a:endParaRPr lang="en-US"/>
          </a:p>
        </p:txBody>
      </p:sp>
      <p:sp>
        <p:nvSpPr>
          <p:cNvPr id="159789" name="Text Box 152"/>
          <p:cNvSpPr txBox="1">
            <a:spLocks noChangeArrowheads="1"/>
          </p:cNvSpPr>
          <p:nvPr/>
        </p:nvSpPr>
        <p:spPr bwMode="auto">
          <a:xfrm>
            <a:off x="2495550" y="6162675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AS1</a:t>
            </a:r>
            <a:endParaRPr lang="en-US"/>
          </a:p>
        </p:txBody>
      </p:sp>
      <p:sp>
        <p:nvSpPr>
          <p:cNvPr id="159790" name="Text Box 153"/>
          <p:cNvSpPr txBox="1">
            <a:spLocks noChangeArrowheads="1"/>
          </p:cNvSpPr>
          <p:nvPr/>
        </p:nvSpPr>
        <p:spPr bwMode="auto">
          <a:xfrm>
            <a:off x="6067425" y="56213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AS2</a:t>
            </a:r>
          </a:p>
        </p:txBody>
      </p:sp>
      <p:sp>
        <p:nvSpPr>
          <p:cNvPr id="159791" name="Oval 154"/>
          <p:cNvSpPr>
            <a:spLocks noChangeArrowheads="1"/>
          </p:cNvSpPr>
          <p:nvPr/>
        </p:nvSpPr>
        <p:spPr bwMode="auto">
          <a:xfrm>
            <a:off x="2781300" y="6002338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92" name="Line 155"/>
          <p:cNvSpPr>
            <a:spLocks noChangeShapeType="1"/>
          </p:cNvSpPr>
          <p:nvPr/>
        </p:nvSpPr>
        <p:spPr bwMode="auto">
          <a:xfrm>
            <a:off x="2781300" y="59912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93" name="Line 156"/>
          <p:cNvSpPr>
            <a:spLocks noChangeShapeType="1"/>
          </p:cNvSpPr>
          <p:nvPr/>
        </p:nvSpPr>
        <p:spPr bwMode="auto">
          <a:xfrm>
            <a:off x="3278188" y="59912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94" name="Rectangle 157"/>
          <p:cNvSpPr>
            <a:spLocks noChangeArrowheads="1"/>
          </p:cNvSpPr>
          <p:nvPr/>
        </p:nvSpPr>
        <p:spPr bwMode="auto">
          <a:xfrm>
            <a:off x="2781300" y="5991225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9795" name="Oval 158"/>
          <p:cNvSpPr>
            <a:spLocks noChangeArrowheads="1"/>
          </p:cNvSpPr>
          <p:nvPr/>
        </p:nvSpPr>
        <p:spPr bwMode="auto">
          <a:xfrm>
            <a:off x="2776538" y="5903913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96" name="Rectangle 159"/>
          <p:cNvSpPr>
            <a:spLocks noChangeArrowheads="1"/>
          </p:cNvSpPr>
          <p:nvPr/>
        </p:nvSpPr>
        <p:spPr bwMode="auto">
          <a:xfrm>
            <a:off x="2911475" y="5946775"/>
            <a:ext cx="225425" cy="152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97" name="Text Box 160"/>
          <p:cNvSpPr txBox="1">
            <a:spLocks noChangeArrowheads="1"/>
          </p:cNvSpPr>
          <p:nvPr/>
        </p:nvSpPr>
        <p:spPr bwMode="auto">
          <a:xfrm>
            <a:off x="2820988" y="5818188"/>
            <a:ext cx="42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1a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59798" name="Group 161"/>
          <p:cNvGrpSpPr>
            <a:grpSpLocks/>
          </p:cNvGrpSpPr>
          <p:nvPr/>
        </p:nvGrpSpPr>
        <p:grpSpPr bwMode="auto">
          <a:xfrm>
            <a:off x="6342063" y="4875213"/>
            <a:ext cx="501650" cy="396875"/>
            <a:chOff x="4320" y="1940"/>
            <a:chExt cx="316" cy="250"/>
          </a:xfrm>
        </p:grpSpPr>
        <p:sp>
          <p:nvSpPr>
            <p:cNvPr id="159847" name="Oval 162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9848" name="Line 163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49" name="Line 164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50" name="Rectangle 165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9851" name="Oval 166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9852" name="Rectangle 167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9853" name="Text Box 168"/>
            <p:cNvSpPr txBox="1">
              <a:spLocks noChangeArrowheads="1"/>
            </p:cNvSpPr>
            <p:nvPr/>
          </p:nvSpPr>
          <p:spPr bwMode="auto">
            <a:xfrm>
              <a:off x="4333" y="1940"/>
              <a:ext cx="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2c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59799" name="Group 169"/>
          <p:cNvGrpSpPr>
            <a:grpSpLocks/>
          </p:cNvGrpSpPr>
          <p:nvPr/>
        </p:nvGrpSpPr>
        <p:grpSpPr bwMode="auto">
          <a:xfrm>
            <a:off x="6605588" y="5335588"/>
            <a:ext cx="501650" cy="396875"/>
            <a:chOff x="4596" y="2162"/>
            <a:chExt cx="316" cy="250"/>
          </a:xfrm>
        </p:grpSpPr>
        <p:sp>
          <p:nvSpPr>
            <p:cNvPr id="159840" name="Oval 170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9841" name="Line 171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42" name="Line 172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43" name="Rectangle 173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9844" name="Oval 174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9845" name="Rectangle 175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9846" name="Text Box 176"/>
            <p:cNvSpPr txBox="1">
              <a:spLocks noChangeArrowheads="1"/>
            </p:cNvSpPr>
            <p:nvPr/>
          </p:nvSpPr>
          <p:spPr bwMode="auto">
            <a:xfrm>
              <a:off x="4603" y="2162"/>
              <a:ext cx="3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2b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59800" name="Group 177"/>
          <p:cNvGrpSpPr>
            <a:grpSpLocks/>
          </p:cNvGrpSpPr>
          <p:nvPr/>
        </p:nvGrpSpPr>
        <p:grpSpPr bwMode="auto">
          <a:xfrm>
            <a:off x="4176713" y="5922963"/>
            <a:ext cx="501650" cy="396875"/>
            <a:chOff x="2016" y="1980"/>
            <a:chExt cx="316" cy="250"/>
          </a:xfrm>
        </p:grpSpPr>
        <p:sp>
          <p:nvSpPr>
            <p:cNvPr id="159832" name="Oval 178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9833" name="Line 179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34" name="Line 180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35" name="Rectangle 181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9836" name="Oval 182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59837" name="Group 183"/>
            <p:cNvGrpSpPr>
              <a:grpSpLocks/>
            </p:cNvGrpSpPr>
            <p:nvPr/>
          </p:nvGrpSpPr>
          <p:grpSpPr bwMode="auto">
            <a:xfrm>
              <a:off x="2034" y="1980"/>
              <a:ext cx="283" cy="250"/>
              <a:chOff x="2914" y="2429"/>
              <a:chExt cx="288" cy="250"/>
            </a:xfrm>
          </p:grpSpPr>
          <p:sp>
            <p:nvSpPr>
              <p:cNvPr id="159838" name="Rectangle 18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59839" name="Text Box 185"/>
              <p:cNvSpPr txBox="1">
                <a:spLocks noChangeArrowheads="1"/>
              </p:cNvSpPr>
              <p:nvPr/>
            </p:nvSpPr>
            <p:spPr bwMode="auto">
              <a:xfrm>
                <a:off x="2914" y="2429"/>
                <a:ext cx="28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1b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59801" name="Group 186"/>
          <p:cNvGrpSpPr>
            <a:grpSpLocks/>
          </p:cNvGrpSpPr>
          <p:nvPr/>
        </p:nvGrpSpPr>
        <p:grpSpPr bwMode="auto">
          <a:xfrm>
            <a:off x="1655763" y="4578350"/>
            <a:ext cx="501650" cy="396875"/>
            <a:chOff x="2016" y="1980"/>
            <a:chExt cx="316" cy="250"/>
          </a:xfrm>
        </p:grpSpPr>
        <p:sp>
          <p:nvSpPr>
            <p:cNvPr id="159824" name="Oval 187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9825" name="Line 188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26" name="Line 189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27" name="Rectangle 190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9828" name="Oval 191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59829" name="Group 192"/>
            <p:cNvGrpSpPr>
              <a:grpSpLocks/>
            </p:cNvGrpSpPr>
            <p:nvPr/>
          </p:nvGrpSpPr>
          <p:grpSpPr bwMode="auto">
            <a:xfrm>
              <a:off x="2027" y="1980"/>
              <a:ext cx="296" cy="250"/>
              <a:chOff x="2907" y="2429"/>
              <a:chExt cx="301" cy="250"/>
            </a:xfrm>
          </p:grpSpPr>
          <p:sp>
            <p:nvSpPr>
              <p:cNvPr id="159830" name="Rectangle 19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59831" name="Text Box 194"/>
              <p:cNvSpPr txBox="1">
                <a:spLocks noChangeArrowheads="1"/>
              </p:cNvSpPr>
              <p:nvPr/>
            </p:nvSpPr>
            <p:spPr bwMode="auto">
              <a:xfrm>
                <a:off x="2907" y="2429"/>
                <a:ext cx="30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3c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59802" name="Line 195"/>
          <p:cNvSpPr>
            <a:spLocks noChangeShapeType="1"/>
          </p:cNvSpPr>
          <p:nvPr/>
        </p:nvSpPr>
        <p:spPr bwMode="auto">
          <a:xfrm flipH="1">
            <a:off x="3154363" y="5751513"/>
            <a:ext cx="147637" cy="1619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03" name="Line 196"/>
          <p:cNvSpPr>
            <a:spLocks noChangeShapeType="1"/>
          </p:cNvSpPr>
          <p:nvPr/>
        </p:nvSpPr>
        <p:spPr bwMode="auto">
          <a:xfrm>
            <a:off x="3557588" y="5791200"/>
            <a:ext cx="0" cy="3905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04" name="Line 197"/>
          <p:cNvSpPr>
            <a:spLocks noChangeShapeType="1"/>
          </p:cNvSpPr>
          <p:nvPr/>
        </p:nvSpPr>
        <p:spPr bwMode="auto">
          <a:xfrm>
            <a:off x="3719513" y="5738813"/>
            <a:ext cx="496887" cy="33496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05" name="Line 198"/>
          <p:cNvSpPr>
            <a:spLocks noChangeShapeType="1"/>
          </p:cNvSpPr>
          <p:nvPr/>
        </p:nvSpPr>
        <p:spPr bwMode="auto">
          <a:xfrm flipH="1">
            <a:off x="3840163" y="6196013"/>
            <a:ext cx="376237" cy="1206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06" name="Line 199"/>
          <p:cNvSpPr>
            <a:spLocks noChangeShapeType="1"/>
          </p:cNvSpPr>
          <p:nvPr/>
        </p:nvSpPr>
        <p:spPr bwMode="auto">
          <a:xfrm flipH="1" flipV="1">
            <a:off x="3262313" y="6019800"/>
            <a:ext cx="901700" cy="8096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07" name="Line 200"/>
          <p:cNvSpPr>
            <a:spLocks noChangeShapeType="1"/>
          </p:cNvSpPr>
          <p:nvPr/>
        </p:nvSpPr>
        <p:spPr bwMode="auto">
          <a:xfrm flipV="1">
            <a:off x="6032500" y="5105400"/>
            <a:ext cx="349250" cy="13493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08" name="Line 201"/>
          <p:cNvSpPr>
            <a:spLocks noChangeShapeType="1"/>
          </p:cNvSpPr>
          <p:nvPr/>
        </p:nvSpPr>
        <p:spPr bwMode="auto">
          <a:xfrm>
            <a:off x="3167063" y="4637088"/>
            <a:ext cx="766762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09" name="Line 202"/>
          <p:cNvSpPr>
            <a:spLocks noChangeShapeType="1"/>
          </p:cNvSpPr>
          <p:nvPr/>
        </p:nvSpPr>
        <p:spPr bwMode="auto">
          <a:xfrm>
            <a:off x="3186113" y="4951413"/>
            <a:ext cx="766762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10" name="Text Box 203"/>
          <p:cNvSpPr txBox="1">
            <a:spLocks noChangeArrowheads="1"/>
          </p:cNvSpPr>
          <p:nvPr/>
        </p:nvSpPr>
        <p:spPr bwMode="auto">
          <a:xfrm>
            <a:off x="4016375" y="4422775"/>
            <a:ext cx="1254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eBGP session</a:t>
            </a:r>
          </a:p>
        </p:txBody>
      </p:sp>
      <p:sp>
        <p:nvSpPr>
          <p:cNvPr id="159811" name="Text Box 204"/>
          <p:cNvSpPr txBox="1">
            <a:spLocks noChangeArrowheads="1"/>
          </p:cNvSpPr>
          <p:nvPr/>
        </p:nvSpPr>
        <p:spPr bwMode="auto">
          <a:xfrm>
            <a:off x="4043363" y="4772025"/>
            <a:ext cx="1206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iBGP session</a:t>
            </a:r>
          </a:p>
        </p:txBody>
      </p:sp>
      <p:sp>
        <p:nvSpPr>
          <p:cNvPr id="159812" name="Line 205"/>
          <p:cNvSpPr>
            <a:spLocks noChangeShapeType="1"/>
          </p:cNvSpPr>
          <p:nvPr/>
        </p:nvSpPr>
        <p:spPr bwMode="auto">
          <a:xfrm flipH="1" flipV="1">
            <a:off x="2079625" y="4864100"/>
            <a:ext cx="241300" cy="1746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13" name="Line 206"/>
          <p:cNvSpPr>
            <a:spLocks noChangeShapeType="1"/>
          </p:cNvSpPr>
          <p:nvPr/>
        </p:nvSpPr>
        <p:spPr bwMode="auto">
          <a:xfrm flipH="1">
            <a:off x="1649413" y="4891088"/>
            <a:ext cx="147637" cy="37623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14" name="Line 207"/>
          <p:cNvSpPr>
            <a:spLocks noChangeShapeType="1"/>
          </p:cNvSpPr>
          <p:nvPr/>
        </p:nvSpPr>
        <p:spPr bwMode="auto">
          <a:xfrm>
            <a:off x="6731000" y="5173663"/>
            <a:ext cx="68263" cy="228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15" name="Line 208"/>
          <p:cNvSpPr>
            <a:spLocks noChangeShapeType="1"/>
          </p:cNvSpPr>
          <p:nvPr/>
        </p:nvSpPr>
        <p:spPr bwMode="auto">
          <a:xfrm>
            <a:off x="3168650" y="6100763"/>
            <a:ext cx="201613" cy="13493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59817" name="Freeform 101"/>
          <p:cNvSpPr>
            <a:spLocks/>
          </p:cNvSpPr>
          <p:nvPr/>
        </p:nvSpPr>
        <p:spPr bwMode="auto">
          <a:xfrm flipH="1">
            <a:off x="0" y="5099050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818" name="Text Box 102"/>
          <p:cNvSpPr txBox="1">
            <a:spLocks noChangeArrowheads="1"/>
          </p:cNvSpPr>
          <p:nvPr/>
        </p:nvSpPr>
        <p:spPr bwMode="auto">
          <a:xfrm>
            <a:off x="0" y="5683250"/>
            <a:ext cx="893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other</a:t>
            </a:r>
          </a:p>
          <a:p>
            <a:pPr eaLnBrk="0" hangingPunct="0"/>
            <a:r>
              <a:rPr lang="en-US" sz="1400"/>
              <a:t>networks</a:t>
            </a:r>
          </a:p>
        </p:txBody>
      </p:sp>
      <p:sp>
        <p:nvSpPr>
          <p:cNvPr id="159819" name="Freeform 2"/>
          <p:cNvSpPr>
            <a:spLocks/>
          </p:cNvSpPr>
          <p:nvPr/>
        </p:nvSpPr>
        <p:spPr bwMode="auto">
          <a:xfrm>
            <a:off x="7797800" y="46323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820" name="Text Box 100"/>
          <p:cNvSpPr txBox="1">
            <a:spLocks noChangeArrowheads="1"/>
          </p:cNvSpPr>
          <p:nvPr/>
        </p:nvSpPr>
        <p:spPr bwMode="auto">
          <a:xfrm>
            <a:off x="7881938" y="5341938"/>
            <a:ext cx="8937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other</a:t>
            </a:r>
          </a:p>
          <a:p>
            <a:pPr eaLnBrk="0" hangingPunct="0"/>
            <a:r>
              <a:rPr lang="en-US" sz="1400"/>
              <a:t>networks</a:t>
            </a:r>
          </a:p>
        </p:txBody>
      </p:sp>
      <p:sp>
        <p:nvSpPr>
          <p:cNvPr id="159821" name="Line 80"/>
          <p:cNvSpPr>
            <a:spLocks noChangeShapeType="1"/>
          </p:cNvSpPr>
          <p:nvPr/>
        </p:nvSpPr>
        <p:spPr bwMode="auto">
          <a:xfrm>
            <a:off x="6832600" y="5087938"/>
            <a:ext cx="1130300" cy="103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9822" name="Line 81"/>
          <p:cNvSpPr>
            <a:spLocks noChangeShapeType="1"/>
          </p:cNvSpPr>
          <p:nvPr/>
        </p:nvSpPr>
        <p:spPr bwMode="auto">
          <a:xfrm>
            <a:off x="7143750" y="5553075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9823" name="Line 81"/>
          <p:cNvSpPr>
            <a:spLocks noChangeShapeType="1"/>
          </p:cNvSpPr>
          <p:nvPr/>
        </p:nvSpPr>
        <p:spPr bwMode="auto">
          <a:xfrm flipV="1">
            <a:off x="830263" y="5397500"/>
            <a:ext cx="604837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974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BD3CAC89-42EE-4175-A4BB-2A767B7B211B}" type="slidenum">
              <a:rPr lang="en-US" smtClean="0"/>
              <a:pPr/>
              <a:t>116</a:t>
            </a:fld>
            <a:endParaRPr lang="en-US" smtClean="0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34375" cy="1143000"/>
          </a:xfrm>
        </p:spPr>
        <p:txBody>
          <a:bodyPr/>
          <a:lstStyle/>
          <a:p>
            <a:r>
              <a:rPr lang="el-GR" sz="3200" dirty="0" err="1" smtClean="0"/>
              <a:t>Ιδιοχαρακτηριστικά</a:t>
            </a:r>
            <a:r>
              <a:rPr lang="el-GR" sz="3200" dirty="0" smtClean="0"/>
              <a:t> διαδρομής &amp; διαδρομές </a:t>
            </a:r>
            <a:r>
              <a:rPr lang="en-US" sz="3200" dirty="0" smtClean="0"/>
              <a:t>BGP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360488"/>
            <a:ext cx="8191500" cy="49418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400" dirty="0" smtClean="0"/>
              <a:t>Ένα </a:t>
            </a:r>
            <a:r>
              <a:rPr lang="el-GR" altLang="el-GR" sz="2400" dirty="0"/>
              <a:t>δημοσιοποιούμενο</a:t>
            </a:r>
            <a:r>
              <a:rPr lang="el-GR" sz="2400" dirty="0" smtClean="0"/>
              <a:t> πρόθεμα περιλαμβάνει χαρακτηριστικά του </a:t>
            </a:r>
            <a:r>
              <a:rPr lang="en-US" sz="2400" dirty="0" smtClean="0"/>
              <a:t>BGP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Πρόθεμα</a:t>
            </a:r>
            <a:r>
              <a:rPr lang="en-US" sz="2000" dirty="0" smtClean="0"/>
              <a:t> + </a:t>
            </a:r>
            <a:r>
              <a:rPr lang="el-GR" sz="2000" dirty="0" err="1" smtClean="0"/>
              <a:t>ιδιοχαρακτηριστικά</a:t>
            </a:r>
            <a:r>
              <a:rPr lang="en-US" sz="2000" dirty="0" smtClean="0"/>
              <a:t> = “</a:t>
            </a:r>
            <a:r>
              <a:rPr lang="el-GR" sz="2000" dirty="0" smtClean="0"/>
              <a:t>διαδρομή</a:t>
            </a:r>
            <a:r>
              <a:rPr lang="en-US" sz="2000" dirty="0" smtClean="0"/>
              <a:t>”</a:t>
            </a:r>
            <a:r>
              <a:rPr lang="el-GR" sz="2000" dirty="0" smtClean="0"/>
              <a:t> (</a:t>
            </a:r>
            <a:r>
              <a:rPr lang="en-US" sz="2000" dirty="0" smtClean="0"/>
              <a:t>route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400" dirty="0" smtClean="0"/>
              <a:t>Δύο σημαντικά </a:t>
            </a:r>
            <a:r>
              <a:rPr lang="el-GR" sz="2400" dirty="0" err="1" smtClean="0"/>
              <a:t>ιδιοχαρακτηριστικά</a:t>
            </a:r>
            <a:r>
              <a:rPr lang="en-US" sz="2400" dirty="0" smtClean="0"/>
              <a:t>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AS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Path:</a:t>
            </a:r>
            <a:r>
              <a:rPr lang="en-US" sz="2000" dirty="0" smtClean="0"/>
              <a:t> </a:t>
            </a:r>
            <a:r>
              <a:rPr lang="el-GR" sz="2000" dirty="0" smtClean="0"/>
              <a:t>περιλαμβάνει τα </a:t>
            </a:r>
            <a:r>
              <a:rPr lang="en-US" sz="2000" dirty="0" smtClean="0"/>
              <a:t>AS </a:t>
            </a:r>
            <a:r>
              <a:rPr lang="el-GR" sz="2000" dirty="0" smtClean="0"/>
              <a:t>μέσω των οποίων</a:t>
            </a:r>
            <a:r>
              <a:rPr lang="en-US" sz="2000" dirty="0" smtClean="0"/>
              <a:t> </a:t>
            </a:r>
            <a:r>
              <a:rPr lang="el-GR" sz="2000" dirty="0" smtClean="0"/>
              <a:t>έχει περάσει η διαφήμιση για το πρόθεμα</a:t>
            </a:r>
            <a:r>
              <a:rPr lang="en-US" sz="2000" dirty="0" smtClean="0"/>
              <a:t>: </a:t>
            </a:r>
            <a:r>
              <a:rPr lang="el-GR" sz="2000" dirty="0" smtClean="0"/>
              <a:t>π.χ.</a:t>
            </a:r>
            <a:r>
              <a:rPr lang="en-US" sz="2000" dirty="0" smtClean="0"/>
              <a:t>, AS 67, AS 17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Next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Hop:</a:t>
            </a:r>
            <a:r>
              <a:rPr lang="en-US" sz="2000" dirty="0" smtClean="0"/>
              <a:t> </a:t>
            </a:r>
            <a:r>
              <a:rPr lang="el-GR" sz="2000" dirty="0" smtClean="0"/>
              <a:t>υποδεικνύει συγκεκριμένο εσωτερικό στο </a:t>
            </a:r>
            <a:r>
              <a:rPr lang="en-US" sz="2000" dirty="0" smtClean="0"/>
              <a:t>AS </a:t>
            </a:r>
            <a:r>
              <a:rPr lang="el-GR" sz="2000" dirty="0" smtClean="0"/>
              <a:t>δρομολογητή</a:t>
            </a:r>
            <a:r>
              <a:rPr lang="en-US" sz="2000" dirty="0" smtClean="0"/>
              <a:t> </a:t>
            </a:r>
            <a:r>
              <a:rPr lang="el-GR" sz="2000" dirty="0" smtClean="0"/>
              <a:t>προς το</a:t>
            </a:r>
            <a:r>
              <a:rPr lang="en-US" sz="2000" dirty="0" smtClean="0"/>
              <a:t> AS</a:t>
            </a:r>
            <a:r>
              <a:rPr lang="el-GR" sz="2000" dirty="0" smtClean="0"/>
              <a:t> επόμενου άλματος </a:t>
            </a:r>
            <a:r>
              <a:rPr lang="en-US" sz="2000" dirty="0" smtClean="0"/>
              <a:t>(</a:t>
            </a:r>
            <a:r>
              <a:rPr lang="el-GR" sz="2000" dirty="0" smtClean="0"/>
              <a:t>ενδέχεται να υπάρχουν πολλαπλές ζεύξεις από το τρέχον</a:t>
            </a:r>
            <a:r>
              <a:rPr lang="en-US" sz="2000" dirty="0" smtClean="0"/>
              <a:t> AS </a:t>
            </a:r>
            <a:r>
              <a:rPr lang="el-GR" sz="2000" dirty="0" smtClean="0"/>
              <a:t>στο </a:t>
            </a:r>
            <a:r>
              <a:rPr lang="en-US" sz="2000" dirty="0" smtClean="0"/>
              <a:t>AS</a:t>
            </a:r>
            <a:r>
              <a:rPr lang="el-GR" sz="2000" dirty="0" smtClean="0"/>
              <a:t> επόμενου άλματος</a:t>
            </a:r>
            <a:r>
              <a:rPr lang="en-US" sz="2000" dirty="0" smtClean="0"/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400" dirty="0" smtClean="0"/>
              <a:t>Όταν ένας δρομολογητής πύλης λαμβάνει τη διαφήμιση διαδρομής</a:t>
            </a:r>
            <a:r>
              <a:rPr lang="en-US" sz="2400" dirty="0" smtClean="0"/>
              <a:t>, </a:t>
            </a:r>
            <a:r>
              <a:rPr lang="el-GR" sz="2400" dirty="0" smtClean="0"/>
              <a:t>χρησιμοποιεί την</a:t>
            </a:r>
            <a:r>
              <a:rPr lang="en-US" sz="2400" dirty="0" smtClean="0"/>
              <a:t> </a:t>
            </a:r>
            <a:r>
              <a:rPr lang="el-GR" sz="2400" dirty="0" smtClean="0">
                <a:solidFill>
                  <a:srgbClr val="FF0000"/>
                </a:solidFill>
              </a:rPr>
              <a:t>πολιτική εισαγωγής </a:t>
            </a:r>
            <a:r>
              <a:rPr lang="en-US" sz="2400" dirty="0" smtClean="0">
                <a:solidFill>
                  <a:srgbClr val="FF0000"/>
                </a:solidFill>
              </a:rPr>
              <a:t>(import policy)</a:t>
            </a:r>
            <a:r>
              <a:rPr lang="en-US" sz="2400" dirty="0" smtClean="0"/>
              <a:t> </a:t>
            </a:r>
            <a:r>
              <a:rPr lang="el-GR" sz="2400" dirty="0" smtClean="0"/>
              <a:t>για να δεχτεί/απορρίψει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π.χ., ποτέ μη δρομολογείς μέσω του </a:t>
            </a:r>
            <a:r>
              <a:rPr lang="en-US" sz="2000" dirty="0" smtClean="0"/>
              <a:t>AS x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δρομολόγηση βασισμένη σε κάποια πολιτική</a:t>
            </a:r>
            <a:endParaRPr lang="en-US" sz="2000" dirty="0" smtClean="0"/>
          </a:p>
          <a:p>
            <a:pPr lvl="1">
              <a:lnSpc>
                <a:spcPct val="90000"/>
              </a:lnSpc>
              <a:buFont typeface="ZapfDingbats"/>
              <a:buNone/>
            </a:pPr>
            <a:endParaRPr lang="en-US" sz="2000" dirty="0" smtClean="0"/>
          </a:p>
        </p:txBody>
      </p:sp>
      <p:sp>
        <p:nvSpPr>
          <p:cNvPr id="16077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6715125" y="6400800"/>
            <a:ext cx="2124075" cy="457200"/>
          </a:xfrm>
          <a:noFill/>
        </p:spPr>
        <p:txBody>
          <a:bodyPr/>
          <a:lstStyle/>
          <a:p>
            <a:pPr algn="l"/>
            <a:r>
              <a:rPr lang="en-US" sz="1000" smtClean="0"/>
              <a:t>T.G. Griffin, ICNP 2002</a:t>
            </a:r>
          </a:p>
          <a:p>
            <a:pPr algn="l"/>
            <a:endParaRPr lang="en-US" smtClean="0"/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5088"/>
            <a:ext cx="8763000" cy="588962"/>
          </a:xfrm>
        </p:spPr>
        <p:txBody>
          <a:bodyPr lIns="92075" tIns="46038" rIns="92075" bIns="46038"/>
          <a:lstStyle/>
          <a:p>
            <a:r>
              <a:rPr lang="en-US" b="1" dirty="0" smtClean="0"/>
              <a:t>AS Path</a:t>
            </a:r>
            <a:endParaRPr lang="en-US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43200" y="3962400"/>
            <a:ext cx="2438400" cy="1511300"/>
            <a:chOff x="2547" y="3172"/>
            <a:chExt cx="1193" cy="71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573" y="3172"/>
              <a:ext cx="1167" cy="712"/>
              <a:chOff x="2573" y="3172"/>
              <a:chExt cx="1167" cy="712"/>
            </a:xfrm>
          </p:grpSpPr>
          <p:sp>
            <p:nvSpPr>
              <p:cNvPr id="137415" name="Oval 5"/>
              <p:cNvSpPr>
                <a:spLocks noChangeArrowheads="1"/>
              </p:cNvSpPr>
              <p:nvPr/>
            </p:nvSpPr>
            <p:spPr bwMode="auto">
              <a:xfrm>
                <a:off x="2673" y="3236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16" name="Oval 6"/>
              <p:cNvSpPr>
                <a:spLocks noChangeArrowheads="1"/>
              </p:cNvSpPr>
              <p:nvPr/>
            </p:nvSpPr>
            <p:spPr bwMode="auto">
              <a:xfrm>
                <a:off x="2707" y="3236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17" name="Oval 7"/>
              <p:cNvSpPr>
                <a:spLocks noChangeArrowheads="1"/>
              </p:cNvSpPr>
              <p:nvPr/>
            </p:nvSpPr>
            <p:spPr bwMode="auto">
              <a:xfrm>
                <a:off x="3311" y="3214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18" name="Oval 8"/>
              <p:cNvSpPr>
                <a:spLocks noChangeArrowheads="1"/>
              </p:cNvSpPr>
              <p:nvPr/>
            </p:nvSpPr>
            <p:spPr bwMode="auto">
              <a:xfrm>
                <a:off x="3009" y="3172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19" name="Oval 9"/>
              <p:cNvSpPr>
                <a:spLocks noChangeArrowheads="1"/>
              </p:cNvSpPr>
              <p:nvPr/>
            </p:nvSpPr>
            <p:spPr bwMode="auto">
              <a:xfrm>
                <a:off x="2573" y="3299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20" name="Oval 10"/>
              <p:cNvSpPr>
                <a:spLocks noChangeArrowheads="1"/>
              </p:cNvSpPr>
              <p:nvPr/>
            </p:nvSpPr>
            <p:spPr bwMode="auto">
              <a:xfrm>
                <a:off x="2942" y="3554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21" name="Oval 11"/>
              <p:cNvSpPr>
                <a:spLocks noChangeArrowheads="1"/>
              </p:cNvSpPr>
              <p:nvPr/>
            </p:nvSpPr>
            <p:spPr bwMode="auto">
              <a:xfrm>
                <a:off x="3446" y="3321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22" name="Oval 12"/>
              <p:cNvSpPr>
                <a:spLocks noChangeArrowheads="1"/>
              </p:cNvSpPr>
              <p:nvPr/>
            </p:nvSpPr>
            <p:spPr bwMode="auto">
              <a:xfrm>
                <a:off x="2640" y="3405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23" name="Oval 13"/>
              <p:cNvSpPr>
                <a:spLocks noChangeArrowheads="1"/>
              </p:cNvSpPr>
              <p:nvPr/>
            </p:nvSpPr>
            <p:spPr bwMode="auto">
              <a:xfrm>
                <a:off x="3479" y="3574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24" name="Oval 14"/>
              <p:cNvSpPr>
                <a:spLocks noChangeArrowheads="1"/>
              </p:cNvSpPr>
              <p:nvPr/>
            </p:nvSpPr>
            <p:spPr bwMode="auto">
              <a:xfrm>
                <a:off x="2808" y="3659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25" name="Oval 15"/>
              <p:cNvSpPr>
                <a:spLocks noChangeArrowheads="1"/>
              </p:cNvSpPr>
              <p:nvPr/>
            </p:nvSpPr>
            <p:spPr bwMode="auto">
              <a:xfrm>
                <a:off x="3278" y="3659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547" y="3172"/>
              <a:ext cx="1167" cy="712"/>
              <a:chOff x="2547" y="3172"/>
              <a:chExt cx="1167" cy="712"/>
            </a:xfrm>
          </p:grpSpPr>
          <p:sp>
            <p:nvSpPr>
              <p:cNvPr id="137404" name="Oval 17"/>
              <p:cNvSpPr>
                <a:spLocks noChangeArrowheads="1"/>
              </p:cNvSpPr>
              <p:nvPr/>
            </p:nvSpPr>
            <p:spPr bwMode="auto">
              <a:xfrm>
                <a:off x="2648" y="3236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05" name="Oval 18"/>
              <p:cNvSpPr>
                <a:spLocks noChangeArrowheads="1"/>
              </p:cNvSpPr>
              <p:nvPr/>
            </p:nvSpPr>
            <p:spPr bwMode="auto">
              <a:xfrm>
                <a:off x="2681" y="3236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06" name="Oval 19"/>
              <p:cNvSpPr>
                <a:spLocks noChangeArrowheads="1"/>
              </p:cNvSpPr>
              <p:nvPr/>
            </p:nvSpPr>
            <p:spPr bwMode="auto">
              <a:xfrm>
                <a:off x="3286" y="3214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07" name="Oval 20"/>
              <p:cNvSpPr>
                <a:spLocks noChangeArrowheads="1"/>
              </p:cNvSpPr>
              <p:nvPr/>
            </p:nvSpPr>
            <p:spPr bwMode="auto">
              <a:xfrm>
                <a:off x="2984" y="3172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08" name="Oval 21"/>
              <p:cNvSpPr>
                <a:spLocks noChangeArrowheads="1"/>
              </p:cNvSpPr>
              <p:nvPr/>
            </p:nvSpPr>
            <p:spPr bwMode="auto">
              <a:xfrm>
                <a:off x="2547" y="3299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09" name="Oval 22"/>
              <p:cNvSpPr>
                <a:spLocks noChangeArrowheads="1"/>
              </p:cNvSpPr>
              <p:nvPr/>
            </p:nvSpPr>
            <p:spPr bwMode="auto">
              <a:xfrm>
                <a:off x="2916" y="3554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10" name="Oval 23"/>
              <p:cNvSpPr>
                <a:spLocks noChangeArrowheads="1"/>
              </p:cNvSpPr>
              <p:nvPr/>
            </p:nvSpPr>
            <p:spPr bwMode="auto">
              <a:xfrm>
                <a:off x="3420" y="3321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11" name="Oval 24"/>
              <p:cNvSpPr>
                <a:spLocks noChangeArrowheads="1"/>
              </p:cNvSpPr>
              <p:nvPr/>
            </p:nvSpPr>
            <p:spPr bwMode="auto">
              <a:xfrm>
                <a:off x="2614" y="3405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12" name="Oval 25"/>
              <p:cNvSpPr>
                <a:spLocks noChangeArrowheads="1"/>
              </p:cNvSpPr>
              <p:nvPr/>
            </p:nvSpPr>
            <p:spPr bwMode="auto">
              <a:xfrm>
                <a:off x="3454" y="3574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13" name="Oval 26"/>
              <p:cNvSpPr>
                <a:spLocks noChangeArrowheads="1"/>
              </p:cNvSpPr>
              <p:nvPr/>
            </p:nvSpPr>
            <p:spPr bwMode="auto">
              <a:xfrm>
                <a:off x="2782" y="3659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14" name="Oval 27"/>
              <p:cNvSpPr>
                <a:spLocks noChangeArrowheads="1"/>
              </p:cNvSpPr>
              <p:nvPr/>
            </p:nvSpPr>
            <p:spPr bwMode="auto">
              <a:xfrm>
                <a:off x="3252" y="3659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37221" name="Rectangle 28"/>
          <p:cNvSpPr>
            <a:spLocks noChangeArrowheads="1"/>
          </p:cNvSpPr>
          <p:nvPr/>
        </p:nvSpPr>
        <p:spPr bwMode="auto">
          <a:xfrm>
            <a:off x="3200400" y="4191000"/>
            <a:ext cx="1471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>
                <a:latin typeface="Arial" charset="0"/>
              </a:rPr>
              <a:t>AS7018</a:t>
            </a:r>
          </a:p>
        </p:txBody>
      </p:sp>
      <p:sp>
        <p:nvSpPr>
          <p:cNvPr id="137222" name="Rectangle 29"/>
          <p:cNvSpPr>
            <a:spLocks noChangeArrowheads="1"/>
          </p:cNvSpPr>
          <p:nvPr/>
        </p:nvSpPr>
        <p:spPr bwMode="auto">
          <a:xfrm>
            <a:off x="1066800" y="4648200"/>
            <a:ext cx="1460500" cy="5175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135.207.0.0/16</a:t>
            </a:r>
          </a:p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AS Path = 6341</a:t>
            </a: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28600" y="2971800"/>
            <a:ext cx="2578100" cy="1282700"/>
            <a:chOff x="148" y="1636"/>
            <a:chExt cx="1624" cy="808"/>
          </a:xfrm>
        </p:grpSpPr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148" y="1636"/>
              <a:ext cx="1624" cy="808"/>
              <a:chOff x="148" y="1636"/>
              <a:chExt cx="1624" cy="808"/>
            </a:xfrm>
          </p:grpSpPr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183" y="1636"/>
                <a:ext cx="1589" cy="808"/>
                <a:chOff x="183" y="1636"/>
                <a:chExt cx="1589" cy="808"/>
              </a:xfrm>
            </p:grpSpPr>
            <p:sp>
              <p:nvSpPr>
                <p:cNvPr id="137391" name="Oval 33"/>
                <p:cNvSpPr>
                  <a:spLocks noChangeArrowheads="1"/>
                </p:cNvSpPr>
                <p:nvPr/>
              </p:nvSpPr>
              <p:spPr bwMode="auto">
                <a:xfrm>
                  <a:off x="319" y="1708"/>
                  <a:ext cx="1362" cy="61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92" name="Oval 34"/>
                <p:cNvSpPr>
                  <a:spLocks noChangeArrowheads="1"/>
                </p:cNvSpPr>
                <p:nvPr/>
              </p:nvSpPr>
              <p:spPr bwMode="auto">
                <a:xfrm>
                  <a:off x="365" y="1708"/>
                  <a:ext cx="312" cy="8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93" name="Oval 35"/>
                <p:cNvSpPr>
                  <a:spLocks noChangeArrowheads="1"/>
                </p:cNvSpPr>
                <p:nvPr/>
              </p:nvSpPr>
              <p:spPr bwMode="auto">
                <a:xfrm>
                  <a:off x="1187" y="1684"/>
                  <a:ext cx="448" cy="16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94" name="Oval 36"/>
                <p:cNvSpPr>
                  <a:spLocks noChangeArrowheads="1"/>
                </p:cNvSpPr>
                <p:nvPr/>
              </p:nvSpPr>
              <p:spPr bwMode="auto">
                <a:xfrm>
                  <a:off x="776" y="1636"/>
                  <a:ext cx="540" cy="32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95" name="Oval 37"/>
                <p:cNvSpPr>
                  <a:spLocks noChangeArrowheads="1"/>
                </p:cNvSpPr>
                <p:nvPr/>
              </p:nvSpPr>
              <p:spPr bwMode="auto">
                <a:xfrm>
                  <a:off x="183" y="1780"/>
                  <a:ext cx="996" cy="18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96" name="Oval 38"/>
                <p:cNvSpPr>
                  <a:spLocks noChangeArrowheads="1"/>
                </p:cNvSpPr>
                <p:nvPr/>
              </p:nvSpPr>
              <p:spPr bwMode="auto">
                <a:xfrm>
                  <a:off x="685" y="2068"/>
                  <a:ext cx="539" cy="37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97" name="Oval 39"/>
                <p:cNvSpPr>
                  <a:spLocks noChangeArrowheads="1"/>
                </p:cNvSpPr>
                <p:nvPr/>
              </p:nvSpPr>
              <p:spPr bwMode="auto">
                <a:xfrm>
                  <a:off x="1369" y="1804"/>
                  <a:ext cx="403" cy="20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98" name="Oval 40"/>
                <p:cNvSpPr>
                  <a:spLocks noChangeArrowheads="1"/>
                </p:cNvSpPr>
                <p:nvPr/>
              </p:nvSpPr>
              <p:spPr bwMode="auto">
                <a:xfrm>
                  <a:off x="274" y="1900"/>
                  <a:ext cx="266" cy="37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99" name="Oval 41"/>
                <p:cNvSpPr>
                  <a:spLocks noChangeArrowheads="1"/>
                </p:cNvSpPr>
                <p:nvPr/>
              </p:nvSpPr>
              <p:spPr bwMode="auto">
                <a:xfrm>
                  <a:off x="1415" y="2092"/>
                  <a:ext cx="266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400" name="Oval 42"/>
                <p:cNvSpPr>
                  <a:spLocks noChangeArrowheads="1"/>
                </p:cNvSpPr>
                <p:nvPr/>
              </p:nvSpPr>
              <p:spPr bwMode="auto">
                <a:xfrm>
                  <a:off x="502" y="2188"/>
                  <a:ext cx="266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401" name="Oval 43"/>
                <p:cNvSpPr>
                  <a:spLocks noChangeArrowheads="1"/>
                </p:cNvSpPr>
                <p:nvPr/>
              </p:nvSpPr>
              <p:spPr bwMode="auto">
                <a:xfrm>
                  <a:off x="1141" y="2188"/>
                  <a:ext cx="403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8" name="Group 44"/>
              <p:cNvGrpSpPr>
                <a:grpSpLocks/>
              </p:cNvGrpSpPr>
              <p:nvPr/>
            </p:nvGrpSpPr>
            <p:grpSpPr bwMode="auto">
              <a:xfrm>
                <a:off x="148" y="1636"/>
                <a:ext cx="1589" cy="808"/>
                <a:chOff x="148" y="1636"/>
                <a:chExt cx="1589" cy="808"/>
              </a:xfrm>
            </p:grpSpPr>
            <p:sp>
              <p:nvSpPr>
                <p:cNvPr id="137380" name="Oval 45"/>
                <p:cNvSpPr>
                  <a:spLocks noChangeArrowheads="1"/>
                </p:cNvSpPr>
                <p:nvPr/>
              </p:nvSpPr>
              <p:spPr bwMode="auto">
                <a:xfrm>
                  <a:off x="285" y="1708"/>
                  <a:ext cx="1361" cy="61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81" name="Oval 46"/>
                <p:cNvSpPr>
                  <a:spLocks noChangeArrowheads="1"/>
                </p:cNvSpPr>
                <p:nvPr/>
              </p:nvSpPr>
              <p:spPr bwMode="auto">
                <a:xfrm>
                  <a:off x="330" y="1708"/>
                  <a:ext cx="312" cy="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82" name="Oval 47"/>
                <p:cNvSpPr>
                  <a:spLocks noChangeArrowheads="1"/>
                </p:cNvSpPr>
                <p:nvPr/>
              </p:nvSpPr>
              <p:spPr bwMode="auto">
                <a:xfrm>
                  <a:off x="1152" y="1684"/>
                  <a:ext cx="449" cy="160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83" name="Oval 48"/>
                <p:cNvSpPr>
                  <a:spLocks noChangeArrowheads="1"/>
                </p:cNvSpPr>
                <p:nvPr/>
              </p:nvSpPr>
              <p:spPr bwMode="auto">
                <a:xfrm>
                  <a:off x="741" y="1636"/>
                  <a:ext cx="540" cy="32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84" name="Oval 49"/>
                <p:cNvSpPr>
                  <a:spLocks noChangeArrowheads="1"/>
                </p:cNvSpPr>
                <p:nvPr/>
              </p:nvSpPr>
              <p:spPr bwMode="auto">
                <a:xfrm>
                  <a:off x="148" y="1780"/>
                  <a:ext cx="996" cy="18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85" name="Oval 50"/>
                <p:cNvSpPr>
                  <a:spLocks noChangeArrowheads="1"/>
                </p:cNvSpPr>
                <p:nvPr/>
              </p:nvSpPr>
              <p:spPr bwMode="auto">
                <a:xfrm>
                  <a:off x="650" y="2068"/>
                  <a:ext cx="540" cy="37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86" name="Oval 51"/>
                <p:cNvSpPr>
                  <a:spLocks noChangeArrowheads="1"/>
                </p:cNvSpPr>
                <p:nvPr/>
              </p:nvSpPr>
              <p:spPr bwMode="auto">
                <a:xfrm>
                  <a:off x="1334" y="1804"/>
                  <a:ext cx="403" cy="20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87" name="Oval 52"/>
                <p:cNvSpPr>
                  <a:spLocks noChangeArrowheads="1"/>
                </p:cNvSpPr>
                <p:nvPr/>
              </p:nvSpPr>
              <p:spPr bwMode="auto">
                <a:xfrm>
                  <a:off x="239" y="1900"/>
                  <a:ext cx="266" cy="37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88" name="Oval 53"/>
                <p:cNvSpPr>
                  <a:spLocks noChangeArrowheads="1"/>
                </p:cNvSpPr>
                <p:nvPr/>
              </p:nvSpPr>
              <p:spPr bwMode="auto">
                <a:xfrm>
                  <a:off x="1380" y="2092"/>
                  <a:ext cx="266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89" name="Oval 54"/>
                <p:cNvSpPr>
                  <a:spLocks noChangeArrowheads="1"/>
                </p:cNvSpPr>
                <p:nvPr/>
              </p:nvSpPr>
              <p:spPr bwMode="auto">
                <a:xfrm>
                  <a:off x="468" y="2188"/>
                  <a:ext cx="265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90" name="Oval 55"/>
                <p:cNvSpPr>
                  <a:spLocks noChangeArrowheads="1"/>
                </p:cNvSpPr>
                <p:nvPr/>
              </p:nvSpPr>
              <p:spPr bwMode="auto">
                <a:xfrm>
                  <a:off x="1107" y="2188"/>
                  <a:ext cx="402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37376" name="Rectangle 56"/>
            <p:cNvSpPr>
              <a:spLocks noChangeArrowheads="1"/>
            </p:cNvSpPr>
            <p:nvPr/>
          </p:nvSpPr>
          <p:spPr bwMode="auto">
            <a:xfrm>
              <a:off x="566" y="1689"/>
              <a:ext cx="98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800" b="1">
                  <a:latin typeface="Arial" charset="0"/>
                </a:rPr>
                <a:t>AS 1239</a:t>
              </a:r>
            </a:p>
          </p:txBody>
        </p:sp>
        <p:sp>
          <p:nvSpPr>
            <p:cNvPr id="137377" name="Rectangle 57"/>
            <p:cNvSpPr>
              <a:spLocks noChangeArrowheads="1"/>
            </p:cNvSpPr>
            <p:nvPr/>
          </p:nvSpPr>
          <p:spPr bwMode="auto">
            <a:xfrm>
              <a:off x="422" y="2030"/>
              <a:ext cx="43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 b="1">
                  <a:latin typeface="Arial" charset="0"/>
                </a:rPr>
                <a:t>Sprint</a:t>
              </a: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2368550" y="1530350"/>
            <a:ext cx="2578100" cy="1282700"/>
            <a:chOff x="1492" y="964"/>
            <a:chExt cx="1624" cy="808"/>
          </a:xfrm>
        </p:grpSpPr>
        <p:grpSp>
          <p:nvGrpSpPr>
            <p:cNvPr id="10" name="Group 59"/>
            <p:cNvGrpSpPr>
              <a:grpSpLocks/>
            </p:cNvGrpSpPr>
            <p:nvPr/>
          </p:nvGrpSpPr>
          <p:grpSpPr bwMode="auto">
            <a:xfrm>
              <a:off x="1527" y="964"/>
              <a:ext cx="1589" cy="808"/>
              <a:chOff x="1527" y="964"/>
              <a:chExt cx="1589" cy="808"/>
            </a:xfrm>
          </p:grpSpPr>
          <p:sp>
            <p:nvSpPr>
              <p:cNvPr id="137364" name="Oval 60"/>
              <p:cNvSpPr>
                <a:spLocks noChangeArrowheads="1"/>
              </p:cNvSpPr>
              <p:nvPr/>
            </p:nvSpPr>
            <p:spPr bwMode="auto">
              <a:xfrm>
                <a:off x="1663" y="1036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65" name="Oval 61"/>
              <p:cNvSpPr>
                <a:spLocks noChangeArrowheads="1"/>
              </p:cNvSpPr>
              <p:nvPr/>
            </p:nvSpPr>
            <p:spPr bwMode="auto">
              <a:xfrm>
                <a:off x="1709" y="1036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66" name="Oval 62"/>
              <p:cNvSpPr>
                <a:spLocks noChangeArrowheads="1"/>
              </p:cNvSpPr>
              <p:nvPr/>
            </p:nvSpPr>
            <p:spPr bwMode="auto">
              <a:xfrm>
                <a:off x="2531" y="1012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67" name="Oval 63"/>
              <p:cNvSpPr>
                <a:spLocks noChangeArrowheads="1"/>
              </p:cNvSpPr>
              <p:nvPr/>
            </p:nvSpPr>
            <p:spPr bwMode="auto">
              <a:xfrm>
                <a:off x="2120" y="964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68" name="Oval 64"/>
              <p:cNvSpPr>
                <a:spLocks noChangeArrowheads="1"/>
              </p:cNvSpPr>
              <p:nvPr/>
            </p:nvSpPr>
            <p:spPr bwMode="auto">
              <a:xfrm>
                <a:off x="1527" y="1108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69" name="Oval 65"/>
              <p:cNvSpPr>
                <a:spLocks noChangeArrowheads="1"/>
              </p:cNvSpPr>
              <p:nvPr/>
            </p:nvSpPr>
            <p:spPr bwMode="auto">
              <a:xfrm>
                <a:off x="2029" y="1396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70" name="Oval 66"/>
              <p:cNvSpPr>
                <a:spLocks noChangeArrowheads="1"/>
              </p:cNvSpPr>
              <p:nvPr/>
            </p:nvSpPr>
            <p:spPr bwMode="auto">
              <a:xfrm>
                <a:off x="2713" y="1132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71" name="Oval 67"/>
              <p:cNvSpPr>
                <a:spLocks noChangeArrowheads="1"/>
              </p:cNvSpPr>
              <p:nvPr/>
            </p:nvSpPr>
            <p:spPr bwMode="auto">
              <a:xfrm>
                <a:off x="1618" y="1228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72" name="Oval 68"/>
              <p:cNvSpPr>
                <a:spLocks noChangeArrowheads="1"/>
              </p:cNvSpPr>
              <p:nvPr/>
            </p:nvSpPr>
            <p:spPr bwMode="auto">
              <a:xfrm>
                <a:off x="2759" y="142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73" name="Oval 69"/>
              <p:cNvSpPr>
                <a:spLocks noChangeArrowheads="1"/>
              </p:cNvSpPr>
              <p:nvPr/>
            </p:nvSpPr>
            <p:spPr bwMode="auto">
              <a:xfrm>
                <a:off x="1846" y="1516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74" name="Oval 70"/>
              <p:cNvSpPr>
                <a:spLocks noChangeArrowheads="1"/>
              </p:cNvSpPr>
              <p:nvPr/>
            </p:nvSpPr>
            <p:spPr bwMode="auto">
              <a:xfrm>
                <a:off x="2485" y="1516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1" name="Group 71"/>
            <p:cNvGrpSpPr>
              <a:grpSpLocks/>
            </p:cNvGrpSpPr>
            <p:nvPr/>
          </p:nvGrpSpPr>
          <p:grpSpPr bwMode="auto">
            <a:xfrm>
              <a:off x="1492" y="964"/>
              <a:ext cx="1589" cy="808"/>
              <a:chOff x="1492" y="964"/>
              <a:chExt cx="1589" cy="808"/>
            </a:xfrm>
          </p:grpSpPr>
          <p:sp>
            <p:nvSpPr>
              <p:cNvPr id="137353" name="Oval 72"/>
              <p:cNvSpPr>
                <a:spLocks noChangeArrowheads="1"/>
              </p:cNvSpPr>
              <p:nvPr/>
            </p:nvSpPr>
            <p:spPr bwMode="auto">
              <a:xfrm>
                <a:off x="1629" y="1036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54" name="Oval 73"/>
              <p:cNvSpPr>
                <a:spLocks noChangeArrowheads="1"/>
              </p:cNvSpPr>
              <p:nvPr/>
            </p:nvSpPr>
            <p:spPr bwMode="auto">
              <a:xfrm>
                <a:off x="1674" y="1036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55" name="Oval 74"/>
              <p:cNvSpPr>
                <a:spLocks noChangeArrowheads="1"/>
              </p:cNvSpPr>
              <p:nvPr/>
            </p:nvSpPr>
            <p:spPr bwMode="auto">
              <a:xfrm>
                <a:off x="2496" y="1012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56" name="Oval 75"/>
              <p:cNvSpPr>
                <a:spLocks noChangeArrowheads="1"/>
              </p:cNvSpPr>
              <p:nvPr/>
            </p:nvSpPr>
            <p:spPr bwMode="auto">
              <a:xfrm>
                <a:off x="2085" y="964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57" name="Oval 76"/>
              <p:cNvSpPr>
                <a:spLocks noChangeArrowheads="1"/>
              </p:cNvSpPr>
              <p:nvPr/>
            </p:nvSpPr>
            <p:spPr bwMode="auto">
              <a:xfrm>
                <a:off x="1492" y="1108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58" name="Oval 77"/>
              <p:cNvSpPr>
                <a:spLocks noChangeArrowheads="1"/>
              </p:cNvSpPr>
              <p:nvPr/>
            </p:nvSpPr>
            <p:spPr bwMode="auto">
              <a:xfrm>
                <a:off x="1994" y="1396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59" name="Oval 78"/>
              <p:cNvSpPr>
                <a:spLocks noChangeArrowheads="1"/>
              </p:cNvSpPr>
              <p:nvPr/>
            </p:nvSpPr>
            <p:spPr bwMode="auto">
              <a:xfrm>
                <a:off x="2678" y="1132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60" name="Oval 79"/>
              <p:cNvSpPr>
                <a:spLocks noChangeArrowheads="1"/>
              </p:cNvSpPr>
              <p:nvPr/>
            </p:nvSpPr>
            <p:spPr bwMode="auto">
              <a:xfrm>
                <a:off x="1583" y="1228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61" name="Oval 80"/>
              <p:cNvSpPr>
                <a:spLocks noChangeArrowheads="1"/>
              </p:cNvSpPr>
              <p:nvPr/>
            </p:nvSpPr>
            <p:spPr bwMode="auto">
              <a:xfrm>
                <a:off x="2724" y="1420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62" name="Oval 81"/>
              <p:cNvSpPr>
                <a:spLocks noChangeArrowheads="1"/>
              </p:cNvSpPr>
              <p:nvPr/>
            </p:nvSpPr>
            <p:spPr bwMode="auto">
              <a:xfrm>
                <a:off x="1812" y="1516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63" name="Oval 82"/>
              <p:cNvSpPr>
                <a:spLocks noChangeArrowheads="1"/>
              </p:cNvSpPr>
              <p:nvPr/>
            </p:nvSpPr>
            <p:spPr bwMode="auto">
              <a:xfrm>
                <a:off x="2451" y="1516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37225" name="Rectangle 83"/>
          <p:cNvSpPr>
            <a:spLocks noChangeArrowheads="1"/>
          </p:cNvSpPr>
          <p:nvPr/>
        </p:nvSpPr>
        <p:spPr bwMode="auto">
          <a:xfrm>
            <a:off x="2971800" y="1752600"/>
            <a:ext cx="1570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>
                <a:latin typeface="Arial" charset="0"/>
              </a:rPr>
              <a:t>AS 1755</a:t>
            </a:r>
          </a:p>
        </p:txBody>
      </p:sp>
      <p:sp>
        <p:nvSpPr>
          <p:cNvPr id="137226" name="Rectangle 84"/>
          <p:cNvSpPr>
            <a:spLocks noChangeArrowheads="1"/>
          </p:cNvSpPr>
          <p:nvPr/>
        </p:nvSpPr>
        <p:spPr bwMode="auto">
          <a:xfrm>
            <a:off x="2879725" y="2308225"/>
            <a:ext cx="725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latin typeface="Arial" charset="0"/>
              </a:rPr>
              <a:t>Ebone</a:t>
            </a:r>
          </a:p>
        </p:txBody>
      </p:sp>
      <p:grpSp>
        <p:nvGrpSpPr>
          <p:cNvPr id="12" name="Group 85"/>
          <p:cNvGrpSpPr>
            <a:grpSpLocks/>
          </p:cNvGrpSpPr>
          <p:nvPr/>
        </p:nvGrpSpPr>
        <p:grpSpPr bwMode="auto">
          <a:xfrm>
            <a:off x="6329363" y="539750"/>
            <a:ext cx="2578100" cy="1282700"/>
            <a:chOff x="3987" y="340"/>
            <a:chExt cx="1624" cy="808"/>
          </a:xfrm>
        </p:grpSpPr>
        <p:grpSp>
          <p:nvGrpSpPr>
            <p:cNvPr id="13" name="Group 86"/>
            <p:cNvGrpSpPr>
              <a:grpSpLocks/>
            </p:cNvGrpSpPr>
            <p:nvPr/>
          </p:nvGrpSpPr>
          <p:grpSpPr bwMode="auto">
            <a:xfrm>
              <a:off x="4022" y="340"/>
              <a:ext cx="1589" cy="808"/>
              <a:chOff x="4022" y="340"/>
              <a:chExt cx="1589" cy="808"/>
            </a:xfrm>
          </p:grpSpPr>
          <p:sp>
            <p:nvSpPr>
              <p:cNvPr id="137340" name="Oval 87"/>
              <p:cNvSpPr>
                <a:spLocks noChangeArrowheads="1"/>
              </p:cNvSpPr>
              <p:nvPr/>
            </p:nvSpPr>
            <p:spPr bwMode="auto">
              <a:xfrm>
                <a:off x="4158" y="412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41" name="Oval 88"/>
              <p:cNvSpPr>
                <a:spLocks noChangeArrowheads="1"/>
              </p:cNvSpPr>
              <p:nvPr/>
            </p:nvSpPr>
            <p:spPr bwMode="auto">
              <a:xfrm>
                <a:off x="4204" y="412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42" name="Oval 89"/>
              <p:cNvSpPr>
                <a:spLocks noChangeArrowheads="1"/>
              </p:cNvSpPr>
              <p:nvPr/>
            </p:nvSpPr>
            <p:spPr bwMode="auto">
              <a:xfrm>
                <a:off x="5026" y="388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43" name="Oval 90"/>
              <p:cNvSpPr>
                <a:spLocks noChangeArrowheads="1"/>
              </p:cNvSpPr>
              <p:nvPr/>
            </p:nvSpPr>
            <p:spPr bwMode="auto">
              <a:xfrm>
                <a:off x="4615" y="340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44" name="Oval 91"/>
              <p:cNvSpPr>
                <a:spLocks noChangeArrowheads="1"/>
              </p:cNvSpPr>
              <p:nvPr/>
            </p:nvSpPr>
            <p:spPr bwMode="auto">
              <a:xfrm>
                <a:off x="4022" y="484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45" name="Oval 92"/>
              <p:cNvSpPr>
                <a:spLocks noChangeArrowheads="1"/>
              </p:cNvSpPr>
              <p:nvPr/>
            </p:nvSpPr>
            <p:spPr bwMode="auto">
              <a:xfrm>
                <a:off x="4524" y="772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46" name="Oval 93"/>
              <p:cNvSpPr>
                <a:spLocks noChangeArrowheads="1"/>
              </p:cNvSpPr>
              <p:nvPr/>
            </p:nvSpPr>
            <p:spPr bwMode="auto">
              <a:xfrm>
                <a:off x="5208" y="508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47" name="Oval 94"/>
              <p:cNvSpPr>
                <a:spLocks noChangeArrowheads="1"/>
              </p:cNvSpPr>
              <p:nvPr/>
            </p:nvSpPr>
            <p:spPr bwMode="auto">
              <a:xfrm>
                <a:off x="4113" y="604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48" name="Oval 95"/>
              <p:cNvSpPr>
                <a:spLocks noChangeArrowheads="1"/>
              </p:cNvSpPr>
              <p:nvPr/>
            </p:nvSpPr>
            <p:spPr bwMode="auto">
              <a:xfrm>
                <a:off x="5254" y="796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49" name="Oval 96"/>
              <p:cNvSpPr>
                <a:spLocks noChangeArrowheads="1"/>
              </p:cNvSpPr>
              <p:nvPr/>
            </p:nvSpPr>
            <p:spPr bwMode="auto">
              <a:xfrm>
                <a:off x="4341" y="892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50" name="Oval 97"/>
              <p:cNvSpPr>
                <a:spLocks noChangeArrowheads="1"/>
              </p:cNvSpPr>
              <p:nvPr/>
            </p:nvSpPr>
            <p:spPr bwMode="auto">
              <a:xfrm>
                <a:off x="4980" y="892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" name="Group 98"/>
            <p:cNvGrpSpPr>
              <a:grpSpLocks/>
            </p:cNvGrpSpPr>
            <p:nvPr/>
          </p:nvGrpSpPr>
          <p:grpSpPr bwMode="auto">
            <a:xfrm>
              <a:off x="3987" y="340"/>
              <a:ext cx="1589" cy="808"/>
              <a:chOff x="3987" y="340"/>
              <a:chExt cx="1589" cy="808"/>
            </a:xfrm>
          </p:grpSpPr>
          <p:sp>
            <p:nvSpPr>
              <p:cNvPr id="137329" name="Oval 99"/>
              <p:cNvSpPr>
                <a:spLocks noChangeArrowheads="1"/>
              </p:cNvSpPr>
              <p:nvPr/>
            </p:nvSpPr>
            <p:spPr bwMode="auto">
              <a:xfrm>
                <a:off x="4124" y="412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30" name="Oval 100"/>
              <p:cNvSpPr>
                <a:spLocks noChangeArrowheads="1"/>
              </p:cNvSpPr>
              <p:nvPr/>
            </p:nvSpPr>
            <p:spPr bwMode="auto">
              <a:xfrm>
                <a:off x="4169" y="412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31" name="Oval 101"/>
              <p:cNvSpPr>
                <a:spLocks noChangeArrowheads="1"/>
              </p:cNvSpPr>
              <p:nvPr/>
            </p:nvSpPr>
            <p:spPr bwMode="auto">
              <a:xfrm>
                <a:off x="4991" y="388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32" name="Oval 102"/>
              <p:cNvSpPr>
                <a:spLocks noChangeArrowheads="1"/>
              </p:cNvSpPr>
              <p:nvPr/>
            </p:nvSpPr>
            <p:spPr bwMode="auto">
              <a:xfrm>
                <a:off x="4580" y="340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33" name="Oval 103"/>
              <p:cNvSpPr>
                <a:spLocks noChangeArrowheads="1"/>
              </p:cNvSpPr>
              <p:nvPr/>
            </p:nvSpPr>
            <p:spPr bwMode="auto">
              <a:xfrm>
                <a:off x="3987" y="484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34" name="Oval 104"/>
              <p:cNvSpPr>
                <a:spLocks noChangeArrowheads="1"/>
              </p:cNvSpPr>
              <p:nvPr/>
            </p:nvSpPr>
            <p:spPr bwMode="auto">
              <a:xfrm>
                <a:off x="4489" y="772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35" name="Oval 105"/>
              <p:cNvSpPr>
                <a:spLocks noChangeArrowheads="1"/>
              </p:cNvSpPr>
              <p:nvPr/>
            </p:nvSpPr>
            <p:spPr bwMode="auto">
              <a:xfrm>
                <a:off x="5173" y="508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36" name="Oval 106"/>
              <p:cNvSpPr>
                <a:spLocks noChangeArrowheads="1"/>
              </p:cNvSpPr>
              <p:nvPr/>
            </p:nvSpPr>
            <p:spPr bwMode="auto">
              <a:xfrm>
                <a:off x="4078" y="604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37" name="Oval 107"/>
              <p:cNvSpPr>
                <a:spLocks noChangeArrowheads="1"/>
              </p:cNvSpPr>
              <p:nvPr/>
            </p:nvSpPr>
            <p:spPr bwMode="auto">
              <a:xfrm>
                <a:off x="5219" y="796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38" name="Oval 108"/>
              <p:cNvSpPr>
                <a:spLocks noChangeArrowheads="1"/>
              </p:cNvSpPr>
              <p:nvPr/>
            </p:nvSpPr>
            <p:spPr bwMode="auto">
              <a:xfrm>
                <a:off x="4307" y="892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39" name="Oval 109"/>
              <p:cNvSpPr>
                <a:spLocks noChangeArrowheads="1"/>
              </p:cNvSpPr>
              <p:nvPr/>
            </p:nvSpPr>
            <p:spPr bwMode="auto">
              <a:xfrm>
                <a:off x="4946" y="892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37228" name="Rectangle 110"/>
          <p:cNvSpPr>
            <a:spLocks noChangeArrowheads="1"/>
          </p:cNvSpPr>
          <p:nvPr/>
        </p:nvSpPr>
        <p:spPr bwMode="auto">
          <a:xfrm>
            <a:off x="3352800" y="4953000"/>
            <a:ext cx="657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latin typeface="Arial" charset="0"/>
              </a:rPr>
              <a:t>AT&amp;T</a:t>
            </a:r>
          </a:p>
        </p:txBody>
      </p:sp>
      <p:grpSp>
        <p:nvGrpSpPr>
          <p:cNvPr id="15" name="Group 111"/>
          <p:cNvGrpSpPr>
            <a:grpSpLocks/>
          </p:cNvGrpSpPr>
          <p:nvPr/>
        </p:nvGrpSpPr>
        <p:grpSpPr bwMode="auto">
          <a:xfrm>
            <a:off x="6786563" y="5035550"/>
            <a:ext cx="1893887" cy="1130300"/>
            <a:chOff x="4275" y="3172"/>
            <a:chExt cx="1193" cy="712"/>
          </a:xfrm>
        </p:grpSpPr>
        <p:grpSp>
          <p:nvGrpSpPr>
            <p:cNvPr id="16" name="Group 112"/>
            <p:cNvGrpSpPr>
              <a:grpSpLocks/>
            </p:cNvGrpSpPr>
            <p:nvPr/>
          </p:nvGrpSpPr>
          <p:grpSpPr bwMode="auto">
            <a:xfrm>
              <a:off x="4301" y="3172"/>
              <a:ext cx="1167" cy="712"/>
              <a:chOff x="4301" y="3172"/>
              <a:chExt cx="1167" cy="712"/>
            </a:xfrm>
          </p:grpSpPr>
          <p:sp>
            <p:nvSpPr>
              <p:cNvPr id="137316" name="Oval 113"/>
              <p:cNvSpPr>
                <a:spLocks noChangeArrowheads="1"/>
              </p:cNvSpPr>
              <p:nvPr/>
            </p:nvSpPr>
            <p:spPr bwMode="auto">
              <a:xfrm>
                <a:off x="4401" y="3236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17" name="Oval 114"/>
              <p:cNvSpPr>
                <a:spLocks noChangeArrowheads="1"/>
              </p:cNvSpPr>
              <p:nvPr/>
            </p:nvSpPr>
            <p:spPr bwMode="auto">
              <a:xfrm>
                <a:off x="4435" y="3236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18" name="Oval 115"/>
              <p:cNvSpPr>
                <a:spLocks noChangeArrowheads="1"/>
              </p:cNvSpPr>
              <p:nvPr/>
            </p:nvSpPr>
            <p:spPr bwMode="auto">
              <a:xfrm>
                <a:off x="5039" y="3214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19" name="Oval 116"/>
              <p:cNvSpPr>
                <a:spLocks noChangeArrowheads="1"/>
              </p:cNvSpPr>
              <p:nvPr/>
            </p:nvSpPr>
            <p:spPr bwMode="auto">
              <a:xfrm>
                <a:off x="4737" y="3172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20" name="Oval 117"/>
              <p:cNvSpPr>
                <a:spLocks noChangeArrowheads="1"/>
              </p:cNvSpPr>
              <p:nvPr/>
            </p:nvSpPr>
            <p:spPr bwMode="auto">
              <a:xfrm>
                <a:off x="4301" y="3299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21" name="Oval 118"/>
              <p:cNvSpPr>
                <a:spLocks noChangeArrowheads="1"/>
              </p:cNvSpPr>
              <p:nvPr/>
            </p:nvSpPr>
            <p:spPr bwMode="auto">
              <a:xfrm>
                <a:off x="4670" y="3554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22" name="Oval 119"/>
              <p:cNvSpPr>
                <a:spLocks noChangeArrowheads="1"/>
              </p:cNvSpPr>
              <p:nvPr/>
            </p:nvSpPr>
            <p:spPr bwMode="auto">
              <a:xfrm>
                <a:off x="5174" y="3321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23" name="Oval 120"/>
              <p:cNvSpPr>
                <a:spLocks noChangeArrowheads="1"/>
              </p:cNvSpPr>
              <p:nvPr/>
            </p:nvSpPr>
            <p:spPr bwMode="auto">
              <a:xfrm>
                <a:off x="4368" y="3405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24" name="Oval 121"/>
              <p:cNvSpPr>
                <a:spLocks noChangeArrowheads="1"/>
              </p:cNvSpPr>
              <p:nvPr/>
            </p:nvSpPr>
            <p:spPr bwMode="auto">
              <a:xfrm>
                <a:off x="5207" y="3574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25" name="Oval 122"/>
              <p:cNvSpPr>
                <a:spLocks noChangeArrowheads="1"/>
              </p:cNvSpPr>
              <p:nvPr/>
            </p:nvSpPr>
            <p:spPr bwMode="auto">
              <a:xfrm>
                <a:off x="4536" y="3659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26" name="Oval 123"/>
              <p:cNvSpPr>
                <a:spLocks noChangeArrowheads="1"/>
              </p:cNvSpPr>
              <p:nvPr/>
            </p:nvSpPr>
            <p:spPr bwMode="auto">
              <a:xfrm>
                <a:off x="5006" y="3659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7" name="Group 124"/>
            <p:cNvGrpSpPr>
              <a:grpSpLocks/>
            </p:cNvGrpSpPr>
            <p:nvPr/>
          </p:nvGrpSpPr>
          <p:grpSpPr bwMode="auto">
            <a:xfrm>
              <a:off x="4275" y="3172"/>
              <a:ext cx="1167" cy="712"/>
              <a:chOff x="4275" y="3172"/>
              <a:chExt cx="1167" cy="712"/>
            </a:xfrm>
          </p:grpSpPr>
          <p:sp>
            <p:nvSpPr>
              <p:cNvPr id="137305" name="Oval 125"/>
              <p:cNvSpPr>
                <a:spLocks noChangeArrowheads="1"/>
              </p:cNvSpPr>
              <p:nvPr/>
            </p:nvSpPr>
            <p:spPr bwMode="auto">
              <a:xfrm>
                <a:off x="4376" y="3236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06" name="Oval 126"/>
              <p:cNvSpPr>
                <a:spLocks noChangeArrowheads="1"/>
              </p:cNvSpPr>
              <p:nvPr/>
            </p:nvSpPr>
            <p:spPr bwMode="auto">
              <a:xfrm>
                <a:off x="4409" y="3236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07" name="Oval 127"/>
              <p:cNvSpPr>
                <a:spLocks noChangeArrowheads="1"/>
              </p:cNvSpPr>
              <p:nvPr/>
            </p:nvSpPr>
            <p:spPr bwMode="auto">
              <a:xfrm>
                <a:off x="5014" y="3214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08" name="Oval 128"/>
              <p:cNvSpPr>
                <a:spLocks noChangeArrowheads="1"/>
              </p:cNvSpPr>
              <p:nvPr/>
            </p:nvSpPr>
            <p:spPr bwMode="auto">
              <a:xfrm>
                <a:off x="4712" y="3172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09" name="Oval 129"/>
              <p:cNvSpPr>
                <a:spLocks noChangeArrowheads="1"/>
              </p:cNvSpPr>
              <p:nvPr/>
            </p:nvSpPr>
            <p:spPr bwMode="auto">
              <a:xfrm>
                <a:off x="4275" y="3299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10" name="Oval 130"/>
              <p:cNvSpPr>
                <a:spLocks noChangeArrowheads="1"/>
              </p:cNvSpPr>
              <p:nvPr/>
            </p:nvSpPr>
            <p:spPr bwMode="auto">
              <a:xfrm>
                <a:off x="4644" y="3554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11" name="Oval 131"/>
              <p:cNvSpPr>
                <a:spLocks noChangeArrowheads="1"/>
              </p:cNvSpPr>
              <p:nvPr/>
            </p:nvSpPr>
            <p:spPr bwMode="auto">
              <a:xfrm>
                <a:off x="5148" y="3321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12" name="Oval 132"/>
              <p:cNvSpPr>
                <a:spLocks noChangeArrowheads="1"/>
              </p:cNvSpPr>
              <p:nvPr/>
            </p:nvSpPr>
            <p:spPr bwMode="auto">
              <a:xfrm>
                <a:off x="4342" y="3405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13" name="Oval 133"/>
              <p:cNvSpPr>
                <a:spLocks noChangeArrowheads="1"/>
              </p:cNvSpPr>
              <p:nvPr/>
            </p:nvSpPr>
            <p:spPr bwMode="auto">
              <a:xfrm>
                <a:off x="5182" y="3574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14" name="Oval 134"/>
              <p:cNvSpPr>
                <a:spLocks noChangeArrowheads="1"/>
              </p:cNvSpPr>
              <p:nvPr/>
            </p:nvSpPr>
            <p:spPr bwMode="auto">
              <a:xfrm>
                <a:off x="4510" y="3659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15" name="Oval 135"/>
              <p:cNvSpPr>
                <a:spLocks noChangeArrowheads="1"/>
              </p:cNvSpPr>
              <p:nvPr/>
            </p:nvSpPr>
            <p:spPr bwMode="auto">
              <a:xfrm>
                <a:off x="4980" y="3659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37230" name="Rectangle 136"/>
          <p:cNvSpPr>
            <a:spLocks noChangeArrowheads="1"/>
          </p:cNvSpPr>
          <p:nvPr/>
        </p:nvSpPr>
        <p:spPr bwMode="auto">
          <a:xfrm>
            <a:off x="6918325" y="5119688"/>
            <a:ext cx="1570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>
                <a:latin typeface="Arial" charset="0"/>
              </a:rPr>
              <a:t>AS 3549</a:t>
            </a:r>
          </a:p>
        </p:txBody>
      </p:sp>
      <p:sp>
        <p:nvSpPr>
          <p:cNvPr id="137231" name="Rectangle 137"/>
          <p:cNvSpPr>
            <a:spLocks noChangeArrowheads="1"/>
          </p:cNvSpPr>
          <p:nvPr/>
        </p:nvSpPr>
        <p:spPr bwMode="auto">
          <a:xfrm>
            <a:off x="6934200" y="5562600"/>
            <a:ext cx="160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latin typeface="Arial" charset="0"/>
              </a:rPr>
              <a:t>Global Crossing </a:t>
            </a:r>
          </a:p>
        </p:txBody>
      </p:sp>
      <p:sp>
        <p:nvSpPr>
          <p:cNvPr id="137232" name="Rectangle 138"/>
          <p:cNvSpPr>
            <a:spLocks noChangeArrowheads="1"/>
          </p:cNvSpPr>
          <p:nvPr/>
        </p:nvSpPr>
        <p:spPr bwMode="auto">
          <a:xfrm>
            <a:off x="4419600" y="5410200"/>
            <a:ext cx="1903413" cy="5175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135.207.0.0/16</a:t>
            </a:r>
          </a:p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AS Path = 7018 6341</a:t>
            </a:r>
          </a:p>
        </p:txBody>
      </p:sp>
      <p:grpSp>
        <p:nvGrpSpPr>
          <p:cNvPr id="18" name="Group 139"/>
          <p:cNvGrpSpPr>
            <a:grpSpLocks/>
          </p:cNvGrpSpPr>
          <p:nvPr/>
        </p:nvGrpSpPr>
        <p:grpSpPr bwMode="auto">
          <a:xfrm>
            <a:off x="6858000" y="2743200"/>
            <a:ext cx="1898650" cy="1289050"/>
            <a:chOff x="4323" y="1828"/>
            <a:chExt cx="1193" cy="712"/>
          </a:xfrm>
        </p:grpSpPr>
        <p:grpSp>
          <p:nvGrpSpPr>
            <p:cNvPr id="19" name="Group 140"/>
            <p:cNvGrpSpPr>
              <a:grpSpLocks/>
            </p:cNvGrpSpPr>
            <p:nvPr/>
          </p:nvGrpSpPr>
          <p:grpSpPr bwMode="auto">
            <a:xfrm>
              <a:off x="4349" y="1828"/>
              <a:ext cx="1167" cy="712"/>
              <a:chOff x="4349" y="1828"/>
              <a:chExt cx="1167" cy="712"/>
            </a:xfrm>
          </p:grpSpPr>
          <p:sp>
            <p:nvSpPr>
              <p:cNvPr id="137292" name="Oval 141"/>
              <p:cNvSpPr>
                <a:spLocks noChangeArrowheads="1"/>
              </p:cNvSpPr>
              <p:nvPr/>
            </p:nvSpPr>
            <p:spPr bwMode="auto">
              <a:xfrm>
                <a:off x="4449" y="1892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93" name="Oval 142"/>
              <p:cNvSpPr>
                <a:spLocks noChangeArrowheads="1"/>
              </p:cNvSpPr>
              <p:nvPr/>
            </p:nvSpPr>
            <p:spPr bwMode="auto">
              <a:xfrm>
                <a:off x="4483" y="1892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94" name="Oval 143"/>
              <p:cNvSpPr>
                <a:spLocks noChangeArrowheads="1"/>
              </p:cNvSpPr>
              <p:nvPr/>
            </p:nvSpPr>
            <p:spPr bwMode="auto">
              <a:xfrm>
                <a:off x="5087" y="1870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95" name="Oval 144"/>
              <p:cNvSpPr>
                <a:spLocks noChangeArrowheads="1"/>
              </p:cNvSpPr>
              <p:nvPr/>
            </p:nvSpPr>
            <p:spPr bwMode="auto">
              <a:xfrm>
                <a:off x="4785" y="1828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96" name="Oval 145"/>
              <p:cNvSpPr>
                <a:spLocks noChangeArrowheads="1"/>
              </p:cNvSpPr>
              <p:nvPr/>
            </p:nvSpPr>
            <p:spPr bwMode="auto">
              <a:xfrm>
                <a:off x="4349" y="1955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97" name="Oval 146"/>
              <p:cNvSpPr>
                <a:spLocks noChangeArrowheads="1"/>
              </p:cNvSpPr>
              <p:nvPr/>
            </p:nvSpPr>
            <p:spPr bwMode="auto">
              <a:xfrm>
                <a:off x="4718" y="2210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98" name="Oval 147"/>
              <p:cNvSpPr>
                <a:spLocks noChangeArrowheads="1"/>
              </p:cNvSpPr>
              <p:nvPr/>
            </p:nvSpPr>
            <p:spPr bwMode="auto">
              <a:xfrm>
                <a:off x="5222" y="1977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99" name="Oval 148"/>
              <p:cNvSpPr>
                <a:spLocks noChangeArrowheads="1"/>
              </p:cNvSpPr>
              <p:nvPr/>
            </p:nvSpPr>
            <p:spPr bwMode="auto">
              <a:xfrm>
                <a:off x="4416" y="2061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00" name="Oval 149"/>
              <p:cNvSpPr>
                <a:spLocks noChangeArrowheads="1"/>
              </p:cNvSpPr>
              <p:nvPr/>
            </p:nvSpPr>
            <p:spPr bwMode="auto">
              <a:xfrm>
                <a:off x="5255" y="2230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01" name="Oval 150"/>
              <p:cNvSpPr>
                <a:spLocks noChangeArrowheads="1"/>
              </p:cNvSpPr>
              <p:nvPr/>
            </p:nvSpPr>
            <p:spPr bwMode="auto">
              <a:xfrm>
                <a:off x="4584" y="2315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02" name="Oval 151"/>
              <p:cNvSpPr>
                <a:spLocks noChangeArrowheads="1"/>
              </p:cNvSpPr>
              <p:nvPr/>
            </p:nvSpPr>
            <p:spPr bwMode="auto">
              <a:xfrm>
                <a:off x="5054" y="2315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0" name="Group 152"/>
            <p:cNvGrpSpPr>
              <a:grpSpLocks/>
            </p:cNvGrpSpPr>
            <p:nvPr/>
          </p:nvGrpSpPr>
          <p:grpSpPr bwMode="auto">
            <a:xfrm>
              <a:off x="4323" y="1828"/>
              <a:ext cx="1167" cy="712"/>
              <a:chOff x="4323" y="1828"/>
              <a:chExt cx="1167" cy="712"/>
            </a:xfrm>
          </p:grpSpPr>
          <p:sp>
            <p:nvSpPr>
              <p:cNvPr id="137281" name="Oval 153"/>
              <p:cNvSpPr>
                <a:spLocks noChangeArrowheads="1"/>
              </p:cNvSpPr>
              <p:nvPr/>
            </p:nvSpPr>
            <p:spPr bwMode="auto">
              <a:xfrm>
                <a:off x="4424" y="1892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82" name="Oval 154"/>
              <p:cNvSpPr>
                <a:spLocks noChangeArrowheads="1"/>
              </p:cNvSpPr>
              <p:nvPr/>
            </p:nvSpPr>
            <p:spPr bwMode="auto">
              <a:xfrm>
                <a:off x="4457" y="1892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83" name="Oval 155"/>
              <p:cNvSpPr>
                <a:spLocks noChangeArrowheads="1"/>
              </p:cNvSpPr>
              <p:nvPr/>
            </p:nvSpPr>
            <p:spPr bwMode="auto">
              <a:xfrm>
                <a:off x="5062" y="1870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84" name="Oval 156"/>
              <p:cNvSpPr>
                <a:spLocks noChangeArrowheads="1"/>
              </p:cNvSpPr>
              <p:nvPr/>
            </p:nvSpPr>
            <p:spPr bwMode="auto">
              <a:xfrm>
                <a:off x="4760" y="1828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85" name="Oval 157"/>
              <p:cNvSpPr>
                <a:spLocks noChangeArrowheads="1"/>
              </p:cNvSpPr>
              <p:nvPr/>
            </p:nvSpPr>
            <p:spPr bwMode="auto">
              <a:xfrm>
                <a:off x="4323" y="1955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86" name="Oval 158"/>
              <p:cNvSpPr>
                <a:spLocks noChangeArrowheads="1"/>
              </p:cNvSpPr>
              <p:nvPr/>
            </p:nvSpPr>
            <p:spPr bwMode="auto">
              <a:xfrm>
                <a:off x="4692" y="2210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87" name="Oval 159"/>
              <p:cNvSpPr>
                <a:spLocks noChangeArrowheads="1"/>
              </p:cNvSpPr>
              <p:nvPr/>
            </p:nvSpPr>
            <p:spPr bwMode="auto">
              <a:xfrm>
                <a:off x="5196" y="1977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88" name="Oval 160"/>
              <p:cNvSpPr>
                <a:spLocks noChangeArrowheads="1"/>
              </p:cNvSpPr>
              <p:nvPr/>
            </p:nvSpPr>
            <p:spPr bwMode="auto">
              <a:xfrm>
                <a:off x="4390" y="2061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89" name="Oval 161"/>
              <p:cNvSpPr>
                <a:spLocks noChangeArrowheads="1"/>
              </p:cNvSpPr>
              <p:nvPr/>
            </p:nvSpPr>
            <p:spPr bwMode="auto">
              <a:xfrm>
                <a:off x="5230" y="2230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90" name="Oval 162"/>
              <p:cNvSpPr>
                <a:spLocks noChangeArrowheads="1"/>
              </p:cNvSpPr>
              <p:nvPr/>
            </p:nvSpPr>
            <p:spPr bwMode="auto">
              <a:xfrm>
                <a:off x="4558" y="2315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91" name="Oval 163"/>
              <p:cNvSpPr>
                <a:spLocks noChangeArrowheads="1"/>
              </p:cNvSpPr>
              <p:nvPr/>
            </p:nvSpPr>
            <p:spPr bwMode="auto">
              <a:xfrm>
                <a:off x="5028" y="2315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37234" name="Rectangle 164"/>
          <p:cNvSpPr>
            <a:spLocks noChangeArrowheads="1"/>
          </p:cNvSpPr>
          <p:nvPr/>
        </p:nvSpPr>
        <p:spPr bwMode="auto">
          <a:xfrm>
            <a:off x="5943600" y="4191000"/>
            <a:ext cx="2346325" cy="5175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135.207.0.0/16</a:t>
            </a:r>
          </a:p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AS Path = 3549 7018 6341</a:t>
            </a:r>
          </a:p>
        </p:txBody>
      </p:sp>
      <p:grpSp>
        <p:nvGrpSpPr>
          <p:cNvPr id="21" name="Group 165"/>
          <p:cNvGrpSpPr>
            <a:grpSpLocks/>
          </p:cNvGrpSpPr>
          <p:nvPr/>
        </p:nvGrpSpPr>
        <p:grpSpPr bwMode="auto">
          <a:xfrm>
            <a:off x="387350" y="5181600"/>
            <a:ext cx="1898650" cy="1117600"/>
            <a:chOff x="244" y="3028"/>
            <a:chExt cx="1480" cy="904"/>
          </a:xfrm>
        </p:grpSpPr>
        <p:grpSp>
          <p:nvGrpSpPr>
            <p:cNvPr id="22" name="Group 166"/>
            <p:cNvGrpSpPr>
              <a:grpSpLocks/>
            </p:cNvGrpSpPr>
            <p:nvPr/>
          </p:nvGrpSpPr>
          <p:grpSpPr bwMode="auto">
            <a:xfrm>
              <a:off x="276" y="3028"/>
              <a:ext cx="1448" cy="904"/>
              <a:chOff x="276" y="3028"/>
              <a:chExt cx="1448" cy="904"/>
            </a:xfrm>
          </p:grpSpPr>
          <p:sp>
            <p:nvSpPr>
              <p:cNvPr id="137268" name="Oval 167"/>
              <p:cNvSpPr>
                <a:spLocks noChangeArrowheads="1"/>
              </p:cNvSpPr>
              <p:nvPr/>
            </p:nvSpPr>
            <p:spPr bwMode="auto">
              <a:xfrm>
                <a:off x="400" y="3109"/>
                <a:ext cx="1241" cy="6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69" name="Oval 168"/>
              <p:cNvSpPr>
                <a:spLocks noChangeArrowheads="1"/>
              </p:cNvSpPr>
              <p:nvPr/>
            </p:nvSpPr>
            <p:spPr bwMode="auto">
              <a:xfrm>
                <a:off x="442" y="3109"/>
                <a:ext cx="283" cy="9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70" name="Oval 169"/>
              <p:cNvSpPr>
                <a:spLocks noChangeArrowheads="1"/>
              </p:cNvSpPr>
              <p:nvPr/>
            </p:nvSpPr>
            <p:spPr bwMode="auto">
              <a:xfrm>
                <a:off x="1191" y="3081"/>
                <a:ext cx="408" cy="1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71" name="Oval 170"/>
              <p:cNvSpPr>
                <a:spLocks noChangeArrowheads="1"/>
              </p:cNvSpPr>
              <p:nvPr/>
            </p:nvSpPr>
            <p:spPr bwMode="auto">
              <a:xfrm>
                <a:off x="816" y="3028"/>
                <a:ext cx="492" cy="3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72" name="Oval 171"/>
              <p:cNvSpPr>
                <a:spLocks noChangeArrowheads="1"/>
              </p:cNvSpPr>
              <p:nvPr/>
            </p:nvSpPr>
            <p:spPr bwMode="auto">
              <a:xfrm>
                <a:off x="276" y="3188"/>
                <a:ext cx="907" cy="20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73" name="Oval 172"/>
              <p:cNvSpPr>
                <a:spLocks noChangeArrowheads="1"/>
              </p:cNvSpPr>
              <p:nvPr/>
            </p:nvSpPr>
            <p:spPr bwMode="auto">
              <a:xfrm>
                <a:off x="733" y="3511"/>
                <a:ext cx="492" cy="4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74" name="Oval 173"/>
              <p:cNvSpPr>
                <a:spLocks noChangeArrowheads="1"/>
              </p:cNvSpPr>
              <p:nvPr/>
            </p:nvSpPr>
            <p:spPr bwMode="auto">
              <a:xfrm>
                <a:off x="1358" y="3216"/>
                <a:ext cx="366" cy="2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75" name="Oval 174"/>
              <p:cNvSpPr>
                <a:spLocks noChangeArrowheads="1"/>
              </p:cNvSpPr>
              <p:nvPr/>
            </p:nvSpPr>
            <p:spPr bwMode="auto">
              <a:xfrm>
                <a:off x="359" y="3324"/>
                <a:ext cx="241" cy="42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76" name="Oval 175"/>
              <p:cNvSpPr>
                <a:spLocks noChangeArrowheads="1"/>
              </p:cNvSpPr>
              <p:nvPr/>
            </p:nvSpPr>
            <p:spPr bwMode="auto">
              <a:xfrm>
                <a:off x="1399" y="3537"/>
                <a:ext cx="242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77" name="Oval 176"/>
              <p:cNvSpPr>
                <a:spLocks noChangeArrowheads="1"/>
              </p:cNvSpPr>
              <p:nvPr/>
            </p:nvSpPr>
            <p:spPr bwMode="auto">
              <a:xfrm>
                <a:off x="567" y="3644"/>
                <a:ext cx="241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78" name="Oval 177"/>
              <p:cNvSpPr>
                <a:spLocks noChangeArrowheads="1"/>
              </p:cNvSpPr>
              <p:nvPr/>
            </p:nvSpPr>
            <p:spPr bwMode="auto">
              <a:xfrm>
                <a:off x="1150" y="3644"/>
                <a:ext cx="366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3" name="Group 178"/>
            <p:cNvGrpSpPr>
              <a:grpSpLocks/>
            </p:cNvGrpSpPr>
            <p:nvPr/>
          </p:nvGrpSpPr>
          <p:grpSpPr bwMode="auto">
            <a:xfrm>
              <a:off x="244" y="3028"/>
              <a:ext cx="1448" cy="904"/>
              <a:chOff x="244" y="3028"/>
              <a:chExt cx="1448" cy="904"/>
            </a:xfrm>
          </p:grpSpPr>
          <p:sp>
            <p:nvSpPr>
              <p:cNvPr id="137257" name="Oval 179"/>
              <p:cNvSpPr>
                <a:spLocks noChangeArrowheads="1"/>
              </p:cNvSpPr>
              <p:nvPr/>
            </p:nvSpPr>
            <p:spPr bwMode="auto">
              <a:xfrm>
                <a:off x="369" y="3109"/>
                <a:ext cx="1240" cy="6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58" name="Oval 180"/>
              <p:cNvSpPr>
                <a:spLocks noChangeArrowheads="1"/>
              </p:cNvSpPr>
              <p:nvPr/>
            </p:nvSpPr>
            <p:spPr bwMode="auto">
              <a:xfrm>
                <a:off x="410" y="3109"/>
                <a:ext cx="283" cy="9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59" name="Oval 181"/>
              <p:cNvSpPr>
                <a:spLocks noChangeArrowheads="1"/>
              </p:cNvSpPr>
              <p:nvPr/>
            </p:nvSpPr>
            <p:spPr bwMode="auto">
              <a:xfrm>
                <a:off x="1160" y="3081"/>
                <a:ext cx="408" cy="18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60" name="Oval 182"/>
              <p:cNvSpPr>
                <a:spLocks noChangeArrowheads="1"/>
              </p:cNvSpPr>
              <p:nvPr/>
            </p:nvSpPr>
            <p:spPr bwMode="auto">
              <a:xfrm>
                <a:off x="785" y="3028"/>
                <a:ext cx="491" cy="3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61" name="Oval 183"/>
              <p:cNvSpPr>
                <a:spLocks noChangeArrowheads="1"/>
              </p:cNvSpPr>
              <p:nvPr/>
            </p:nvSpPr>
            <p:spPr bwMode="auto">
              <a:xfrm>
                <a:off x="244" y="3188"/>
                <a:ext cx="908" cy="20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62" name="Oval 184"/>
              <p:cNvSpPr>
                <a:spLocks noChangeArrowheads="1"/>
              </p:cNvSpPr>
              <p:nvPr/>
            </p:nvSpPr>
            <p:spPr bwMode="auto">
              <a:xfrm>
                <a:off x="701" y="3511"/>
                <a:ext cx="492" cy="4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63" name="Oval 185"/>
              <p:cNvSpPr>
                <a:spLocks noChangeArrowheads="1"/>
              </p:cNvSpPr>
              <p:nvPr/>
            </p:nvSpPr>
            <p:spPr bwMode="auto">
              <a:xfrm>
                <a:off x="1326" y="3216"/>
                <a:ext cx="366" cy="2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64" name="Oval 186"/>
              <p:cNvSpPr>
                <a:spLocks noChangeArrowheads="1"/>
              </p:cNvSpPr>
              <p:nvPr/>
            </p:nvSpPr>
            <p:spPr bwMode="auto">
              <a:xfrm>
                <a:off x="327" y="3324"/>
                <a:ext cx="242" cy="42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65" name="Oval 187"/>
              <p:cNvSpPr>
                <a:spLocks noChangeArrowheads="1"/>
              </p:cNvSpPr>
              <p:nvPr/>
            </p:nvSpPr>
            <p:spPr bwMode="auto">
              <a:xfrm>
                <a:off x="1368" y="3537"/>
                <a:ext cx="241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66" name="Oval 188"/>
              <p:cNvSpPr>
                <a:spLocks noChangeArrowheads="1"/>
              </p:cNvSpPr>
              <p:nvPr/>
            </p:nvSpPr>
            <p:spPr bwMode="auto">
              <a:xfrm>
                <a:off x="535" y="3644"/>
                <a:ext cx="242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67" name="Oval 189"/>
              <p:cNvSpPr>
                <a:spLocks noChangeArrowheads="1"/>
              </p:cNvSpPr>
              <p:nvPr/>
            </p:nvSpPr>
            <p:spPr bwMode="auto">
              <a:xfrm>
                <a:off x="1118" y="3644"/>
                <a:ext cx="367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37236" name="Rectangle 190"/>
          <p:cNvSpPr>
            <a:spLocks noChangeArrowheads="1"/>
          </p:cNvSpPr>
          <p:nvPr/>
        </p:nvSpPr>
        <p:spPr bwMode="auto">
          <a:xfrm>
            <a:off x="736600" y="5246688"/>
            <a:ext cx="1330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Arial Black" pitchFamily="34" charset="0"/>
              </a:rPr>
              <a:t>AS 6341</a:t>
            </a:r>
          </a:p>
        </p:txBody>
      </p:sp>
      <p:sp>
        <p:nvSpPr>
          <p:cNvPr id="137237" name="Rectangle 191"/>
          <p:cNvSpPr>
            <a:spLocks noChangeArrowheads="1"/>
          </p:cNvSpPr>
          <p:nvPr/>
        </p:nvSpPr>
        <p:spPr bwMode="auto">
          <a:xfrm>
            <a:off x="381000" y="5867400"/>
            <a:ext cx="1876425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</a:rPr>
              <a:t>135.207.0.0/16</a:t>
            </a:r>
          </a:p>
        </p:txBody>
      </p:sp>
      <p:sp>
        <p:nvSpPr>
          <p:cNvPr id="137238" name="Rectangle 192"/>
          <p:cNvSpPr>
            <a:spLocks noChangeArrowheads="1"/>
          </p:cNvSpPr>
          <p:nvPr/>
        </p:nvSpPr>
        <p:spPr bwMode="auto">
          <a:xfrm>
            <a:off x="685800" y="5562600"/>
            <a:ext cx="1504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latin typeface="Arial" charset="0"/>
              </a:rPr>
              <a:t>AT&amp;T Research</a:t>
            </a:r>
          </a:p>
        </p:txBody>
      </p:sp>
      <p:sp>
        <p:nvSpPr>
          <p:cNvPr id="137239" name="Rectangle 193"/>
          <p:cNvSpPr>
            <a:spLocks noChangeArrowheads="1"/>
          </p:cNvSpPr>
          <p:nvPr/>
        </p:nvSpPr>
        <p:spPr bwMode="auto">
          <a:xfrm>
            <a:off x="304800" y="6324600"/>
            <a:ext cx="2613025" cy="339725"/>
          </a:xfrm>
          <a:prstGeom prst="rect">
            <a:avLst/>
          </a:prstGeom>
          <a:solidFill>
            <a:srgbClr val="FF6699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l-GR" sz="1600">
                <a:solidFill>
                  <a:schemeClr val="bg1"/>
                </a:solidFill>
                <a:latin typeface="Arial Black" pitchFamily="34" charset="0"/>
              </a:rPr>
              <a:t>Αφετηρία Προθέματος</a:t>
            </a:r>
            <a:endParaRPr lang="en-US" sz="1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7240" name="Rectangle 194"/>
          <p:cNvSpPr>
            <a:spLocks noChangeArrowheads="1"/>
          </p:cNvSpPr>
          <p:nvPr/>
        </p:nvSpPr>
        <p:spPr bwMode="auto">
          <a:xfrm>
            <a:off x="6858000" y="2895600"/>
            <a:ext cx="1768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>
                <a:latin typeface="Arial" charset="0"/>
              </a:rPr>
              <a:t>AS 12654</a:t>
            </a:r>
          </a:p>
        </p:txBody>
      </p:sp>
      <p:sp>
        <p:nvSpPr>
          <p:cNvPr id="137241" name="Rectangle 195"/>
          <p:cNvSpPr>
            <a:spLocks noChangeArrowheads="1"/>
          </p:cNvSpPr>
          <p:nvPr/>
        </p:nvSpPr>
        <p:spPr bwMode="auto">
          <a:xfrm>
            <a:off x="7239000" y="3276600"/>
            <a:ext cx="11699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latin typeface="Arial" charset="0"/>
              </a:rPr>
              <a:t>RIPE NCC</a:t>
            </a:r>
          </a:p>
          <a:p>
            <a:r>
              <a:rPr lang="en-US" sz="1400" b="1">
                <a:latin typeface="Arial" charset="0"/>
              </a:rPr>
              <a:t>RIS project </a:t>
            </a:r>
          </a:p>
        </p:txBody>
      </p:sp>
      <p:sp>
        <p:nvSpPr>
          <p:cNvPr id="137242" name="Rectangle 196"/>
          <p:cNvSpPr>
            <a:spLocks noChangeArrowheads="1"/>
          </p:cNvSpPr>
          <p:nvPr/>
        </p:nvSpPr>
        <p:spPr bwMode="auto">
          <a:xfrm>
            <a:off x="6781800" y="609600"/>
            <a:ext cx="1570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>
                <a:latin typeface="Arial" charset="0"/>
              </a:rPr>
              <a:t>AS 1129</a:t>
            </a:r>
          </a:p>
        </p:txBody>
      </p:sp>
      <p:sp>
        <p:nvSpPr>
          <p:cNvPr id="137243" name="Rectangle 197"/>
          <p:cNvSpPr>
            <a:spLocks noChangeArrowheads="1"/>
          </p:cNvSpPr>
          <p:nvPr/>
        </p:nvSpPr>
        <p:spPr bwMode="auto">
          <a:xfrm>
            <a:off x="6934200" y="1143000"/>
            <a:ext cx="1404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latin typeface="Arial" charset="0"/>
              </a:rPr>
              <a:t>Global Access</a:t>
            </a:r>
          </a:p>
        </p:txBody>
      </p:sp>
      <p:sp>
        <p:nvSpPr>
          <p:cNvPr id="137244" name="Rectangle 198"/>
          <p:cNvSpPr>
            <a:spLocks noChangeArrowheads="1"/>
          </p:cNvSpPr>
          <p:nvPr/>
        </p:nvSpPr>
        <p:spPr bwMode="auto">
          <a:xfrm>
            <a:off x="3048000" y="3352800"/>
            <a:ext cx="1903413" cy="5175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135.207.0.0/16</a:t>
            </a:r>
          </a:p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AS Path = 7018 6341</a:t>
            </a:r>
          </a:p>
        </p:txBody>
      </p:sp>
      <p:sp>
        <p:nvSpPr>
          <p:cNvPr id="137245" name="Rectangle 199"/>
          <p:cNvSpPr>
            <a:spLocks noChangeArrowheads="1"/>
          </p:cNvSpPr>
          <p:nvPr/>
        </p:nvSpPr>
        <p:spPr bwMode="auto">
          <a:xfrm>
            <a:off x="0" y="2057400"/>
            <a:ext cx="2346325" cy="5175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135.207.0.0/16</a:t>
            </a:r>
          </a:p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AS Path = 1239 7018 6341</a:t>
            </a:r>
          </a:p>
        </p:txBody>
      </p:sp>
      <p:sp>
        <p:nvSpPr>
          <p:cNvPr id="137246" name="Rectangle 200"/>
          <p:cNvSpPr>
            <a:spLocks noChangeArrowheads="1"/>
          </p:cNvSpPr>
          <p:nvPr/>
        </p:nvSpPr>
        <p:spPr bwMode="auto">
          <a:xfrm>
            <a:off x="3124200" y="838200"/>
            <a:ext cx="2789238" cy="5175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135.207.0.0/16</a:t>
            </a:r>
          </a:p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AS Path = 1755 1239 7018 6341</a:t>
            </a:r>
          </a:p>
        </p:txBody>
      </p:sp>
      <p:sp>
        <p:nvSpPr>
          <p:cNvPr id="137247" name="Rectangle 201"/>
          <p:cNvSpPr>
            <a:spLocks noChangeArrowheads="1"/>
          </p:cNvSpPr>
          <p:nvPr/>
        </p:nvSpPr>
        <p:spPr bwMode="auto">
          <a:xfrm>
            <a:off x="5029200" y="2133600"/>
            <a:ext cx="3232150" cy="5175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135.207.0.0/16</a:t>
            </a:r>
          </a:p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AS Path = 1129 1755 1239 7018 6341</a:t>
            </a:r>
          </a:p>
        </p:txBody>
      </p:sp>
      <p:sp>
        <p:nvSpPr>
          <p:cNvPr id="137248" name="AutoShape 202"/>
          <p:cNvSpPr>
            <a:spLocks noChangeArrowheads="1"/>
          </p:cNvSpPr>
          <p:nvPr/>
        </p:nvSpPr>
        <p:spPr bwMode="auto">
          <a:xfrm>
            <a:off x="8229600" y="1600200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7249" name="AutoShape 203"/>
          <p:cNvSpPr>
            <a:spLocks noChangeArrowheads="1"/>
          </p:cNvSpPr>
          <p:nvPr/>
        </p:nvSpPr>
        <p:spPr bwMode="auto">
          <a:xfrm flipV="1">
            <a:off x="8153400" y="3886200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7250" name="AutoShape 204"/>
          <p:cNvSpPr>
            <a:spLocks noChangeArrowheads="1"/>
          </p:cNvSpPr>
          <p:nvPr/>
        </p:nvSpPr>
        <p:spPr bwMode="auto">
          <a:xfrm rot="17936942" flipV="1">
            <a:off x="2743200" y="33528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7251" name="AutoShape 205"/>
          <p:cNvSpPr>
            <a:spLocks noChangeArrowheads="1"/>
          </p:cNvSpPr>
          <p:nvPr/>
        </p:nvSpPr>
        <p:spPr bwMode="auto">
          <a:xfrm rot="6518450" flipV="1">
            <a:off x="5703094" y="4317207"/>
            <a:ext cx="304800" cy="1820862"/>
          </a:xfrm>
          <a:prstGeom prst="downArrow">
            <a:avLst>
              <a:gd name="adj1" fmla="val 50000"/>
              <a:gd name="adj2" fmla="val 149349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7252" name="AutoShape 206"/>
          <p:cNvSpPr>
            <a:spLocks noChangeArrowheads="1"/>
          </p:cNvSpPr>
          <p:nvPr/>
        </p:nvSpPr>
        <p:spPr bwMode="auto">
          <a:xfrm rot="3571415" flipV="1">
            <a:off x="2362200" y="47244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7253" name="AutoShape 207"/>
          <p:cNvSpPr>
            <a:spLocks noChangeArrowheads="1"/>
          </p:cNvSpPr>
          <p:nvPr/>
        </p:nvSpPr>
        <p:spPr bwMode="auto">
          <a:xfrm rot="3571415" flipV="1">
            <a:off x="2057400" y="22860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7254" name="AutoShape 208"/>
          <p:cNvSpPr>
            <a:spLocks noChangeArrowheads="1"/>
          </p:cNvSpPr>
          <p:nvPr/>
        </p:nvSpPr>
        <p:spPr bwMode="auto">
          <a:xfrm rot="4338717" flipV="1">
            <a:off x="5461000" y="522288"/>
            <a:ext cx="304800" cy="1981200"/>
          </a:xfrm>
          <a:prstGeom prst="downArrow">
            <a:avLst>
              <a:gd name="adj1" fmla="val 50000"/>
              <a:gd name="adj2" fmla="val 1625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56319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6445250" y="6400800"/>
            <a:ext cx="2393950" cy="457200"/>
          </a:xfrm>
          <a:noFill/>
        </p:spPr>
        <p:txBody>
          <a:bodyPr/>
          <a:lstStyle/>
          <a:p>
            <a:pPr algn="l"/>
            <a:r>
              <a:rPr lang="en-US" sz="1000" smtClean="0"/>
              <a:t>T.G. Griffin, ICNP 2002</a:t>
            </a:r>
          </a:p>
          <a:p>
            <a:pPr algn="l"/>
            <a:endParaRPr lang="en-US" smtClean="0"/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79488"/>
          </a:xfrm>
        </p:spPr>
        <p:txBody>
          <a:bodyPr lIns="92075" tIns="46038" rIns="92075" bIns="46038"/>
          <a:lstStyle/>
          <a:p>
            <a:r>
              <a:rPr lang="en-US" b="1" dirty="0" smtClean="0"/>
              <a:t>Next Hop</a:t>
            </a:r>
            <a:endParaRPr lang="en-US" dirty="0" smtClean="0"/>
          </a:p>
        </p:txBody>
      </p:sp>
      <p:sp>
        <p:nvSpPr>
          <p:cNvPr id="138244" name="Rectangle 3"/>
          <p:cNvSpPr>
            <a:spLocks noChangeArrowheads="1"/>
          </p:cNvSpPr>
          <p:nvPr/>
        </p:nvSpPr>
        <p:spPr bwMode="auto">
          <a:xfrm>
            <a:off x="365125" y="5105400"/>
            <a:ext cx="8397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30000"/>
              </a:spcBef>
            </a:pPr>
            <a:r>
              <a:rPr lang="el-GR" b="1">
                <a:latin typeface="Arial" charset="0"/>
              </a:rPr>
              <a:t>Κάθε φορά που μια ανακοίνωση προθέματος διασχίζει τα σύνορα ενός ΑΣ, το </a:t>
            </a:r>
            <a:r>
              <a:rPr lang="en-US" b="1">
                <a:latin typeface="Arial" charset="0"/>
              </a:rPr>
              <a:t>Next Hop attribute </a:t>
            </a:r>
            <a:r>
              <a:rPr lang="el-GR" b="1">
                <a:latin typeface="Arial" charset="0"/>
              </a:rPr>
              <a:t>αλλάζει στην </a:t>
            </a:r>
            <a:r>
              <a:rPr lang="en-US" b="1">
                <a:latin typeface="Arial" charset="0"/>
              </a:rPr>
              <a:t>IP address </a:t>
            </a:r>
            <a:r>
              <a:rPr lang="el-GR" b="1">
                <a:latin typeface="Arial" charset="0"/>
              </a:rPr>
              <a:t>του συνοριακού δρομολογητή που ανακοίνωσε την διαδρομή.</a:t>
            </a:r>
            <a:endParaRPr lang="en-US" b="1"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8750" y="2368550"/>
            <a:ext cx="2349500" cy="1435100"/>
            <a:chOff x="100" y="1492"/>
            <a:chExt cx="1480" cy="90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32" y="1492"/>
              <a:ext cx="1448" cy="904"/>
              <a:chOff x="132" y="1492"/>
              <a:chExt cx="1448" cy="904"/>
            </a:xfrm>
          </p:grpSpPr>
          <p:sp>
            <p:nvSpPr>
              <p:cNvPr id="138331" name="Oval 6"/>
              <p:cNvSpPr>
                <a:spLocks noChangeArrowheads="1"/>
              </p:cNvSpPr>
              <p:nvPr/>
            </p:nvSpPr>
            <p:spPr bwMode="auto">
              <a:xfrm>
                <a:off x="256" y="1573"/>
                <a:ext cx="1241" cy="6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2" name="Oval 7"/>
              <p:cNvSpPr>
                <a:spLocks noChangeArrowheads="1"/>
              </p:cNvSpPr>
              <p:nvPr/>
            </p:nvSpPr>
            <p:spPr bwMode="auto">
              <a:xfrm>
                <a:off x="298" y="1573"/>
                <a:ext cx="283" cy="9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3" name="Oval 8"/>
              <p:cNvSpPr>
                <a:spLocks noChangeArrowheads="1"/>
              </p:cNvSpPr>
              <p:nvPr/>
            </p:nvSpPr>
            <p:spPr bwMode="auto">
              <a:xfrm>
                <a:off x="1047" y="1545"/>
                <a:ext cx="408" cy="1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4" name="Oval 9"/>
              <p:cNvSpPr>
                <a:spLocks noChangeArrowheads="1"/>
              </p:cNvSpPr>
              <p:nvPr/>
            </p:nvSpPr>
            <p:spPr bwMode="auto">
              <a:xfrm>
                <a:off x="672" y="1492"/>
                <a:ext cx="492" cy="3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5" name="Oval 10"/>
              <p:cNvSpPr>
                <a:spLocks noChangeArrowheads="1"/>
              </p:cNvSpPr>
              <p:nvPr/>
            </p:nvSpPr>
            <p:spPr bwMode="auto">
              <a:xfrm>
                <a:off x="132" y="1652"/>
                <a:ext cx="907" cy="20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6" name="Oval 11"/>
              <p:cNvSpPr>
                <a:spLocks noChangeArrowheads="1"/>
              </p:cNvSpPr>
              <p:nvPr/>
            </p:nvSpPr>
            <p:spPr bwMode="auto">
              <a:xfrm>
                <a:off x="589" y="1975"/>
                <a:ext cx="492" cy="4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7" name="Oval 12"/>
              <p:cNvSpPr>
                <a:spLocks noChangeArrowheads="1"/>
              </p:cNvSpPr>
              <p:nvPr/>
            </p:nvSpPr>
            <p:spPr bwMode="auto">
              <a:xfrm>
                <a:off x="1214" y="1680"/>
                <a:ext cx="366" cy="2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8" name="Oval 13"/>
              <p:cNvSpPr>
                <a:spLocks noChangeArrowheads="1"/>
              </p:cNvSpPr>
              <p:nvPr/>
            </p:nvSpPr>
            <p:spPr bwMode="auto">
              <a:xfrm>
                <a:off x="215" y="1788"/>
                <a:ext cx="241" cy="42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9" name="Oval 14"/>
              <p:cNvSpPr>
                <a:spLocks noChangeArrowheads="1"/>
              </p:cNvSpPr>
              <p:nvPr/>
            </p:nvSpPr>
            <p:spPr bwMode="auto">
              <a:xfrm>
                <a:off x="1255" y="2001"/>
                <a:ext cx="242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40" name="Oval 15"/>
              <p:cNvSpPr>
                <a:spLocks noChangeArrowheads="1"/>
              </p:cNvSpPr>
              <p:nvPr/>
            </p:nvSpPr>
            <p:spPr bwMode="auto">
              <a:xfrm>
                <a:off x="423" y="2108"/>
                <a:ext cx="241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41" name="Oval 16"/>
              <p:cNvSpPr>
                <a:spLocks noChangeArrowheads="1"/>
              </p:cNvSpPr>
              <p:nvPr/>
            </p:nvSpPr>
            <p:spPr bwMode="auto">
              <a:xfrm>
                <a:off x="1006" y="2108"/>
                <a:ext cx="366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100" y="1492"/>
              <a:ext cx="1448" cy="904"/>
              <a:chOff x="100" y="1492"/>
              <a:chExt cx="1448" cy="904"/>
            </a:xfrm>
          </p:grpSpPr>
          <p:sp>
            <p:nvSpPr>
              <p:cNvPr id="138320" name="Oval 18"/>
              <p:cNvSpPr>
                <a:spLocks noChangeArrowheads="1"/>
              </p:cNvSpPr>
              <p:nvPr/>
            </p:nvSpPr>
            <p:spPr bwMode="auto">
              <a:xfrm>
                <a:off x="225" y="1573"/>
                <a:ext cx="1240" cy="6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21" name="Oval 19"/>
              <p:cNvSpPr>
                <a:spLocks noChangeArrowheads="1"/>
              </p:cNvSpPr>
              <p:nvPr/>
            </p:nvSpPr>
            <p:spPr bwMode="auto">
              <a:xfrm>
                <a:off x="266" y="1573"/>
                <a:ext cx="283" cy="9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22" name="Oval 20"/>
              <p:cNvSpPr>
                <a:spLocks noChangeArrowheads="1"/>
              </p:cNvSpPr>
              <p:nvPr/>
            </p:nvSpPr>
            <p:spPr bwMode="auto">
              <a:xfrm>
                <a:off x="1016" y="1545"/>
                <a:ext cx="408" cy="18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23" name="Oval 21"/>
              <p:cNvSpPr>
                <a:spLocks noChangeArrowheads="1"/>
              </p:cNvSpPr>
              <p:nvPr/>
            </p:nvSpPr>
            <p:spPr bwMode="auto">
              <a:xfrm>
                <a:off x="641" y="1492"/>
                <a:ext cx="491" cy="3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24" name="Oval 22"/>
              <p:cNvSpPr>
                <a:spLocks noChangeArrowheads="1"/>
              </p:cNvSpPr>
              <p:nvPr/>
            </p:nvSpPr>
            <p:spPr bwMode="auto">
              <a:xfrm>
                <a:off x="100" y="1652"/>
                <a:ext cx="908" cy="20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25" name="Oval 23"/>
              <p:cNvSpPr>
                <a:spLocks noChangeArrowheads="1"/>
              </p:cNvSpPr>
              <p:nvPr/>
            </p:nvSpPr>
            <p:spPr bwMode="auto">
              <a:xfrm>
                <a:off x="557" y="1975"/>
                <a:ext cx="492" cy="4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26" name="Oval 24"/>
              <p:cNvSpPr>
                <a:spLocks noChangeArrowheads="1"/>
              </p:cNvSpPr>
              <p:nvPr/>
            </p:nvSpPr>
            <p:spPr bwMode="auto">
              <a:xfrm>
                <a:off x="1182" y="1680"/>
                <a:ext cx="366" cy="2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27" name="Oval 25"/>
              <p:cNvSpPr>
                <a:spLocks noChangeArrowheads="1"/>
              </p:cNvSpPr>
              <p:nvPr/>
            </p:nvSpPr>
            <p:spPr bwMode="auto">
              <a:xfrm>
                <a:off x="183" y="1788"/>
                <a:ext cx="242" cy="42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28" name="Oval 26"/>
              <p:cNvSpPr>
                <a:spLocks noChangeArrowheads="1"/>
              </p:cNvSpPr>
              <p:nvPr/>
            </p:nvSpPr>
            <p:spPr bwMode="auto">
              <a:xfrm>
                <a:off x="1224" y="2001"/>
                <a:ext cx="241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29" name="Oval 27"/>
              <p:cNvSpPr>
                <a:spLocks noChangeArrowheads="1"/>
              </p:cNvSpPr>
              <p:nvPr/>
            </p:nvSpPr>
            <p:spPr bwMode="auto">
              <a:xfrm>
                <a:off x="391" y="2108"/>
                <a:ext cx="242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0" name="Oval 28"/>
              <p:cNvSpPr>
                <a:spLocks noChangeArrowheads="1"/>
              </p:cNvSpPr>
              <p:nvPr/>
            </p:nvSpPr>
            <p:spPr bwMode="auto">
              <a:xfrm>
                <a:off x="974" y="2108"/>
                <a:ext cx="367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38246" name="Rectangle 29"/>
          <p:cNvSpPr>
            <a:spLocks noChangeArrowheads="1"/>
          </p:cNvSpPr>
          <p:nvPr/>
        </p:nvSpPr>
        <p:spPr bwMode="auto">
          <a:xfrm>
            <a:off x="593725" y="2528888"/>
            <a:ext cx="1570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>
                <a:latin typeface="Arial" charset="0"/>
              </a:rPr>
              <a:t>AS 6431</a:t>
            </a:r>
          </a:p>
        </p:txBody>
      </p:sp>
      <p:sp>
        <p:nvSpPr>
          <p:cNvPr id="138247" name="Rectangle 31"/>
          <p:cNvSpPr>
            <a:spLocks noChangeArrowheads="1"/>
          </p:cNvSpPr>
          <p:nvPr/>
        </p:nvSpPr>
        <p:spPr bwMode="auto">
          <a:xfrm>
            <a:off x="2514600" y="4038600"/>
            <a:ext cx="2663825" cy="5810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" charset="0"/>
              </a:rPr>
              <a:t>135.207.0.0/16</a:t>
            </a:r>
          </a:p>
          <a:p>
            <a:r>
              <a:rPr lang="en-US" sz="1600" b="1">
                <a:solidFill>
                  <a:schemeClr val="bg1"/>
                </a:solidFill>
                <a:latin typeface="Arial" charset="0"/>
              </a:rPr>
              <a:t>Next  Hop = 12.125.133.90</a:t>
            </a: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359150" y="1301750"/>
            <a:ext cx="2578100" cy="2349500"/>
            <a:chOff x="2116" y="820"/>
            <a:chExt cx="1624" cy="1480"/>
          </a:xfrm>
        </p:grpSpPr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2151" y="820"/>
              <a:ext cx="1589" cy="1480"/>
              <a:chOff x="2151" y="820"/>
              <a:chExt cx="1589" cy="1480"/>
            </a:xfrm>
          </p:grpSpPr>
          <p:sp>
            <p:nvSpPr>
              <p:cNvPr id="138307" name="Oval 34"/>
              <p:cNvSpPr>
                <a:spLocks noChangeArrowheads="1"/>
              </p:cNvSpPr>
              <p:nvPr/>
            </p:nvSpPr>
            <p:spPr bwMode="auto">
              <a:xfrm>
                <a:off x="2287" y="951"/>
                <a:ext cx="1362" cy="11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08" name="Oval 35"/>
              <p:cNvSpPr>
                <a:spLocks noChangeArrowheads="1"/>
              </p:cNvSpPr>
              <p:nvPr/>
            </p:nvSpPr>
            <p:spPr bwMode="auto">
              <a:xfrm>
                <a:off x="2333" y="951"/>
                <a:ext cx="312" cy="1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09" name="Oval 36"/>
              <p:cNvSpPr>
                <a:spLocks noChangeArrowheads="1"/>
              </p:cNvSpPr>
              <p:nvPr/>
            </p:nvSpPr>
            <p:spPr bwMode="auto">
              <a:xfrm>
                <a:off x="3155" y="908"/>
                <a:ext cx="448" cy="2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10" name="Oval 37"/>
              <p:cNvSpPr>
                <a:spLocks noChangeArrowheads="1"/>
              </p:cNvSpPr>
              <p:nvPr/>
            </p:nvSpPr>
            <p:spPr bwMode="auto">
              <a:xfrm>
                <a:off x="2744" y="820"/>
                <a:ext cx="540" cy="6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11" name="Oval 38"/>
              <p:cNvSpPr>
                <a:spLocks noChangeArrowheads="1"/>
              </p:cNvSpPr>
              <p:nvPr/>
            </p:nvSpPr>
            <p:spPr bwMode="auto">
              <a:xfrm>
                <a:off x="2151" y="1083"/>
                <a:ext cx="996" cy="3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12" name="Oval 39"/>
              <p:cNvSpPr>
                <a:spLocks noChangeArrowheads="1"/>
              </p:cNvSpPr>
              <p:nvPr/>
            </p:nvSpPr>
            <p:spPr bwMode="auto">
              <a:xfrm>
                <a:off x="2653" y="1608"/>
                <a:ext cx="539" cy="69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13" name="Oval 40"/>
              <p:cNvSpPr>
                <a:spLocks noChangeArrowheads="1"/>
              </p:cNvSpPr>
              <p:nvPr/>
            </p:nvSpPr>
            <p:spPr bwMode="auto">
              <a:xfrm>
                <a:off x="3337" y="1126"/>
                <a:ext cx="403" cy="3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14" name="Oval 41"/>
              <p:cNvSpPr>
                <a:spLocks noChangeArrowheads="1"/>
              </p:cNvSpPr>
              <p:nvPr/>
            </p:nvSpPr>
            <p:spPr bwMode="auto">
              <a:xfrm>
                <a:off x="2242" y="1301"/>
                <a:ext cx="266" cy="69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15" name="Oval 42"/>
              <p:cNvSpPr>
                <a:spLocks noChangeArrowheads="1"/>
              </p:cNvSpPr>
              <p:nvPr/>
            </p:nvSpPr>
            <p:spPr bwMode="auto">
              <a:xfrm>
                <a:off x="3383" y="1652"/>
                <a:ext cx="266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16" name="Oval 43"/>
              <p:cNvSpPr>
                <a:spLocks noChangeArrowheads="1"/>
              </p:cNvSpPr>
              <p:nvPr/>
            </p:nvSpPr>
            <p:spPr bwMode="auto">
              <a:xfrm>
                <a:off x="2470" y="1827"/>
                <a:ext cx="266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17" name="Oval 44"/>
              <p:cNvSpPr>
                <a:spLocks noChangeArrowheads="1"/>
              </p:cNvSpPr>
              <p:nvPr/>
            </p:nvSpPr>
            <p:spPr bwMode="auto">
              <a:xfrm>
                <a:off x="3109" y="1827"/>
                <a:ext cx="403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2116" y="820"/>
              <a:ext cx="1589" cy="1480"/>
              <a:chOff x="2116" y="820"/>
              <a:chExt cx="1589" cy="1480"/>
            </a:xfrm>
          </p:grpSpPr>
          <p:sp>
            <p:nvSpPr>
              <p:cNvPr id="138296" name="Oval 46"/>
              <p:cNvSpPr>
                <a:spLocks noChangeArrowheads="1"/>
              </p:cNvSpPr>
              <p:nvPr/>
            </p:nvSpPr>
            <p:spPr bwMode="auto">
              <a:xfrm>
                <a:off x="2253" y="951"/>
                <a:ext cx="1361" cy="11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97" name="Oval 47"/>
              <p:cNvSpPr>
                <a:spLocks noChangeArrowheads="1"/>
              </p:cNvSpPr>
              <p:nvPr/>
            </p:nvSpPr>
            <p:spPr bwMode="auto">
              <a:xfrm>
                <a:off x="2298" y="951"/>
                <a:ext cx="312" cy="1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98" name="Oval 48"/>
              <p:cNvSpPr>
                <a:spLocks noChangeArrowheads="1"/>
              </p:cNvSpPr>
              <p:nvPr/>
            </p:nvSpPr>
            <p:spPr bwMode="auto">
              <a:xfrm>
                <a:off x="3120" y="908"/>
                <a:ext cx="449" cy="2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99" name="Oval 49"/>
              <p:cNvSpPr>
                <a:spLocks noChangeArrowheads="1"/>
              </p:cNvSpPr>
              <p:nvPr/>
            </p:nvSpPr>
            <p:spPr bwMode="auto">
              <a:xfrm>
                <a:off x="2709" y="820"/>
                <a:ext cx="540" cy="6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00" name="Oval 50"/>
              <p:cNvSpPr>
                <a:spLocks noChangeArrowheads="1"/>
              </p:cNvSpPr>
              <p:nvPr/>
            </p:nvSpPr>
            <p:spPr bwMode="auto">
              <a:xfrm>
                <a:off x="2116" y="1083"/>
                <a:ext cx="996" cy="3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01" name="Oval 51"/>
              <p:cNvSpPr>
                <a:spLocks noChangeArrowheads="1"/>
              </p:cNvSpPr>
              <p:nvPr/>
            </p:nvSpPr>
            <p:spPr bwMode="auto">
              <a:xfrm>
                <a:off x="2618" y="1608"/>
                <a:ext cx="540" cy="69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02" name="Oval 52"/>
              <p:cNvSpPr>
                <a:spLocks noChangeArrowheads="1"/>
              </p:cNvSpPr>
              <p:nvPr/>
            </p:nvSpPr>
            <p:spPr bwMode="auto">
              <a:xfrm>
                <a:off x="3302" y="1126"/>
                <a:ext cx="403" cy="3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03" name="Oval 53"/>
              <p:cNvSpPr>
                <a:spLocks noChangeArrowheads="1"/>
              </p:cNvSpPr>
              <p:nvPr/>
            </p:nvSpPr>
            <p:spPr bwMode="auto">
              <a:xfrm>
                <a:off x="2207" y="1301"/>
                <a:ext cx="266" cy="69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04" name="Oval 54"/>
              <p:cNvSpPr>
                <a:spLocks noChangeArrowheads="1"/>
              </p:cNvSpPr>
              <p:nvPr/>
            </p:nvSpPr>
            <p:spPr bwMode="auto">
              <a:xfrm>
                <a:off x="3348" y="1652"/>
                <a:ext cx="266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05" name="Oval 55"/>
              <p:cNvSpPr>
                <a:spLocks noChangeArrowheads="1"/>
              </p:cNvSpPr>
              <p:nvPr/>
            </p:nvSpPr>
            <p:spPr bwMode="auto">
              <a:xfrm>
                <a:off x="2436" y="1827"/>
                <a:ext cx="265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06" name="Oval 56"/>
              <p:cNvSpPr>
                <a:spLocks noChangeArrowheads="1"/>
              </p:cNvSpPr>
              <p:nvPr/>
            </p:nvSpPr>
            <p:spPr bwMode="auto">
              <a:xfrm>
                <a:off x="3075" y="1827"/>
                <a:ext cx="402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38249" name="Rectangle 57"/>
          <p:cNvSpPr>
            <a:spLocks noChangeArrowheads="1"/>
          </p:cNvSpPr>
          <p:nvPr/>
        </p:nvSpPr>
        <p:spPr bwMode="auto">
          <a:xfrm>
            <a:off x="3886200" y="1600200"/>
            <a:ext cx="1570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>
                <a:latin typeface="Arial" charset="0"/>
              </a:rPr>
              <a:t>AS 7018</a:t>
            </a:r>
          </a:p>
        </p:txBody>
      </p:sp>
      <p:sp>
        <p:nvSpPr>
          <p:cNvPr id="138250" name="Line 59"/>
          <p:cNvSpPr>
            <a:spLocks noChangeShapeType="1"/>
          </p:cNvSpPr>
          <p:nvPr/>
        </p:nvSpPr>
        <p:spPr bwMode="auto">
          <a:xfrm>
            <a:off x="5715000" y="2743200"/>
            <a:ext cx="914400" cy="381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251" name="Line 60"/>
          <p:cNvSpPr>
            <a:spLocks noChangeShapeType="1"/>
          </p:cNvSpPr>
          <p:nvPr/>
        </p:nvSpPr>
        <p:spPr bwMode="auto">
          <a:xfrm flipV="1">
            <a:off x="2362200" y="2743200"/>
            <a:ext cx="1066800" cy="1524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6557963" y="2520950"/>
            <a:ext cx="2578100" cy="1282700"/>
            <a:chOff x="4131" y="1588"/>
            <a:chExt cx="1624" cy="808"/>
          </a:xfrm>
        </p:grpSpPr>
        <p:grpSp>
          <p:nvGrpSpPr>
            <p:cNvPr id="9" name="Group 62"/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138283" name="Oval 63"/>
              <p:cNvSpPr>
                <a:spLocks noChangeArrowheads="1"/>
              </p:cNvSpPr>
              <p:nvPr/>
            </p:nvSpPr>
            <p:spPr bwMode="auto">
              <a:xfrm>
                <a:off x="4302" y="1660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84" name="Oval 64"/>
              <p:cNvSpPr>
                <a:spLocks noChangeArrowheads="1"/>
              </p:cNvSpPr>
              <p:nvPr/>
            </p:nvSpPr>
            <p:spPr bwMode="auto">
              <a:xfrm>
                <a:off x="4348" y="1660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85" name="Oval 65"/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86" name="Oval 66"/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87" name="Oval 67"/>
              <p:cNvSpPr>
                <a:spLocks noChangeArrowheads="1"/>
              </p:cNvSpPr>
              <p:nvPr/>
            </p:nvSpPr>
            <p:spPr bwMode="auto">
              <a:xfrm>
                <a:off x="4166" y="173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88" name="Oval 68"/>
              <p:cNvSpPr>
                <a:spLocks noChangeArrowheads="1"/>
              </p:cNvSpPr>
              <p:nvPr/>
            </p:nvSpPr>
            <p:spPr bwMode="auto">
              <a:xfrm>
                <a:off x="4668" y="202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89" name="Oval 69"/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90" name="Oval 70"/>
              <p:cNvSpPr>
                <a:spLocks noChangeArrowheads="1"/>
              </p:cNvSpPr>
              <p:nvPr/>
            </p:nvSpPr>
            <p:spPr bwMode="auto">
              <a:xfrm>
                <a:off x="4257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91" name="Oval 71"/>
              <p:cNvSpPr>
                <a:spLocks noChangeArrowheads="1"/>
              </p:cNvSpPr>
              <p:nvPr/>
            </p:nvSpPr>
            <p:spPr bwMode="auto">
              <a:xfrm>
                <a:off x="5398" y="2044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92" name="Oval 72"/>
              <p:cNvSpPr>
                <a:spLocks noChangeArrowheads="1"/>
              </p:cNvSpPr>
              <p:nvPr/>
            </p:nvSpPr>
            <p:spPr bwMode="auto">
              <a:xfrm>
                <a:off x="4485" y="214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93" name="Oval 73"/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0" name="Group 74"/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138272" name="Oval 75"/>
              <p:cNvSpPr>
                <a:spLocks noChangeArrowheads="1"/>
              </p:cNvSpPr>
              <p:nvPr/>
            </p:nvSpPr>
            <p:spPr bwMode="auto">
              <a:xfrm>
                <a:off x="4268" y="1660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73" name="Oval 76"/>
              <p:cNvSpPr>
                <a:spLocks noChangeArrowheads="1"/>
              </p:cNvSpPr>
              <p:nvPr/>
            </p:nvSpPr>
            <p:spPr bwMode="auto">
              <a:xfrm>
                <a:off x="4313" y="1660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74" name="Oval 77"/>
              <p:cNvSpPr>
                <a:spLocks noChangeArrowheads="1"/>
              </p:cNvSpPr>
              <p:nvPr/>
            </p:nvSpPr>
            <p:spPr bwMode="auto">
              <a:xfrm>
                <a:off x="5135" y="163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75" name="Oval 78"/>
              <p:cNvSpPr>
                <a:spLocks noChangeArrowheads="1"/>
              </p:cNvSpPr>
              <p:nvPr/>
            </p:nvSpPr>
            <p:spPr bwMode="auto">
              <a:xfrm>
                <a:off x="4724" y="158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76" name="Oval 79"/>
              <p:cNvSpPr>
                <a:spLocks noChangeArrowheads="1"/>
              </p:cNvSpPr>
              <p:nvPr/>
            </p:nvSpPr>
            <p:spPr bwMode="auto">
              <a:xfrm>
                <a:off x="4131" y="173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77" name="Oval 80"/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78" name="Oval 81"/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79" name="Oval 82"/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80" name="Oval 83"/>
              <p:cNvSpPr>
                <a:spLocks noChangeArrowheads="1"/>
              </p:cNvSpPr>
              <p:nvPr/>
            </p:nvSpPr>
            <p:spPr bwMode="auto">
              <a:xfrm>
                <a:off x="5363" y="2044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81" name="Oval 84"/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82" name="Oval 85"/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38253" name="Rectangle 86"/>
          <p:cNvSpPr>
            <a:spLocks noChangeArrowheads="1"/>
          </p:cNvSpPr>
          <p:nvPr/>
        </p:nvSpPr>
        <p:spPr bwMode="auto">
          <a:xfrm>
            <a:off x="7086600" y="2514600"/>
            <a:ext cx="1768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>
                <a:latin typeface="Arial" charset="0"/>
              </a:rPr>
              <a:t>AS 12654</a:t>
            </a:r>
          </a:p>
        </p:txBody>
      </p:sp>
      <p:pic>
        <p:nvPicPr>
          <p:cNvPr id="138254" name="Picture 8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2638" y="2782888"/>
            <a:ext cx="5476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5" name="Picture 8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8438" y="3087688"/>
            <a:ext cx="5476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6" name="Picture 9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3038" y="2554288"/>
            <a:ext cx="5476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7" name="Picture 9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4238" y="2554288"/>
            <a:ext cx="5476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58" name="Line 92"/>
          <p:cNvSpPr>
            <a:spLocks noChangeShapeType="1"/>
          </p:cNvSpPr>
          <p:nvPr/>
        </p:nvSpPr>
        <p:spPr bwMode="auto">
          <a:xfrm>
            <a:off x="3962400" y="2743200"/>
            <a:ext cx="1295400" cy="0"/>
          </a:xfrm>
          <a:prstGeom prst="line">
            <a:avLst/>
          </a:prstGeom>
          <a:noFill/>
          <a:ln w="76200" cmpd="tri">
            <a:solidFill>
              <a:srgbClr val="FF0033"/>
            </a:solidFill>
            <a:round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259" name="Line 93"/>
          <p:cNvSpPr>
            <a:spLocks noChangeShapeType="1"/>
          </p:cNvSpPr>
          <p:nvPr/>
        </p:nvSpPr>
        <p:spPr bwMode="auto">
          <a:xfrm>
            <a:off x="2438400" y="1981200"/>
            <a:ext cx="76200" cy="762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260" name="Rectangle 94"/>
          <p:cNvSpPr>
            <a:spLocks noChangeArrowheads="1"/>
          </p:cNvSpPr>
          <p:nvPr/>
        </p:nvSpPr>
        <p:spPr bwMode="auto">
          <a:xfrm>
            <a:off x="762000" y="1524000"/>
            <a:ext cx="193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/>
              <a:t>12.125.133.90</a:t>
            </a:r>
          </a:p>
        </p:txBody>
      </p:sp>
      <p:sp>
        <p:nvSpPr>
          <p:cNvPr id="138261" name="Rectangle 95"/>
          <p:cNvSpPr>
            <a:spLocks noChangeArrowheads="1"/>
          </p:cNvSpPr>
          <p:nvPr/>
        </p:nvSpPr>
        <p:spPr bwMode="auto">
          <a:xfrm>
            <a:off x="6019800" y="4038600"/>
            <a:ext cx="2551113" cy="5810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" charset="0"/>
              </a:rPr>
              <a:t>135.207.0.0/16</a:t>
            </a:r>
          </a:p>
          <a:p>
            <a:r>
              <a:rPr lang="en-US" sz="1600" b="1">
                <a:solidFill>
                  <a:schemeClr val="bg1"/>
                </a:solidFill>
                <a:latin typeface="Arial" charset="0"/>
              </a:rPr>
              <a:t>Next  Hop = 12.127.0.121</a:t>
            </a:r>
          </a:p>
        </p:txBody>
      </p:sp>
      <p:sp>
        <p:nvSpPr>
          <p:cNvPr id="138262" name="Line 96"/>
          <p:cNvSpPr>
            <a:spLocks noChangeShapeType="1"/>
          </p:cNvSpPr>
          <p:nvPr/>
        </p:nvSpPr>
        <p:spPr bwMode="auto">
          <a:xfrm flipH="1">
            <a:off x="5791200" y="1828800"/>
            <a:ext cx="685800" cy="838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263" name="Rectangle 97"/>
          <p:cNvSpPr>
            <a:spLocks noChangeArrowheads="1"/>
          </p:cNvSpPr>
          <p:nvPr/>
        </p:nvSpPr>
        <p:spPr bwMode="auto">
          <a:xfrm>
            <a:off x="6003925" y="1431925"/>
            <a:ext cx="178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/>
              <a:t>12.127.0.121</a:t>
            </a:r>
          </a:p>
        </p:txBody>
      </p:sp>
      <p:sp>
        <p:nvSpPr>
          <p:cNvPr id="138264" name="Line 98"/>
          <p:cNvSpPr>
            <a:spLocks noChangeShapeType="1"/>
          </p:cNvSpPr>
          <p:nvPr/>
        </p:nvSpPr>
        <p:spPr bwMode="auto">
          <a:xfrm>
            <a:off x="2971800" y="32004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265" name="Line 99"/>
          <p:cNvSpPr>
            <a:spLocks noChangeShapeType="1"/>
          </p:cNvSpPr>
          <p:nvPr/>
        </p:nvSpPr>
        <p:spPr bwMode="auto">
          <a:xfrm>
            <a:off x="6172200" y="32004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266" name="Line 100"/>
          <p:cNvSpPr>
            <a:spLocks noChangeShapeType="1"/>
          </p:cNvSpPr>
          <p:nvPr/>
        </p:nvSpPr>
        <p:spPr bwMode="auto">
          <a:xfrm>
            <a:off x="4572000" y="29718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267" name="AutoShape 101"/>
          <p:cNvSpPr>
            <a:spLocks noChangeArrowheads="1"/>
          </p:cNvSpPr>
          <p:nvPr/>
        </p:nvSpPr>
        <p:spPr bwMode="auto">
          <a:xfrm rot="-424274">
            <a:off x="2743200" y="2895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268" name="AutoShape 102"/>
          <p:cNvSpPr>
            <a:spLocks noChangeArrowheads="1"/>
          </p:cNvSpPr>
          <p:nvPr/>
        </p:nvSpPr>
        <p:spPr bwMode="auto">
          <a:xfrm>
            <a:off x="4267200" y="2819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269" name="AutoShape 103"/>
          <p:cNvSpPr>
            <a:spLocks noChangeArrowheads="1"/>
          </p:cNvSpPr>
          <p:nvPr/>
        </p:nvSpPr>
        <p:spPr bwMode="auto">
          <a:xfrm rot="1635718">
            <a:off x="5943600" y="30480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383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7378700" y="6607175"/>
            <a:ext cx="1765300" cy="250825"/>
          </a:xfrm>
          <a:noFill/>
        </p:spPr>
        <p:txBody>
          <a:bodyPr/>
          <a:lstStyle/>
          <a:p>
            <a:pPr algn="r"/>
            <a:r>
              <a:rPr lang="en-US" sz="900" smtClean="0">
                <a:latin typeface="Arial" charset="0"/>
                <a:cs typeface="Arial" charset="0"/>
              </a:rPr>
              <a:t>T.G. Griffin, ICNP 2002</a:t>
            </a:r>
          </a:p>
          <a:p>
            <a:pPr algn="r"/>
            <a:endParaRPr lang="en-US" smtClean="0"/>
          </a:p>
        </p:txBody>
      </p:sp>
      <p:sp>
        <p:nvSpPr>
          <p:cNvPr id="139267" name="Text Box 2"/>
          <p:cNvSpPr txBox="1">
            <a:spLocks noChangeArrowheads="1"/>
          </p:cNvSpPr>
          <p:nvPr/>
        </p:nvSpPr>
        <p:spPr bwMode="auto">
          <a:xfrm>
            <a:off x="4876800" y="4724400"/>
            <a:ext cx="2743200" cy="3968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 Black" pitchFamily="34" charset="0"/>
              </a:rPr>
              <a:t>Forwarding Table</a:t>
            </a:r>
          </a:p>
        </p:txBody>
      </p:sp>
      <p:sp>
        <p:nvSpPr>
          <p:cNvPr id="139268" name="Text Box 3"/>
          <p:cNvSpPr txBox="1">
            <a:spLocks noChangeArrowheads="1"/>
          </p:cNvSpPr>
          <p:nvPr/>
        </p:nvSpPr>
        <p:spPr bwMode="auto">
          <a:xfrm>
            <a:off x="304800" y="3581400"/>
            <a:ext cx="2743200" cy="3968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 Black" pitchFamily="34" charset="0"/>
              </a:rPr>
              <a:t>Forwarding Table</a:t>
            </a:r>
          </a:p>
        </p:txBody>
      </p:sp>
      <p:sp>
        <p:nvSpPr>
          <p:cNvPr id="139269" name="AutoShape 4"/>
          <p:cNvSpPr>
            <a:spLocks noChangeArrowheads="1"/>
          </p:cNvSpPr>
          <p:nvPr/>
        </p:nvSpPr>
        <p:spPr bwMode="auto">
          <a:xfrm>
            <a:off x="6400800" y="1905000"/>
            <a:ext cx="2743200" cy="15240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9270" name="AutoShape 5"/>
          <p:cNvSpPr>
            <a:spLocks noChangeArrowheads="1"/>
          </p:cNvSpPr>
          <p:nvPr/>
        </p:nvSpPr>
        <p:spPr bwMode="auto">
          <a:xfrm>
            <a:off x="457200" y="1905000"/>
            <a:ext cx="5562600" cy="1371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9271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l-GR" sz="2800" dirty="0" smtClean="0"/>
              <a:t>Πίνακας Προώθησης: Συνδυασμός </a:t>
            </a:r>
            <a:r>
              <a:rPr lang="en-US" sz="2800" dirty="0" smtClean="0"/>
              <a:t>intra-AS</a:t>
            </a:r>
            <a:r>
              <a:rPr lang="el-GR" sz="2800" dirty="0" smtClean="0"/>
              <a:t> και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inter-AS</a:t>
            </a:r>
            <a:r>
              <a:rPr lang="el-GR" sz="2800" dirty="0" smtClean="0"/>
              <a:t> δρομολόγησης για προώθηση</a:t>
            </a:r>
            <a:endParaRPr lang="en-US" sz="2800" dirty="0" smtClean="0"/>
          </a:p>
        </p:txBody>
      </p:sp>
      <p:sp>
        <p:nvSpPr>
          <p:cNvPr id="139272" name="Text Box 7"/>
          <p:cNvSpPr txBox="1">
            <a:spLocks noChangeArrowheads="1"/>
          </p:cNvSpPr>
          <p:nvPr/>
        </p:nvSpPr>
        <p:spPr bwMode="auto">
          <a:xfrm>
            <a:off x="4953000" y="28194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FFFF"/>
                </a:solidFill>
                <a:latin typeface="Arial Black" pitchFamily="34" charset="0"/>
              </a:rPr>
              <a:t>AS 1</a:t>
            </a:r>
          </a:p>
        </p:txBody>
      </p:sp>
      <p:sp>
        <p:nvSpPr>
          <p:cNvPr id="139273" name="Text Box 8"/>
          <p:cNvSpPr txBox="1">
            <a:spLocks noChangeArrowheads="1"/>
          </p:cNvSpPr>
          <p:nvPr/>
        </p:nvSpPr>
        <p:spPr bwMode="auto">
          <a:xfrm>
            <a:off x="8197850" y="28194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FFFF"/>
                </a:solidFill>
                <a:latin typeface="Arial Black" pitchFamily="34" charset="0"/>
              </a:rPr>
              <a:t>AS 2</a:t>
            </a:r>
          </a:p>
        </p:txBody>
      </p:sp>
      <p:sp>
        <p:nvSpPr>
          <p:cNvPr id="139274" name="Line 9"/>
          <p:cNvSpPr>
            <a:spLocks noChangeShapeType="1"/>
          </p:cNvSpPr>
          <p:nvPr/>
        </p:nvSpPr>
        <p:spPr bwMode="auto">
          <a:xfrm>
            <a:off x="5334000" y="2514600"/>
            <a:ext cx="1828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139275" name="Picture 1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133600"/>
            <a:ext cx="8509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6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209800"/>
            <a:ext cx="8509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7" name="Text Box 12"/>
          <p:cNvSpPr txBox="1">
            <a:spLocks noChangeArrowheads="1"/>
          </p:cNvSpPr>
          <p:nvPr/>
        </p:nvSpPr>
        <p:spPr bwMode="auto">
          <a:xfrm>
            <a:off x="6629400" y="2971800"/>
            <a:ext cx="1295400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192.0.2.1</a:t>
            </a:r>
          </a:p>
        </p:txBody>
      </p:sp>
      <p:sp>
        <p:nvSpPr>
          <p:cNvPr id="139278" name="AutoShape 13"/>
          <p:cNvSpPr>
            <a:spLocks noChangeArrowheads="1"/>
          </p:cNvSpPr>
          <p:nvPr/>
        </p:nvSpPr>
        <p:spPr bwMode="auto">
          <a:xfrm>
            <a:off x="6705600" y="2590800"/>
            <a:ext cx="304800" cy="381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9279" name="Text Box 14"/>
          <p:cNvSpPr txBox="1">
            <a:spLocks noChangeArrowheads="1"/>
          </p:cNvSpPr>
          <p:nvPr/>
        </p:nvSpPr>
        <p:spPr bwMode="auto">
          <a:xfrm>
            <a:off x="7399338" y="1912938"/>
            <a:ext cx="1744662" cy="4000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135.207.0.0/16</a:t>
            </a:r>
          </a:p>
        </p:txBody>
      </p:sp>
      <p:sp>
        <p:nvSpPr>
          <p:cNvPr id="139280" name="Text Box 15"/>
          <p:cNvSpPr txBox="1">
            <a:spLocks noChangeArrowheads="1"/>
          </p:cNvSpPr>
          <p:nvPr/>
        </p:nvSpPr>
        <p:spPr bwMode="auto">
          <a:xfrm>
            <a:off x="2209800" y="2743200"/>
            <a:ext cx="1463675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10.10.10.10</a:t>
            </a:r>
          </a:p>
        </p:txBody>
      </p:sp>
      <p:sp>
        <p:nvSpPr>
          <p:cNvPr id="139281" name="Line 16"/>
          <p:cNvSpPr>
            <a:spLocks noChangeShapeType="1"/>
          </p:cNvSpPr>
          <p:nvPr/>
        </p:nvSpPr>
        <p:spPr bwMode="auto">
          <a:xfrm>
            <a:off x="1524000" y="2514600"/>
            <a:ext cx="1828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139282" name="Picture 1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133600"/>
            <a:ext cx="8509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83" name="Freeform 18"/>
          <p:cNvSpPr>
            <a:spLocks/>
          </p:cNvSpPr>
          <p:nvPr/>
        </p:nvSpPr>
        <p:spPr bwMode="auto">
          <a:xfrm>
            <a:off x="3581400" y="1955800"/>
            <a:ext cx="1371600" cy="1066800"/>
          </a:xfrm>
          <a:custGeom>
            <a:avLst/>
            <a:gdLst>
              <a:gd name="T0" fmla="*/ 0 w 864"/>
              <a:gd name="T1" fmla="*/ 2147483647 h 672"/>
              <a:gd name="T2" fmla="*/ 2147483647 w 864"/>
              <a:gd name="T3" fmla="*/ 2147483647 h 672"/>
              <a:gd name="T4" fmla="*/ 2147483647 w 864"/>
              <a:gd name="T5" fmla="*/ 2147483647 h 672"/>
              <a:gd name="T6" fmla="*/ 2147483647 w 864"/>
              <a:gd name="T7" fmla="*/ 2147483647 h 672"/>
              <a:gd name="T8" fmla="*/ 2147483647 w 864"/>
              <a:gd name="T9" fmla="*/ 2147483647 h 672"/>
              <a:gd name="T10" fmla="*/ 2147483647 w 864"/>
              <a:gd name="T11" fmla="*/ 2147483647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4"/>
              <a:gd name="T19" fmla="*/ 0 h 672"/>
              <a:gd name="T20" fmla="*/ 864 w 864"/>
              <a:gd name="T21" fmla="*/ 672 h 6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4" h="672">
                <a:moveTo>
                  <a:pt x="0" y="256"/>
                </a:moveTo>
                <a:cubicBezTo>
                  <a:pt x="76" y="248"/>
                  <a:pt x="152" y="240"/>
                  <a:pt x="192" y="208"/>
                </a:cubicBezTo>
                <a:cubicBezTo>
                  <a:pt x="232" y="176"/>
                  <a:pt x="184" y="0"/>
                  <a:pt x="240" y="64"/>
                </a:cubicBezTo>
                <a:cubicBezTo>
                  <a:pt x="296" y="128"/>
                  <a:pt x="480" y="512"/>
                  <a:pt x="528" y="592"/>
                </a:cubicBezTo>
                <a:cubicBezTo>
                  <a:pt x="576" y="672"/>
                  <a:pt x="472" y="592"/>
                  <a:pt x="528" y="544"/>
                </a:cubicBezTo>
                <a:cubicBezTo>
                  <a:pt x="584" y="496"/>
                  <a:pt x="808" y="344"/>
                  <a:pt x="864" y="304"/>
                </a:cubicBezTo>
              </a:path>
            </a:pathLst>
          </a:custGeom>
          <a:noFill/>
          <a:ln w="76200" cap="flat" cmpd="sng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139284" name="Picture 1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057400"/>
            <a:ext cx="8509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85" name="AutoShape 20"/>
          <p:cNvSpPr>
            <a:spLocks noChangeArrowheads="1"/>
          </p:cNvSpPr>
          <p:nvPr/>
        </p:nvSpPr>
        <p:spPr bwMode="auto">
          <a:xfrm>
            <a:off x="2819400" y="2438400"/>
            <a:ext cx="304800" cy="381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04800" y="5334000"/>
            <a:ext cx="3429000" cy="1295400"/>
            <a:chOff x="192" y="3360"/>
            <a:chExt cx="2160" cy="816"/>
          </a:xfrm>
        </p:grpSpPr>
        <p:sp>
          <p:nvSpPr>
            <p:cNvPr id="139311" name="Text Box 22"/>
            <p:cNvSpPr txBox="1">
              <a:spLocks noChangeArrowheads="1"/>
            </p:cNvSpPr>
            <p:nvPr/>
          </p:nvSpPr>
          <p:spPr bwMode="auto">
            <a:xfrm>
              <a:off x="816" y="3360"/>
              <a:ext cx="576" cy="28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FF"/>
                  </a:solidFill>
                  <a:latin typeface="Arial Black" pitchFamily="34" charset="0"/>
                </a:rPr>
                <a:t>EGP</a:t>
              </a:r>
            </a:p>
          </p:txBody>
        </p:sp>
        <p:sp>
          <p:nvSpPr>
            <p:cNvPr id="139312" name="Rectangle 23"/>
            <p:cNvSpPr>
              <a:spLocks noChangeArrowheads="1"/>
            </p:cNvSpPr>
            <p:nvPr/>
          </p:nvSpPr>
          <p:spPr bwMode="auto">
            <a:xfrm>
              <a:off x="192" y="3600"/>
              <a:ext cx="1920" cy="57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313" name="Text Box 24"/>
            <p:cNvSpPr txBox="1">
              <a:spLocks noChangeArrowheads="1"/>
            </p:cNvSpPr>
            <p:nvPr/>
          </p:nvSpPr>
          <p:spPr bwMode="auto">
            <a:xfrm>
              <a:off x="1344" y="3840"/>
              <a:ext cx="9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192.0.2.1</a:t>
              </a:r>
            </a:p>
          </p:txBody>
        </p:sp>
        <p:sp>
          <p:nvSpPr>
            <p:cNvPr id="139314" name="Text Box 25"/>
            <p:cNvSpPr txBox="1">
              <a:spLocks noChangeArrowheads="1"/>
            </p:cNvSpPr>
            <p:nvPr/>
          </p:nvSpPr>
          <p:spPr bwMode="auto">
            <a:xfrm>
              <a:off x="192" y="3840"/>
              <a:ext cx="1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135.207.0.0/16</a:t>
              </a:r>
            </a:p>
          </p:txBody>
        </p:sp>
        <p:sp>
          <p:nvSpPr>
            <p:cNvPr id="139315" name="Line 26"/>
            <p:cNvSpPr>
              <a:spLocks noChangeShapeType="1"/>
            </p:cNvSpPr>
            <p:nvPr/>
          </p:nvSpPr>
          <p:spPr bwMode="auto">
            <a:xfrm>
              <a:off x="288" y="384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16" name="Line 27"/>
            <p:cNvSpPr>
              <a:spLocks noChangeShapeType="1"/>
            </p:cNvSpPr>
            <p:nvPr/>
          </p:nvSpPr>
          <p:spPr bwMode="auto">
            <a:xfrm rot="5400000">
              <a:off x="1056" y="3936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17" name="Text Box 28"/>
            <p:cNvSpPr txBox="1">
              <a:spLocks noChangeArrowheads="1"/>
            </p:cNvSpPr>
            <p:nvPr/>
          </p:nvSpPr>
          <p:spPr bwMode="auto">
            <a:xfrm>
              <a:off x="240" y="3552"/>
              <a:ext cx="9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destination</a:t>
              </a:r>
            </a:p>
          </p:txBody>
        </p:sp>
        <p:sp>
          <p:nvSpPr>
            <p:cNvPr id="139318" name="Text Box 29"/>
            <p:cNvSpPr txBox="1">
              <a:spLocks noChangeArrowheads="1"/>
            </p:cNvSpPr>
            <p:nvPr/>
          </p:nvSpPr>
          <p:spPr bwMode="auto">
            <a:xfrm>
              <a:off x="1392" y="3552"/>
              <a:ext cx="9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next hop</a:t>
              </a:r>
            </a:p>
          </p:txBody>
        </p:sp>
      </p:grpSp>
      <p:sp>
        <p:nvSpPr>
          <p:cNvPr id="139287" name="Rectangle 30"/>
          <p:cNvSpPr>
            <a:spLocks noChangeArrowheads="1"/>
          </p:cNvSpPr>
          <p:nvPr/>
        </p:nvSpPr>
        <p:spPr bwMode="auto">
          <a:xfrm>
            <a:off x="228600" y="3962400"/>
            <a:ext cx="29718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9288" name="Text Box 31"/>
          <p:cNvSpPr txBox="1">
            <a:spLocks noChangeArrowheads="1"/>
          </p:cNvSpPr>
          <p:nvPr/>
        </p:nvSpPr>
        <p:spPr bwMode="auto">
          <a:xfrm>
            <a:off x="1828800" y="4343400"/>
            <a:ext cx="1463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10.10.10.10</a:t>
            </a:r>
          </a:p>
        </p:txBody>
      </p:sp>
      <p:sp>
        <p:nvSpPr>
          <p:cNvPr id="139289" name="Text Box 32"/>
          <p:cNvSpPr txBox="1">
            <a:spLocks noChangeArrowheads="1"/>
          </p:cNvSpPr>
          <p:nvPr/>
        </p:nvSpPr>
        <p:spPr bwMode="auto">
          <a:xfrm>
            <a:off x="228600" y="43434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192.0.2.0/30</a:t>
            </a:r>
          </a:p>
        </p:txBody>
      </p:sp>
      <p:sp>
        <p:nvSpPr>
          <p:cNvPr id="139290" name="Line 33"/>
          <p:cNvSpPr>
            <a:spLocks noChangeShapeType="1"/>
          </p:cNvSpPr>
          <p:nvPr/>
        </p:nvSpPr>
        <p:spPr bwMode="auto">
          <a:xfrm>
            <a:off x="381000" y="4343400"/>
            <a:ext cx="274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9291" name="Line 34"/>
          <p:cNvSpPr>
            <a:spLocks noChangeShapeType="1"/>
          </p:cNvSpPr>
          <p:nvPr/>
        </p:nvSpPr>
        <p:spPr bwMode="auto">
          <a:xfrm rot="5400000">
            <a:off x="1447800" y="4495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9292" name="Text Box 35"/>
          <p:cNvSpPr txBox="1">
            <a:spLocks noChangeArrowheads="1"/>
          </p:cNvSpPr>
          <p:nvPr/>
        </p:nvSpPr>
        <p:spPr bwMode="auto">
          <a:xfrm>
            <a:off x="304800" y="3886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destination</a:t>
            </a:r>
          </a:p>
        </p:txBody>
      </p:sp>
      <p:sp>
        <p:nvSpPr>
          <p:cNvPr id="139293" name="Text Box 36"/>
          <p:cNvSpPr txBox="1">
            <a:spLocks noChangeArrowheads="1"/>
          </p:cNvSpPr>
          <p:nvPr/>
        </p:nvSpPr>
        <p:spPr bwMode="auto">
          <a:xfrm>
            <a:off x="1905000" y="3886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next hop</a:t>
            </a:r>
          </a:p>
        </p:txBody>
      </p:sp>
      <p:sp>
        <p:nvSpPr>
          <p:cNvPr id="139294" name="Rectangle 37"/>
          <p:cNvSpPr>
            <a:spLocks noChangeArrowheads="1"/>
          </p:cNvSpPr>
          <p:nvPr/>
        </p:nvSpPr>
        <p:spPr bwMode="auto">
          <a:xfrm>
            <a:off x="3124200" y="1219200"/>
            <a:ext cx="2212975" cy="5810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Arial" charset="0"/>
              </a:rPr>
              <a:t>135.207.0.0/16</a:t>
            </a:r>
          </a:p>
          <a:p>
            <a:r>
              <a:rPr lang="en-US" sz="1600" b="1">
                <a:solidFill>
                  <a:srgbClr val="FFFFFF"/>
                </a:solidFill>
                <a:latin typeface="Arial" charset="0"/>
              </a:rPr>
              <a:t>Next  Hop = 192.0.2.1</a:t>
            </a:r>
          </a:p>
        </p:txBody>
      </p:sp>
      <p:sp>
        <p:nvSpPr>
          <p:cNvPr id="139295" name="AutoShape 38"/>
          <p:cNvSpPr>
            <a:spLocks noChangeArrowheads="1"/>
          </p:cNvSpPr>
          <p:nvPr/>
        </p:nvSpPr>
        <p:spPr bwMode="auto">
          <a:xfrm rot="1437296">
            <a:off x="5326063" y="1477963"/>
            <a:ext cx="1676400" cy="533400"/>
          </a:xfrm>
          <a:prstGeom prst="leftArrow">
            <a:avLst>
              <a:gd name="adj1" fmla="val 50000"/>
              <a:gd name="adj2" fmla="val 78571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9296" name="AutoShape 39"/>
          <p:cNvSpPr>
            <a:spLocks noChangeArrowheads="1"/>
          </p:cNvSpPr>
          <p:nvPr/>
        </p:nvSpPr>
        <p:spPr bwMode="auto">
          <a:xfrm rot="-1217084">
            <a:off x="1524000" y="1524000"/>
            <a:ext cx="1524000" cy="533400"/>
          </a:xfrm>
          <a:prstGeom prst="leftArrow">
            <a:avLst>
              <a:gd name="adj1" fmla="val 50000"/>
              <a:gd name="adj2" fmla="val 71429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9297" name="Text Box 40"/>
          <p:cNvSpPr txBox="1">
            <a:spLocks noChangeArrowheads="1"/>
          </p:cNvSpPr>
          <p:nvPr/>
        </p:nvSpPr>
        <p:spPr bwMode="auto">
          <a:xfrm>
            <a:off x="5029200" y="3352800"/>
            <a:ext cx="1524000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192.0.2.0/30</a:t>
            </a:r>
          </a:p>
        </p:txBody>
      </p:sp>
      <p:sp>
        <p:nvSpPr>
          <p:cNvPr id="139298" name="AutoShape 41"/>
          <p:cNvSpPr>
            <a:spLocks noChangeArrowheads="1"/>
          </p:cNvSpPr>
          <p:nvPr/>
        </p:nvSpPr>
        <p:spPr bwMode="auto">
          <a:xfrm>
            <a:off x="6019800" y="2590800"/>
            <a:ext cx="304800" cy="762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9299" name="Rectangle 42"/>
          <p:cNvSpPr>
            <a:spLocks noChangeArrowheads="1"/>
          </p:cNvSpPr>
          <p:nvPr/>
        </p:nvSpPr>
        <p:spPr bwMode="auto">
          <a:xfrm>
            <a:off x="4343400" y="5105400"/>
            <a:ext cx="3581400" cy="1219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9300" name="Text Box 43"/>
          <p:cNvSpPr txBox="1">
            <a:spLocks noChangeArrowheads="1"/>
          </p:cNvSpPr>
          <p:nvPr/>
        </p:nvSpPr>
        <p:spPr bwMode="auto">
          <a:xfrm>
            <a:off x="4419600" y="54864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135.207.0.0/16</a:t>
            </a:r>
          </a:p>
        </p:txBody>
      </p:sp>
      <p:sp>
        <p:nvSpPr>
          <p:cNvPr id="139301" name="Line 44"/>
          <p:cNvSpPr>
            <a:spLocks noChangeShapeType="1"/>
          </p:cNvSpPr>
          <p:nvPr/>
        </p:nvSpPr>
        <p:spPr bwMode="auto">
          <a:xfrm>
            <a:off x="4572000" y="5486400"/>
            <a:ext cx="320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9302" name="Line 45"/>
          <p:cNvSpPr>
            <a:spLocks noChangeShapeType="1"/>
          </p:cNvSpPr>
          <p:nvPr/>
        </p:nvSpPr>
        <p:spPr bwMode="auto">
          <a:xfrm rot="5400000">
            <a:off x="5715000" y="57150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9303" name="Text Box 46"/>
          <p:cNvSpPr txBox="1">
            <a:spLocks noChangeArrowheads="1"/>
          </p:cNvSpPr>
          <p:nvPr/>
        </p:nvSpPr>
        <p:spPr bwMode="auto">
          <a:xfrm>
            <a:off x="4495800" y="5029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destination</a:t>
            </a:r>
          </a:p>
        </p:txBody>
      </p:sp>
      <p:sp>
        <p:nvSpPr>
          <p:cNvPr id="139304" name="Text Box 47"/>
          <p:cNvSpPr txBox="1">
            <a:spLocks noChangeArrowheads="1"/>
          </p:cNvSpPr>
          <p:nvPr/>
        </p:nvSpPr>
        <p:spPr bwMode="auto">
          <a:xfrm>
            <a:off x="6324600" y="5029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next hop</a:t>
            </a:r>
          </a:p>
        </p:txBody>
      </p:sp>
      <p:sp>
        <p:nvSpPr>
          <p:cNvPr id="139305" name="Text Box 48"/>
          <p:cNvSpPr txBox="1">
            <a:spLocks noChangeArrowheads="1"/>
          </p:cNvSpPr>
          <p:nvPr/>
        </p:nvSpPr>
        <p:spPr bwMode="auto">
          <a:xfrm>
            <a:off x="6248400" y="5486400"/>
            <a:ext cx="1463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10.10.10.10</a:t>
            </a:r>
          </a:p>
        </p:txBody>
      </p:sp>
      <p:sp>
        <p:nvSpPr>
          <p:cNvPr id="139306" name="Text Box 49"/>
          <p:cNvSpPr txBox="1">
            <a:spLocks noChangeArrowheads="1"/>
          </p:cNvSpPr>
          <p:nvPr/>
        </p:nvSpPr>
        <p:spPr bwMode="auto">
          <a:xfrm>
            <a:off x="1524000" y="4800600"/>
            <a:ext cx="452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rgbClr val="000000"/>
                </a:solidFill>
                <a:latin typeface="Arial Black" pitchFamily="34" charset="0"/>
              </a:rPr>
              <a:t>+</a:t>
            </a:r>
          </a:p>
        </p:txBody>
      </p:sp>
      <p:sp>
        <p:nvSpPr>
          <p:cNvPr id="139307" name="AutoShape 50"/>
          <p:cNvSpPr>
            <a:spLocks noChangeArrowheads="1"/>
          </p:cNvSpPr>
          <p:nvPr/>
        </p:nvSpPr>
        <p:spPr bwMode="auto">
          <a:xfrm>
            <a:off x="3352800" y="49530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l-GR" sz="24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39308" name="Text Box 51"/>
          <p:cNvSpPr txBox="1">
            <a:spLocks noChangeArrowheads="1"/>
          </p:cNvSpPr>
          <p:nvPr/>
        </p:nvSpPr>
        <p:spPr bwMode="auto">
          <a:xfrm>
            <a:off x="4419600" y="58674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192.0.2.0/30</a:t>
            </a:r>
          </a:p>
        </p:txBody>
      </p:sp>
      <p:sp>
        <p:nvSpPr>
          <p:cNvPr id="139309" name="Text Box 52"/>
          <p:cNvSpPr txBox="1">
            <a:spLocks noChangeArrowheads="1"/>
          </p:cNvSpPr>
          <p:nvPr/>
        </p:nvSpPr>
        <p:spPr bwMode="auto">
          <a:xfrm>
            <a:off x="6248400" y="5867400"/>
            <a:ext cx="1463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10.10.10.10</a:t>
            </a:r>
          </a:p>
        </p:txBody>
      </p:sp>
      <p:sp>
        <p:nvSpPr>
          <p:cNvPr id="139310" name="Freeform 53"/>
          <p:cNvSpPr>
            <a:spLocks/>
          </p:cNvSpPr>
          <p:nvPr/>
        </p:nvSpPr>
        <p:spPr bwMode="auto">
          <a:xfrm>
            <a:off x="76200" y="1981200"/>
            <a:ext cx="8305800" cy="4826000"/>
          </a:xfrm>
          <a:custGeom>
            <a:avLst/>
            <a:gdLst>
              <a:gd name="T0" fmla="*/ 2147483647 w 5232"/>
              <a:gd name="T1" fmla="*/ 2147483647 h 3040"/>
              <a:gd name="T2" fmla="*/ 2147483647 w 5232"/>
              <a:gd name="T3" fmla="*/ 2147483647 h 3040"/>
              <a:gd name="T4" fmla="*/ 2147483647 w 5232"/>
              <a:gd name="T5" fmla="*/ 2147483647 h 3040"/>
              <a:gd name="T6" fmla="*/ 2147483647 w 5232"/>
              <a:gd name="T7" fmla="*/ 2147483647 h 3040"/>
              <a:gd name="T8" fmla="*/ 2147483647 w 5232"/>
              <a:gd name="T9" fmla="*/ 2147483647 h 3040"/>
              <a:gd name="T10" fmla="*/ 2147483647 w 5232"/>
              <a:gd name="T11" fmla="*/ 2147483647 h 3040"/>
              <a:gd name="T12" fmla="*/ 0 w 5232"/>
              <a:gd name="T13" fmla="*/ 2147483647 h 3040"/>
              <a:gd name="T14" fmla="*/ 2147483647 w 5232"/>
              <a:gd name="T15" fmla="*/ 2147483647 h 3040"/>
              <a:gd name="T16" fmla="*/ 2147483647 w 5232"/>
              <a:gd name="T17" fmla="*/ 2147483647 h 3040"/>
              <a:gd name="T18" fmla="*/ 2147483647 w 5232"/>
              <a:gd name="T19" fmla="*/ 2147483647 h 3040"/>
              <a:gd name="T20" fmla="*/ 2147483647 w 5232"/>
              <a:gd name="T21" fmla="*/ 2147483647 h 3040"/>
              <a:gd name="T22" fmla="*/ 2147483647 w 5232"/>
              <a:gd name="T23" fmla="*/ 2147483647 h 3040"/>
              <a:gd name="T24" fmla="*/ 2147483647 w 5232"/>
              <a:gd name="T25" fmla="*/ 2147483647 h 3040"/>
              <a:gd name="T26" fmla="*/ 2147483647 w 5232"/>
              <a:gd name="T27" fmla="*/ 2147483647 h 3040"/>
              <a:gd name="T28" fmla="*/ 2147483647 w 5232"/>
              <a:gd name="T29" fmla="*/ 2147483647 h 3040"/>
              <a:gd name="T30" fmla="*/ 2147483647 w 5232"/>
              <a:gd name="T31" fmla="*/ 2147483647 h 3040"/>
              <a:gd name="T32" fmla="*/ 2147483647 w 5232"/>
              <a:gd name="T33" fmla="*/ 2147483647 h 3040"/>
              <a:gd name="T34" fmla="*/ 2147483647 w 5232"/>
              <a:gd name="T35" fmla="*/ 2147483647 h 3040"/>
              <a:gd name="T36" fmla="*/ 2147483647 w 5232"/>
              <a:gd name="T37" fmla="*/ 2147483647 h 3040"/>
              <a:gd name="T38" fmla="*/ 2147483647 w 5232"/>
              <a:gd name="T39" fmla="*/ 2147483647 h 3040"/>
              <a:gd name="T40" fmla="*/ 2147483647 w 5232"/>
              <a:gd name="T41" fmla="*/ 2147483647 h 3040"/>
              <a:gd name="T42" fmla="*/ 2147483647 w 5232"/>
              <a:gd name="T43" fmla="*/ 2147483647 h 3040"/>
              <a:gd name="T44" fmla="*/ 2147483647 w 5232"/>
              <a:gd name="T45" fmla="*/ 2147483647 h 3040"/>
              <a:gd name="T46" fmla="*/ 2147483647 w 5232"/>
              <a:gd name="T47" fmla="*/ 2147483647 h 3040"/>
              <a:gd name="T48" fmla="*/ 2147483647 w 5232"/>
              <a:gd name="T49" fmla="*/ 2147483647 h 3040"/>
              <a:gd name="T50" fmla="*/ 2147483647 w 5232"/>
              <a:gd name="T51" fmla="*/ 2147483647 h 3040"/>
              <a:gd name="T52" fmla="*/ 2147483647 w 5232"/>
              <a:gd name="T53" fmla="*/ 2147483647 h 3040"/>
              <a:gd name="T54" fmla="*/ 2147483647 w 5232"/>
              <a:gd name="T55" fmla="*/ 2147483647 h 3040"/>
              <a:gd name="T56" fmla="*/ 2147483647 w 5232"/>
              <a:gd name="T57" fmla="*/ 2147483647 h 3040"/>
              <a:gd name="T58" fmla="*/ 2147483647 w 5232"/>
              <a:gd name="T59" fmla="*/ 2147483647 h 3040"/>
              <a:gd name="T60" fmla="*/ 2147483647 w 5232"/>
              <a:gd name="T61" fmla="*/ 2147483647 h 3040"/>
              <a:gd name="T62" fmla="*/ 2147483647 w 5232"/>
              <a:gd name="T63" fmla="*/ 2147483647 h 3040"/>
              <a:gd name="T64" fmla="*/ 2147483647 w 5232"/>
              <a:gd name="T65" fmla="*/ 2147483647 h 3040"/>
              <a:gd name="T66" fmla="*/ 2147483647 w 5232"/>
              <a:gd name="T67" fmla="*/ 2147483647 h 3040"/>
              <a:gd name="T68" fmla="*/ 2147483647 w 5232"/>
              <a:gd name="T69" fmla="*/ 2147483647 h 3040"/>
              <a:gd name="T70" fmla="*/ 2147483647 w 5232"/>
              <a:gd name="T71" fmla="*/ 2147483647 h 3040"/>
              <a:gd name="T72" fmla="*/ 2147483647 w 5232"/>
              <a:gd name="T73" fmla="*/ 2147483647 h 3040"/>
              <a:gd name="T74" fmla="*/ 2147483647 w 5232"/>
              <a:gd name="T75" fmla="*/ 2147483647 h 3040"/>
              <a:gd name="T76" fmla="*/ 2147483647 w 5232"/>
              <a:gd name="T77" fmla="*/ 2147483647 h 3040"/>
              <a:gd name="T78" fmla="*/ 2147483647 w 5232"/>
              <a:gd name="T79" fmla="*/ 2147483647 h 3040"/>
              <a:gd name="T80" fmla="*/ 2147483647 w 5232"/>
              <a:gd name="T81" fmla="*/ 2147483647 h 3040"/>
              <a:gd name="T82" fmla="*/ 2147483647 w 5232"/>
              <a:gd name="T83" fmla="*/ 2147483647 h 3040"/>
              <a:gd name="T84" fmla="*/ 2147483647 w 5232"/>
              <a:gd name="T85" fmla="*/ 2147483647 h 30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232"/>
              <a:gd name="T130" fmla="*/ 0 h 3040"/>
              <a:gd name="T131" fmla="*/ 5232 w 5232"/>
              <a:gd name="T132" fmla="*/ 3040 h 304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232" h="3040">
                <a:moveTo>
                  <a:pt x="672" y="48"/>
                </a:moveTo>
                <a:cubicBezTo>
                  <a:pt x="608" y="96"/>
                  <a:pt x="536" y="256"/>
                  <a:pt x="480" y="336"/>
                </a:cubicBezTo>
                <a:cubicBezTo>
                  <a:pt x="424" y="416"/>
                  <a:pt x="392" y="448"/>
                  <a:pt x="336" y="528"/>
                </a:cubicBezTo>
                <a:cubicBezTo>
                  <a:pt x="280" y="608"/>
                  <a:pt x="192" y="736"/>
                  <a:pt x="144" y="816"/>
                </a:cubicBezTo>
                <a:cubicBezTo>
                  <a:pt x="96" y="896"/>
                  <a:pt x="64" y="912"/>
                  <a:pt x="48" y="1008"/>
                </a:cubicBezTo>
                <a:cubicBezTo>
                  <a:pt x="32" y="1104"/>
                  <a:pt x="56" y="1288"/>
                  <a:pt x="48" y="1392"/>
                </a:cubicBezTo>
                <a:cubicBezTo>
                  <a:pt x="40" y="1496"/>
                  <a:pt x="0" y="1544"/>
                  <a:pt x="0" y="1632"/>
                </a:cubicBezTo>
                <a:cubicBezTo>
                  <a:pt x="0" y="1720"/>
                  <a:pt x="32" y="1824"/>
                  <a:pt x="48" y="1920"/>
                </a:cubicBezTo>
                <a:cubicBezTo>
                  <a:pt x="64" y="2016"/>
                  <a:pt x="96" y="2120"/>
                  <a:pt x="96" y="2208"/>
                </a:cubicBezTo>
                <a:cubicBezTo>
                  <a:pt x="96" y="2296"/>
                  <a:pt x="56" y="2368"/>
                  <a:pt x="48" y="2448"/>
                </a:cubicBezTo>
                <a:cubicBezTo>
                  <a:pt x="40" y="2528"/>
                  <a:pt x="40" y="2608"/>
                  <a:pt x="48" y="2688"/>
                </a:cubicBezTo>
                <a:cubicBezTo>
                  <a:pt x="56" y="2768"/>
                  <a:pt x="48" y="2872"/>
                  <a:pt x="96" y="2928"/>
                </a:cubicBezTo>
                <a:cubicBezTo>
                  <a:pt x="144" y="2984"/>
                  <a:pt x="232" y="3008"/>
                  <a:pt x="336" y="3024"/>
                </a:cubicBezTo>
                <a:cubicBezTo>
                  <a:pt x="440" y="3040"/>
                  <a:pt x="584" y="3024"/>
                  <a:pt x="720" y="3024"/>
                </a:cubicBezTo>
                <a:cubicBezTo>
                  <a:pt x="856" y="3024"/>
                  <a:pt x="1000" y="3032"/>
                  <a:pt x="1152" y="3024"/>
                </a:cubicBezTo>
                <a:cubicBezTo>
                  <a:pt x="1304" y="3016"/>
                  <a:pt x="1496" y="2976"/>
                  <a:pt x="1632" y="2976"/>
                </a:cubicBezTo>
                <a:cubicBezTo>
                  <a:pt x="1768" y="2976"/>
                  <a:pt x="1848" y="3032"/>
                  <a:pt x="1968" y="3024"/>
                </a:cubicBezTo>
                <a:cubicBezTo>
                  <a:pt x="2088" y="3016"/>
                  <a:pt x="2240" y="2960"/>
                  <a:pt x="2352" y="2928"/>
                </a:cubicBezTo>
                <a:cubicBezTo>
                  <a:pt x="2464" y="2896"/>
                  <a:pt x="2488" y="2840"/>
                  <a:pt x="2640" y="2832"/>
                </a:cubicBezTo>
                <a:cubicBezTo>
                  <a:pt x="2792" y="2824"/>
                  <a:pt x="3048" y="2872"/>
                  <a:pt x="3264" y="2880"/>
                </a:cubicBezTo>
                <a:cubicBezTo>
                  <a:pt x="3480" y="2888"/>
                  <a:pt x="3744" y="2880"/>
                  <a:pt x="3936" y="2880"/>
                </a:cubicBezTo>
                <a:cubicBezTo>
                  <a:pt x="4128" y="2880"/>
                  <a:pt x="4232" y="2888"/>
                  <a:pt x="4416" y="2880"/>
                </a:cubicBezTo>
                <a:cubicBezTo>
                  <a:pt x="4600" y="2872"/>
                  <a:pt x="4912" y="2856"/>
                  <a:pt x="5040" y="2832"/>
                </a:cubicBezTo>
                <a:cubicBezTo>
                  <a:pt x="5168" y="2808"/>
                  <a:pt x="5152" y="2800"/>
                  <a:pt x="5184" y="2736"/>
                </a:cubicBezTo>
                <a:cubicBezTo>
                  <a:pt x="5216" y="2672"/>
                  <a:pt x="5232" y="2560"/>
                  <a:pt x="5232" y="2448"/>
                </a:cubicBezTo>
                <a:cubicBezTo>
                  <a:pt x="5232" y="2336"/>
                  <a:pt x="5200" y="2176"/>
                  <a:pt x="5184" y="2064"/>
                </a:cubicBezTo>
                <a:cubicBezTo>
                  <a:pt x="5168" y="1952"/>
                  <a:pt x="5208" y="1864"/>
                  <a:pt x="5136" y="1776"/>
                </a:cubicBezTo>
                <a:cubicBezTo>
                  <a:pt x="5064" y="1688"/>
                  <a:pt x="4928" y="1584"/>
                  <a:pt x="4752" y="1536"/>
                </a:cubicBezTo>
                <a:cubicBezTo>
                  <a:pt x="4576" y="1488"/>
                  <a:pt x="4264" y="1496"/>
                  <a:pt x="4080" y="1488"/>
                </a:cubicBezTo>
                <a:cubicBezTo>
                  <a:pt x="3896" y="1480"/>
                  <a:pt x="3800" y="1480"/>
                  <a:pt x="3648" y="1488"/>
                </a:cubicBezTo>
                <a:cubicBezTo>
                  <a:pt x="3496" y="1496"/>
                  <a:pt x="3320" y="1528"/>
                  <a:pt x="3168" y="1536"/>
                </a:cubicBezTo>
                <a:cubicBezTo>
                  <a:pt x="3016" y="1544"/>
                  <a:pt x="2888" y="1536"/>
                  <a:pt x="2736" y="1536"/>
                </a:cubicBezTo>
                <a:cubicBezTo>
                  <a:pt x="2584" y="1536"/>
                  <a:pt x="2360" y="1560"/>
                  <a:pt x="2256" y="1536"/>
                </a:cubicBezTo>
                <a:cubicBezTo>
                  <a:pt x="2152" y="1512"/>
                  <a:pt x="2144" y="1440"/>
                  <a:pt x="2112" y="1392"/>
                </a:cubicBezTo>
                <a:cubicBezTo>
                  <a:pt x="2080" y="1344"/>
                  <a:pt x="2088" y="1312"/>
                  <a:pt x="2064" y="1248"/>
                </a:cubicBezTo>
                <a:cubicBezTo>
                  <a:pt x="2040" y="1184"/>
                  <a:pt x="2040" y="1080"/>
                  <a:pt x="1968" y="1008"/>
                </a:cubicBezTo>
                <a:cubicBezTo>
                  <a:pt x="1896" y="936"/>
                  <a:pt x="1760" y="848"/>
                  <a:pt x="1632" y="816"/>
                </a:cubicBezTo>
                <a:cubicBezTo>
                  <a:pt x="1504" y="784"/>
                  <a:pt x="1288" y="848"/>
                  <a:pt x="1200" y="816"/>
                </a:cubicBezTo>
                <a:cubicBezTo>
                  <a:pt x="1112" y="784"/>
                  <a:pt x="1120" y="704"/>
                  <a:pt x="1104" y="624"/>
                </a:cubicBezTo>
                <a:cubicBezTo>
                  <a:pt x="1088" y="544"/>
                  <a:pt x="1112" y="424"/>
                  <a:pt x="1104" y="336"/>
                </a:cubicBezTo>
                <a:cubicBezTo>
                  <a:pt x="1096" y="248"/>
                  <a:pt x="1096" y="144"/>
                  <a:pt x="1056" y="96"/>
                </a:cubicBezTo>
                <a:cubicBezTo>
                  <a:pt x="1016" y="48"/>
                  <a:pt x="928" y="56"/>
                  <a:pt x="864" y="48"/>
                </a:cubicBezTo>
                <a:cubicBezTo>
                  <a:pt x="800" y="40"/>
                  <a:pt x="736" y="0"/>
                  <a:pt x="672" y="48"/>
                </a:cubicBezTo>
                <a:close/>
              </a:path>
            </a:pathLst>
          </a:custGeom>
          <a:noFill/>
          <a:ln w="76200" cap="flat" cmpd="sng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5440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A0044927-A8B0-4130-9605-E7914758D55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85163" cy="1143000"/>
          </a:xfrm>
        </p:spPr>
        <p:txBody>
          <a:bodyPr/>
          <a:lstStyle/>
          <a:p>
            <a:r>
              <a:rPr lang="el-GR" sz="3200" dirty="0" smtClean="0"/>
              <a:t>Υπηρεσία επιπέδου δικτύου </a:t>
            </a:r>
            <a:br>
              <a:rPr lang="el-GR" sz="3200" dirty="0" smtClean="0"/>
            </a:br>
            <a:r>
              <a:rPr lang="el-GR" sz="3200" dirty="0" smtClean="0"/>
              <a:t>με &amp; χωρίς σύνδεση </a:t>
            </a:r>
            <a:endParaRPr lang="en-US" sz="32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56267"/>
            <a:ext cx="8021638" cy="479213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dirty="0" smtClean="0"/>
              <a:t>Το δίκτυο </a:t>
            </a:r>
            <a:r>
              <a:rPr lang="en-US" sz="2400" dirty="0" smtClean="0"/>
              <a:t>datagram </a:t>
            </a:r>
            <a:r>
              <a:rPr lang="el-GR" sz="2400" dirty="0" smtClean="0"/>
              <a:t>παρέχει υπηρεσία επιπέδου δικτύου χωρίς σύνδεση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Το δίκτυο εικονικού κυκλώματος (</a:t>
            </a:r>
            <a:r>
              <a:rPr lang="en-US" sz="2400" dirty="0" smtClean="0"/>
              <a:t>Virtual Circuit –VC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παρέχει υπηρεσία επιπέδου δικτύου με σύνδεση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Ανάλογο με τις υπηρεσίες επιπέδου μεταφοράς, αλλά</a:t>
            </a:r>
            <a:endParaRPr lang="en-US" sz="2400" dirty="0" smtClean="0"/>
          </a:p>
          <a:p>
            <a:pPr lvl="1"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FF0000"/>
                </a:solidFill>
              </a:rPr>
              <a:t>υπηρεσία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l-GR" sz="2000" dirty="0" smtClean="0"/>
              <a:t>υπολογιστής-προς-υπολογιστή (</a:t>
            </a:r>
            <a:r>
              <a:rPr lang="en-US" sz="2000" dirty="0" smtClean="0"/>
              <a:t>host-to-host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 lvl="1"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FF0000"/>
                </a:solidFill>
              </a:rPr>
              <a:t>χωρίς επιλογή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l-GR" sz="2000" dirty="0" smtClean="0"/>
              <a:t>το δίκτυο παρέχει τη μία ή την άλλη</a:t>
            </a:r>
            <a:endParaRPr lang="en-US" sz="2000" dirty="0" smtClean="0"/>
          </a:p>
          <a:p>
            <a:pPr lvl="1"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FF0000"/>
                </a:solidFill>
              </a:rPr>
              <a:t>υλοποίηση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l-GR" sz="2000" dirty="0" smtClean="0"/>
              <a:t>στον πυρήνα του δικτύου</a:t>
            </a:r>
            <a:endParaRPr lang="en-US" sz="2000" dirty="0" smtClean="0"/>
          </a:p>
        </p:txBody>
      </p:sp>
      <p:sp>
        <p:nvSpPr>
          <p:cNvPr id="266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F251F4FF-61AB-4B0D-B020-632EA49AEBF1}" type="slidenum">
              <a:rPr lang="en-US" smtClean="0"/>
              <a:pPr/>
              <a:t>120</a:t>
            </a:fld>
            <a:endParaRPr lang="en-US" smtClean="0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Επιλογή διαδρομής </a:t>
            </a:r>
            <a:r>
              <a:rPr lang="en-US" sz="3600" dirty="0" smtClean="0"/>
              <a:t>BGP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04925"/>
            <a:ext cx="7772400" cy="4648200"/>
          </a:xfrm>
        </p:spPr>
        <p:txBody>
          <a:bodyPr/>
          <a:lstStyle/>
          <a:p>
            <a:pPr marL="533400" indent="-533400">
              <a:buFont typeface="Wingdings" pitchFamily="2" charset="2"/>
              <a:buChar char="q"/>
            </a:pPr>
            <a:r>
              <a:rPr lang="el-GR" sz="2400" dirty="0" smtClean="0"/>
              <a:t>Ο δρομολογητής ενδέχεται να μάθει για περισσότερες από μία διαδρομές για το </a:t>
            </a:r>
            <a:r>
              <a:rPr lang="en-US" sz="2400" dirty="0" smtClean="0"/>
              <a:t>AS </a:t>
            </a:r>
            <a:r>
              <a:rPr lang="el-GR" sz="2400" dirty="0" smtClean="0"/>
              <a:t>προορισμού</a:t>
            </a:r>
            <a:r>
              <a:rPr lang="en-US" sz="2400" dirty="0" smtClean="0"/>
              <a:t>. </a:t>
            </a:r>
            <a:r>
              <a:rPr lang="el-GR" sz="2400" dirty="0" smtClean="0"/>
              <a:t>Επιλέγει διαδρομή βασισμένος σε:</a:t>
            </a:r>
            <a:endParaRPr lang="en-US" sz="2400" dirty="0" smtClean="0"/>
          </a:p>
          <a:p>
            <a:pPr marL="914400" lvl="1" indent="-457200">
              <a:buFont typeface="ZapfDingbats"/>
              <a:buAutoNum type="arabicPeriod"/>
            </a:pPr>
            <a:r>
              <a:rPr lang="el-GR" dirty="0" err="1" smtClean="0"/>
              <a:t>Ιδιοχαρακτηριστικό</a:t>
            </a:r>
            <a:r>
              <a:rPr lang="el-GR" dirty="0" smtClean="0"/>
              <a:t> τιμής τοπικής προτίμησης</a:t>
            </a:r>
            <a:r>
              <a:rPr lang="en-US" dirty="0" smtClean="0"/>
              <a:t>: </a:t>
            </a:r>
            <a:r>
              <a:rPr lang="el-GR" dirty="0" smtClean="0"/>
              <a:t>απόφαση πολιτικής</a:t>
            </a:r>
            <a:endParaRPr lang="en-US" dirty="0" smtClean="0"/>
          </a:p>
          <a:p>
            <a:pPr marL="914400" lvl="1" indent="-457200">
              <a:buFont typeface="ZapfDingbats"/>
              <a:buAutoNum type="arabicPeriod"/>
            </a:pPr>
            <a:r>
              <a:rPr lang="el-GR" dirty="0" smtClean="0"/>
              <a:t>Βραχύτερο</a:t>
            </a:r>
            <a:r>
              <a:rPr lang="en-US" dirty="0" smtClean="0"/>
              <a:t> AS-PATH </a:t>
            </a:r>
          </a:p>
          <a:p>
            <a:pPr marL="914400" lvl="1" indent="-457200">
              <a:buFont typeface="ZapfDingbats"/>
              <a:buAutoNum type="arabicPeriod"/>
            </a:pPr>
            <a:r>
              <a:rPr lang="el-GR" dirty="0" smtClean="0"/>
              <a:t>Πλησιέστερος δρομολογητής</a:t>
            </a:r>
            <a:r>
              <a:rPr lang="en-US" dirty="0" smtClean="0"/>
              <a:t> NEXT-HOP: </a:t>
            </a:r>
            <a:r>
              <a:rPr lang="el-GR" dirty="0" smtClean="0"/>
              <a:t>δρομολόγηση καυτής πατάτας</a:t>
            </a:r>
            <a:endParaRPr lang="en-US" dirty="0" smtClean="0"/>
          </a:p>
          <a:p>
            <a:pPr marL="914400" lvl="1" indent="-457200">
              <a:buFont typeface="ZapfDingbats"/>
              <a:buAutoNum type="arabicPeriod"/>
            </a:pPr>
            <a:r>
              <a:rPr lang="el-GR" dirty="0" smtClean="0"/>
              <a:t>Πρόσθετα κριτήρια</a:t>
            </a:r>
            <a:r>
              <a:rPr lang="en-US" dirty="0" smtClean="0"/>
              <a:t> </a:t>
            </a:r>
          </a:p>
        </p:txBody>
      </p:sp>
      <p:sp>
        <p:nvSpPr>
          <p:cNvPr id="16179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5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7253556" y="6524090"/>
            <a:ext cx="1890444" cy="333910"/>
          </a:xfrm>
          <a:noFill/>
        </p:spPr>
        <p:txBody>
          <a:bodyPr/>
          <a:lstStyle/>
          <a:p>
            <a:pPr algn="l"/>
            <a:r>
              <a:rPr lang="en-US" sz="1000" dirty="0" smtClean="0"/>
              <a:t>T.G. Griffin, ICNP 2002</a:t>
            </a:r>
          </a:p>
          <a:p>
            <a:pPr algn="l"/>
            <a:endParaRPr lang="en-US" dirty="0" smtClean="0"/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98463" y="241300"/>
            <a:ext cx="7772400" cy="585788"/>
          </a:xfrm>
        </p:spPr>
        <p:txBody>
          <a:bodyPr lIns="92075" tIns="46038" rIns="92075" bIns="46038"/>
          <a:lstStyle/>
          <a:p>
            <a:r>
              <a:rPr lang="el-GR" sz="3200" b="1" dirty="0" smtClean="0"/>
              <a:t>Τοπική Προτίμηση (</a:t>
            </a:r>
            <a:r>
              <a:rPr lang="en-US" sz="3200" b="1" dirty="0" smtClean="0"/>
              <a:t>Local Preference</a:t>
            </a:r>
            <a:r>
              <a:rPr lang="el-GR" sz="3200" b="1" dirty="0" smtClean="0"/>
              <a:t>) </a:t>
            </a:r>
            <a:endParaRPr lang="en-US" sz="3200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67000" y="1676400"/>
            <a:ext cx="5181600" cy="984250"/>
            <a:chOff x="244" y="2596"/>
            <a:chExt cx="4120" cy="114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141450" name="Oval 5"/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51" name="Oval 6"/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52" name="Oval 7"/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53" name="Oval 8"/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54" name="Oval 9"/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55" name="Oval 10"/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56" name="Oval 11"/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57" name="Oval 12"/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58" name="Oval 13"/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59" name="Oval 14"/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60" name="Oval 15"/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141439" name="Oval 17"/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40" name="Oval 18"/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41" name="Oval 19"/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42" name="Oval 20"/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43" name="Oval 21"/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44" name="Oval 22"/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45" name="Oval 23"/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46" name="Oval 24"/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47" name="Oval 25"/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48" name="Oval 26"/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49" name="Oval 27"/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800600" y="3200400"/>
            <a:ext cx="2590800" cy="984250"/>
            <a:chOff x="244" y="2596"/>
            <a:chExt cx="4120" cy="1144"/>
          </a:xfrm>
        </p:grpSpPr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141426" name="Oval 30"/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7" name="Oval 31"/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8" name="Oval 32"/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9" name="Oval 33"/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30" name="Oval 34"/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31" name="Oval 35"/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32" name="Oval 36"/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33" name="Oval 37"/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34" name="Oval 38"/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35" name="Oval 39"/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36" name="Oval 40"/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141415" name="Oval 42"/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16" name="Oval 43"/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17" name="Oval 44"/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18" name="Oval 45"/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19" name="Oval 46"/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0" name="Oval 47"/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1" name="Oval 48"/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2" name="Oval 49"/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3" name="Oval 50"/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4" name="Oval 51"/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5" name="Oval 52"/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5410200" y="5334000"/>
            <a:ext cx="2743200" cy="679450"/>
            <a:chOff x="244" y="2596"/>
            <a:chExt cx="4120" cy="1144"/>
          </a:xfrm>
        </p:grpSpPr>
        <p:grpSp>
          <p:nvGrpSpPr>
            <p:cNvPr id="9" name="Group 54"/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141402" name="Oval 55"/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3" name="Oval 56"/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4" name="Oval 57"/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5" name="Oval 58"/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6" name="Oval 59"/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7" name="Oval 60"/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8" name="Oval 61"/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9" name="Oval 62"/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10" name="Oval 63"/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11" name="Oval 64"/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12" name="Oval 65"/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0" name="Group 66"/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141391" name="Oval 67"/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92" name="Oval 68"/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93" name="Oval 69"/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94" name="Oval 70"/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95" name="Oval 71"/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96" name="Oval 72"/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97" name="Oval 73"/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98" name="Oval 74"/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99" name="Oval 75"/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0" name="Oval 76"/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1" name="Oval 77"/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1" name="Group 78"/>
          <p:cNvGrpSpPr>
            <a:grpSpLocks/>
          </p:cNvGrpSpPr>
          <p:nvPr/>
        </p:nvGrpSpPr>
        <p:grpSpPr bwMode="auto">
          <a:xfrm>
            <a:off x="2286000" y="5029200"/>
            <a:ext cx="2209800" cy="679450"/>
            <a:chOff x="244" y="2596"/>
            <a:chExt cx="4120" cy="1144"/>
          </a:xfrm>
        </p:grpSpPr>
        <p:grpSp>
          <p:nvGrpSpPr>
            <p:cNvPr id="12" name="Group 79"/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141378" name="Oval 80"/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79" name="Oval 81"/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80" name="Oval 82"/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81" name="Oval 83"/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82" name="Oval 84"/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83" name="Oval 85"/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84" name="Oval 86"/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85" name="Oval 87"/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86" name="Oval 88"/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87" name="Oval 89"/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88" name="Oval 90"/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3" name="Group 91"/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141367" name="Oval 92"/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68" name="Oval 93"/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69" name="Oval 94"/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70" name="Oval 95"/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71" name="Oval 96"/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72" name="Oval 97"/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73" name="Oval 98"/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74" name="Oval 99"/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75" name="Oval 100"/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76" name="Oval 101"/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77" name="Oval 102"/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41320" name="Text Box 103"/>
          <p:cNvSpPr txBox="1">
            <a:spLocks noChangeArrowheads="1"/>
          </p:cNvSpPr>
          <p:nvPr/>
        </p:nvSpPr>
        <p:spPr bwMode="auto">
          <a:xfrm>
            <a:off x="6553200" y="5486400"/>
            <a:ext cx="692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AS 1</a:t>
            </a:r>
          </a:p>
        </p:txBody>
      </p:sp>
      <p:sp>
        <p:nvSpPr>
          <p:cNvPr id="141321" name="Text Box 104"/>
          <p:cNvSpPr txBox="1">
            <a:spLocks noChangeArrowheads="1"/>
          </p:cNvSpPr>
          <p:nvPr/>
        </p:nvSpPr>
        <p:spPr bwMode="auto">
          <a:xfrm>
            <a:off x="2971800" y="5334000"/>
            <a:ext cx="692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AS 2</a:t>
            </a:r>
          </a:p>
        </p:txBody>
      </p:sp>
      <p:sp>
        <p:nvSpPr>
          <p:cNvPr id="141322" name="Text Box 105"/>
          <p:cNvSpPr txBox="1">
            <a:spLocks noChangeArrowheads="1"/>
          </p:cNvSpPr>
          <p:nvPr/>
        </p:nvSpPr>
        <p:spPr bwMode="auto">
          <a:xfrm>
            <a:off x="4953000" y="1981200"/>
            <a:ext cx="692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AS 4</a:t>
            </a:r>
          </a:p>
        </p:txBody>
      </p:sp>
      <p:sp>
        <p:nvSpPr>
          <p:cNvPr id="141323" name="Text Box 106"/>
          <p:cNvSpPr txBox="1">
            <a:spLocks noChangeArrowheads="1"/>
          </p:cNvSpPr>
          <p:nvPr/>
        </p:nvSpPr>
        <p:spPr bwMode="auto">
          <a:xfrm>
            <a:off x="5715000" y="3429000"/>
            <a:ext cx="692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AS 3</a:t>
            </a:r>
          </a:p>
        </p:txBody>
      </p:sp>
      <p:sp>
        <p:nvSpPr>
          <p:cNvPr id="141324" name="Line 107"/>
          <p:cNvSpPr>
            <a:spLocks noChangeShapeType="1"/>
          </p:cNvSpPr>
          <p:nvPr/>
        </p:nvSpPr>
        <p:spPr bwMode="auto">
          <a:xfrm>
            <a:off x="6324600" y="4191000"/>
            <a:ext cx="7620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25" name="Line 108"/>
          <p:cNvSpPr>
            <a:spLocks noChangeShapeType="1"/>
          </p:cNvSpPr>
          <p:nvPr/>
        </p:nvSpPr>
        <p:spPr bwMode="auto">
          <a:xfrm>
            <a:off x="7315200" y="2438400"/>
            <a:ext cx="609600" cy="31242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26" name="Line 109"/>
          <p:cNvSpPr>
            <a:spLocks noChangeShapeType="1"/>
          </p:cNvSpPr>
          <p:nvPr/>
        </p:nvSpPr>
        <p:spPr bwMode="auto">
          <a:xfrm flipH="1">
            <a:off x="2133600" y="2209800"/>
            <a:ext cx="9906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27" name="Line 110"/>
          <p:cNvSpPr>
            <a:spLocks noChangeShapeType="1"/>
          </p:cNvSpPr>
          <p:nvPr/>
        </p:nvSpPr>
        <p:spPr bwMode="auto">
          <a:xfrm>
            <a:off x="4343400" y="5334000"/>
            <a:ext cx="1219200" cy="228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28" name="Rectangle 111"/>
          <p:cNvSpPr>
            <a:spLocks noChangeArrowheads="1"/>
          </p:cNvSpPr>
          <p:nvPr/>
        </p:nvSpPr>
        <p:spPr bwMode="auto">
          <a:xfrm>
            <a:off x="6248400" y="5943600"/>
            <a:ext cx="145415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13.13.0.0/16</a:t>
            </a:r>
          </a:p>
        </p:txBody>
      </p:sp>
      <p:grpSp>
        <p:nvGrpSpPr>
          <p:cNvPr id="14" name="Group 112"/>
          <p:cNvGrpSpPr>
            <a:grpSpLocks/>
          </p:cNvGrpSpPr>
          <p:nvPr/>
        </p:nvGrpSpPr>
        <p:grpSpPr bwMode="auto">
          <a:xfrm>
            <a:off x="0" y="3124200"/>
            <a:ext cx="3657600" cy="1517650"/>
            <a:chOff x="244" y="2596"/>
            <a:chExt cx="4120" cy="1144"/>
          </a:xfrm>
        </p:grpSpPr>
        <p:grpSp>
          <p:nvGrpSpPr>
            <p:cNvPr id="15" name="Group 113"/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141354" name="Oval 114"/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55" name="Oval 115"/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56" name="Oval 116"/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57" name="Oval 117"/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58" name="Oval 118"/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59" name="Oval 119"/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60" name="Oval 120"/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61" name="Oval 121"/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62" name="Oval 122"/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63" name="Oval 123"/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64" name="Oval 124"/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" name="Group 125"/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141343" name="Oval 126"/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44" name="Oval 127"/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45" name="Oval 128"/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46" name="Oval 129"/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47" name="Oval 130"/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48" name="Oval 131"/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49" name="Oval 132"/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50" name="Oval 133"/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51" name="Oval 134"/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52" name="Oval 135"/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53" name="Oval 136"/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41330" name="Line 137"/>
          <p:cNvSpPr>
            <a:spLocks noChangeShapeType="1"/>
          </p:cNvSpPr>
          <p:nvPr/>
        </p:nvSpPr>
        <p:spPr bwMode="auto">
          <a:xfrm>
            <a:off x="3505200" y="3657600"/>
            <a:ext cx="15240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31" name="Text Box 138"/>
          <p:cNvSpPr txBox="1">
            <a:spLocks noChangeArrowheads="1"/>
          </p:cNvSpPr>
          <p:nvPr/>
        </p:nvSpPr>
        <p:spPr bwMode="auto">
          <a:xfrm>
            <a:off x="533400" y="3124200"/>
            <a:ext cx="1577975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 Black" pitchFamily="34" charset="0"/>
              </a:rPr>
              <a:t>local pref = 80</a:t>
            </a:r>
          </a:p>
        </p:txBody>
      </p:sp>
      <p:sp>
        <p:nvSpPr>
          <p:cNvPr id="141332" name="Text Box 139"/>
          <p:cNvSpPr txBox="1">
            <a:spLocks noChangeArrowheads="1"/>
          </p:cNvSpPr>
          <p:nvPr/>
        </p:nvSpPr>
        <p:spPr bwMode="auto">
          <a:xfrm>
            <a:off x="457200" y="4267200"/>
            <a:ext cx="1697038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 Black" pitchFamily="34" charset="0"/>
              </a:rPr>
              <a:t>local pref = 100</a:t>
            </a:r>
          </a:p>
        </p:txBody>
      </p:sp>
      <p:sp>
        <p:nvSpPr>
          <p:cNvPr id="141333" name="Text Box 140"/>
          <p:cNvSpPr txBox="1">
            <a:spLocks noChangeArrowheads="1"/>
          </p:cNvSpPr>
          <p:nvPr/>
        </p:nvSpPr>
        <p:spPr bwMode="auto">
          <a:xfrm>
            <a:off x="1828800" y="3581400"/>
            <a:ext cx="1577975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 Black" pitchFamily="34" charset="0"/>
              </a:rPr>
              <a:t>local pref = 90</a:t>
            </a:r>
          </a:p>
        </p:txBody>
      </p:sp>
      <p:sp>
        <p:nvSpPr>
          <p:cNvPr id="141334" name="Line 141"/>
          <p:cNvSpPr>
            <a:spLocks noChangeShapeType="1"/>
          </p:cNvSpPr>
          <p:nvPr/>
        </p:nvSpPr>
        <p:spPr bwMode="auto">
          <a:xfrm>
            <a:off x="2286000" y="4419600"/>
            <a:ext cx="228600" cy="685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35" name="AutoShape 142"/>
          <p:cNvSpPr>
            <a:spLocks noChangeArrowheads="1"/>
          </p:cNvSpPr>
          <p:nvPr/>
        </p:nvSpPr>
        <p:spPr bwMode="auto">
          <a:xfrm>
            <a:off x="3886200" y="3276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36" name="AutoShape 143"/>
          <p:cNvSpPr>
            <a:spLocks noChangeArrowheads="1"/>
          </p:cNvSpPr>
          <p:nvPr/>
        </p:nvSpPr>
        <p:spPr bwMode="auto">
          <a:xfrm rot="-2781112">
            <a:off x="1981200" y="24384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37" name="AutoShape 144"/>
          <p:cNvSpPr>
            <a:spLocks noChangeArrowheads="1"/>
          </p:cNvSpPr>
          <p:nvPr/>
        </p:nvSpPr>
        <p:spPr bwMode="auto">
          <a:xfrm rot="4384350">
            <a:off x="1828800" y="48768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38" name="Rectangle 145"/>
          <p:cNvSpPr>
            <a:spLocks noChangeArrowheads="1"/>
          </p:cNvSpPr>
          <p:nvPr/>
        </p:nvSpPr>
        <p:spPr bwMode="auto">
          <a:xfrm>
            <a:off x="304800" y="5715000"/>
            <a:ext cx="30194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l-GR" sz="1600" b="1">
                <a:solidFill>
                  <a:schemeClr val="accent2"/>
                </a:solidFill>
                <a:latin typeface="Arial" charset="0"/>
              </a:rPr>
              <a:t>Μεγαλύτερες τιμές του 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 Local</a:t>
            </a:r>
          </a:p>
          <a:p>
            <a:r>
              <a:rPr lang="en-US" sz="1600" b="1">
                <a:solidFill>
                  <a:schemeClr val="accent2"/>
                </a:solidFill>
                <a:latin typeface="Arial" charset="0"/>
              </a:rPr>
              <a:t>Preference </a:t>
            </a:r>
            <a:r>
              <a:rPr lang="el-GR" sz="1600" b="1">
                <a:solidFill>
                  <a:schemeClr val="accent2"/>
                </a:solidFill>
                <a:latin typeface="Arial" charset="0"/>
              </a:rPr>
              <a:t>είναι προτιμητέες</a:t>
            </a:r>
            <a:endParaRPr lang="en-US" sz="16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41339" name="Rectangle 146"/>
          <p:cNvSpPr>
            <a:spLocks noChangeArrowheads="1"/>
          </p:cNvSpPr>
          <p:nvPr/>
        </p:nvSpPr>
        <p:spPr bwMode="auto">
          <a:xfrm>
            <a:off x="0" y="1752600"/>
            <a:ext cx="1838325" cy="739775"/>
          </a:xfrm>
          <a:prstGeom prst="rect">
            <a:avLst/>
          </a:prstGeom>
          <a:solidFill>
            <a:srgbClr val="FF6699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Local Preference </a:t>
            </a:r>
          </a:p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x</a:t>
            </a:r>
            <a:r>
              <a:rPr lang="el-GR" sz="1400" b="1">
                <a:solidFill>
                  <a:schemeClr val="bg1"/>
                </a:solidFill>
                <a:latin typeface="Arial" charset="0"/>
              </a:rPr>
              <a:t>ρησιμοποιείται</a:t>
            </a:r>
          </a:p>
          <a:p>
            <a:r>
              <a:rPr lang="el-GR" sz="1400" b="1">
                <a:solidFill>
                  <a:schemeClr val="bg1"/>
                </a:solidFill>
                <a:latin typeface="Arial" charset="0"/>
              </a:rPr>
              <a:t>μόνο στο </a:t>
            </a:r>
            <a:r>
              <a:rPr lang="en-US" sz="1400" b="1">
                <a:solidFill>
                  <a:schemeClr val="bg1"/>
                </a:solidFill>
                <a:latin typeface="Arial" charset="0"/>
              </a:rPr>
              <a:t>iBGP</a:t>
            </a:r>
          </a:p>
        </p:txBody>
      </p:sp>
      <p:sp>
        <p:nvSpPr>
          <p:cNvPr id="141340" name="Freeform 147"/>
          <p:cNvSpPr>
            <a:spLocks/>
          </p:cNvSpPr>
          <p:nvPr/>
        </p:nvSpPr>
        <p:spPr bwMode="auto">
          <a:xfrm>
            <a:off x="2514600" y="4191000"/>
            <a:ext cx="3657600" cy="1371600"/>
          </a:xfrm>
          <a:custGeom>
            <a:avLst/>
            <a:gdLst>
              <a:gd name="T0" fmla="*/ 0 w 2304"/>
              <a:gd name="T1" fmla="*/ 0 h 864"/>
              <a:gd name="T2" fmla="*/ 2147483647 w 2304"/>
              <a:gd name="T3" fmla="*/ 2147483647 h 864"/>
              <a:gd name="T4" fmla="*/ 2147483647 w 2304"/>
              <a:gd name="T5" fmla="*/ 2147483647 h 864"/>
              <a:gd name="T6" fmla="*/ 2147483647 w 2304"/>
              <a:gd name="T7" fmla="*/ 2147483647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2304"/>
              <a:gd name="T13" fmla="*/ 0 h 864"/>
              <a:gd name="T14" fmla="*/ 2304 w 2304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04" h="864">
                <a:moveTo>
                  <a:pt x="0" y="0"/>
                </a:moveTo>
                <a:cubicBezTo>
                  <a:pt x="80" y="284"/>
                  <a:pt x="160" y="568"/>
                  <a:pt x="336" y="672"/>
                </a:cubicBezTo>
                <a:cubicBezTo>
                  <a:pt x="512" y="776"/>
                  <a:pt x="728" y="592"/>
                  <a:pt x="1056" y="624"/>
                </a:cubicBezTo>
                <a:cubicBezTo>
                  <a:pt x="1384" y="656"/>
                  <a:pt x="1844" y="760"/>
                  <a:pt x="2304" y="86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622575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7520683" y="6626831"/>
            <a:ext cx="1623317" cy="231169"/>
          </a:xfrm>
          <a:noFill/>
        </p:spPr>
        <p:txBody>
          <a:bodyPr/>
          <a:lstStyle/>
          <a:p>
            <a:pPr algn="r"/>
            <a:r>
              <a:rPr lang="en-US" sz="1000" dirty="0" smtClean="0"/>
              <a:t>T.G. Griffin, ICNP 2002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52800" y="5715000"/>
            <a:ext cx="2133600" cy="685800"/>
            <a:chOff x="676" y="1108"/>
            <a:chExt cx="2968" cy="119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142487" name="Oval 4"/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88" name="Oval 5"/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89" name="Oval 6"/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90" name="Oval 7"/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91" name="Oval 8"/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92" name="Oval 9"/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93" name="Oval 10"/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94" name="Oval 11"/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95" name="Oval 12"/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96" name="Oval 13"/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97" name="Oval 14"/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142476" name="Oval 16"/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77" name="Oval 17"/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78" name="Oval 18"/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79" name="Oval 19"/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80" name="Oval 20"/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81" name="Oval 21"/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82" name="Oval 22"/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83" name="Oval 23"/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84" name="Oval 24"/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85" name="Oval 25"/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86" name="Oval 26"/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42340" name="Rectangle 2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79488"/>
          </a:xfrm>
        </p:spPr>
        <p:txBody>
          <a:bodyPr/>
          <a:lstStyle/>
          <a:p>
            <a:r>
              <a:rPr lang="el-GR" sz="3200" smtClean="0"/>
              <a:t>Συντομότερο δεν σημαίνει πάντα …συντομότερο!</a:t>
            </a:r>
            <a:endParaRPr lang="en-US" sz="3200" smtClean="0"/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981200" y="1600200"/>
            <a:ext cx="4800600" cy="1752600"/>
            <a:chOff x="676" y="1108"/>
            <a:chExt cx="2968" cy="1192"/>
          </a:xfrm>
        </p:grpSpPr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142463" name="Oval 31"/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64" name="Oval 32"/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65" name="Oval 33"/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66" name="Oval 34"/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67" name="Oval 35"/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68" name="Oval 36"/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69" name="Oval 37"/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70" name="Oval 38"/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71" name="Oval 39"/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72" name="Oval 40"/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73" name="Oval 41"/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142452" name="Oval 43"/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53" name="Oval 44"/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54" name="Oval 45"/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55" name="Oval 46"/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56" name="Oval 47"/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57" name="Oval 48"/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58" name="Oval 49"/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59" name="Oval 50"/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60" name="Oval 51"/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61" name="Oval 52"/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62" name="Oval 53"/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2209800" y="3581400"/>
            <a:ext cx="2133600" cy="685800"/>
            <a:chOff x="676" y="1108"/>
            <a:chExt cx="2968" cy="1192"/>
          </a:xfrm>
        </p:grpSpPr>
        <p:grpSp>
          <p:nvGrpSpPr>
            <p:cNvPr id="9" name="Group 55"/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142439" name="Oval 56"/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40" name="Oval 57"/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41" name="Oval 58"/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42" name="Oval 59"/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43" name="Oval 60"/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44" name="Oval 61"/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45" name="Oval 62"/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46" name="Oval 63"/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47" name="Oval 64"/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48" name="Oval 65"/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49" name="Oval 66"/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0" name="Group 67"/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142428" name="Oval 68"/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29" name="Oval 69"/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30" name="Oval 70"/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31" name="Oval 71"/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32" name="Oval 72"/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33" name="Oval 73"/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34" name="Oval 74"/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35" name="Oval 75"/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36" name="Oval 76"/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37" name="Oval 77"/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38" name="Oval 78"/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1" name="Group 79"/>
          <p:cNvGrpSpPr>
            <a:grpSpLocks/>
          </p:cNvGrpSpPr>
          <p:nvPr/>
        </p:nvGrpSpPr>
        <p:grpSpPr bwMode="auto">
          <a:xfrm>
            <a:off x="2667000" y="4419600"/>
            <a:ext cx="2133600" cy="685800"/>
            <a:chOff x="676" y="1108"/>
            <a:chExt cx="2968" cy="1192"/>
          </a:xfrm>
        </p:grpSpPr>
        <p:grpSp>
          <p:nvGrpSpPr>
            <p:cNvPr id="12" name="Group 80"/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142415" name="Oval 81"/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16" name="Oval 82"/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17" name="Oval 83"/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18" name="Oval 84"/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19" name="Oval 85"/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20" name="Oval 86"/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21" name="Oval 87"/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22" name="Oval 88"/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23" name="Oval 89"/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24" name="Oval 90"/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25" name="Oval 91"/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3" name="Group 92"/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142404" name="Oval 93"/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05" name="Oval 94"/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06" name="Oval 95"/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07" name="Oval 96"/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08" name="Oval 97"/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09" name="Oval 98"/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10" name="Oval 99"/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11" name="Oval 100"/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12" name="Oval 101"/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13" name="Oval 102"/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14" name="Oval 103"/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4" name="Group 104"/>
          <p:cNvGrpSpPr>
            <a:grpSpLocks/>
          </p:cNvGrpSpPr>
          <p:nvPr/>
        </p:nvGrpSpPr>
        <p:grpSpPr bwMode="auto">
          <a:xfrm>
            <a:off x="6019800" y="2819400"/>
            <a:ext cx="2514600" cy="3276600"/>
            <a:chOff x="676" y="1108"/>
            <a:chExt cx="2968" cy="1192"/>
          </a:xfrm>
        </p:grpSpPr>
        <p:grpSp>
          <p:nvGrpSpPr>
            <p:cNvPr id="15" name="Group 105"/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142391" name="Oval 106"/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92" name="Oval 107"/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93" name="Oval 108"/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94" name="Oval 109"/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95" name="Oval 110"/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96" name="Oval 111"/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97" name="Oval 112"/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98" name="Oval 113"/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99" name="Oval 114"/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00" name="Oval 115"/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01" name="Oval 116"/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" name="Group 117"/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142380" name="Oval 118"/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81" name="Oval 119"/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82" name="Oval 120"/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83" name="Oval 121"/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84" name="Oval 122"/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85" name="Oval 123"/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86" name="Oval 124"/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87" name="Oval 125"/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88" name="Oval 126"/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89" name="Oval 127"/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90" name="Oval 128"/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42345" name="Line 129"/>
          <p:cNvSpPr>
            <a:spLocks noChangeShapeType="1"/>
          </p:cNvSpPr>
          <p:nvPr/>
        </p:nvSpPr>
        <p:spPr bwMode="auto">
          <a:xfrm>
            <a:off x="5562600" y="2895600"/>
            <a:ext cx="990600" cy="533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46" name="Line 130"/>
          <p:cNvSpPr>
            <a:spLocks noChangeShapeType="1"/>
          </p:cNvSpPr>
          <p:nvPr/>
        </p:nvSpPr>
        <p:spPr bwMode="auto">
          <a:xfrm>
            <a:off x="6705600" y="3429000"/>
            <a:ext cx="990600" cy="3810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47" name="Line 131"/>
          <p:cNvSpPr>
            <a:spLocks noChangeShapeType="1"/>
          </p:cNvSpPr>
          <p:nvPr/>
        </p:nvSpPr>
        <p:spPr bwMode="auto">
          <a:xfrm flipV="1">
            <a:off x="6629400" y="3810000"/>
            <a:ext cx="10668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48" name="Line 132"/>
          <p:cNvSpPr>
            <a:spLocks noChangeShapeType="1"/>
          </p:cNvSpPr>
          <p:nvPr/>
        </p:nvSpPr>
        <p:spPr bwMode="auto">
          <a:xfrm>
            <a:off x="6629400" y="40386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49" name="Line 133"/>
          <p:cNvSpPr>
            <a:spLocks noChangeShapeType="1"/>
          </p:cNvSpPr>
          <p:nvPr/>
        </p:nvSpPr>
        <p:spPr bwMode="auto">
          <a:xfrm flipV="1">
            <a:off x="6553200" y="4267200"/>
            <a:ext cx="12192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50" name="Line 134"/>
          <p:cNvSpPr>
            <a:spLocks noChangeShapeType="1"/>
          </p:cNvSpPr>
          <p:nvPr/>
        </p:nvSpPr>
        <p:spPr bwMode="auto">
          <a:xfrm>
            <a:off x="6629400" y="45720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51" name="Line 135"/>
          <p:cNvSpPr>
            <a:spLocks noChangeShapeType="1"/>
          </p:cNvSpPr>
          <p:nvPr/>
        </p:nvSpPr>
        <p:spPr bwMode="auto">
          <a:xfrm flipV="1">
            <a:off x="6553200" y="4724400"/>
            <a:ext cx="12192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52" name="Line 136"/>
          <p:cNvSpPr>
            <a:spLocks noChangeShapeType="1"/>
          </p:cNvSpPr>
          <p:nvPr/>
        </p:nvSpPr>
        <p:spPr bwMode="auto">
          <a:xfrm>
            <a:off x="6629400" y="50292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53" name="Line 137"/>
          <p:cNvSpPr>
            <a:spLocks noChangeShapeType="1"/>
          </p:cNvSpPr>
          <p:nvPr/>
        </p:nvSpPr>
        <p:spPr bwMode="auto">
          <a:xfrm flipV="1">
            <a:off x="6934200" y="5257800"/>
            <a:ext cx="838200" cy="3810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54" name="Line 138"/>
          <p:cNvSpPr>
            <a:spLocks noChangeShapeType="1"/>
          </p:cNvSpPr>
          <p:nvPr/>
        </p:nvSpPr>
        <p:spPr bwMode="auto">
          <a:xfrm flipV="1">
            <a:off x="4800600" y="5638800"/>
            <a:ext cx="22098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55" name="Line 139"/>
          <p:cNvSpPr>
            <a:spLocks noChangeShapeType="1"/>
          </p:cNvSpPr>
          <p:nvPr/>
        </p:nvSpPr>
        <p:spPr bwMode="auto">
          <a:xfrm>
            <a:off x="3505200" y="2971800"/>
            <a:ext cx="76200" cy="8382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56" name="Line 140"/>
          <p:cNvSpPr>
            <a:spLocks noChangeShapeType="1"/>
          </p:cNvSpPr>
          <p:nvPr/>
        </p:nvSpPr>
        <p:spPr bwMode="auto">
          <a:xfrm>
            <a:off x="3581400" y="3733800"/>
            <a:ext cx="457200" cy="990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57" name="Line 141"/>
          <p:cNvSpPr>
            <a:spLocks noChangeShapeType="1"/>
          </p:cNvSpPr>
          <p:nvPr/>
        </p:nvSpPr>
        <p:spPr bwMode="auto">
          <a:xfrm>
            <a:off x="4114800" y="4800600"/>
            <a:ext cx="533400" cy="1066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2358" name="Picture 14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5720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59" name="Picture 14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7338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0" name="Picture 14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7432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1" name="Picture 14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7432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2" name="Picture 14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2766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3" name="Picture 14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8862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4" name="Picture 14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6576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5" name="Picture 14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4196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6" name="Picture 15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1148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7" name="Picture 15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6482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8" name="Picture 15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8768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9" name="Picture 15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1054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70" name="Picture 15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4864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71" name="Rectangle 155"/>
          <p:cNvSpPr>
            <a:spLocks noChangeArrowheads="1"/>
          </p:cNvSpPr>
          <p:nvPr/>
        </p:nvSpPr>
        <p:spPr bwMode="auto">
          <a:xfrm>
            <a:off x="7391400" y="32004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latin typeface="Arial" charset="0"/>
              </a:rPr>
              <a:t>AS 4</a:t>
            </a:r>
          </a:p>
        </p:txBody>
      </p:sp>
      <p:sp>
        <p:nvSpPr>
          <p:cNvPr id="142372" name="Rectangle 156"/>
          <p:cNvSpPr>
            <a:spLocks noChangeArrowheads="1"/>
          </p:cNvSpPr>
          <p:nvPr/>
        </p:nvSpPr>
        <p:spPr bwMode="auto">
          <a:xfrm>
            <a:off x="2514600" y="37338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latin typeface="Arial" charset="0"/>
              </a:rPr>
              <a:t>AS 3</a:t>
            </a:r>
          </a:p>
        </p:txBody>
      </p:sp>
      <p:sp>
        <p:nvSpPr>
          <p:cNvPr id="142373" name="Rectangle 157"/>
          <p:cNvSpPr>
            <a:spLocks noChangeArrowheads="1"/>
          </p:cNvSpPr>
          <p:nvPr/>
        </p:nvSpPr>
        <p:spPr bwMode="auto">
          <a:xfrm>
            <a:off x="3124200" y="45720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latin typeface="Arial" charset="0"/>
              </a:rPr>
              <a:t>AS 2</a:t>
            </a:r>
          </a:p>
        </p:txBody>
      </p:sp>
      <p:sp>
        <p:nvSpPr>
          <p:cNvPr id="142374" name="Rectangle 158"/>
          <p:cNvSpPr>
            <a:spLocks noChangeArrowheads="1"/>
          </p:cNvSpPr>
          <p:nvPr/>
        </p:nvSpPr>
        <p:spPr bwMode="auto">
          <a:xfrm>
            <a:off x="3886200" y="60198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latin typeface="Arial" charset="0"/>
              </a:rPr>
              <a:t>AS 1</a:t>
            </a:r>
          </a:p>
        </p:txBody>
      </p:sp>
      <p:sp>
        <p:nvSpPr>
          <p:cNvPr id="142375" name="Text Box 159"/>
          <p:cNvSpPr txBox="1">
            <a:spLocks noChangeArrowheads="1"/>
          </p:cNvSpPr>
          <p:nvPr/>
        </p:nvSpPr>
        <p:spPr bwMode="auto">
          <a:xfrm>
            <a:off x="2895600" y="1752600"/>
            <a:ext cx="33988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latin typeface="Arial Black" pitchFamily="34" charset="0"/>
              </a:rPr>
              <a:t>το </a:t>
            </a:r>
            <a:r>
              <a:rPr lang="en-US" sz="2000">
                <a:latin typeface="Arial Black" pitchFamily="34" charset="0"/>
              </a:rPr>
              <a:t>BGP </a:t>
            </a:r>
            <a:r>
              <a:rPr lang="el-GR" sz="2000">
                <a:latin typeface="Arial Black" pitchFamily="34" charset="0"/>
              </a:rPr>
              <a:t>λέει ότι η </a:t>
            </a:r>
          </a:p>
          <a:p>
            <a:r>
              <a:rPr lang="el-GR" sz="2000">
                <a:latin typeface="Arial Black" pitchFamily="34" charset="0"/>
              </a:rPr>
              <a:t>Διαδρομή </a:t>
            </a:r>
            <a:r>
              <a:rPr lang="en-US" sz="2000" u="sng">
                <a:latin typeface="Arial Black" pitchFamily="34" charset="0"/>
              </a:rPr>
              <a:t>4 1</a:t>
            </a:r>
            <a:r>
              <a:rPr lang="en-US" sz="2000">
                <a:latin typeface="Arial Black" pitchFamily="34" charset="0"/>
              </a:rPr>
              <a:t> </a:t>
            </a:r>
            <a:r>
              <a:rPr lang="el-GR" sz="2000">
                <a:latin typeface="Arial Black" pitchFamily="34" charset="0"/>
              </a:rPr>
              <a:t>είναι </a:t>
            </a:r>
          </a:p>
          <a:p>
            <a:r>
              <a:rPr lang="el-GR" sz="2000">
                <a:latin typeface="Arial Black" pitchFamily="34" charset="0"/>
              </a:rPr>
              <a:t>καλύτερη από την </a:t>
            </a:r>
            <a:r>
              <a:rPr lang="en-US" sz="2000" u="sng">
                <a:latin typeface="Arial Black" pitchFamily="34" charset="0"/>
              </a:rPr>
              <a:t>3 2 1</a:t>
            </a:r>
          </a:p>
        </p:txBody>
      </p:sp>
      <p:sp>
        <p:nvSpPr>
          <p:cNvPr id="142376" name="Text Box 160"/>
          <p:cNvSpPr txBox="1">
            <a:spLocks noChangeArrowheads="1"/>
          </p:cNvSpPr>
          <p:nvPr/>
        </p:nvSpPr>
        <p:spPr bwMode="auto">
          <a:xfrm>
            <a:off x="3886200" y="2743200"/>
            <a:ext cx="60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FF3300"/>
                </a:solidFill>
                <a:latin typeface="Arial Black" pitchFamily="34" charset="0"/>
              </a:rPr>
              <a:t>Ωχ</a:t>
            </a:r>
            <a:r>
              <a:rPr lang="en-US" b="1">
                <a:solidFill>
                  <a:srgbClr val="FF3300"/>
                </a:solidFill>
                <a:latin typeface="Arial Black" pitchFamily="34" charset="0"/>
              </a:rPr>
              <a:t>!</a:t>
            </a:r>
          </a:p>
        </p:txBody>
      </p:sp>
      <p:pic>
        <p:nvPicPr>
          <p:cNvPr id="142377" name="Picture 16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7912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450714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6113463" y="6580188"/>
            <a:ext cx="2725737" cy="277812"/>
          </a:xfrm>
          <a:noFill/>
        </p:spPr>
        <p:txBody>
          <a:bodyPr/>
          <a:lstStyle/>
          <a:p>
            <a:pPr algn="l"/>
            <a:r>
              <a:rPr lang="en-US" sz="1000" smtClean="0"/>
              <a:t>T.G. Griffin, ICNP 2002</a:t>
            </a:r>
          </a:p>
          <a:p>
            <a:pPr algn="l"/>
            <a:endParaRPr lang="en-US" smtClean="0"/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 lIns="92075" tIns="46038" rIns="92075" bIns="46038"/>
          <a:lstStyle/>
          <a:p>
            <a:r>
              <a:rPr lang="en-US" sz="2800" b="1" smtClean="0"/>
              <a:t>Hot Potato Routing: </a:t>
            </a:r>
            <a:r>
              <a:rPr lang="el-GR" sz="2800" b="1" smtClean="0"/>
              <a:t>Επίλεξε το πλησιέστερο σημείο εξόδου</a:t>
            </a:r>
            <a:endParaRPr lang="en-US" sz="280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82750" y="1371600"/>
            <a:ext cx="4711700" cy="1212850"/>
            <a:chOff x="916" y="628"/>
            <a:chExt cx="2968" cy="133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79" y="628"/>
              <a:ext cx="2905" cy="1336"/>
              <a:chOff x="979" y="628"/>
              <a:chExt cx="2905" cy="1336"/>
            </a:xfrm>
          </p:grpSpPr>
          <p:sp>
            <p:nvSpPr>
              <p:cNvPr id="143422" name="Oval 5"/>
              <p:cNvSpPr>
                <a:spLocks noChangeArrowheads="1"/>
              </p:cNvSpPr>
              <p:nvPr/>
            </p:nvSpPr>
            <p:spPr bwMode="auto">
              <a:xfrm>
                <a:off x="1227" y="746"/>
                <a:ext cx="2492" cy="10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23" name="Oval 6"/>
              <p:cNvSpPr>
                <a:spLocks noChangeArrowheads="1"/>
              </p:cNvSpPr>
              <p:nvPr/>
            </p:nvSpPr>
            <p:spPr bwMode="auto">
              <a:xfrm>
                <a:off x="1311" y="746"/>
                <a:ext cx="576" cy="15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24" name="Oval 7"/>
              <p:cNvSpPr>
                <a:spLocks noChangeArrowheads="1"/>
              </p:cNvSpPr>
              <p:nvPr/>
            </p:nvSpPr>
            <p:spPr bwMode="auto">
              <a:xfrm>
                <a:off x="2810" y="707"/>
                <a:ext cx="825" cy="26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25" name="Oval 8"/>
              <p:cNvSpPr>
                <a:spLocks noChangeArrowheads="1"/>
              </p:cNvSpPr>
              <p:nvPr/>
            </p:nvSpPr>
            <p:spPr bwMode="auto">
              <a:xfrm>
                <a:off x="2062" y="628"/>
                <a:ext cx="991" cy="5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26" name="Oval 9"/>
              <p:cNvSpPr>
                <a:spLocks noChangeArrowheads="1"/>
              </p:cNvSpPr>
              <p:nvPr/>
            </p:nvSpPr>
            <p:spPr bwMode="auto">
              <a:xfrm>
                <a:off x="979" y="864"/>
                <a:ext cx="1823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27" name="Oval 10"/>
              <p:cNvSpPr>
                <a:spLocks noChangeArrowheads="1"/>
              </p:cNvSpPr>
              <p:nvPr/>
            </p:nvSpPr>
            <p:spPr bwMode="auto">
              <a:xfrm>
                <a:off x="1895" y="1339"/>
                <a:ext cx="989" cy="62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28" name="Oval 11"/>
              <p:cNvSpPr>
                <a:spLocks noChangeArrowheads="1"/>
              </p:cNvSpPr>
              <p:nvPr/>
            </p:nvSpPr>
            <p:spPr bwMode="auto">
              <a:xfrm>
                <a:off x="3143" y="905"/>
                <a:ext cx="741" cy="3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29" name="Oval 12"/>
              <p:cNvSpPr>
                <a:spLocks noChangeArrowheads="1"/>
              </p:cNvSpPr>
              <p:nvPr/>
            </p:nvSpPr>
            <p:spPr bwMode="auto">
              <a:xfrm>
                <a:off x="1146" y="1064"/>
                <a:ext cx="492" cy="62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30" name="Oval 13"/>
              <p:cNvSpPr>
                <a:spLocks noChangeArrowheads="1"/>
              </p:cNvSpPr>
              <p:nvPr/>
            </p:nvSpPr>
            <p:spPr bwMode="auto">
              <a:xfrm>
                <a:off x="3227" y="1379"/>
                <a:ext cx="492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31" name="Oval 14"/>
              <p:cNvSpPr>
                <a:spLocks noChangeArrowheads="1"/>
              </p:cNvSpPr>
              <p:nvPr/>
            </p:nvSpPr>
            <p:spPr bwMode="auto">
              <a:xfrm>
                <a:off x="1561" y="1536"/>
                <a:ext cx="493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32" name="Oval 15"/>
              <p:cNvSpPr>
                <a:spLocks noChangeArrowheads="1"/>
              </p:cNvSpPr>
              <p:nvPr/>
            </p:nvSpPr>
            <p:spPr bwMode="auto">
              <a:xfrm>
                <a:off x="2727" y="1536"/>
                <a:ext cx="741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916" y="628"/>
              <a:ext cx="2905" cy="1336"/>
              <a:chOff x="916" y="628"/>
              <a:chExt cx="2905" cy="1336"/>
            </a:xfrm>
          </p:grpSpPr>
          <p:sp>
            <p:nvSpPr>
              <p:cNvPr id="143411" name="Oval 17"/>
              <p:cNvSpPr>
                <a:spLocks noChangeArrowheads="1"/>
              </p:cNvSpPr>
              <p:nvPr/>
            </p:nvSpPr>
            <p:spPr bwMode="auto">
              <a:xfrm>
                <a:off x="1165" y="746"/>
                <a:ext cx="2489" cy="10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12" name="Oval 18"/>
              <p:cNvSpPr>
                <a:spLocks noChangeArrowheads="1"/>
              </p:cNvSpPr>
              <p:nvPr/>
            </p:nvSpPr>
            <p:spPr bwMode="auto">
              <a:xfrm>
                <a:off x="1248" y="746"/>
                <a:ext cx="576" cy="15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13" name="Oval 19"/>
              <p:cNvSpPr>
                <a:spLocks noChangeArrowheads="1"/>
              </p:cNvSpPr>
              <p:nvPr/>
            </p:nvSpPr>
            <p:spPr bwMode="auto">
              <a:xfrm>
                <a:off x="2746" y="707"/>
                <a:ext cx="827" cy="26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14" name="Oval 20"/>
              <p:cNvSpPr>
                <a:spLocks noChangeArrowheads="1"/>
              </p:cNvSpPr>
              <p:nvPr/>
            </p:nvSpPr>
            <p:spPr bwMode="auto">
              <a:xfrm>
                <a:off x="1998" y="628"/>
                <a:ext cx="990" cy="54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15" name="Oval 21"/>
              <p:cNvSpPr>
                <a:spLocks noChangeArrowheads="1"/>
              </p:cNvSpPr>
              <p:nvPr/>
            </p:nvSpPr>
            <p:spPr bwMode="auto">
              <a:xfrm>
                <a:off x="916" y="864"/>
                <a:ext cx="1822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16" name="Oval 22"/>
              <p:cNvSpPr>
                <a:spLocks noChangeArrowheads="1"/>
              </p:cNvSpPr>
              <p:nvPr/>
            </p:nvSpPr>
            <p:spPr bwMode="auto">
              <a:xfrm>
                <a:off x="1832" y="1339"/>
                <a:ext cx="990" cy="62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17" name="Oval 23"/>
              <p:cNvSpPr>
                <a:spLocks noChangeArrowheads="1"/>
              </p:cNvSpPr>
              <p:nvPr/>
            </p:nvSpPr>
            <p:spPr bwMode="auto">
              <a:xfrm>
                <a:off x="3078" y="905"/>
                <a:ext cx="743" cy="34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18" name="Oval 24"/>
              <p:cNvSpPr>
                <a:spLocks noChangeArrowheads="1"/>
              </p:cNvSpPr>
              <p:nvPr/>
            </p:nvSpPr>
            <p:spPr bwMode="auto">
              <a:xfrm>
                <a:off x="1081" y="1064"/>
                <a:ext cx="492" cy="62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19" name="Oval 25"/>
              <p:cNvSpPr>
                <a:spLocks noChangeArrowheads="1"/>
              </p:cNvSpPr>
              <p:nvPr/>
            </p:nvSpPr>
            <p:spPr bwMode="auto">
              <a:xfrm>
                <a:off x="3162" y="1379"/>
                <a:ext cx="492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20" name="Oval 26"/>
              <p:cNvSpPr>
                <a:spLocks noChangeArrowheads="1"/>
              </p:cNvSpPr>
              <p:nvPr/>
            </p:nvSpPr>
            <p:spPr bwMode="auto">
              <a:xfrm>
                <a:off x="1499" y="1536"/>
                <a:ext cx="491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21" name="Oval 27"/>
              <p:cNvSpPr>
                <a:spLocks noChangeArrowheads="1"/>
              </p:cNvSpPr>
              <p:nvPr/>
            </p:nvSpPr>
            <p:spPr bwMode="auto">
              <a:xfrm>
                <a:off x="2665" y="1536"/>
                <a:ext cx="740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600200" y="3124200"/>
            <a:ext cx="5556250" cy="1295400"/>
            <a:chOff x="532" y="2260"/>
            <a:chExt cx="4120" cy="1144"/>
          </a:xfrm>
        </p:grpSpPr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619" y="2260"/>
              <a:ext cx="4033" cy="1144"/>
              <a:chOff x="619" y="2260"/>
              <a:chExt cx="4033" cy="1144"/>
            </a:xfrm>
          </p:grpSpPr>
          <p:sp>
            <p:nvSpPr>
              <p:cNvPr id="143398" name="Oval 30"/>
              <p:cNvSpPr>
                <a:spLocks noChangeArrowheads="1"/>
              </p:cNvSpPr>
              <p:nvPr/>
            </p:nvSpPr>
            <p:spPr bwMode="auto">
              <a:xfrm>
                <a:off x="963" y="2362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99" name="Oval 31"/>
              <p:cNvSpPr>
                <a:spLocks noChangeArrowheads="1"/>
              </p:cNvSpPr>
              <p:nvPr/>
            </p:nvSpPr>
            <p:spPr bwMode="auto">
              <a:xfrm>
                <a:off x="1079" y="2362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00" name="Oval 32"/>
              <p:cNvSpPr>
                <a:spLocks noChangeArrowheads="1"/>
              </p:cNvSpPr>
              <p:nvPr/>
            </p:nvSpPr>
            <p:spPr bwMode="auto">
              <a:xfrm>
                <a:off x="3160" y="2328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01" name="Oval 33"/>
              <p:cNvSpPr>
                <a:spLocks noChangeArrowheads="1"/>
              </p:cNvSpPr>
              <p:nvPr/>
            </p:nvSpPr>
            <p:spPr bwMode="auto">
              <a:xfrm>
                <a:off x="2121" y="2260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02" name="Oval 34"/>
              <p:cNvSpPr>
                <a:spLocks noChangeArrowheads="1"/>
              </p:cNvSpPr>
              <p:nvPr/>
            </p:nvSpPr>
            <p:spPr bwMode="auto">
              <a:xfrm>
                <a:off x="619" y="2463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03" name="Oval 35"/>
              <p:cNvSpPr>
                <a:spLocks noChangeArrowheads="1"/>
              </p:cNvSpPr>
              <p:nvPr/>
            </p:nvSpPr>
            <p:spPr bwMode="auto">
              <a:xfrm>
                <a:off x="1890" y="2870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04" name="Oval 36"/>
              <p:cNvSpPr>
                <a:spLocks noChangeArrowheads="1"/>
              </p:cNvSpPr>
              <p:nvPr/>
            </p:nvSpPr>
            <p:spPr bwMode="auto">
              <a:xfrm>
                <a:off x="3620" y="2497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05" name="Oval 37"/>
              <p:cNvSpPr>
                <a:spLocks noChangeArrowheads="1"/>
              </p:cNvSpPr>
              <p:nvPr/>
            </p:nvSpPr>
            <p:spPr bwMode="auto">
              <a:xfrm>
                <a:off x="850" y="2633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06" name="Oval 38"/>
              <p:cNvSpPr>
                <a:spLocks noChangeArrowheads="1"/>
              </p:cNvSpPr>
              <p:nvPr/>
            </p:nvSpPr>
            <p:spPr bwMode="auto">
              <a:xfrm>
                <a:off x="3736" y="2904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07" name="Oval 39"/>
              <p:cNvSpPr>
                <a:spLocks noChangeArrowheads="1"/>
              </p:cNvSpPr>
              <p:nvPr/>
            </p:nvSpPr>
            <p:spPr bwMode="auto">
              <a:xfrm>
                <a:off x="1428" y="3039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08" name="Oval 40"/>
              <p:cNvSpPr>
                <a:spLocks noChangeArrowheads="1"/>
              </p:cNvSpPr>
              <p:nvPr/>
            </p:nvSpPr>
            <p:spPr bwMode="auto">
              <a:xfrm>
                <a:off x="3044" y="3039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532" y="2260"/>
              <a:ext cx="4033" cy="1144"/>
              <a:chOff x="532" y="2260"/>
              <a:chExt cx="4033" cy="1144"/>
            </a:xfrm>
          </p:grpSpPr>
          <p:sp>
            <p:nvSpPr>
              <p:cNvPr id="143387" name="Oval 42"/>
              <p:cNvSpPr>
                <a:spLocks noChangeArrowheads="1"/>
              </p:cNvSpPr>
              <p:nvPr/>
            </p:nvSpPr>
            <p:spPr bwMode="auto">
              <a:xfrm>
                <a:off x="877" y="2362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88" name="Oval 43"/>
              <p:cNvSpPr>
                <a:spLocks noChangeArrowheads="1"/>
              </p:cNvSpPr>
              <p:nvPr/>
            </p:nvSpPr>
            <p:spPr bwMode="auto">
              <a:xfrm>
                <a:off x="992" y="2362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89" name="Oval 44"/>
              <p:cNvSpPr>
                <a:spLocks noChangeArrowheads="1"/>
              </p:cNvSpPr>
              <p:nvPr/>
            </p:nvSpPr>
            <p:spPr bwMode="auto">
              <a:xfrm>
                <a:off x="3071" y="2328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90" name="Oval 45"/>
              <p:cNvSpPr>
                <a:spLocks noChangeArrowheads="1"/>
              </p:cNvSpPr>
              <p:nvPr/>
            </p:nvSpPr>
            <p:spPr bwMode="auto">
              <a:xfrm>
                <a:off x="2032" y="2260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91" name="Oval 46"/>
              <p:cNvSpPr>
                <a:spLocks noChangeArrowheads="1"/>
              </p:cNvSpPr>
              <p:nvPr/>
            </p:nvSpPr>
            <p:spPr bwMode="auto">
              <a:xfrm>
                <a:off x="532" y="2463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92" name="Oval 47"/>
              <p:cNvSpPr>
                <a:spLocks noChangeArrowheads="1"/>
              </p:cNvSpPr>
              <p:nvPr/>
            </p:nvSpPr>
            <p:spPr bwMode="auto">
              <a:xfrm>
                <a:off x="1802" y="2870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93" name="Oval 48"/>
              <p:cNvSpPr>
                <a:spLocks noChangeArrowheads="1"/>
              </p:cNvSpPr>
              <p:nvPr/>
            </p:nvSpPr>
            <p:spPr bwMode="auto">
              <a:xfrm>
                <a:off x="3532" y="2497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94" name="Oval 49"/>
              <p:cNvSpPr>
                <a:spLocks noChangeArrowheads="1"/>
              </p:cNvSpPr>
              <p:nvPr/>
            </p:nvSpPr>
            <p:spPr bwMode="auto">
              <a:xfrm>
                <a:off x="761" y="2633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95" name="Oval 50"/>
              <p:cNvSpPr>
                <a:spLocks noChangeArrowheads="1"/>
              </p:cNvSpPr>
              <p:nvPr/>
            </p:nvSpPr>
            <p:spPr bwMode="auto">
              <a:xfrm>
                <a:off x="3648" y="2904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96" name="Oval 51"/>
              <p:cNvSpPr>
                <a:spLocks noChangeArrowheads="1"/>
              </p:cNvSpPr>
              <p:nvPr/>
            </p:nvSpPr>
            <p:spPr bwMode="auto">
              <a:xfrm>
                <a:off x="1342" y="3039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97" name="Oval 52"/>
              <p:cNvSpPr>
                <a:spLocks noChangeArrowheads="1"/>
              </p:cNvSpPr>
              <p:nvPr/>
            </p:nvSpPr>
            <p:spPr bwMode="auto">
              <a:xfrm>
                <a:off x="2958" y="3039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43366" name="Freeform 53"/>
          <p:cNvSpPr>
            <a:spLocks/>
          </p:cNvSpPr>
          <p:nvPr/>
        </p:nvSpPr>
        <p:spPr bwMode="auto">
          <a:xfrm>
            <a:off x="3124200" y="3505200"/>
            <a:ext cx="777875" cy="644525"/>
          </a:xfrm>
          <a:custGeom>
            <a:avLst/>
            <a:gdLst>
              <a:gd name="T0" fmla="*/ 0 w 490"/>
              <a:gd name="T1" fmla="*/ 0 h 406"/>
              <a:gd name="T2" fmla="*/ 2147483647 w 490"/>
              <a:gd name="T3" fmla="*/ 2147483647 h 406"/>
              <a:gd name="T4" fmla="*/ 2147483647 w 490"/>
              <a:gd name="T5" fmla="*/ 2147483647 h 406"/>
              <a:gd name="T6" fmla="*/ 2147483647 w 490"/>
              <a:gd name="T7" fmla="*/ 2147483647 h 406"/>
              <a:gd name="T8" fmla="*/ 2147483647 w 490"/>
              <a:gd name="T9" fmla="*/ 2147483647 h 406"/>
              <a:gd name="T10" fmla="*/ 2147483647 w 490"/>
              <a:gd name="T11" fmla="*/ 2147483647 h 406"/>
              <a:gd name="T12" fmla="*/ 2147483647 w 490"/>
              <a:gd name="T13" fmla="*/ 2147483647 h 406"/>
              <a:gd name="T14" fmla="*/ 2147483647 w 490"/>
              <a:gd name="T15" fmla="*/ 2147483647 h 406"/>
              <a:gd name="T16" fmla="*/ 2147483647 w 490"/>
              <a:gd name="T17" fmla="*/ 2147483647 h 406"/>
              <a:gd name="T18" fmla="*/ 2147483647 w 490"/>
              <a:gd name="T19" fmla="*/ 2147483647 h 406"/>
              <a:gd name="T20" fmla="*/ 2147483647 w 490"/>
              <a:gd name="T21" fmla="*/ 2147483647 h 406"/>
              <a:gd name="T22" fmla="*/ 2147483647 w 490"/>
              <a:gd name="T23" fmla="*/ 2147483647 h 406"/>
              <a:gd name="T24" fmla="*/ 2147483647 w 490"/>
              <a:gd name="T25" fmla="*/ 2147483647 h 406"/>
              <a:gd name="T26" fmla="*/ 2147483647 w 490"/>
              <a:gd name="T27" fmla="*/ 2147483647 h 406"/>
              <a:gd name="T28" fmla="*/ 2147483647 w 490"/>
              <a:gd name="T29" fmla="*/ 2147483647 h 406"/>
              <a:gd name="T30" fmla="*/ 2147483647 w 490"/>
              <a:gd name="T31" fmla="*/ 2147483647 h 406"/>
              <a:gd name="T32" fmla="*/ 2147483647 w 490"/>
              <a:gd name="T33" fmla="*/ 2147483647 h 406"/>
              <a:gd name="T34" fmla="*/ 2147483647 w 490"/>
              <a:gd name="T35" fmla="*/ 2147483647 h 406"/>
              <a:gd name="T36" fmla="*/ 2147483647 w 490"/>
              <a:gd name="T37" fmla="*/ 2147483647 h 406"/>
              <a:gd name="T38" fmla="*/ 2147483647 w 490"/>
              <a:gd name="T39" fmla="*/ 2147483647 h 406"/>
              <a:gd name="T40" fmla="*/ 2147483647 w 490"/>
              <a:gd name="T41" fmla="*/ 2147483647 h 406"/>
              <a:gd name="T42" fmla="*/ 2147483647 w 490"/>
              <a:gd name="T43" fmla="*/ 2147483647 h 406"/>
              <a:gd name="T44" fmla="*/ 2147483647 w 490"/>
              <a:gd name="T45" fmla="*/ 2147483647 h 406"/>
              <a:gd name="T46" fmla="*/ 2147483647 w 490"/>
              <a:gd name="T47" fmla="*/ 2147483647 h 406"/>
              <a:gd name="T48" fmla="*/ 2147483647 w 490"/>
              <a:gd name="T49" fmla="*/ 2147483647 h 406"/>
              <a:gd name="T50" fmla="*/ 2147483647 w 490"/>
              <a:gd name="T51" fmla="*/ 2147483647 h 406"/>
              <a:gd name="T52" fmla="*/ 2147483647 w 490"/>
              <a:gd name="T53" fmla="*/ 2147483647 h 406"/>
              <a:gd name="T54" fmla="*/ 2147483647 w 490"/>
              <a:gd name="T55" fmla="*/ 2147483647 h 406"/>
              <a:gd name="T56" fmla="*/ 2147483647 w 490"/>
              <a:gd name="T57" fmla="*/ 2147483647 h 406"/>
              <a:gd name="T58" fmla="*/ 2147483647 w 490"/>
              <a:gd name="T59" fmla="*/ 2147483647 h 406"/>
              <a:gd name="T60" fmla="*/ 2147483647 w 490"/>
              <a:gd name="T61" fmla="*/ 2147483647 h 406"/>
              <a:gd name="T62" fmla="*/ 2147483647 w 490"/>
              <a:gd name="T63" fmla="*/ 2147483647 h 406"/>
              <a:gd name="T64" fmla="*/ 2147483647 w 490"/>
              <a:gd name="T65" fmla="*/ 2147483647 h 406"/>
              <a:gd name="T66" fmla="*/ 2147483647 w 490"/>
              <a:gd name="T67" fmla="*/ 2147483647 h 406"/>
              <a:gd name="T68" fmla="*/ 2147483647 w 490"/>
              <a:gd name="T69" fmla="*/ 2147483647 h 406"/>
              <a:gd name="T70" fmla="*/ 2147483647 w 490"/>
              <a:gd name="T71" fmla="*/ 2147483647 h 406"/>
              <a:gd name="T72" fmla="*/ 2147483647 w 490"/>
              <a:gd name="T73" fmla="*/ 2147483647 h 406"/>
              <a:gd name="T74" fmla="*/ 2147483647 w 490"/>
              <a:gd name="T75" fmla="*/ 2147483647 h 406"/>
              <a:gd name="T76" fmla="*/ 2147483647 w 490"/>
              <a:gd name="T77" fmla="*/ 2147483647 h 406"/>
              <a:gd name="T78" fmla="*/ 2147483647 w 490"/>
              <a:gd name="T79" fmla="*/ 2147483647 h 406"/>
              <a:gd name="T80" fmla="*/ 2147483647 w 490"/>
              <a:gd name="T81" fmla="*/ 2147483647 h 406"/>
              <a:gd name="T82" fmla="*/ 2147483647 w 490"/>
              <a:gd name="T83" fmla="*/ 2147483647 h 406"/>
              <a:gd name="T84" fmla="*/ 2147483647 w 490"/>
              <a:gd name="T85" fmla="*/ 2147483647 h 406"/>
              <a:gd name="T86" fmla="*/ 2147483647 w 490"/>
              <a:gd name="T87" fmla="*/ 2147483647 h 406"/>
              <a:gd name="T88" fmla="*/ 2147483647 w 490"/>
              <a:gd name="T89" fmla="*/ 2147483647 h 406"/>
              <a:gd name="T90" fmla="*/ 2147483647 w 490"/>
              <a:gd name="T91" fmla="*/ 2147483647 h 40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90"/>
              <a:gd name="T139" fmla="*/ 0 h 406"/>
              <a:gd name="T140" fmla="*/ 490 w 490"/>
              <a:gd name="T141" fmla="*/ 406 h 40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90" h="406">
                <a:moveTo>
                  <a:pt x="0" y="0"/>
                </a:moveTo>
                <a:lnTo>
                  <a:pt x="4" y="43"/>
                </a:lnTo>
                <a:lnTo>
                  <a:pt x="4" y="60"/>
                </a:lnTo>
                <a:lnTo>
                  <a:pt x="4" y="84"/>
                </a:lnTo>
                <a:lnTo>
                  <a:pt x="4" y="101"/>
                </a:lnTo>
                <a:lnTo>
                  <a:pt x="12" y="126"/>
                </a:lnTo>
                <a:lnTo>
                  <a:pt x="45" y="150"/>
                </a:lnTo>
                <a:lnTo>
                  <a:pt x="70" y="150"/>
                </a:lnTo>
                <a:lnTo>
                  <a:pt x="94" y="150"/>
                </a:lnTo>
                <a:lnTo>
                  <a:pt x="111" y="150"/>
                </a:lnTo>
                <a:lnTo>
                  <a:pt x="152" y="150"/>
                </a:lnTo>
                <a:lnTo>
                  <a:pt x="176" y="134"/>
                </a:lnTo>
                <a:lnTo>
                  <a:pt x="185" y="109"/>
                </a:lnTo>
                <a:lnTo>
                  <a:pt x="209" y="93"/>
                </a:lnTo>
                <a:lnTo>
                  <a:pt x="234" y="76"/>
                </a:lnTo>
                <a:lnTo>
                  <a:pt x="259" y="68"/>
                </a:lnTo>
                <a:lnTo>
                  <a:pt x="291" y="68"/>
                </a:lnTo>
                <a:lnTo>
                  <a:pt x="308" y="84"/>
                </a:lnTo>
                <a:lnTo>
                  <a:pt x="316" y="101"/>
                </a:lnTo>
                <a:lnTo>
                  <a:pt x="316" y="126"/>
                </a:lnTo>
                <a:lnTo>
                  <a:pt x="316" y="150"/>
                </a:lnTo>
                <a:lnTo>
                  <a:pt x="291" y="158"/>
                </a:lnTo>
                <a:lnTo>
                  <a:pt x="275" y="175"/>
                </a:lnTo>
                <a:lnTo>
                  <a:pt x="250" y="183"/>
                </a:lnTo>
                <a:lnTo>
                  <a:pt x="226" y="199"/>
                </a:lnTo>
                <a:lnTo>
                  <a:pt x="217" y="216"/>
                </a:lnTo>
                <a:lnTo>
                  <a:pt x="201" y="241"/>
                </a:lnTo>
                <a:lnTo>
                  <a:pt x="209" y="265"/>
                </a:lnTo>
                <a:lnTo>
                  <a:pt x="226" y="282"/>
                </a:lnTo>
                <a:lnTo>
                  <a:pt x="250" y="290"/>
                </a:lnTo>
                <a:lnTo>
                  <a:pt x="267" y="290"/>
                </a:lnTo>
                <a:lnTo>
                  <a:pt x="300" y="298"/>
                </a:lnTo>
                <a:lnTo>
                  <a:pt x="333" y="298"/>
                </a:lnTo>
                <a:lnTo>
                  <a:pt x="357" y="290"/>
                </a:lnTo>
                <a:lnTo>
                  <a:pt x="374" y="282"/>
                </a:lnTo>
                <a:lnTo>
                  <a:pt x="398" y="282"/>
                </a:lnTo>
                <a:lnTo>
                  <a:pt x="398" y="306"/>
                </a:lnTo>
                <a:lnTo>
                  <a:pt x="398" y="323"/>
                </a:lnTo>
                <a:lnTo>
                  <a:pt x="398" y="347"/>
                </a:lnTo>
                <a:lnTo>
                  <a:pt x="398" y="364"/>
                </a:lnTo>
                <a:lnTo>
                  <a:pt x="398" y="389"/>
                </a:lnTo>
                <a:lnTo>
                  <a:pt x="415" y="405"/>
                </a:lnTo>
                <a:lnTo>
                  <a:pt x="448" y="405"/>
                </a:lnTo>
                <a:lnTo>
                  <a:pt x="472" y="405"/>
                </a:lnTo>
                <a:lnTo>
                  <a:pt x="489" y="405"/>
                </a:lnTo>
                <a:lnTo>
                  <a:pt x="480" y="384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43367" name="Line 54"/>
          <p:cNvSpPr>
            <a:spLocks noChangeShapeType="1"/>
          </p:cNvSpPr>
          <p:nvPr/>
        </p:nvSpPr>
        <p:spPr bwMode="auto">
          <a:xfrm>
            <a:off x="5029200" y="2133600"/>
            <a:ext cx="457200" cy="1066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368" name="Line 55"/>
          <p:cNvSpPr>
            <a:spLocks noChangeShapeType="1"/>
          </p:cNvSpPr>
          <p:nvPr/>
        </p:nvSpPr>
        <p:spPr bwMode="auto">
          <a:xfrm>
            <a:off x="3200400" y="22098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3369" name="Pictur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7038" y="2020888"/>
            <a:ext cx="5476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0" name="Picture 5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0838" y="3163888"/>
            <a:ext cx="5476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1" name="Picture 5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6838" y="3087688"/>
            <a:ext cx="5476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2" name="Picture 5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5838" y="1944688"/>
            <a:ext cx="5476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3" name="Picture 6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5238" y="4078288"/>
            <a:ext cx="5476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4" name="Rectangle 61"/>
          <p:cNvSpPr>
            <a:spLocks noChangeArrowheads="1"/>
          </p:cNvSpPr>
          <p:nvPr/>
        </p:nvSpPr>
        <p:spPr bwMode="auto">
          <a:xfrm>
            <a:off x="3124200" y="1447800"/>
            <a:ext cx="2000250" cy="3667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192.44.78.0/24</a:t>
            </a:r>
          </a:p>
        </p:txBody>
      </p:sp>
      <p:sp>
        <p:nvSpPr>
          <p:cNvPr id="143375" name="Rectangle 62"/>
          <p:cNvSpPr>
            <a:spLocks noChangeArrowheads="1"/>
          </p:cNvSpPr>
          <p:nvPr/>
        </p:nvSpPr>
        <p:spPr bwMode="auto">
          <a:xfrm>
            <a:off x="2879725" y="37179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latin typeface="Arial" charset="0"/>
              </a:rPr>
              <a:t>15</a:t>
            </a:r>
          </a:p>
        </p:txBody>
      </p:sp>
      <p:sp>
        <p:nvSpPr>
          <p:cNvPr id="143376" name="Rectangle 63"/>
          <p:cNvSpPr>
            <a:spLocks noChangeArrowheads="1"/>
          </p:cNvSpPr>
          <p:nvPr/>
        </p:nvSpPr>
        <p:spPr bwMode="auto">
          <a:xfrm>
            <a:off x="4937125" y="35655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latin typeface="Arial" charset="0"/>
              </a:rPr>
              <a:t>56</a:t>
            </a:r>
          </a:p>
        </p:txBody>
      </p:sp>
      <p:sp>
        <p:nvSpPr>
          <p:cNvPr id="143377" name="Freeform 64"/>
          <p:cNvSpPr>
            <a:spLocks/>
          </p:cNvSpPr>
          <p:nvPr/>
        </p:nvSpPr>
        <p:spPr bwMode="auto">
          <a:xfrm>
            <a:off x="4191000" y="3273425"/>
            <a:ext cx="1068388" cy="842963"/>
          </a:xfrm>
          <a:custGeom>
            <a:avLst/>
            <a:gdLst>
              <a:gd name="T0" fmla="*/ 2147483647 w 673"/>
              <a:gd name="T1" fmla="*/ 2147483647 h 531"/>
              <a:gd name="T2" fmla="*/ 2147483647 w 673"/>
              <a:gd name="T3" fmla="*/ 2147483647 h 531"/>
              <a:gd name="T4" fmla="*/ 2147483647 w 673"/>
              <a:gd name="T5" fmla="*/ 2147483647 h 531"/>
              <a:gd name="T6" fmla="*/ 2147483647 w 673"/>
              <a:gd name="T7" fmla="*/ 2147483647 h 531"/>
              <a:gd name="T8" fmla="*/ 2147483647 w 673"/>
              <a:gd name="T9" fmla="*/ 0 h 531"/>
              <a:gd name="T10" fmla="*/ 2147483647 w 673"/>
              <a:gd name="T11" fmla="*/ 2147483647 h 531"/>
              <a:gd name="T12" fmla="*/ 2147483647 w 673"/>
              <a:gd name="T13" fmla="*/ 2147483647 h 531"/>
              <a:gd name="T14" fmla="*/ 2147483647 w 673"/>
              <a:gd name="T15" fmla="*/ 2147483647 h 531"/>
              <a:gd name="T16" fmla="*/ 2147483647 w 673"/>
              <a:gd name="T17" fmla="*/ 2147483647 h 531"/>
              <a:gd name="T18" fmla="*/ 2147483647 w 673"/>
              <a:gd name="T19" fmla="*/ 2147483647 h 531"/>
              <a:gd name="T20" fmla="*/ 2147483647 w 673"/>
              <a:gd name="T21" fmla="*/ 2147483647 h 531"/>
              <a:gd name="T22" fmla="*/ 2147483647 w 673"/>
              <a:gd name="T23" fmla="*/ 2147483647 h 531"/>
              <a:gd name="T24" fmla="*/ 2147483647 w 673"/>
              <a:gd name="T25" fmla="*/ 2147483647 h 531"/>
              <a:gd name="T26" fmla="*/ 2147483647 w 673"/>
              <a:gd name="T27" fmla="*/ 2147483647 h 531"/>
              <a:gd name="T28" fmla="*/ 2147483647 w 673"/>
              <a:gd name="T29" fmla="*/ 2147483647 h 531"/>
              <a:gd name="T30" fmla="*/ 2147483647 w 673"/>
              <a:gd name="T31" fmla="*/ 2147483647 h 531"/>
              <a:gd name="T32" fmla="*/ 2147483647 w 673"/>
              <a:gd name="T33" fmla="*/ 2147483647 h 531"/>
              <a:gd name="T34" fmla="*/ 2147483647 w 673"/>
              <a:gd name="T35" fmla="*/ 2147483647 h 531"/>
              <a:gd name="T36" fmla="*/ 2147483647 w 673"/>
              <a:gd name="T37" fmla="*/ 2147483647 h 531"/>
              <a:gd name="T38" fmla="*/ 2147483647 w 673"/>
              <a:gd name="T39" fmla="*/ 2147483647 h 531"/>
              <a:gd name="T40" fmla="*/ 2147483647 w 673"/>
              <a:gd name="T41" fmla="*/ 2147483647 h 531"/>
              <a:gd name="T42" fmla="*/ 2147483647 w 673"/>
              <a:gd name="T43" fmla="*/ 2147483647 h 531"/>
              <a:gd name="T44" fmla="*/ 2147483647 w 673"/>
              <a:gd name="T45" fmla="*/ 2147483647 h 531"/>
              <a:gd name="T46" fmla="*/ 2147483647 w 673"/>
              <a:gd name="T47" fmla="*/ 2147483647 h 531"/>
              <a:gd name="T48" fmla="*/ 2147483647 w 673"/>
              <a:gd name="T49" fmla="*/ 2147483647 h 531"/>
              <a:gd name="T50" fmla="*/ 2147483647 w 673"/>
              <a:gd name="T51" fmla="*/ 2147483647 h 531"/>
              <a:gd name="T52" fmla="*/ 2147483647 w 673"/>
              <a:gd name="T53" fmla="*/ 2147483647 h 531"/>
              <a:gd name="T54" fmla="*/ 2147483647 w 673"/>
              <a:gd name="T55" fmla="*/ 2147483647 h 531"/>
              <a:gd name="T56" fmla="*/ 2147483647 w 673"/>
              <a:gd name="T57" fmla="*/ 2147483647 h 531"/>
              <a:gd name="T58" fmla="*/ 2147483647 w 673"/>
              <a:gd name="T59" fmla="*/ 2147483647 h 531"/>
              <a:gd name="T60" fmla="*/ 2147483647 w 673"/>
              <a:gd name="T61" fmla="*/ 2147483647 h 531"/>
              <a:gd name="T62" fmla="*/ 2147483647 w 673"/>
              <a:gd name="T63" fmla="*/ 2147483647 h 531"/>
              <a:gd name="T64" fmla="*/ 2147483647 w 673"/>
              <a:gd name="T65" fmla="*/ 2147483647 h 531"/>
              <a:gd name="T66" fmla="*/ 2147483647 w 673"/>
              <a:gd name="T67" fmla="*/ 2147483647 h 531"/>
              <a:gd name="T68" fmla="*/ 2147483647 w 673"/>
              <a:gd name="T69" fmla="*/ 2147483647 h 531"/>
              <a:gd name="T70" fmla="*/ 2147483647 w 673"/>
              <a:gd name="T71" fmla="*/ 2147483647 h 531"/>
              <a:gd name="T72" fmla="*/ 2147483647 w 673"/>
              <a:gd name="T73" fmla="*/ 2147483647 h 531"/>
              <a:gd name="T74" fmla="*/ 2147483647 w 673"/>
              <a:gd name="T75" fmla="*/ 2147483647 h 531"/>
              <a:gd name="T76" fmla="*/ 2147483647 w 673"/>
              <a:gd name="T77" fmla="*/ 2147483647 h 531"/>
              <a:gd name="T78" fmla="*/ 2147483647 w 673"/>
              <a:gd name="T79" fmla="*/ 2147483647 h 531"/>
              <a:gd name="T80" fmla="*/ 2147483647 w 673"/>
              <a:gd name="T81" fmla="*/ 2147483647 h 531"/>
              <a:gd name="T82" fmla="*/ 2147483647 w 673"/>
              <a:gd name="T83" fmla="*/ 2147483647 h 531"/>
              <a:gd name="T84" fmla="*/ 2147483647 w 673"/>
              <a:gd name="T85" fmla="*/ 2147483647 h 531"/>
              <a:gd name="T86" fmla="*/ 2147483647 w 673"/>
              <a:gd name="T87" fmla="*/ 2147483647 h 531"/>
              <a:gd name="T88" fmla="*/ 2147483647 w 673"/>
              <a:gd name="T89" fmla="*/ 2147483647 h 531"/>
              <a:gd name="T90" fmla="*/ 2147483647 w 673"/>
              <a:gd name="T91" fmla="*/ 2147483647 h 531"/>
              <a:gd name="T92" fmla="*/ 2147483647 w 673"/>
              <a:gd name="T93" fmla="*/ 2147483647 h 531"/>
              <a:gd name="T94" fmla="*/ 2147483647 w 673"/>
              <a:gd name="T95" fmla="*/ 2147483647 h 531"/>
              <a:gd name="T96" fmla="*/ 2147483647 w 673"/>
              <a:gd name="T97" fmla="*/ 2147483647 h 531"/>
              <a:gd name="T98" fmla="*/ 2147483647 w 673"/>
              <a:gd name="T99" fmla="*/ 2147483647 h 531"/>
              <a:gd name="T100" fmla="*/ 2147483647 w 673"/>
              <a:gd name="T101" fmla="*/ 2147483647 h 531"/>
              <a:gd name="T102" fmla="*/ 2147483647 w 673"/>
              <a:gd name="T103" fmla="*/ 2147483647 h 531"/>
              <a:gd name="T104" fmla="*/ 2147483647 w 673"/>
              <a:gd name="T105" fmla="*/ 2147483647 h 531"/>
              <a:gd name="T106" fmla="*/ 2147483647 w 673"/>
              <a:gd name="T107" fmla="*/ 2147483647 h 531"/>
              <a:gd name="T108" fmla="*/ 2147483647 w 673"/>
              <a:gd name="T109" fmla="*/ 2147483647 h 531"/>
              <a:gd name="T110" fmla="*/ 2147483647 w 673"/>
              <a:gd name="T111" fmla="*/ 2147483647 h 531"/>
              <a:gd name="T112" fmla="*/ 2147483647 w 673"/>
              <a:gd name="T113" fmla="*/ 2147483647 h 531"/>
              <a:gd name="T114" fmla="*/ 2147483647 w 673"/>
              <a:gd name="T115" fmla="*/ 2147483647 h 531"/>
              <a:gd name="T116" fmla="*/ 0 w 673"/>
              <a:gd name="T117" fmla="*/ 2147483647 h 5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73"/>
              <a:gd name="T178" fmla="*/ 0 h 531"/>
              <a:gd name="T179" fmla="*/ 673 w 673"/>
              <a:gd name="T180" fmla="*/ 531 h 53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73" h="531">
                <a:moveTo>
                  <a:pt x="672" y="50"/>
                </a:moveTo>
                <a:lnTo>
                  <a:pt x="622" y="33"/>
                </a:lnTo>
                <a:lnTo>
                  <a:pt x="573" y="17"/>
                </a:lnTo>
                <a:lnTo>
                  <a:pt x="442" y="9"/>
                </a:lnTo>
                <a:lnTo>
                  <a:pt x="400" y="0"/>
                </a:lnTo>
                <a:lnTo>
                  <a:pt x="384" y="25"/>
                </a:lnTo>
                <a:lnTo>
                  <a:pt x="368" y="50"/>
                </a:lnTo>
                <a:lnTo>
                  <a:pt x="351" y="66"/>
                </a:lnTo>
                <a:lnTo>
                  <a:pt x="351" y="83"/>
                </a:lnTo>
                <a:lnTo>
                  <a:pt x="343" y="107"/>
                </a:lnTo>
                <a:lnTo>
                  <a:pt x="343" y="124"/>
                </a:lnTo>
                <a:lnTo>
                  <a:pt x="351" y="156"/>
                </a:lnTo>
                <a:lnTo>
                  <a:pt x="368" y="173"/>
                </a:lnTo>
                <a:lnTo>
                  <a:pt x="392" y="189"/>
                </a:lnTo>
                <a:lnTo>
                  <a:pt x="409" y="206"/>
                </a:lnTo>
                <a:lnTo>
                  <a:pt x="392" y="214"/>
                </a:lnTo>
                <a:lnTo>
                  <a:pt x="359" y="214"/>
                </a:lnTo>
                <a:lnTo>
                  <a:pt x="326" y="214"/>
                </a:lnTo>
                <a:lnTo>
                  <a:pt x="302" y="206"/>
                </a:lnTo>
                <a:lnTo>
                  <a:pt x="285" y="189"/>
                </a:lnTo>
                <a:lnTo>
                  <a:pt x="244" y="156"/>
                </a:lnTo>
                <a:lnTo>
                  <a:pt x="220" y="140"/>
                </a:lnTo>
                <a:lnTo>
                  <a:pt x="203" y="132"/>
                </a:lnTo>
                <a:lnTo>
                  <a:pt x="178" y="115"/>
                </a:lnTo>
                <a:lnTo>
                  <a:pt x="146" y="99"/>
                </a:lnTo>
                <a:lnTo>
                  <a:pt x="129" y="91"/>
                </a:lnTo>
                <a:lnTo>
                  <a:pt x="104" y="83"/>
                </a:lnTo>
                <a:lnTo>
                  <a:pt x="80" y="83"/>
                </a:lnTo>
                <a:lnTo>
                  <a:pt x="63" y="83"/>
                </a:lnTo>
                <a:lnTo>
                  <a:pt x="39" y="83"/>
                </a:lnTo>
                <a:lnTo>
                  <a:pt x="22" y="107"/>
                </a:lnTo>
                <a:lnTo>
                  <a:pt x="14" y="124"/>
                </a:lnTo>
                <a:lnTo>
                  <a:pt x="14" y="156"/>
                </a:lnTo>
                <a:lnTo>
                  <a:pt x="14" y="181"/>
                </a:lnTo>
                <a:lnTo>
                  <a:pt x="14" y="198"/>
                </a:lnTo>
                <a:lnTo>
                  <a:pt x="31" y="222"/>
                </a:lnTo>
                <a:lnTo>
                  <a:pt x="39" y="239"/>
                </a:lnTo>
                <a:lnTo>
                  <a:pt x="63" y="263"/>
                </a:lnTo>
                <a:lnTo>
                  <a:pt x="80" y="272"/>
                </a:lnTo>
                <a:lnTo>
                  <a:pt x="113" y="296"/>
                </a:lnTo>
                <a:lnTo>
                  <a:pt x="129" y="313"/>
                </a:lnTo>
                <a:lnTo>
                  <a:pt x="146" y="321"/>
                </a:lnTo>
                <a:lnTo>
                  <a:pt x="170" y="329"/>
                </a:lnTo>
                <a:lnTo>
                  <a:pt x="187" y="345"/>
                </a:lnTo>
                <a:lnTo>
                  <a:pt x="211" y="362"/>
                </a:lnTo>
                <a:lnTo>
                  <a:pt x="211" y="387"/>
                </a:lnTo>
                <a:lnTo>
                  <a:pt x="220" y="411"/>
                </a:lnTo>
                <a:lnTo>
                  <a:pt x="220" y="428"/>
                </a:lnTo>
                <a:lnTo>
                  <a:pt x="220" y="452"/>
                </a:lnTo>
                <a:lnTo>
                  <a:pt x="203" y="461"/>
                </a:lnTo>
                <a:lnTo>
                  <a:pt x="178" y="461"/>
                </a:lnTo>
                <a:lnTo>
                  <a:pt x="154" y="461"/>
                </a:lnTo>
                <a:lnTo>
                  <a:pt x="137" y="461"/>
                </a:lnTo>
                <a:lnTo>
                  <a:pt x="113" y="461"/>
                </a:lnTo>
                <a:lnTo>
                  <a:pt x="96" y="461"/>
                </a:lnTo>
                <a:lnTo>
                  <a:pt x="63" y="461"/>
                </a:lnTo>
                <a:lnTo>
                  <a:pt x="47" y="485"/>
                </a:lnTo>
                <a:lnTo>
                  <a:pt x="31" y="502"/>
                </a:lnTo>
                <a:lnTo>
                  <a:pt x="0" y="530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43378" name="AutoShape 65"/>
          <p:cNvSpPr>
            <a:spLocks noChangeArrowheads="1"/>
          </p:cNvSpPr>
          <p:nvPr/>
        </p:nvSpPr>
        <p:spPr bwMode="auto">
          <a:xfrm>
            <a:off x="5715000" y="3352800"/>
            <a:ext cx="2743200" cy="990600"/>
          </a:xfrm>
          <a:prstGeom prst="leftArrow">
            <a:avLst>
              <a:gd name="adj1" fmla="val 50000"/>
              <a:gd name="adj2" fmla="val 69231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 Black" pitchFamily="34" charset="0"/>
              </a:rPr>
              <a:t>IGP distances</a:t>
            </a:r>
          </a:p>
        </p:txBody>
      </p:sp>
      <p:sp>
        <p:nvSpPr>
          <p:cNvPr id="143379" name="Rectangle 66"/>
          <p:cNvSpPr>
            <a:spLocks noChangeArrowheads="1"/>
          </p:cNvSpPr>
          <p:nvPr/>
        </p:nvSpPr>
        <p:spPr bwMode="auto">
          <a:xfrm>
            <a:off x="609600" y="4800600"/>
            <a:ext cx="8364538" cy="17526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380" name="AutoShape 67"/>
          <p:cNvSpPr>
            <a:spLocks noChangeArrowheads="1"/>
          </p:cNvSpPr>
          <p:nvPr/>
        </p:nvSpPr>
        <p:spPr bwMode="auto">
          <a:xfrm>
            <a:off x="3048000" y="4419600"/>
            <a:ext cx="2133600" cy="457200"/>
          </a:xfrm>
          <a:prstGeom prst="triangle">
            <a:avLst>
              <a:gd name="adj" fmla="val 50000"/>
            </a:avLst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381" name="Text Box 68"/>
          <p:cNvSpPr txBox="1">
            <a:spLocks noChangeArrowheads="1"/>
          </p:cNvSpPr>
          <p:nvPr/>
        </p:nvSpPr>
        <p:spPr bwMode="auto">
          <a:xfrm>
            <a:off x="1828800" y="289560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Black" pitchFamily="34" charset="0"/>
              </a:rPr>
              <a:t>egress 1</a:t>
            </a:r>
          </a:p>
        </p:txBody>
      </p:sp>
      <p:sp>
        <p:nvSpPr>
          <p:cNvPr id="143382" name="Text Box 69"/>
          <p:cNvSpPr txBox="1">
            <a:spLocks noChangeArrowheads="1"/>
          </p:cNvSpPr>
          <p:nvPr/>
        </p:nvSpPr>
        <p:spPr bwMode="auto">
          <a:xfrm>
            <a:off x="5486400" y="281940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Black" pitchFamily="34" charset="0"/>
              </a:rPr>
              <a:t>egress 2</a:t>
            </a:r>
          </a:p>
        </p:txBody>
      </p:sp>
      <p:sp>
        <p:nvSpPr>
          <p:cNvPr id="143383" name="Text Box 70"/>
          <p:cNvSpPr txBox="1">
            <a:spLocks noChangeArrowheads="1"/>
          </p:cNvSpPr>
          <p:nvPr/>
        </p:nvSpPr>
        <p:spPr bwMode="auto">
          <a:xfrm>
            <a:off x="762000" y="5105400"/>
            <a:ext cx="8304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1"/>
                </a:solidFill>
                <a:latin typeface="Arial Black" pitchFamily="34" charset="0"/>
              </a:rPr>
              <a:t>Αυτός ο δρομολογητής έχει δύο</a:t>
            </a:r>
            <a:r>
              <a:rPr lang="en-US">
                <a:solidFill>
                  <a:schemeClr val="bg1"/>
                </a:solidFill>
                <a:latin typeface="Arial Black" pitchFamily="34" charset="0"/>
              </a:rPr>
              <a:t> BGP routes </a:t>
            </a:r>
            <a:r>
              <a:rPr lang="el-GR">
                <a:solidFill>
                  <a:schemeClr val="bg1"/>
                </a:solidFill>
                <a:latin typeface="Arial Black" pitchFamily="34" charset="0"/>
              </a:rPr>
              <a:t>προς</a:t>
            </a:r>
            <a:r>
              <a:rPr lang="en-US">
                <a:solidFill>
                  <a:schemeClr val="bg1"/>
                </a:solidFill>
                <a:latin typeface="Arial Black" pitchFamily="34" charset="0"/>
              </a:rPr>
              <a:t> 192.44.78.0/24. </a:t>
            </a:r>
          </a:p>
        </p:txBody>
      </p:sp>
      <p:sp>
        <p:nvSpPr>
          <p:cNvPr id="143384" name="Text Box 71"/>
          <p:cNvSpPr txBox="1">
            <a:spLocks noChangeArrowheads="1"/>
          </p:cNvSpPr>
          <p:nvPr/>
        </p:nvSpPr>
        <p:spPr bwMode="auto">
          <a:xfrm>
            <a:off x="895350" y="5638800"/>
            <a:ext cx="8091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Hot potato: </a:t>
            </a:r>
            <a:r>
              <a:rPr lang="el-GR" sz="2000">
                <a:solidFill>
                  <a:schemeClr val="bg1"/>
                </a:solidFill>
                <a:latin typeface="Arial Black" pitchFamily="34" charset="0"/>
              </a:rPr>
              <a:t>ξεφορτώσου την κίνηση από το δίκτυό σου</a:t>
            </a:r>
          </a:p>
          <a:p>
            <a:r>
              <a:rPr lang="el-GR" sz="2000">
                <a:solidFill>
                  <a:schemeClr val="bg1"/>
                </a:solidFill>
                <a:latin typeface="Arial Black" pitchFamily="34" charset="0"/>
              </a:rPr>
              <a:t> το συντομότερο δυνατό. Επίλεξε </a:t>
            </a:r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egress 1! </a:t>
            </a:r>
          </a:p>
        </p:txBody>
      </p:sp>
    </p:spTree>
    <p:extLst>
      <p:ext uri="{BB962C8B-B14F-4D97-AF65-F5344CB8AC3E}">
        <p14:creationId xmlns:p14="http://schemas.microsoft.com/office/powerpoint/2010/main" val="252822826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E3820F4-B3C1-456E-8233-91CE6C70EC57}" type="slidenum">
              <a:rPr lang="en-US" smtClean="0"/>
              <a:pPr/>
              <a:t>124</a:t>
            </a:fld>
            <a:endParaRPr lang="en-US" smtClean="0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smtClean="0"/>
              <a:t>Πολιτική δρομολόγησης </a:t>
            </a:r>
            <a:r>
              <a:rPr lang="en-US" sz="3200" smtClean="0"/>
              <a:t>BGP</a:t>
            </a:r>
          </a:p>
        </p:txBody>
      </p:sp>
      <p:sp>
        <p:nvSpPr>
          <p:cNvPr id="163843" name="Rectangle 4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63844" name="Rectangle 5"/>
          <p:cNvSpPr>
            <a:spLocks noChangeArrowheads="1"/>
          </p:cNvSpPr>
          <p:nvPr/>
        </p:nvSpPr>
        <p:spPr bwMode="auto">
          <a:xfrm>
            <a:off x="355600" y="3744913"/>
            <a:ext cx="82296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000" dirty="0"/>
              <a:t>Τα </a:t>
            </a:r>
            <a:r>
              <a:rPr lang="en-US" sz="2000" dirty="0"/>
              <a:t>A,B,C </a:t>
            </a:r>
            <a:r>
              <a:rPr lang="el-GR" sz="2000" dirty="0"/>
              <a:t>είναι </a:t>
            </a:r>
            <a:r>
              <a:rPr lang="el-GR" sz="2000" dirty="0">
                <a:solidFill>
                  <a:srgbClr val="FF0000"/>
                </a:solidFill>
              </a:rPr>
              <a:t>δίκτυα </a:t>
            </a:r>
            <a:r>
              <a:rPr lang="el-GR" sz="2000" dirty="0" err="1">
                <a:solidFill>
                  <a:srgbClr val="FF0000"/>
                </a:solidFill>
              </a:rPr>
              <a:t>παρόχων</a:t>
            </a:r>
            <a:r>
              <a:rPr lang="el-GR" sz="2000" dirty="0">
                <a:solidFill>
                  <a:srgbClr val="FF0000"/>
                </a:solidFill>
              </a:rPr>
              <a:t> (</a:t>
            </a:r>
            <a:r>
              <a:rPr lang="en-US" sz="2000" dirty="0">
                <a:solidFill>
                  <a:srgbClr val="FF0000"/>
                </a:solidFill>
              </a:rPr>
              <a:t>provider networks</a:t>
            </a:r>
            <a:r>
              <a:rPr lang="el-GR" sz="2000" dirty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000" dirty="0"/>
              <a:t>Τα </a:t>
            </a:r>
            <a:r>
              <a:rPr lang="en-US" sz="2000" dirty="0"/>
              <a:t>X,W,Y </a:t>
            </a:r>
            <a:r>
              <a:rPr lang="el-GR" sz="2000" dirty="0"/>
              <a:t>είναι πελάτες</a:t>
            </a:r>
            <a:r>
              <a:rPr lang="en-US" sz="2000" dirty="0"/>
              <a:t> (</a:t>
            </a:r>
            <a:r>
              <a:rPr lang="el-GR" sz="2000" dirty="0"/>
              <a:t>των δικτύων </a:t>
            </a:r>
            <a:r>
              <a:rPr lang="el-GR" sz="2000" dirty="0" err="1"/>
              <a:t>παρόχων</a:t>
            </a:r>
            <a:r>
              <a:rPr lang="en-US" sz="2000" dirty="0"/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000" dirty="0"/>
              <a:t>Το </a:t>
            </a:r>
            <a:r>
              <a:rPr lang="en-US" sz="2000" dirty="0"/>
              <a:t>X </a:t>
            </a:r>
            <a:r>
              <a:rPr lang="el-GR" sz="2000" dirty="0"/>
              <a:t>είναι </a:t>
            </a:r>
            <a:r>
              <a:rPr lang="el-GR" sz="2000" dirty="0" err="1">
                <a:solidFill>
                  <a:srgbClr val="FF0000"/>
                </a:solidFill>
              </a:rPr>
              <a:t>διεστιακό</a:t>
            </a:r>
            <a:r>
              <a:rPr lang="el-GR" sz="2000" dirty="0"/>
              <a:t> </a:t>
            </a:r>
            <a:r>
              <a:rPr lang="el-GR" sz="2000" dirty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0000"/>
                </a:solidFill>
              </a:rPr>
              <a:t>dual-homed</a:t>
            </a:r>
            <a:r>
              <a:rPr lang="el-GR" sz="2000" dirty="0">
                <a:solidFill>
                  <a:srgbClr val="FF0000"/>
                </a:solidFill>
              </a:rPr>
              <a:t>)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  <a:r>
              <a:rPr lang="en-US" sz="2000" dirty="0"/>
              <a:t> </a:t>
            </a:r>
            <a:r>
              <a:rPr lang="el-GR" sz="2000" dirty="0"/>
              <a:t>συνδέεται σε δύο δίκτυα</a:t>
            </a:r>
            <a:endParaRPr lang="en-US" sz="2000" dirty="0"/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sz="2000" dirty="0"/>
              <a:t>Το </a:t>
            </a:r>
            <a:r>
              <a:rPr lang="en-US" sz="2000" dirty="0"/>
              <a:t>X </a:t>
            </a:r>
            <a:r>
              <a:rPr lang="el-GR" sz="2000" dirty="0"/>
              <a:t>δεν θέλει να δρομολογεί από το </a:t>
            </a:r>
            <a:r>
              <a:rPr lang="en-US" sz="2000" dirty="0"/>
              <a:t>B </a:t>
            </a:r>
            <a:r>
              <a:rPr lang="el-GR" sz="2000" dirty="0"/>
              <a:t>μέσω του </a:t>
            </a:r>
            <a:r>
              <a:rPr lang="en-US" sz="2000" dirty="0"/>
              <a:t>X </a:t>
            </a:r>
            <a:r>
              <a:rPr lang="el-GR" sz="2000" dirty="0"/>
              <a:t>προς το</a:t>
            </a:r>
            <a:r>
              <a:rPr lang="en-US" sz="2000" dirty="0"/>
              <a:t> C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n-US" sz="2000" dirty="0"/>
              <a:t>.. </a:t>
            </a:r>
            <a:r>
              <a:rPr lang="el-GR" sz="2000" dirty="0" smtClean="0"/>
              <a:t>έτσι το</a:t>
            </a:r>
            <a:r>
              <a:rPr lang="en-US" sz="2000" dirty="0" smtClean="0"/>
              <a:t> </a:t>
            </a:r>
            <a:r>
              <a:rPr lang="en-US" sz="2000" dirty="0"/>
              <a:t>X </a:t>
            </a:r>
            <a:r>
              <a:rPr lang="el-GR" sz="2000" dirty="0" smtClean="0"/>
              <a:t>δεν </a:t>
            </a:r>
            <a:r>
              <a:rPr lang="el-GR" sz="2000" dirty="0"/>
              <a:t>θα δημοσιοποιήσει στο</a:t>
            </a:r>
            <a:r>
              <a:rPr lang="en-US" sz="2000" dirty="0"/>
              <a:t> B </a:t>
            </a:r>
            <a:r>
              <a:rPr lang="el-GR" sz="2000" dirty="0"/>
              <a:t>μια διαδρομή προς το</a:t>
            </a:r>
            <a:r>
              <a:rPr lang="en-US" sz="2000" dirty="0"/>
              <a:t> C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en-US" sz="2000" dirty="0"/>
          </a:p>
        </p:txBody>
      </p:sp>
      <p:grpSp>
        <p:nvGrpSpPr>
          <p:cNvPr id="163845" name="Group 7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63847" name="AutoShape 8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48" name="Freeform 9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49" name="Freeform 10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50" name="Rectangle 11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63851" name="Rectangle 12"/>
            <p:cNvSpPr>
              <a:spLocks noChangeArrowheads="1"/>
            </p:cNvSpPr>
            <p:nvPr/>
          </p:nvSpPr>
          <p:spPr bwMode="auto">
            <a:xfrm>
              <a:off x="1867" y="1057"/>
              <a:ext cx="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63852" name="Freeform 13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53" name="Rectangle 14"/>
            <p:cNvSpPr>
              <a:spLocks noChangeArrowheads="1"/>
            </p:cNvSpPr>
            <p:nvPr/>
          </p:nvSpPr>
          <p:spPr bwMode="auto">
            <a:xfrm>
              <a:off x="1896" y="1657"/>
              <a:ext cx="8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63854" name="Rectangle 15"/>
            <p:cNvSpPr>
              <a:spLocks noChangeArrowheads="1"/>
            </p:cNvSpPr>
            <p:nvPr/>
          </p:nvSpPr>
          <p:spPr bwMode="auto">
            <a:xfrm>
              <a:off x="1963" y="1657"/>
              <a:ext cx="3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63855" name="Freeform 16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56" name="Rectangle 17"/>
            <p:cNvSpPr>
              <a:spLocks noChangeArrowheads="1"/>
            </p:cNvSpPr>
            <p:nvPr/>
          </p:nvSpPr>
          <p:spPr bwMode="auto">
            <a:xfrm>
              <a:off x="493" y="1378"/>
              <a:ext cx="13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63857" name="Rectangle 18"/>
            <p:cNvSpPr>
              <a:spLocks noChangeArrowheads="1"/>
            </p:cNvSpPr>
            <p:nvPr/>
          </p:nvSpPr>
          <p:spPr bwMode="auto">
            <a:xfrm>
              <a:off x="617" y="1360"/>
              <a:ext cx="3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63858" name="Freeform 19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59" name="Rectangle 20"/>
            <p:cNvSpPr>
              <a:spLocks noChangeArrowheads="1"/>
            </p:cNvSpPr>
            <p:nvPr/>
          </p:nvSpPr>
          <p:spPr bwMode="auto">
            <a:xfrm>
              <a:off x="2641" y="1262"/>
              <a:ext cx="9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63860" name="Freeform 21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61" name="Rectangle 22"/>
            <p:cNvSpPr>
              <a:spLocks noChangeArrowheads="1"/>
            </p:cNvSpPr>
            <p:nvPr/>
          </p:nvSpPr>
          <p:spPr bwMode="auto">
            <a:xfrm>
              <a:off x="2653" y="1983"/>
              <a:ext cx="8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63862" name="Line 23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63" name="Line 24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64" name="Line 25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65" name="Line 26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66" name="Line 27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67" name="Line 28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68" name="Line 29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69" name="Rectangle 30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163870" name="Rectangle 31"/>
            <p:cNvSpPr>
              <a:spLocks noChangeArrowheads="1"/>
            </p:cNvSpPr>
            <p:nvPr/>
          </p:nvSpPr>
          <p:spPr bwMode="auto">
            <a:xfrm>
              <a:off x="3131" y="89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63871" name="Rectangle 32"/>
            <p:cNvSpPr>
              <a:spLocks noChangeArrowheads="1"/>
            </p:cNvSpPr>
            <p:nvPr/>
          </p:nvSpPr>
          <p:spPr bwMode="auto">
            <a:xfrm>
              <a:off x="3548" y="898"/>
              <a:ext cx="3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63872" name="Rectangle 33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163873" name="Rectangle 34"/>
            <p:cNvSpPr>
              <a:spLocks noChangeArrowheads="1"/>
            </p:cNvSpPr>
            <p:nvPr/>
          </p:nvSpPr>
          <p:spPr bwMode="auto">
            <a:xfrm>
              <a:off x="4341" y="1472"/>
              <a:ext cx="46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l-GR" sz="2000"/>
                <a:t>δίκτυο</a:t>
              </a:r>
              <a:endParaRPr lang="en-US" sz="2000"/>
            </a:p>
          </p:txBody>
        </p:sp>
        <p:sp>
          <p:nvSpPr>
            <p:cNvPr id="163874" name="Rectangle 35"/>
            <p:cNvSpPr>
              <a:spLocks noChangeArrowheads="1"/>
            </p:cNvSpPr>
            <p:nvPr/>
          </p:nvSpPr>
          <p:spPr bwMode="auto">
            <a:xfrm>
              <a:off x="4341" y="1630"/>
              <a:ext cx="50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l-GR" sz="2000"/>
                <a:t>πελάτη</a:t>
              </a:r>
              <a:endParaRPr lang="en-US" sz="2000"/>
            </a:p>
          </p:txBody>
        </p:sp>
        <p:sp>
          <p:nvSpPr>
            <p:cNvPr id="163875" name="Rectangle 36"/>
            <p:cNvSpPr>
              <a:spLocks noChangeArrowheads="1"/>
            </p:cNvSpPr>
            <p:nvPr/>
          </p:nvSpPr>
          <p:spPr bwMode="auto">
            <a:xfrm>
              <a:off x="4823" y="1630"/>
              <a:ext cx="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63876" name="Rectangle 37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163877" name="Rectangle 38"/>
            <p:cNvSpPr>
              <a:spLocks noChangeArrowheads="1"/>
            </p:cNvSpPr>
            <p:nvPr/>
          </p:nvSpPr>
          <p:spPr bwMode="auto">
            <a:xfrm>
              <a:off x="4341" y="909"/>
              <a:ext cx="46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l-GR" sz="2000"/>
                <a:t>δίκτυο</a:t>
              </a:r>
              <a:endParaRPr lang="en-US" sz="2000"/>
            </a:p>
          </p:txBody>
        </p:sp>
        <p:sp>
          <p:nvSpPr>
            <p:cNvPr id="163878" name="Rectangle 39"/>
            <p:cNvSpPr>
              <a:spLocks noChangeArrowheads="1"/>
            </p:cNvSpPr>
            <p:nvPr/>
          </p:nvSpPr>
          <p:spPr bwMode="auto">
            <a:xfrm>
              <a:off x="4796" y="909"/>
              <a:ext cx="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63879" name="Rectangle 40"/>
            <p:cNvSpPr>
              <a:spLocks noChangeArrowheads="1"/>
            </p:cNvSpPr>
            <p:nvPr/>
          </p:nvSpPr>
          <p:spPr bwMode="auto">
            <a:xfrm>
              <a:off x="4341" y="1064"/>
              <a:ext cx="62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l-GR" sz="2000">
                  <a:solidFill>
                    <a:srgbClr val="000000"/>
                  </a:solidFill>
                </a:rPr>
                <a:t>παρόχου</a:t>
              </a:r>
              <a:endParaRPr lang="en-US" sz="2000"/>
            </a:p>
          </p:txBody>
        </p:sp>
        <p:sp>
          <p:nvSpPr>
            <p:cNvPr id="163880" name="Rectangle 41"/>
            <p:cNvSpPr>
              <a:spLocks noChangeArrowheads="1"/>
            </p:cNvSpPr>
            <p:nvPr/>
          </p:nvSpPr>
          <p:spPr bwMode="auto">
            <a:xfrm>
              <a:off x="4785" y="1064"/>
              <a:ext cx="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63881" name="Freeform 42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82" name="Freeform 43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6384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8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36B3C258-AB26-4058-97F7-2B05DFE22921}" type="slidenum">
              <a:rPr lang="en-US" smtClean="0"/>
              <a:pPr/>
              <a:t>125</a:t>
            </a:fld>
            <a:endParaRPr lang="en-US" smtClean="0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Πολιτική δρομολόγησης </a:t>
            </a:r>
            <a:r>
              <a:rPr lang="en-US" sz="3200" dirty="0" smtClean="0"/>
              <a:t>BGP </a:t>
            </a:r>
            <a:r>
              <a:rPr lang="en-US" sz="1800" dirty="0" smtClean="0"/>
              <a:t>(2)</a:t>
            </a:r>
          </a:p>
        </p:txBody>
      </p:sp>
      <p:sp>
        <p:nvSpPr>
          <p:cNvPr id="164867" name="Rectangle 5"/>
          <p:cNvSpPr>
            <a:spLocks noChangeArrowheads="1"/>
          </p:cNvSpPr>
          <p:nvPr/>
        </p:nvSpPr>
        <p:spPr bwMode="auto">
          <a:xfrm>
            <a:off x="355600" y="3529013"/>
            <a:ext cx="8229600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000" dirty="0"/>
              <a:t>Το </a:t>
            </a:r>
            <a:r>
              <a:rPr lang="en-US" sz="2000" dirty="0"/>
              <a:t>A </a:t>
            </a:r>
            <a:r>
              <a:rPr lang="el-GR" sz="2000" dirty="0"/>
              <a:t>διαφημίζει τη διαδρομή</a:t>
            </a:r>
            <a:r>
              <a:rPr lang="en-US" sz="2000" dirty="0"/>
              <a:t> AW  </a:t>
            </a:r>
            <a:r>
              <a:rPr lang="el-GR" sz="2000" dirty="0"/>
              <a:t>στο</a:t>
            </a:r>
            <a:r>
              <a:rPr lang="en-US" sz="2000" dirty="0"/>
              <a:t> B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000" dirty="0"/>
              <a:t>Το </a:t>
            </a:r>
            <a:r>
              <a:rPr lang="en-US" sz="2000" dirty="0"/>
              <a:t>B </a:t>
            </a:r>
            <a:r>
              <a:rPr lang="el-GR" sz="2000" dirty="0"/>
              <a:t>διαφημίζει τη διαδρομή</a:t>
            </a:r>
            <a:r>
              <a:rPr lang="en-US" sz="2000" dirty="0"/>
              <a:t> BAW </a:t>
            </a:r>
            <a:r>
              <a:rPr lang="el-GR" sz="2000" dirty="0"/>
              <a:t>στο</a:t>
            </a:r>
            <a:r>
              <a:rPr lang="en-US" sz="2000" dirty="0"/>
              <a:t> X 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000" dirty="0"/>
              <a:t>Θα πρέπει το</a:t>
            </a:r>
            <a:r>
              <a:rPr lang="en-US" sz="2000" dirty="0"/>
              <a:t> B </a:t>
            </a:r>
            <a:r>
              <a:rPr lang="el-GR" sz="2000" dirty="0"/>
              <a:t>να διαφημίσει τη διαδρομή</a:t>
            </a:r>
            <a:r>
              <a:rPr lang="en-US" sz="2000" dirty="0"/>
              <a:t> BAW </a:t>
            </a:r>
            <a:r>
              <a:rPr lang="el-GR" sz="2000" dirty="0"/>
              <a:t>στο</a:t>
            </a:r>
            <a:r>
              <a:rPr lang="en-US" sz="2000" dirty="0"/>
              <a:t> </a:t>
            </a:r>
            <a:r>
              <a:rPr lang="en-US" sz="2000" dirty="0" smtClean="0"/>
              <a:t>C</a:t>
            </a:r>
            <a:r>
              <a:rPr lang="el-GR" sz="2000" dirty="0" smtClean="0"/>
              <a:t>;</a:t>
            </a:r>
            <a:endParaRPr lang="en-US" sz="2000" dirty="0"/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sz="2000" dirty="0"/>
              <a:t>Σε καμία περίπτωση</a:t>
            </a:r>
            <a:r>
              <a:rPr lang="en-US" sz="2000" dirty="0"/>
              <a:t>!</a:t>
            </a:r>
            <a:r>
              <a:rPr lang="el-GR" sz="2000" dirty="0"/>
              <a:t> </a:t>
            </a:r>
            <a:r>
              <a:rPr lang="el-GR" sz="2000" dirty="0" smtClean="0"/>
              <a:t>Το </a:t>
            </a:r>
            <a:r>
              <a:rPr lang="en-US" sz="2000" dirty="0"/>
              <a:t>B </a:t>
            </a:r>
            <a:r>
              <a:rPr lang="el-GR" sz="2000" dirty="0"/>
              <a:t>δεν έχει όφελος από τη δρομολόγηση</a:t>
            </a:r>
            <a:r>
              <a:rPr lang="en-US" sz="2000" dirty="0"/>
              <a:t> </a:t>
            </a:r>
            <a:r>
              <a:rPr lang="en-US" sz="2000" dirty="0" smtClean="0"/>
              <a:t>CBAW</a:t>
            </a:r>
            <a:r>
              <a:rPr lang="el-GR" sz="2000" dirty="0" smtClean="0"/>
              <a:t>,</a:t>
            </a:r>
            <a:r>
              <a:rPr lang="en-US" sz="2000" dirty="0" smtClean="0"/>
              <a:t> </a:t>
            </a:r>
            <a:r>
              <a:rPr lang="el-GR" sz="2000" dirty="0"/>
              <a:t>καθώς ούτε το </a:t>
            </a:r>
            <a:r>
              <a:rPr lang="en-US" sz="2000" dirty="0"/>
              <a:t>W </a:t>
            </a:r>
            <a:r>
              <a:rPr lang="el-GR" sz="2000" dirty="0"/>
              <a:t>ούτε το</a:t>
            </a:r>
            <a:r>
              <a:rPr lang="en-US" sz="2000" dirty="0"/>
              <a:t> C </a:t>
            </a:r>
            <a:r>
              <a:rPr lang="el-GR" sz="2000" dirty="0"/>
              <a:t>είναι πελάτες του </a:t>
            </a:r>
            <a:r>
              <a:rPr lang="en-US" sz="2000" dirty="0"/>
              <a:t>B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sz="2000" dirty="0"/>
              <a:t>Το </a:t>
            </a:r>
            <a:r>
              <a:rPr lang="en-US" sz="2000" dirty="0"/>
              <a:t>B </a:t>
            </a:r>
            <a:r>
              <a:rPr lang="el-GR" sz="2000" dirty="0"/>
              <a:t>θέλει να εξαναγκάσει το </a:t>
            </a:r>
            <a:r>
              <a:rPr lang="en-US" sz="2000" dirty="0"/>
              <a:t>C </a:t>
            </a:r>
            <a:r>
              <a:rPr lang="el-GR" sz="2000" dirty="0"/>
              <a:t>να δρομολογεί προς το </a:t>
            </a:r>
            <a:r>
              <a:rPr lang="en-US" sz="2000" dirty="0" smtClean="0"/>
              <a:t>W </a:t>
            </a:r>
            <a:r>
              <a:rPr lang="el-GR" sz="2000" dirty="0"/>
              <a:t>μέσω του</a:t>
            </a:r>
            <a:r>
              <a:rPr lang="en-US" sz="2000" dirty="0"/>
              <a:t> A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sz="2000" dirty="0"/>
              <a:t>Το </a:t>
            </a:r>
            <a:r>
              <a:rPr lang="en-US" sz="2000" dirty="0"/>
              <a:t>B </a:t>
            </a:r>
            <a:r>
              <a:rPr lang="el-GR" sz="2000" dirty="0"/>
              <a:t>θέλει να δρομολογεί </a:t>
            </a:r>
            <a:r>
              <a:rPr lang="el-GR" sz="2000" i="1" dirty="0">
                <a:solidFill>
                  <a:srgbClr val="FF0000"/>
                </a:solidFill>
              </a:rPr>
              <a:t>μόνο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l-GR" sz="2000" dirty="0"/>
              <a:t>προς/από</a:t>
            </a:r>
            <a:r>
              <a:rPr lang="en-US" sz="2000" dirty="0"/>
              <a:t> </a:t>
            </a:r>
            <a:r>
              <a:rPr lang="el-GR" sz="2000" dirty="0"/>
              <a:t>τους πελάτες του</a:t>
            </a:r>
            <a:r>
              <a:rPr lang="en-US" sz="2000" dirty="0"/>
              <a:t>!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en-US" sz="2000" dirty="0"/>
          </a:p>
        </p:txBody>
      </p:sp>
      <p:grpSp>
        <p:nvGrpSpPr>
          <p:cNvPr id="164868" name="Group 5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64870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71" name="Freeform 9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72" name="Freeform 16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73" name="Rectangle 17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64874" name="Rectangle 19"/>
            <p:cNvSpPr>
              <a:spLocks noChangeArrowheads="1"/>
            </p:cNvSpPr>
            <p:nvPr/>
          </p:nvSpPr>
          <p:spPr bwMode="auto">
            <a:xfrm>
              <a:off x="1867" y="1057"/>
              <a:ext cx="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64875" name="Freeform 2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76" name="Rectangle 22"/>
            <p:cNvSpPr>
              <a:spLocks noChangeArrowheads="1"/>
            </p:cNvSpPr>
            <p:nvPr/>
          </p:nvSpPr>
          <p:spPr bwMode="auto">
            <a:xfrm>
              <a:off x="1896" y="1657"/>
              <a:ext cx="8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64877" name="Rectangle 23"/>
            <p:cNvSpPr>
              <a:spLocks noChangeArrowheads="1"/>
            </p:cNvSpPr>
            <p:nvPr/>
          </p:nvSpPr>
          <p:spPr bwMode="auto">
            <a:xfrm>
              <a:off x="1963" y="1657"/>
              <a:ext cx="3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64878" name="Freeform 2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79" name="Rectangle 25"/>
            <p:cNvSpPr>
              <a:spLocks noChangeArrowheads="1"/>
            </p:cNvSpPr>
            <p:nvPr/>
          </p:nvSpPr>
          <p:spPr bwMode="auto">
            <a:xfrm>
              <a:off x="493" y="1378"/>
              <a:ext cx="13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64880" name="Rectangle 26"/>
            <p:cNvSpPr>
              <a:spLocks noChangeArrowheads="1"/>
            </p:cNvSpPr>
            <p:nvPr/>
          </p:nvSpPr>
          <p:spPr bwMode="auto">
            <a:xfrm>
              <a:off x="617" y="1360"/>
              <a:ext cx="3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64881" name="Freeform 2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82" name="Rectangle 28"/>
            <p:cNvSpPr>
              <a:spLocks noChangeArrowheads="1"/>
            </p:cNvSpPr>
            <p:nvPr/>
          </p:nvSpPr>
          <p:spPr bwMode="auto">
            <a:xfrm>
              <a:off x="2641" y="1262"/>
              <a:ext cx="9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64883" name="Freeform 30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84" name="Rectangle 31"/>
            <p:cNvSpPr>
              <a:spLocks noChangeArrowheads="1"/>
            </p:cNvSpPr>
            <p:nvPr/>
          </p:nvSpPr>
          <p:spPr bwMode="auto">
            <a:xfrm>
              <a:off x="2653" y="1983"/>
              <a:ext cx="8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64885" name="Line 33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86" name="Line 34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87" name="Line 35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88" name="Line 36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89" name="Line 37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90" name="Line 38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91" name="Line 39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92" name="Rectangle 40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164893" name="Rectangle 41"/>
            <p:cNvSpPr>
              <a:spLocks noChangeArrowheads="1"/>
            </p:cNvSpPr>
            <p:nvPr/>
          </p:nvSpPr>
          <p:spPr bwMode="auto">
            <a:xfrm>
              <a:off x="3131" y="89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64894" name="Rectangle 42"/>
            <p:cNvSpPr>
              <a:spLocks noChangeArrowheads="1"/>
            </p:cNvSpPr>
            <p:nvPr/>
          </p:nvSpPr>
          <p:spPr bwMode="auto">
            <a:xfrm>
              <a:off x="3548" y="898"/>
              <a:ext cx="3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64895" name="Rectangle 43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164896" name="Rectangle 44"/>
            <p:cNvSpPr>
              <a:spLocks noChangeArrowheads="1"/>
            </p:cNvSpPr>
            <p:nvPr/>
          </p:nvSpPr>
          <p:spPr bwMode="auto">
            <a:xfrm>
              <a:off x="4341" y="1472"/>
              <a:ext cx="46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l-GR" sz="2000"/>
                <a:t>δίκτυο</a:t>
              </a:r>
              <a:endParaRPr lang="en-US" sz="2000"/>
            </a:p>
          </p:txBody>
        </p:sp>
        <p:sp>
          <p:nvSpPr>
            <p:cNvPr id="164897" name="Rectangle 45"/>
            <p:cNvSpPr>
              <a:spLocks noChangeArrowheads="1"/>
            </p:cNvSpPr>
            <p:nvPr/>
          </p:nvSpPr>
          <p:spPr bwMode="auto">
            <a:xfrm>
              <a:off x="4341" y="1630"/>
              <a:ext cx="50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l-GR" sz="2000"/>
                <a:t>πελάτη</a:t>
              </a:r>
              <a:endParaRPr lang="en-US" sz="2000"/>
            </a:p>
          </p:txBody>
        </p:sp>
        <p:sp>
          <p:nvSpPr>
            <p:cNvPr id="164898" name="Rectangle 46"/>
            <p:cNvSpPr>
              <a:spLocks noChangeArrowheads="1"/>
            </p:cNvSpPr>
            <p:nvPr/>
          </p:nvSpPr>
          <p:spPr bwMode="auto">
            <a:xfrm>
              <a:off x="4823" y="1630"/>
              <a:ext cx="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64899" name="Rectangle 47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164900" name="Rectangle 48"/>
            <p:cNvSpPr>
              <a:spLocks noChangeArrowheads="1"/>
            </p:cNvSpPr>
            <p:nvPr/>
          </p:nvSpPr>
          <p:spPr bwMode="auto">
            <a:xfrm>
              <a:off x="4341" y="909"/>
              <a:ext cx="46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l-GR" sz="2000">
                  <a:solidFill>
                    <a:srgbClr val="000000"/>
                  </a:solidFill>
                </a:rPr>
                <a:t>δίκτυο</a:t>
              </a:r>
              <a:endParaRPr lang="en-US" sz="2000"/>
            </a:p>
          </p:txBody>
        </p:sp>
        <p:sp>
          <p:nvSpPr>
            <p:cNvPr id="164901" name="Rectangle 49"/>
            <p:cNvSpPr>
              <a:spLocks noChangeArrowheads="1"/>
            </p:cNvSpPr>
            <p:nvPr/>
          </p:nvSpPr>
          <p:spPr bwMode="auto">
            <a:xfrm>
              <a:off x="4796" y="909"/>
              <a:ext cx="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64902" name="Rectangle 50"/>
            <p:cNvSpPr>
              <a:spLocks noChangeArrowheads="1"/>
            </p:cNvSpPr>
            <p:nvPr/>
          </p:nvSpPr>
          <p:spPr bwMode="auto">
            <a:xfrm>
              <a:off x="4341" y="1064"/>
              <a:ext cx="62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l-GR" sz="2000"/>
                <a:t>παρόχου</a:t>
              </a:r>
              <a:endParaRPr lang="en-US" sz="2000"/>
            </a:p>
          </p:txBody>
        </p:sp>
        <p:sp>
          <p:nvSpPr>
            <p:cNvPr id="164903" name="Rectangle 51"/>
            <p:cNvSpPr>
              <a:spLocks noChangeArrowheads="1"/>
            </p:cNvSpPr>
            <p:nvPr/>
          </p:nvSpPr>
          <p:spPr bwMode="auto">
            <a:xfrm>
              <a:off x="4785" y="1064"/>
              <a:ext cx="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64904" name="Freeform 52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905" name="Freeform 53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6486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0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BC00045F-1565-4600-8701-BF1741A18234}" type="slidenum">
              <a:rPr lang="en-US" smtClean="0"/>
              <a:pPr/>
              <a:t>126</a:t>
            </a:fld>
            <a:endParaRPr lang="en-US" smtClean="0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/>
              <a:t>Γιατί διαφορετική δρομολόγηση </a:t>
            </a:r>
            <a:r>
              <a:rPr lang="en-US" sz="2800" dirty="0" smtClean="0"/>
              <a:t>intra- </a:t>
            </a:r>
            <a:r>
              <a:rPr lang="el-GR" sz="2800" dirty="0" smtClean="0"/>
              <a:t>και</a:t>
            </a:r>
            <a:r>
              <a:rPr lang="en-US" sz="2800" dirty="0" smtClean="0"/>
              <a:t> inter-AS</a:t>
            </a:r>
            <a:r>
              <a:rPr lang="el-GR" sz="2800" dirty="0" smtClean="0"/>
              <a:t> ;</a:t>
            </a:r>
            <a:r>
              <a:rPr lang="en-US" dirty="0" smtClean="0"/>
              <a:t> 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393825"/>
            <a:ext cx="8229600" cy="42608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Πολιτική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inter-AS: </a:t>
            </a:r>
            <a:r>
              <a:rPr lang="el-GR" sz="2000" dirty="0" smtClean="0"/>
              <a:t>ο διαχειριστής θέλει έλεγχο στο πώς δρομολογείται </a:t>
            </a:r>
            <a:br>
              <a:rPr lang="el-GR" sz="2000" dirty="0" smtClean="0"/>
            </a:br>
            <a:r>
              <a:rPr lang="el-GR" sz="2000" dirty="0" smtClean="0"/>
              <a:t>η κίνησή του, ποιός δρομολογεί μέσω του δικτύου του</a:t>
            </a:r>
            <a:r>
              <a:rPr lang="en-US" sz="20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intra-AS: </a:t>
            </a:r>
            <a:r>
              <a:rPr lang="el-GR" sz="2000" dirty="0" smtClean="0"/>
              <a:t>μοναδικός διαχειριστής</a:t>
            </a:r>
            <a:r>
              <a:rPr lang="en-US" sz="2000" dirty="0" smtClean="0"/>
              <a:t>, </a:t>
            </a:r>
            <a:r>
              <a:rPr lang="el-GR" sz="2000" dirty="0" smtClean="0"/>
              <a:t>οπότε δεν χρειάζονται αποφάσεις πολιτικής</a:t>
            </a:r>
            <a:endParaRPr lang="en-US" sz="2000" dirty="0" smtClean="0"/>
          </a:p>
          <a:p>
            <a:pPr>
              <a:buFont typeface="ZapfDingbats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Κλίμακα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Η ιεραρχική δρομολόγηση εξοικονομεί μέγεθος πίνακα</a:t>
            </a:r>
            <a:r>
              <a:rPr lang="en-US" sz="2000" dirty="0" smtClean="0"/>
              <a:t>, </a:t>
            </a:r>
            <a:r>
              <a:rPr lang="el-GR" sz="2000" dirty="0" smtClean="0"/>
              <a:t>μειωμένη κίνηση ενημερώσεων</a:t>
            </a:r>
            <a:endParaRPr lang="en-US" sz="2000" dirty="0" smtClean="0"/>
          </a:p>
          <a:p>
            <a:pPr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Απόδοση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intra-AS: </a:t>
            </a:r>
            <a:r>
              <a:rPr lang="el-GR" sz="2000" dirty="0" smtClean="0"/>
              <a:t>μπορεί να επικεντρώσει στην απόδοση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inter-AS: </a:t>
            </a:r>
            <a:r>
              <a:rPr lang="el-GR" sz="2000" dirty="0" smtClean="0"/>
              <a:t>η πολιτική μπορεί να κυριαρχήσει της απόδοσης</a:t>
            </a:r>
            <a:endParaRPr lang="en-US" sz="2000" dirty="0" smtClean="0"/>
          </a:p>
        </p:txBody>
      </p:sp>
      <p:sp>
        <p:nvSpPr>
          <p:cNvPr id="16589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4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Comic Sans MS"/>
                <a:cs typeface="Comic Sans MS"/>
              </a:rPr>
              <a:t>Τέλος Ενότητας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7 - Εικόνα" descr="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8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999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omic Sans MS"/>
                <a:cs typeface="Comic Sans MS"/>
              </a:rPr>
              <a:t>Άδεια Χρήσης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830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Comic Sans MS"/>
                <a:cs typeface="Comic Sans MS"/>
              </a:rPr>
              <a:t>Σημείωμα </a:t>
            </a:r>
            <a:r>
              <a:rPr lang="el-GR" dirty="0" smtClean="0">
                <a:latin typeface="Comic Sans MS"/>
                <a:cs typeface="Comic Sans MS"/>
              </a:rPr>
              <a:t>Αναφοράς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>
                <a:latin typeface="Comic Sans MS"/>
                <a:cs typeface="Comic Sans MS"/>
              </a:rPr>
              <a:t>Copyright </a:t>
            </a:r>
            <a:r>
              <a:rPr lang="el-GR" sz="2000" dirty="0" err="1" smtClean="0">
                <a:latin typeface="Comic Sans MS"/>
                <a:cs typeface="Comic Sans MS"/>
              </a:rPr>
              <a:t>Εθνικόν</a:t>
            </a:r>
            <a:r>
              <a:rPr lang="el-GR" sz="2000" dirty="0" smtClean="0">
                <a:latin typeface="Comic Sans MS"/>
                <a:cs typeface="Comic Sans MS"/>
              </a:rPr>
              <a:t> και </a:t>
            </a:r>
            <a:r>
              <a:rPr lang="el-GR" sz="2000" dirty="0" err="1" smtClean="0">
                <a:latin typeface="Comic Sans MS"/>
                <a:cs typeface="Comic Sans MS"/>
              </a:rPr>
              <a:t>Καποδιστριακόν</a:t>
            </a:r>
            <a:r>
              <a:rPr lang="el-GR" sz="2000" dirty="0" smtClean="0">
                <a:latin typeface="Comic Sans MS"/>
                <a:cs typeface="Comic Sans MS"/>
              </a:rPr>
              <a:t> </a:t>
            </a:r>
            <a:r>
              <a:rPr lang="el-GR" sz="2000" dirty="0" err="1" smtClean="0">
                <a:latin typeface="Comic Sans MS"/>
                <a:cs typeface="Comic Sans MS"/>
              </a:rPr>
              <a:t>Πανεπιστήμιον</a:t>
            </a:r>
            <a:r>
              <a:rPr lang="el-GR" sz="2000" dirty="0" smtClean="0">
                <a:latin typeface="Comic Sans MS"/>
                <a:cs typeface="Comic Sans MS"/>
              </a:rPr>
              <a:t> Αθηνών</a:t>
            </a:r>
            <a:r>
              <a:rPr lang="en-US" sz="2000" dirty="0" smtClean="0">
                <a:latin typeface="Comic Sans MS"/>
                <a:cs typeface="Comic Sans MS"/>
              </a:rPr>
              <a:t>, </a:t>
            </a:r>
            <a:r>
              <a:rPr lang="el-GR" sz="2000" dirty="0" smtClean="0">
                <a:latin typeface="Comic Sans MS"/>
                <a:cs typeface="Comic Sans MS"/>
              </a:rPr>
              <a:t>Μεράκος Λάζαρος 201</a:t>
            </a:r>
            <a:r>
              <a:rPr lang="en-US" sz="2000" dirty="0" smtClean="0">
                <a:latin typeface="Comic Sans MS"/>
                <a:cs typeface="Comic Sans MS"/>
              </a:rPr>
              <a:t>5</a:t>
            </a:r>
            <a:r>
              <a:rPr lang="el-GR" sz="2000" dirty="0" smtClean="0">
                <a:latin typeface="Comic Sans MS"/>
                <a:cs typeface="Comic Sans MS"/>
              </a:rPr>
              <a:t>. «Δίκτυα Επικοινωνιών Ι. Ενότητα 4: Επίπεδο Δικτύου». Έκδοση: 1.01. Αθήνα 201</a:t>
            </a:r>
            <a:r>
              <a:rPr lang="en-US" sz="2000" dirty="0" smtClean="0">
                <a:latin typeface="Comic Sans MS"/>
                <a:cs typeface="Comic Sans MS"/>
              </a:rPr>
              <a:t>5</a:t>
            </a:r>
            <a:r>
              <a:rPr lang="el-GR" sz="2000" dirty="0" smtClean="0">
                <a:latin typeface="Comic Sans MS"/>
                <a:cs typeface="Comic Sans MS"/>
              </a:rPr>
              <a:t>. </a:t>
            </a:r>
            <a:br>
              <a:rPr lang="el-GR" sz="2000" dirty="0" smtClean="0">
                <a:latin typeface="Comic Sans MS"/>
                <a:cs typeface="Comic Sans MS"/>
              </a:rPr>
            </a:br>
            <a:r>
              <a:rPr lang="el-GR" sz="2000" dirty="0" smtClean="0">
                <a:latin typeface="Comic Sans MS"/>
                <a:cs typeface="Comic Sans MS"/>
              </a:rPr>
              <a:t>Διαθέσιμο </a:t>
            </a:r>
            <a:r>
              <a:rPr lang="el-GR" sz="2000" dirty="0">
                <a:latin typeface="Comic Sans MS"/>
                <a:cs typeface="Comic Sans MS"/>
              </a:rPr>
              <a:t>από τη δικτυακή </a:t>
            </a:r>
            <a:r>
              <a:rPr lang="el-GR" sz="2000" dirty="0" smtClean="0">
                <a:latin typeface="Comic Sans MS"/>
                <a:cs typeface="Comic Sans MS"/>
              </a:rPr>
              <a:t>διεύθυνση: </a:t>
            </a:r>
          </a:p>
          <a:p>
            <a:pPr marL="0" indent="0">
              <a:buNone/>
            </a:pPr>
            <a:r>
              <a:rPr lang="en-US" sz="2000" dirty="0" smtClean="0">
                <a:latin typeface="Comic Sans MS"/>
                <a:cs typeface="Comic Sans MS"/>
                <a:hlinkClick r:id="rId3"/>
              </a:rPr>
              <a:t>http</a:t>
            </a:r>
            <a:r>
              <a:rPr lang="en-US" sz="2000" dirty="0">
                <a:latin typeface="Comic Sans MS"/>
                <a:cs typeface="Comic Sans MS"/>
                <a:hlinkClick r:id="rId3"/>
              </a:rPr>
              <a:t>://</a:t>
            </a:r>
            <a:r>
              <a:rPr lang="en-US" sz="2000" dirty="0" smtClean="0">
                <a:latin typeface="Comic Sans MS"/>
                <a:cs typeface="Comic Sans MS"/>
                <a:hlinkClick r:id="rId3"/>
              </a:rPr>
              <a:t>opencourses.uoa.gr/courses/DI19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l-GR" sz="2000" dirty="0" smtClean="0">
                <a:latin typeface="Comic Sans MS"/>
                <a:cs typeface="Comic Sans MS"/>
              </a:rPr>
              <a:t> </a:t>
            </a:r>
            <a:endParaRPr lang="el-GR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2334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9E8DED9A-26C5-4494-9E40-280B57DAE8F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33375"/>
            <a:ext cx="8078788" cy="885825"/>
          </a:xfrm>
        </p:spPr>
        <p:txBody>
          <a:bodyPr/>
          <a:lstStyle/>
          <a:p>
            <a:r>
              <a:rPr lang="el-GR" sz="3600" dirty="0" smtClean="0"/>
              <a:t>Εικονικά κυκλώματα (</a:t>
            </a:r>
            <a:r>
              <a:rPr lang="en-US" sz="3600" dirty="0" smtClean="0"/>
              <a:t>Virtual circuits</a:t>
            </a:r>
            <a:r>
              <a:rPr lang="el-GR" sz="3600" dirty="0" smtClean="0"/>
              <a:t>)</a:t>
            </a:r>
            <a:endParaRPr lang="en-US" sz="36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3495675"/>
            <a:ext cx="7620000" cy="304323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Εγκαθίδρυση και τερματισμός για κάθε κλήση πριν τα δεδομένα αρχίσουν να ρέουν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Κάθε πακέτο φέρει αναγνωριστικό του</a:t>
            </a:r>
            <a:r>
              <a:rPr lang="en-US" sz="2000" dirty="0" smtClean="0"/>
              <a:t> VC (</a:t>
            </a:r>
            <a:r>
              <a:rPr lang="el-GR" sz="2000" dirty="0" smtClean="0"/>
              <a:t>όχι τη διεύθυνση του υπολογιστή προορισμού</a:t>
            </a:r>
            <a:r>
              <a:rPr lang="en-US" sz="2000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Κάθε δρομολογητής στη διαδρομή προέλευσης-προορισμού διατηρεί «κατάσταση» για κάθε σύνδεση που περνά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Οι πόροι ζεύξης, δρομολογητή </a:t>
            </a:r>
            <a:r>
              <a:rPr lang="en-US" sz="2000" dirty="0" smtClean="0"/>
              <a:t>(</a:t>
            </a:r>
            <a:r>
              <a:rPr lang="el-GR" sz="2000" dirty="0" smtClean="0"/>
              <a:t>εύρος ζώνης</a:t>
            </a:r>
            <a:r>
              <a:rPr lang="en-US" sz="2000" dirty="0" smtClean="0"/>
              <a:t>, </a:t>
            </a:r>
            <a:r>
              <a:rPr lang="el-GR" sz="2000" dirty="0" err="1" smtClean="0"/>
              <a:t>ενταμιευτές</a:t>
            </a:r>
            <a:r>
              <a:rPr lang="en-US" sz="2000" dirty="0" smtClean="0"/>
              <a:t>) </a:t>
            </a:r>
            <a:r>
              <a:rPr lang="el-GR" sz="2000" dirty="0" smtClean="0"/>
              <a:t>μπορούν να αποδοθούν σε </a:t>
            </a:r>
            <a:r>
              <a:rPr lang="en-US" sz="2000" dirty="0" smtClean="0"/>
              <a:t>VC (</a:t>
            </a:r>
            <a:r>
              <a:rPr lang="el-GR" sz="2000" dirty="0" smtClean="0"/>
              <a:t>αποκλειστικοί πόροι</a:t>
            </a:r>
            <a:r>
              <a:rPr lang="en-US" sz="2000" dirty="0" smtClean="0"/>
              <a:t> = </a:t>
            </a:r>
            <a:r>
              <a:rPr lang="el-GR" sz="2000" dirty="0" smtClean="0"/>
              <a:t>προβλέψιμη υπηρεσία</a:t>
            </a:r>
            <a:r>
              <a:rPr lang="en-US" sz="2000" dirty="0" smtClean="0"/>
              <a:t>)</a:t>
            </a:r>
          </a:p>
          <a:p>
            <a:pPr lvl="1">
              <a:buFont typeface="ZapfDingbats"/>
              <a:buNone/>
            </a:pPr>
            <a:endParaRPr lang="en-US" sz="1800" dirty="0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76300" y="1473201"/>
            <a:ext cx="7743825" cy="18605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000" dirty="0" smtClean="0"/>
              <a:t>“</a:t>
            </a:r>
            <a:r>
              <a:rPr lang="el-GR" sz="2000" dirty="0" smtClean="0"/>
              <a:t>Η διαδρομή από την προέλευση στον προορισμό συμπεριφέρεται αρκετά σαν τηλεφωνικό κύκλωμα</a:t>
            </a:r>
            <a:r>
              <a:rPr lang="en-US" sz="2000" dirty="0" smtClean="0"/>
              <a:t>”</a:t>
            </a:r>
          </a:p>
          <a:p>
            <a:pPr lvl="1">
              <a:buFont typeface="Wingdings" pitchFamily="2" charset="2"/>
              <a:buChar char="q"/>
            </a:pPr>
            <a:r>
              <a:rPr lang="el-GR" sz="1800" dirty="0"/>
              <a:t>ω</a:t>
            </a:r>
            <a:r>
              <a:rPr lang="el-GR" sz="1800" dirty="0" smtClean="0"/>
              <a:t>ς προς την απόδοση</a:t>
            </a:r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l-GR" sz="1800" dirty="0" smtClean="0"/>
              <a:t>ενέργειες του δικτύου κατά μήκος της διαδρομής από την προέλευση στον προορισμό</a:t>
            </a:r>
            <a:endParaRPr lang="en-US" sz="1800" dirty="0" smtClean="0"/>
          </a:p>
          <a:p>
            <a:endParaRPr lang="en-US" sz="2000" dirty="0" smtClean="0"/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666750" y="1457325"/>
            <a:ext cx="7677150" cy="1685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7654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07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/>
                <a:cs typeface="Comic Sans MS"/>
              </a:rPr>
              <a:t>Χρηματοδότηση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Comic Sans MS"/>
                <a:cs typeface="Comic Sans MS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000" dirty="0" smtClean="0">
              <a:latin typeface="Comic Sans MS"/>
              <a:cs typeface="Comic Sans MS"/>
            </a:endParaRPr>
          </a:p>
          <a:p>
            <a:r>
              <a:rPr lang="el-GR" sz="2000" dirty="0" smtClean="0">
                <a:latin typeface="Comic Sans MS"/>
                <a:cs typeface="Comic Sans MS"/>
              </a:rPr>
              <a:t>Το έργο «</a:t>
            </a:r>
            <a:r>
              <a:rPr lang="el-GR" sz="2000" b="1" dirty="0" smtClean="0">
                <a:latin typeface="Comic Sans MS"/>
                <a:cs typeface="Comic Sans MS"/>
              </a:rPr>
              <a:t>Ανοικτά Μαθήματα στο Πανεπιστήμιο Αθηνών</a:t>
            </a:r>
            <a:r>
              <a:rPr lang="el-GR" sz="2000" dirty="0" smtClean="0">
                <a:latin typeface="Comic Sans MS"/>
                <a:cs typeface="Comic Sans MS"/>
              </a:rPr>
              <a:t>» έχει χρηματοδοτήσει μόνο τη αναδιαμόρφωση του εκπαιδευτικού υλικού. </a:t>
            </a:r>
          </a:p>
          <a:p>
            <a:r>
              <a:rPr lang="el-GR" sz="2000" dirty="0" smtClean="0">
                <a:latin typeface="Comic Sans MS"/>
                <a:cs typeface="Comic Sans MS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797152"/>
            <a:ext cx="6480048" cy="15422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22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B0B5BF5-1504-48E8-A5D9-1B87E90048C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Υλοποίηση </a:t>
            </a:r>
            <a:r>
              <a:rPr lang="en-US" sz="3200" dirty="0" smtClean="0"/>
              <a:t>VC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4667"/>
            <a:ext cx="7772400" cy="4893733"/>
          </a:xfrm>
        </p:spPr>
        <p:txBody>
          <a:bodyPr/>
          <a:lstStyle/>
          <a:p>
            <a:pPr marL="533400" indent="-533400">
              <a:buFont typeface="ZapfDingbats"/>
              <a:buNone/>
            </a:pPr>
            <a:r>
              <a:rPr lang="el-GR" sz="2400" dirty="0" smtClean="0"/>
              <a:t>Ένα </a:t>
            </a:r>
            <a:r>
              <a:rPr lang="en-US" sz="2400" dirty="0" smtClean="0"/>
              <a:t> VC </a:t>
            </a:r>
            <a:r>
              <a:rPr lang="el-GR" sz="2400" dirty="0" smtClean="0"/>
              <a:t>αποτελείται από</a:t>
            </a:r>
            <a:endParaRPr lang="en-US" sz="2400" dirty="0" smtClean="0"/>
          </a:p>
          <a:p>
            <a:pPr marL="914400" lvl="1" indent="-457200">
              <a:buFont typeface="ZapfDingbats"/>
              <a:buAutoNum type="arabicPeriod"/>
            </a:pPr>
            <a:r>
              <a:rPr lang="el-GR" sz="2000" dirty="0" smtClean="0">
                <a:solidFill>
                  <a:srgbClr val="FF0000"/>
                </a:solidFill>
              </a:rPr>
              <a:t>διαδρομή </a:t>
            </a:r>
            <a:r>
              <a:rPr lang="el-GR" sz="2000" dirty="0" smtClean="0"/>
              <a:t>από την προέλευση στον προορισμό</a:t>
            </a:r>
            <a:endParaRPr lang="en-US" sz="2000" dirty="0" smtClean="0"/>
          </a:p>
          <a:p>
            <a:pPr marL="914400" lvl="1" indent="-457200">
              <a:buFont typeface="ZapfDingbats"/>
              <a:buAutoNum type="arabicPeriod"/>
            </a:pPr>
            <a:r>
              <a:rPr lang="el-GR" sz="2000" dirty="0" smtClean="0">
                <a:solidFill>
                  <a:srgbClr val="FF0000"/>
                </a:solidFill>
              </a:rPr>
              <a:t>αριθμούς </a:t>
            </a:r>
            <a:r>
              <a:rPr lang="en-US" sz="2000" dirty="0" smtClean="0">
                <a:solidFill>
                  <a:srgbClr val="FF0000"/>
                </a:solidFill>
              </a:rPr>
              <a:t>VC, </a:t>
            </a:r>
            <a:r>
              <a:rPr lang="el-GR" sz="2000" dirty="0" smtClean="0"/>
              <a:t>ένας αριθμός για κάθε ζεύξη κατά μήκος της διαδρομής</a:t>
            </a:r>
            <a:endParaRPr lang="en-US" sz="2000" dirty="0" smtClean="0"/>
          </a:p>
          <a:p>
            <a:pPr marL="914400" lvl="1" indent="-457200">
              <a:buFont typeface="ZapfDingbats"/>
              <a:buAutoNum type="arabicPeriod"/>
            </a:pPr>
            <a:r>
              <a:rPr lang="el-GR" sz="2000" dirty="0" smtClean="0">
                <a:solidFill>
                  <a:srgbClr val="FF0000"/>
                </a:solidFill>
              </a:rPr>
              <a:t>καταχωρίσεις σε πίνακες προώθησης </a:t>
            </a:r>
            <a:r>
              <a:rPr lang="el-GR" sz="2000" dirty="0" smtClean="0"/>
              <a:t>στους δρομολογητές κατά μήκος της διαδρομής</a:t>
            </a:r>
          </a:p>
          <a:p>
            <a:pPr marL="914400" lvl="1" indent="-457200">
              <a:buNone/>
            </a:pPr>
            <a:endParaRPr lang="en-US" sz="2000" dirty="0" smtClean="0"/>
          </a:p>
          <a:p>
            <a:pPr marL="533400" indent="-533400">
              <a:buFont typeface="Wingdings" pitchFamily="2" charset="2"/>
              <a:buChar char="q"/>
            </a:pPr>
            <a:r>
              <a:rPr lang="el-GR" sz="2400" dirty="0" smtClean="0"/>
              <a:t>Το πακέτο που ανήκει στο</a:t>
            </a:r>
            <a:r>
              <a:rPr lang="en-US" sz="2400" dirty="0" smtClean="0"/>
              <a:t> VC </a:t>
            </a:r>
            <a:r>
              <a:rPr lang="el-GR" sz="2400" dirty="0" smtClean="0"/>
              <a:t>φέρει τον αριθμό του</a:t>
            </a:r>
            <a:r>
              <a:rPr lang="en-US" sz="2400" dirty="0" smtClean="0"/>
              <a:t> VC (</a:t>
            </a:r>
            <a:r>
              <a:rPr lang="el-GR" sz="2400" dirty="0" smtClean="0"/>
              <a:t>αντί για διεύθυνση προορισμού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pPr marL="533400" indent="-533400">
              <a:buNone/>
            </a:pPr>
            <a:endParaRPr lang="en-US" sz="2400" dirty="0" smtClean="0"/>
          </a:p>
          <a:p>
            <a:pPr marL="533400" indent="-533400">
              <a:buFont typeface="Wingdings" pitchFamily="2" charset="2"/>
              <a:buChar char="q"/>
            </a:pPr>
            <a:r>
              <a:rPr lang="el-GR" sz="2400" dirty="0" smtClean="0"/>
              <a:t>Ο αριθμός </a:t>
            </a:r>
            <a:r>
              <a:rPr lang="en-US" sz="2400" dirty="0" smtClean="0"/>
              <a:t>VC </a:t>
            </a:r>
            <a:r>
              <a:rPr lang="el-GR" sz="2400" dirty="0" smtClean="0"/>
              <a:t>ενδέχεται να αλλάζει σε κάθε ζεύξη</a:t>
            </a:r>
            <a:r>
              <a:rPr lang="en-US" sz="2400" dirty="0" smtClean="0"/>
              <a:t>.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l-GR" sz="2000" dirty="0" smtClean="0"/>
              <a:t>Ο νέος αριθμός</a:t>
            </a:r>
            <a:r>
              <a:rPr lang="en-US" sz="2000" dirty="0" smtClean="0"/>
              <a:t>VC </a:t>
            </a:r>
            <a:r>
              <a:rPr lang="el-GR" sz="2000" dirty="0" smtClean="0"/>
              <a:t>προέρχεται από τον πίνακα προώθησης</a:t>
            </a:r>
            <a:endParaRPr lang="en-US" sz="2000" dirty="0" smtClean="0"/>
          </a:p>
        </p:txBody>
      </p:sp>
      <p:sp>
        <p:nvSpPr>
          <p:cNvPr id="2867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72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19CC8A3-65EC-4F53-AD80-F2B721DF4BA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177" name="Rectangle 4"/>
          <p:cNvSpPr>
            <a:spLocks noGrp="1" noChangeArrowheads="1"/>
          </p:cNvSpPr>
          <p:nvPr>
            <p:ph type="title"/>
          </p:nvPr>
        </p:nvSpPr>
        <p:spPr>
          <a:xfrm>
            <a:off x="481013" y="0"/>
            <a:ext cx="7772400" cy="1143000"/>
          </a:xfrm>
        </p:spPr>
        <p:txBody>
          <a:bodyPr/>
          <a:lstStyle/>
          <a:p>
            <a:r>
              <a:rPr lang="el-GR" sz="3600" smtClean="0"/>
              <a:t>Πίνακας προώθησης</a:t>
            </a:r>
            <a:endParaRPr lang="en-US" sz="3600" smtClean="0"/>
          </a:p>
        </p:txBody>
      </p:sp>
      <p:grpSp>
        <p:nvGrpSpPr>
          <p:cNvPr id="2178" name="Group 140"/>
          <p:cNvGrpSpPr>
            <a:grpSpLocks/>
          </p:cNvGrpSpPr>
          <p:nvPr/>
        </p:nvGrpSpPr>
        <p:grpSpPr bwMode="auto">
          <a:xfrm>
            <a:off x="4470400" y="623888"/>
            <a:ext cx="4457700" cy="2425700"/>
            <a:chOff x="235" y="1147"/>
            <a:chExt cx="2808" cy="1528"/>
          </a:xfrm>
        </p:grpSpPr>
        <p:sp>
          <p:nvSpPr>
            <p:cNvPr id="2190" name="Freeform 7"/>
            <p:cNvSpPr>
              <a:spLocks/>
            </p:cNvSpPr>
            <p:nvPr/>
          </p:nvSpPr>
          <p:spPr bwMode="auto">
            <a:xfrm>
              <a:off x="879" y="1529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191" name="Group 9"/>
            <p:cNvGrpSpPr>
              <a:grpSpLocks/>
            </p:cNvGrpSpPr>
            <p:nvPr/>
          </p:nvGrpSpPr>
          <p:grpSpPr bwMode="auto">
            <a:xfrm>
              <a:off x="1141" y="1750"/>
              <a:ext cx="316" cy="147"/>
              <a:chOff x="3600" y="219"/>
              <a:chExt cx="360" cy="175"/>
            </a:xfrm>
          </p:grpSpPr>
          <p:sp>
            <p:nvSpPr>
              <p:cNvPr id="2255" name="Oval 1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256" name="Line 1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7" name="Line 1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" name="Rectangle 1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259" name="Oval 1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2260" name="Group 1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65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66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67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261" name="Group 1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6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63" name="Line 2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64" name="Line 2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92" name="Group 23"/>
            <p:cNvGrpSpPr>
              <a:grpSpLocks/>
            </p:cNvGrpSpPr>
            <p:nvPr/>
          </p:nvGrpSpPr>
          <p:grpSpPr bwMode="auto">
            <a:xfrm>
              <a:off x="1128" y="2135"/>
              <a:ext cx="316" cy="147"/>
              <a:chOff x="3600" y="219"/>
              <a:chExt cx="360" cy="175"/>
            </a:xfrm>
          </p:grpSpPr>
          <p:sp>
            <p:nvSpPr>
              <p:cNvPr id="2242" name="Oval 2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243" name="Line 2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44" name="Line 2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45" name="Rectangle 2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246" name="Oval 2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2247" name="Group 2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52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3" name="Line 3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4" name="Line 3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248" name="Group 3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4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0" name="Line 3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1" name="Line 3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93" name="Group 37"/>
            <p:cNvGrpSpPr>
              <a:grpSpLocks/>
            </p:cNvGrpSpPr>
            <p:nvPr/>
          </p:nvGrpSpPr>
          <p:grpSpPr bwMode="auto">
            <a:xfrm>
              <a:off x="1966" y="1761"/>
              <a:ext cx="316" cy="147"/>
              <a:chOff x="3600" y="219"/>
              <a:chExt cx="360" cy="175"/>
            </a:xfrm>
          </p:grpSpPr>
          <p:sp>
            <p:nvSpPr>
              <p:cNvPr id="2229" name="Oval 3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230" name="Line 3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31" name="Line 4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32" name="Rectangle 4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233" name="Oval 4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2234" name="Group 4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39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40" name="Line 4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41" name="Line 4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235" name="Group 4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36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37" name="Line 4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38" name="Line 5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94" name="Group 65"/>
            <p:cNvGrpSpPr>
              <a:grpSpLocks/>
            </p:cNvGrpSpPr>
            <p:nvPr/>
          </p:nvGrpSpPr>
          <p:grpSpPr bwMode="auto">
            <a:xfrm>
              <a:off x="1920" y="2115"/>
              <a:ext cx="316" cy="147"/>
              <a:chOff x="3600" y="219"/>
              <a:chExt cx="360" cy="175"/>
            </a:xfrm>
          </p:grpSpPr>
          <p:sp>
            <p:nvSpPr>
              <p:cNvPr id="2216" name="Oval 6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217" name="Line 6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18" name="Line 6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19" name="Rectangle 6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220" name="Oval 7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2221" name="Group 7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26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27" name="Line 7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28" name="Line 7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222" name="Group 7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23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24" name="Line 7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25" name="Line 7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2195" name="Line 115"/>
            <p:cNvSpPr>
              <a:spLocks noChangeShapeType="1"/>
            </p:cNvSpPr>
            <p:nvPr/>
          </p:nvSpPr>
          <p:spPr bwMode="auto">
            <a:xfrm>
              <a:off x="1282" y="1906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196" name="Line 117"/>
            <p:cNvSpPr>
              <a:spLocks noChangeShapeType="1"/>
            </p:cNvSpPr>
            <p:nvPr/>
          </p:nvSpPr>
          <p:spPr bwMode="auto">
            <a:xfrm>
              <a:off x="1468" y="1825"/>
              <a:ext cx="5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197" name="Line 118"/>
            <p:cNvSpPr>
              <a:spLocks noChangeShapeType="1"/>
            </p:cNvSpPr>
            <p:nvPr/>
          </p:nvSpPr>
          <p:spPr bwMode="auto">
            <a:xfrm>
              <a:off x="1428" y="2223"/>
              <a:ext cx="5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198" name="Line 119"/>
            <p:cNvSpPr>
              <a:spLocks noChangeShapeType="1"/>
            </p:cNvSpPr>
            <p:nvPr/>
          </p:nvSpPr>
          <p:spPr bwMode="auto">
            <a:xfrm>
              <a:off x="2109" y="1898"/>
              <a:ext cx="0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199" name="Line 120"/>
            <p:cNvSpPr>
              <a:spLocks noChangeShapeType="1"/>
            </p:cNvSpPr>
            <p:nvPr/>
          </p:nvSpPr>
          <p:spPr bwMode="auto">
            <a:xfrm>
              <a:off x="779" y="1833"/>
              <a:ext cx="3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00" name="Line 121"/>
            <p:cNvSpPr>
              <a:spLocks noChangeShapeType="1"/>
            </p:cNvSpPr>
            <p:nvPr/>
          </p:nvSpPr>
          <p:spPr bwMode="auto">
            <a:xfrm>
              <a:off x="2272" y="1833"/>
              <a:ext cx="4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01" name="Line 122"/>
            <p:cNvSpPr>
              <a:spLocks noChangeShapeType="1"/>
            </p:cNvSpPr>
            <p:nvPr/>
          </p:nvSpPr>
          <p:spPr bwMode="auto">
            <a:xfrm>
              <a:off x="2239" y="2223"/>
              <a:ext cx="23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02" name="Line 123"/>
            <p:cNvSpPr>
              <a:spLocks noChangeShapeType="1"/>
            </p:cNvSpPr>
            <p:nvPr/>
          </p:nvSpPr>
          <p:spPr bwMode="auto">
            <a:xfrm>
              <a:off x="998" y="2231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aphicFrame>
          <p:nvGraphicFramePr>
            <p:cNvPr id="2174" name="Object 126"/>
            <p:cNvGraphicFramePr>
              <a:graphicFrameLocks noChangeAspect="1"/>
            </p:cNvGraphicFramePr>
            <p:nvPr/>
          </p:nvGraphicFramePr>
          <p:xfrm>
            <a:off x="487" y="1694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4" name="Clip" r:id="rId3" imgW="1307263" imgH="1084139" progId="">
                    <p:embed/>
                  </p:oleObj>
                </mc:Choice>
                <mc:Fallback>
                  <p:oleObj name="Clip" r:id="rId3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" y="1694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75" name="Object 127"/>
            <p:cNvGraphicFramePr>
              <a:graphicFrameLocks noChangeAspect="1"/>
            </p:cNvGraphicFramePr>
            <p:nvPr/>
          </p:nvGraphicFramePr>
          <p:xfrm>
            <a:off x="2710" y="1694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5" name="Clip" r:id="rId5" imgW="1307263" imgH="1084139" progId="">
                    <p:embed/>
                  </p:oleObj>
                </mc:Choice>
                <mc:Fallback>
                  <p:oleObj name="Clip" r:id="rId5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0" y="1694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03" name="Line 126"/>
            <p:cNvSpPr>
              <a:spLocks noChangeShapeType="1"/>
            </p:cNvSpPr>
            <p:nvPr/>
          </p:nvSpPr>
          <p:spPr bwMode="auto">
            <a:xfrm>
              <a:off x="836" y="1777"/>
              <a:ext cx="259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04" name="Line 127"/>
            <p:cNvSpPr>
              <a:spLocks noChangeShapeType="1"/>
            </p:cNvSpPr>
            <p:nvPr/>
          </p:nvSpPr>
          <p:spPr bwMode="auto">
            <a:xfrm>
              <a:off x="2288" y="1784"/>
              <a:ext cx="421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05" name="Line 128"/>
            <p:cNvSpPr>
              <a:spLocks noChangeShapeType="1"/>
            </p:cNvSpPr>
            <p:nvPr/>
          </p:nvSpPr>
          <p:spPr bwMode="auto">
            <a:xfrm>
              <a:off x="1508" y="1776"/>
              <a:ext cx="429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06" name="Text Box 129"/>
            <p:cNvSpPr txBox="1">
              <a:spLocks noChangeArrowheads="1"/>
            </p:cNvSpPr>
            <p:nvPr/>
          </p:nvSpPr>
          <p:spPr bwMode="auto">
            <a:xfrm>
              <a:off x="890" y="1609"/>
              <a:ext cx="2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2207" name="Text Box 130"/>
            <p:cNvSpPr txBox="1">
              <a:spLocks noChangeArrowheads="1"/>
            </p:cNvSpPr>
            <p:nvPr/>
          </p:nvSpPr>
          <p:spPr bwMode="auto">
            <a:xfrm>
              <a:off x="1621" y="1561"/>
              <a:ext cx="2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FF0000"/>
                  </a:solidFill>
                </a:rPr>
                <a:t>22</a:t>
              </a:r>
            </a:p>
          </p:txBody>
        </p:sp>
        <p:sp>
          <p:nvSpPr>
            <p:cNvPr id="2208" name="Text Box 131"/>
            <p:cNvSpPr txBox="1">
              <a:spLocks noChangeArrowheads="1"/>
            </p:cNvSpPr>
            <p:nvPr/>
          </p:nvSpPr>
          <p:spPr bwMode="auto">
            <a:xfrm>
              <a:off x="2351" y="1585"/>
              <a:ext cx="2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FF0000"/>
                  </a:solidFill>
                </a:rPr>
                <a:t>32</a:t>
              </a:r>
            </a:p>
          </p:txBody>
        </p:sp>
        <p:sp>
          <p:nvSpPr>
            <p:cNvPr id="2209" name="Text Box 132"/>
            <p:cNvSpPr txBox="1">
              <a:spLocks noChangeArrowheads="1"/>
            </p:cNvSpPr>
            <p:nvPr/>
          </p:nvSpPr>
          <p:spPr bwMode="auto">
            <a:xfrm>
              <a:off x="996" y="1805"/>
              <a:ext cx="17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1</a:t>
              </a:r>
            </a:p>
          </p:txBody>
        </p:sp>
        <p:sp>
          <p:nvSpPr>
            <p:cNvPr id="2210" name="Text Box 133"/>
            <p:cNvSpPr txBox="1">
              <a:spLocks noChangeArrowheads="1"/>
            </p:cNvSpPr>
            <p:nvPr/>
          </p:nvSpPr>
          <p:spPr bwMode="auto">
            <a:xfrm>
              <a:off x="1240" y="1877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</a:t>
              </a:r>
            </a:p>
          </p:txBody>
        </p:sp>
        <p:sp>
          <p:nvSpPr>
            <p:cNvPr id="2211" name="Text Box 134"/>
            <p:cNvSpPr txBox="1">
              <a:spLocks noChangeArrowheads="1"/>
            </p:cNvSpPr>
            <p:nvPr/>
          </p:nvSpPr>
          <p:spPr bwMode="auto">
            <a:xfrm>
              <a:off x="1435" y="1780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3</a:t>
              </a:r>
            </a:p>
          </p:txBody>
        </p:sp>
        <p:sp>
          <p:nvSpPr>
            <p:cNvPr id="2212" name="Text Box 135"/>
            <p:cNvSpPr txBox="1">
              <a:spLocks noChangeArrowheads="1"/>
            </p:cNvSpPr>
            <p:nvPr/>
          </p:nvSpPr>
          <p:spPr bwMode="auto">
            <a:xfrm>
              <a:off x="478" y="1147"/>
              <a:ext cx="85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>
                  <a:solidFill>
                    <a:srgbClr val="FF0000"/>
                  </a:solidFill>
                </a:rPr>
                <a:t>αριθμός </a:t>
              </a:r>
              <a:r>
                <a:rPr lang="en-US">
                  <a:solidFill>
                    <a:srgbClr val="FF0000"/>
                  </a:solidFill>
                </a:rPr>
                <a:t>VC</a:t>
              </a:r>
            </a:p>
          </p:txBody>
        </p:sp>
        <p:sp>
          <p:nvSpPr>
            <p:cNvPr id="2213" name="Line 137"/>
            <p:cNvSpPr>
              <a:spLocks noChangeShapeType="1"/>
            </p:cNvSpPr>
            <p:nvPr/>
          </p:nvSpPr>
          <p:spPr bwMode="auto">
            <a:xfrm>
              <a:off x="794" y="1356"/>
              <a:ext cx="147" cy="25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14" name="Text Box 138"/>
            <p:cNvSpPr txBox="1">
              <a:spLocks noChangeArrowheads="1"/>
            </p:cNvSpPr>
            <p:nvPr/>
          </p:nvSpPr>
          <p:spPr bwMode="auto">
            <a:xfrm>
              <a:off x="235" y="2268"/>
              <a:ext cx="71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/>
                <a:t>αριθμός </a:t>
              </a:r>
            </a:p>
            <a:p>
              <a:pPr eaLnBrk="0" hangingPunct="0"/>
              <a:r>
                <a:rPr lang="el-GR"/>
                <a:t>διεπαφής</a:t>
              </a:r>
              <a:endParaRPr lang="en-US"/>
            </a:p>
          </p:txBody>
        </p:sp>
        <p:sp>
          <p:nvSpPr>
            <p:cNvPr id="2215" name="Line 139"/>
            <p:cNvSpPr>
              <a:spLocks noChangeShapeType="1"/>
            </p:cNvSpPr>
            <p:nvPr/>
          </p:nvSpPr>
          <p:spPr bwMode="auto">
            <a:xfrm flipV="1">
              <a:off x="738" y="1996"/>
              <a:ext cx="292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2179" name="Group 150"/>
          <p:cNvGrpSpPr>
            <a:grpSpLocks/>
          </p:cNvGrpSpPr>
          <p:nvPr/>
        </p:nvGrpSpPr>
        <p:grpSpPr bwMode="auto">
          <a:xfrm>
            <a:off x="336550" y="3302000"/>
            <a:ext cx="8445500" cy="2233613"/>
            <a:chOff x="269" y="2422"/>
            <a:chExt cx="5320" cy="1407"/>
          </a:xfrm>
        </p:grpSpPr>
        <p:sp>
          <p:nvSpPr>
            <p:cNvPr id="2183" name="Line 142"/>
            <p:cNvSpPr>
              <a:spLocks noChangeShapeType="1"/>
            </p:cNvSpPr>
            <p:nvPr/>
          </p:nvSpPr>
          <p:spPr bwMode="auto">
            <a:xfrm>
              <a:off x="269" y="2653"/>
              <a:ext cx="5297" cy="1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184" name="Text Box 143"/>
            <p:cNvSpPr txBox="1">
              <a:spLocks noChangeArrowheads="1"/>
            </p:cNvSpPr>
            <p:nvPr/>
          </p:nvSpPr>
          <p:spPr bwMode="auto">
            <a:xfrm>
              <a:off x="374" y="2422"/>
              <a:ext cx="5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Incoming interface    Incoming VC #     Outgoing interface    Outgoing VC #</a:t>
              </a:r>
            </a:p>
          </p:txBody>
        </p:sp>
        <p:sp>
          <p:nvSpPr>
            <p:cNvPr id="2185" name="Line 145"/>
            <p:cNvSpPr>
              <a:spLocks noChangeShapeType="1"/>
            </p:cNvSpPr>
            <p:nvPr/>
          </p:nvSpPr>
          <p:spPr bwMode="auto">
            <a:xfrm>
              <a:off x="1785" y="2450"/>
              <a:ext cx="0" cy="133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186" name="Line 146"/>
            <p:cNvSpPr>
              <a:spLocks noChangeShapeType="1"/>
            </p:cNvSpPr>
            <p:nvPr/>
          </p:nvSpPr>
          <p:spPr bwMode="auto">
            <a:xfrm>
              <a:off x="2985" y="2474"/>
              <a:ext cx="0" cy="133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187" name="Line 147"/>
            <p:cNvSpPr>
              <a:spLocks noChangeShapeType="1"/>
            </p:cNvSpPr>
            <p:nvPr/>
          </p:nvSpPr>
          <p:spPr bwMode="auto">
            <a:xfrm>
              <a:off x="4438" y="2450"/>
              <a:ext cx="0" cy="137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188" name="Text Box 148"/>
            <p:cNvSpPr txBox="1">
              <a:spLocks noChangeArrowheads="1"/>
            </p:cNvSpPr>
            <p:nvPr/>
          </p:nvSpPr>
          <p:spPr bwMode="auto">
            <a:xfrm>
              <a:off x="891" y="2755"/>
              <a:ext cx="4253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eaLnBrk="0" hangingPunct="0"/>
              <a:r>
                <a:rPr lang="en-US"/>
                <a:t>1                           12                               3                          22</a:t>
              </a:r>
            </a:p>
            <a:p>
              <a:pPr marL="457200" indent="-457200" eaLnBrk="0" hangingPunct="0"/>
              <a:r>
                <a:rPr lang="en-US"/>
                <a:t>2                          63                               1                           18 </a:t>
              </a:r>
            </a:p>
            <a:p>
              <a:pPr marL="457200" indent="-457200" eaLnBrk="0" hangingPunct="0"/>
              <a:r>
                <a:rPr lang="en-US"/>
                <a:t>3                           7                                2                           17</a:t>
              </a:r>
            </a:p>
            <a:p>
              <a:pPr marL="457200" indent="-457200" eaLnBrk="0" hangingPunct="0"/>
              <a:r>
                <a:rPr lang="en-US"/>
                <a:t>1                          97                               3                           87</a:t>
              </a:r>
            </a:p>
            <a:p>
              <a:pPr marL="457200" indent="-457200" eaLnBrk="0" hangingPunct="0"/>
              <a:r>
                <a:rPr lang="en-US"/>
                <a:t>…                          …                                …                            …</a:t>
              </a:r>
            </a:p>
          </p:txBody>
        </p:sp>
        <p:sp>
          <p:nvSpPr>
            <p:cNvPr id="2189" name="Text Box 149"/>
            <p:cNvSpPr txBox="1">
              <a:spLocks noChangeArrowheads="1"/>
            </p:cNvSpPr>
            <p:nvPr/>
          </p:nvSpPr>
          <p:spPr bwMode="auto">
            <a:xfrm>
              <a:off x="876" y="3014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l-GR"/>
            </a:p>
          </p:txBody>
        </p:sp>
      </p:grpSp>
      <p:sp>
        <p:nvSpPr>
          <p:cNvPr id="2180" name="Text Box 151"/>
          <p:cNvSpPr txBox="1">
            <a:spLocks noChangeArrowheads="1"/>
          </p:cNvSpPr>
          <p:nvPr/>
        </p:nvSpPr>
        <p:spPr bwMode="auto">
          <a:xfrm>
            <a:off x="255588" y="2395538"/>
            <a:ext cx="41296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400" u="sng" dirty="0">
                <a:solidFill>
                  <a:srgbClr val="FF0000"/>
                </a:solidFill>
              </a:rPr>
              <a:t>Πίνακας προώθησης </a:t>
            </a:r>
            <a:r>
              <a:rPr lang="el-GR" sz="2400" u="sng" dirty="0" smtClean="0">
                <a:solidFill>
                  <a:srgbClr val="FF0000"/>
                </a:solidFill>
              </a:rPr>
              <a:t>στον </a:t>
            </a:r>
            <a:endParaRPr lang="el-GR" sz="2400" u="sng" dirty="0">
              <a:solidFill>
                <a:srgbClr val="FF0000"/>
              </a:solidFill>
            </a:endParaRPr>
          </a:p>
          <a:p>
            <a:pPr eaLnBrk="0" hangingPunct="0"/>
            <a:r>
              <a:rPr lang="el-GR" sz="2400" u="sng" dirty="0" smtClean="0">
                <a:solidFill>
                  <a:srgbClr val="FF0000"/>
                </a:solidFill>
              </a:rPr>
              <a:t>πάνω αριστερά </a:t>
            </a:r>
            <a:r>
              <a:rPr lang="el-GR" sz="2400" u="sng" dirty="0">
                <a:solidFill>
                  <a:srgbClr val="FF0000"/>
                </a:solidFill>
              </a:rPr>
              <a:t>δρομολογητή</a:t>
            </a:r>
            <a:r>
              <a:rPr lang="en-US" sz="2400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181" name="Text Box 152"/>
          <p:cNvSpPr txBox="1">
            <a:spLocks noChangeArrowheads="1"/>
          </p:cNvSpPr>
          <p:nvPr/>
        </p:nvSpPr>
        <p:spPr bwMode="auto">
          <a:xfrm>
            <a:off x="1119188" y="5756275"/>
            <a:ext cx="7561262" cy="4000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>
                <a:solidFill>
                  <a:srgbClr val="FF0000"/>
                </a:solidFill>
              </a:rPr>
              <a:t>Οι δρομολογητές διατηρούν πληροφορίες κατάστασης σύνδεσης</a:t>
            </a:r>
            <a:r>
              <a:rPr lang="en-US" sz="200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182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2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0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BC6C80F9-CF6C-4542-A947-0E1B372A8EE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Εικονικά κυκλώματα</a:t>
            </a:r>
            <a:r>
              <a:rPr lang="en-US" sz="3600" smtClean="0"/>
              <a:t>: </a:t>
            </a:r>
            <a:r>
              <a:rPr lang="el-GR" sz="3600" smtClean="0"/>
              <a:t>πρωτόκολλα σηματοδοσίας</a:t>
            </a:r>
            <a:endParaRPr lang="en-US" smtClean="0"/>
          </a:p>
        </p:txBody>
      </p:sp>
      <p:sp>
        <p:nvSpPr>
          <p:cNvPr id="32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0550" y="1685925"/>
            <a:ext cx="8035925" cy="139065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dirty="0" smtClean="0"/>
              <a:t>Χρησιμοποιούνται για την εγκαθίδρυση</a:t>
            </a:r>
            <a:r>
              <a:rPr lang="en-US" sz="2400" dirty="0" smtClean="0"/>
              <a:t>, </a:t>
            </a:r>
            <a:r>
              <a:rPr lang="el-GR" sz="2400" dirty="0" smtClean="0"/>
              <a:t>συντήρηση και τερματισμό του</a:t>
            </a:r>
            <a:r>
              <a:rPr lang="en-US" sz="2400" dirty="0" smtClean="0"/>
              <a:t> VC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Χρησιμοποιούνται στα</a:t>
            </a:r>
            <a:r>
              <a:rPr lang="en-US" sz="2400" dirty="0" smtClean="0"/>
              <a:t> ATM, frame-relay, X.25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Δε χρησιμοποιούνται στο σημερινό Διαδίκτυο</a:t>
            </a:r>
            <a:endParaRPr lang="en-US" sz="2400" dirty="0" smtClean="0"/>
          </a:p>
        </p:txBody>
      </p:sp>
      <p:sp>
        <p:nvSpPr>
          <p:cNvPr id="3203" name="Freeform 7"/>
          <p:cNvSpPr>
            <a:spLocks/>
          </p:cNvSpPr>
          <p:nvPr/>
        </p:nvSpPr>
        <p:spPr bwMode="auto">
          <a:xfrm>
            <a:off x="3371850" y="4783138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04" name="Line 101"/>
          <p:cNvSpPr>
            <a:spLocks noChangeShapeType="1"/>
          </p:cNvSpPr>
          <p:nvPr/>
        </p:nvSpPr>
        <p:spPr bwMode="auto">
          <a:xfrm rot="5400000" flipV="1">
            <a:off x="2725738" y="4525962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05" name="Freeform 107"/>
          <p:cNvSpPr>
            <a:spLocks/>
          </p:cNvSpPr>
          <p:nvPr/>
        </p:nvSpPr>
        <p:spPr bwMode="auto">
          <a:xfrm>
            <a:off x="4010025" y="5076825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206" name="Group 111"/>
          <p:cNvGrpSpPr>
            <a:grpSpLocks/>
          </p:cNvGrpSpPr>
          <p:nvPr/>
        </p:nvGrpSpPr>
        <p:grpSpPr bwMode="auto">
          <a:xfrm>
            <a:off x="3516313" y="5251450"/>
            <a:ext cx="501650" cy="233363"/>
            <a:chOff x="3600" y="219"/>
            <a:chExt cx="360" cy="175"/>
          </a:xfrm>
        </p:grpSpPr>
        <p:sp>
          <p:nvSpPr>
            <p:cNvPr id="3357" name="Oval 11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358" name="Line 11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59" name="Line 11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60" name="Rectangle 11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3361" name="Oval 11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3362" name="Group 11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367" name="Line 1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68" name="Line 1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69" name="Line 1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363" name="Group 12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364" name="Line 1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65" name="Line 1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66" name="Line 1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3207" name="Group 125"/>
          <p:cNvGrpSpPr>
            <a:grpSpLocks/>
          </p:cNvGrpSpPr>
          <p:nvPr/>
        </p:nvGrpSpPr>
        <p:grpSpPr bwMode="auto">
          <a:xfrm>
            <a:off x="3868738" y="5889625"/>
            <a:ext cx="501650" cy="233363"/>
            <a:chOff x="3600" y="219"/>
            <a:chExt cx="360" cy="175"/>
          </a:xfrm>
        </p:grpSpPr>
        <p:sp>
          <p:nvSpPr>
            <p:cNvPr id="3344" name="Oval 12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345" name="Line 1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46" name="Line 1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47" name="Rectangle 12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3348" name="Oval 1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3349" name="Group 1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354" name="Line 1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55" name="Line 1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56" name="Line 1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350" name="Group 1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351" name="Line 1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52" name="Line 1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53" name="Line 1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3208" name="Group 139"/>
          <p:cNvGrpSpPr>
            <a:grpSpLocks/>
          </p:cNvGrpSpPr>
          <p:nvPr/>
        </p:nvGrpSpPr>
        <p:grpSpPr bwMode="auto">
          <a:xfrm>
            <a:off x="4543425" y="4946650"/>
            <a:ext cx="501650" cy="233363"/>
            <a:chOff x="3600" y="219"/>
            <a:chExt cx="360" cy="175"/>
          </a:xfrm>
        </p:grpSpPr>
        <p:sp>
          <p:nvSpPr>
            <p:cNvPr id="3331" name="Oval 1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332" name="Line 1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33" name="Line 1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34" name="Rectangle 14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3335" name="Oval 1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3336" name="Group 1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341" name="Line 1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42" name="Line 1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43" name="Line 1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337" name="Group 1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338" name="Line 1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39" name="Line 1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40" name="Line 1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3209" name="Group 153"/>
          <p:cNvGrpSpPr>
            <a:grpSpLocks/>
          </p:cNvGrpSpPr>
          <p:nvPr/>
        </p:nvGrpSpPr>
        <p:grpSpPr bwMode="auto">
          <a:xfrm>
            <a:off x="4465638" y="5611813"/>
            <a:ext cx="500062" cy="233362"/>
            <a:chOff x="3600" y="219"/>
            <a:chExt cx="360" cy="175"/>
          </a:xfrm>
        </p:grpSpPr>
        <p:sp>
          <p:nvSpPr>
            <p:cNvPr id="3318" name="Oval 1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319" name="Line 1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20" name="Line 1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21" name="Rectangle 1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3322" name="Oval 1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3323" name="Group 1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328" name="Line 1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29" name="Line 1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30" name="Line 1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324" name="Group 1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325" name="Line 1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26" name="Line 1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27" name="Line 1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3210" name="Group 167"/>
          <p:cNvGrpSpPr>
            <a:grpSpLocks/>
          </p:cNvGrpSpPr>
          <p:nvPr/>
        </p:nvGrpSpPr>
        <p:grpSpPr bwMode="auto">
          <a:xfrm>
            <a:off x="5100638" y="5908675"/>
            <a:ext cx="501650" cy="233363"/>
            <a:chOff x="3600" y="219"/>
            <a:chExt cx="360" cy="175"/>
          </a:xfrm>
        </p:grpSpPr>
        <p:sp>
          <p:nvSpPr>
            <p:cNvPr id="3305" name="Oval 16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306" name="Line 1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07" name="Line 1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08" name="Rectangle 17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3309" name="Oval 1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3310" name="Group 1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315" name="Line 1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16" name="Line 1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17" name="Line 1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311" name="Group 1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312" name="Line 1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13" name="Line 1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14" name="Line 1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3211" name="Group 209"/>
          <p:cNvGrpSpPr>
            <a:grpSpLocks/>
          </p:cNvGrpSpPr>
          <p:nvPr/>
        </p:nvGrpSpPr>
        <p:grpSpPr bwMode="auto">
          <a:xfrm>
            <a:off x="5545138" y="5253038"/>
            <a:ext cx="501650" cy="233362"/>
            <a:chOff x="3600" y="219"/>
            <a:chExt cx="360" cy="175"/>
          </a:xfrm>
        </p:grpSpPr>
        <p:sp>
          <p:nvSpPr>
            <p:cNvPr id="3292" name="Oval 21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293" name="Line 21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94" name="Line 21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95" name="Rectangle 21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3296" name="Oval 21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3297" name="Group 21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302" name="Line 2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03" name="Line 2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04" name="Line 2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298" name="Group 21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299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00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01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3212" name="Group 427"/>
          <p:cNvGrpSpPr>
            <a:grpSpLocks/>
          </p:cNvGrpSpPr>
          <p:nvPr/>
        </p:nvGrpSpPr>
        <p:grpSpPr bwMode="auto">
          <a:xfrm>
            <a:off x="498475" y="3446463"/>
            <a:ext cx="1566863" cy="1987550"/>
            <a:chOff x="2366" y="929"/>
            <a:chExt cx="987" cy="1252"/>
          </a:xfrm>
        </p:grpSpPr>
        <p:graphicFrame>
          <p:nvGraphicFramePr>
            <p:cNvPr id="3198" name="Object 126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8" name="Clip" r:id="rId3" imgW="1307263" imgH="1084139" progId="">
                    <p:embed/>
                  </p:oleObj>
                </mc:Choice>
                <mc:Fallback>
                  <p:oleObj name="Clip" r:id="rId3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929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283" name="Group 402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3284" name="Rectangle 403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3285" name="Rectangle 404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3286" name="Rectangle 405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3287" name="Text Box 406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/>
                  <a:t>application</a:t>
                </a:r>
              </a:p>
              <a:p>
                <a:pPr algn="ctr" eaLnBrk="0" hangingPunct="0"/>
                <a:r>
                  <a:rPr lang="en-US" sz="2000"/>
                  <a:t>transport</a:t>
                </a:r>
              </a:p>
              <a:p>
                <a:pPr algn="ctr" eaLnBrk="0" hangingPunct="0"/>
                <a:r>
                  <a:rPr lang="en-US" sz="2000">
                    <a:solidFill>
                      <a:schemeClr val="bg1"/>
                    </a:solidFill>
                  </a:rPr>
                  <a:t>network</a:t>
                </a:r>
                <a:endParaRPr lang="en-US" sz="2000"/>
              </a:p>
              <a:p>
                <a:pPr algn="ctr" eaLnBrk="0" hangingPunct="0"/>
                <a:r>
                  <a:rPr lang="en-US" sz="2000"/>
                  <a:t>data link</a:t>
                </a:r>
              </a:p>
              <a:p>
                <a:pPr algn="ctr" eaLnBrk="0" hangingPunct="0"/>
                <a:r>
                  <a:rPr lang="en-US" sz="2000"/>
                  <a:t>physical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3288" name="Line 407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89" name="Line 408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90" name="Line 409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91" name="Line 410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3213" name="Freeform 420"/>
          <p:cNvSpPr>
            <a:spLocks/>
          </p:cNvSpPr>
          <p:nvPr/>
        </p:nvSpPr>
        <p:spPr bwMode="auto">
          <a:xfrm>
            <a:off x="5051425" y="5070475"/>
            <a:ext cx="504825" cy="307975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14" name="Freeform 421"/>
          <p:cNvSpPr>
            <a:spLocks/>
          </p:cNvSpPr>
          <p:nvPr/>
        </p:nvSpPr>
        <p:spPr bwMode="auto">
          <a:xfrm>
            <a:off x="3986213" y="5462588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15" name="Freeform 422"/>
          <p:cNvSpPr>
            <a:spLocks/>
          </p:cNvSpPr>
          <p:nvPr/>
        </p:nvSpPr>
        <p:spPr bwMode="auto">
          <a:xfrm>
            <a:off x="4933950" y="5438775"/>
            <a:ext cx="628650" cy="24765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16" name="Freeform 423"/>
          <p:cNvSpPr>
            <a:spLocks/>
          </p:cNvSpPr>
          <p:nvPr/>
        </p:nvSpPr>
        <p:spPr bwMode="auto">
          <a:xfrm>
            <a:off x="5600700" y="5492750"/>
            <a:ext cx="2063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17" name="Freeform 424"/>
          <p:cNvSpPr>
            <a:spLocks/>
          </p:cNvSpPr>
          <p:nvPr/>
        </p:nvSpPr>
        <p:spPr bwMode="auto">
          <a:xfrm>
            <a:off x="4365625" y="6026150"/>
            <a:ext cx="736600" cy="74613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18" name="Freeform 425"/>
          <p:cNvSpPr>
            <a:spLocks/>
          </p:cNvSpPr>
          <p:nvPr/>
        </p:nvSpPr>
        <p:spPr bwMode="auto">
          <a:xfrm>
            <a:off x="3829050" y="5486400"/>
            <a:ext cx="1936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219" name="Group 428"/>
          <p:cNvGrpSpPr>
            <a:grpSpLocks/>
          </p:cNvGrpSpPr>
          <p:nvPr/>
        </p:nvGrpSpPr>
        <p:grpSpPr bwMode="auto">
          <a:xfrm>
            <a:off x="7280275" y="3617913"/>
            <a:ext cx="1566863" cy="1987550"/>
            <a:chOff x="2366" y="929"/>
            <a:chExt cx="987" cy="1252"/>
          </a:xfrm>
        </p:grpSpPr>
        <p:graphicFrame>
          <p:nvGraphicFramePr>
            <p:cNvPr id="3199" name="Object 127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9" name="Clip" r:id="rId5" imgW="1307263" imgH="1084139" progId="">
                    <p:embed/>
                  </p:oleObj>
                </mc:Choice>
                <mc:Fallback>
                  <p:oleObj name="Clip" r:id="rId5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929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274" name="Group 430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3275" name="Rectangle 43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3276" name="Rectangle 43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3277" name="Rectangle 43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3278" name="Text Box 43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/>
                  <a:t>application</a:t>
                </a:r>
              </a:p>
              <a:p>
                <a:pPr algn="ctr" eaLnBrk="0" hangingPunct="0"/>
                <a:r>
                  <a:rPr lang="en-US" sz="2000"/>
                  <a:t>transport</a:t>
                </a:r>
              </a:p>
              <a:p>
                <a:pPr algn="ctr" eaLnBrk="0" hangingPunct="0"/>
                <a:r>
                  <a:rPr lang="en-US" sz="2000">
                    <a:solidFill>
                      <a:schemeClr val="bg1"/>
                    </a:solidFill>
                  </a:rPr>
                  <a:t>network</a:t>
                </a:r>
                <a:endParaRPr lang="en-US" sz="2000"/>
              </a:p>
              <a:p>
                <a:pPr algn="ctr" eaLnBrk="0" hangingPunct="0"/>
                <a:r>
                  <a:rPr lang="en-US" sz="2000"/>
                  <a:t>data link</a:t>
                </a:r>
              </a:p>
              <a:p>
                <a:pPr algn="ctr" eaLnBrk="0" hangingPunct="0"/>
                <a:r>
                  <a:rPr lang="en-US" sz="2000"/>
                  <a:t>physical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3279" name="Line 43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80" name="Line 43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81" name="Line 43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82" name="Line 43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3220" name="Line 439"/>
          <p:cNvSpPr>
            <a:spLocks noChangeShapeType="1"/>
          </p:cNvSpPr>
          <p:nvPr/>
        </p:nvSpPr>
        <p:spPr bwMode="auto">
          <a:xfrm rot="-5400000" flipH="1" flipV="1">
            <a:off x="6721475" y="4708525"/>
            <a:ext cx="6350" cy="140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1041" name="Text Box 449"/>
          <p:cNvSpPr txBox="1">
            <a:spLocks noChangeArrowheads="1"/>
          </p:cNvSpPr>
          <p:nvPr/>
        </p:nvSpPr>
        <p:spPr bwMode="auto">
          <a:xfrm>
            <a:off x="1927225" y="4651375"/>
            <a:ext cx="167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1. Initiate call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3" name="Freeform 451"/>
          <p:cNvSpPr>
            <a:spLocks/>
          </p:cNvSpPr>
          <p:nvPr/>
        </p:nvSpPr>
        <p:spPr bwMode="auto">
          <a:xfrm>
            <a:off x="2057400" y="5000625"/>
            <a:ext cx="5305425" cy="862013"/>
          </a:xfrm>
          <a:custGeom>
            <a:avLst/>
            <a:gdLst>
              <a:gd name="T0" fmla="*/ 0 w 3342"/>
              <a:gd name="T1" fmla="*/ 0 h 543"/>
              <a:gd name="T2" fmla="*/ 2147483647 w 3342"/>
              <a:gd name="T3" fmla="*/ 2147483647 h 543"/>
              <a:gd name="T4" fmla="*/ 2147483647 w 3342"/>
              <a:gd name="T5" fmla="*/ 2147483647 h 543"/>
              <a:gd name="T6" fmla="*/ 2147483647 w 3342"/>
              <a:gd name="T7" fmla="*/ 2147483647 h 543"/>
              <a:gd name="T8" fmla="*/ 2147483647 w 3342"/>
              <a:gd name="T9" fmla="*/ 2147483647 h 543"/>
              <a:gd name="T10" fmla="*/ 2147483647 w 3342"/>
              <a:gd name="T11" fmla="*/ 2147483647 h 543"/>
              <a:gd name="T12" fmla="*/ 2147483647 w 3342"/>
              <a:gd name="T13" fmla="*/ 2147483647 h 543"/>
              <a:gd name="T14" fmla="*/ 2147483647 w 334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42"/>
              <a:gd name="T25" fmla="*/ 0 h 543"/>
              <a:gd name="T26" fmla="*/ 3342 w 334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42" h="543">
                <a:moveTo>
                  <a:pt x="0" y="0"/>
                </a:moveTo>
                <a:lnTo>
                  <a:pt x="3" y="234"/>
                </a:lnTo>
                <a:lnTo>
                  <a:pt x="939" y="234"/>
                </a:lnTo>
                <a:lnTo>
                  <a:pt x="1617" y="543"/>
                </a:lnTo>
                <a:lnTo>
                  <a:pt x="1818" y="543"/>
                </a:lnTo>
                <a:lnTo>
                  <a:pt x="2364" y="300"/>
                </a:lnTo>
                <a:lnTo>
                  <a:pt x="3342" y="306"/>
                </a:lnTo>
                <a:lnTo>
                  <a:pt x="3336" y="1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1044" name="Text Box 452"/>
          <p:cNvSpPr txBox="1">
            <a:spLocks noChangeArrowheads="1"/>
          </p:cNvSpPr>
          <p:nvPr/>
        </p:nvSpPr>
        <p:spPr bwMode="auto">
          <a:xfrm>
            <a:off x="5646738" y="4718050"/>
            <a:ext cx="177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2. incoming call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5" name="Text Box 453"/>
          <p:cNvSpPr txBox="1">
            <a:spLocks noChangeArrowheads="1"/>
          </p:cNvSpPr>
          <p:nvPr/>
        </p:nvSpPr>
        <p:spPr bwMode="auto">
          <a:xfrm>
            <a:off x="5768975" y="4384675"/>
            <a:ext cx="163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3. Accept call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6" name="Freeform 454"/>
          <p:cNvSpPr>
            <a:spLocks/>
          </p:cNvSpPr>
          <p:nvPr/>
        </p:nvSpPr>
        <p:spPr bwMode="auto">
          <a:xfrm>
            <a:off x="2162175" y="4648200"/>
            <a:ext cx="5057775" cy="1123950"/>
          </a:xfrm>
          <a:custGeom>
            <a:avLst/>
            <a:gdLst>
              <a:gd name="T0" fmla="*/ 0 w 3186"/>
              <a:gd name="T1" fmla="*/ 2147483647 h 708"/>
              <a:gd name="T2" fmla="*/ 0 w 3186"/>
              <a:gd name="T3" fmla="*/ 2147483647 h 708"/>
              <a:gd name="T4" fmla="*/ 2147483647 w 3186"/>
              <a:gd name="T5" fmla="*/ 2147483647 h 708"/>
              <a:gd name="T6" fmla="*/ 2147483647 w 3186"/>
              <a:gd name="T7" fmla="*/ 2147483647 h 708"/>
              <a:gd name="T8" fmla="*/ 2147483647 w 3186"/>
              <a:gd name="T9" fmla="*/ 2147483647 h 708"/>
              <a:gd name="T10" fmla="*/ 2147483647 w 3186"/>
              <a:gd name="T11" fmla="*/ 2147483647 h 708"/>
              <a:gd name="T12" fmla="*/ 2147483647 w 3186"/>
              <a:gd name="T13" fmla="*/ 2147483647 h 708"/>
              <a:gd name="T14" fmla="*/ 2147483647 w 3186"/>
              <a:gd name="T15" fmla="*/ 0 h 7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86"/>
              <a:gd name="T25" fmla="*/ 0 h 708"/>
              <a:gd name="T26" fmla="*/ 3186 w 3186"/>
              <a:gd name="T27" fmla="*/ 708 h 7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86" h="708">
                <a:moveTo>
                  <a:pt x="0" y="12"/>
                </a:moveTo>
                <a:lnTo>
                  <a:pt x="0" y="381"/>
                </a:lnTo>
                <a:lnTo>
                  <a:pt x="882" y="384"/>
                </a:lnTo>
                <a:lnTo>
                  <a:pt x="1551" y="708"/>
                </a:lnTo>
                <a:lnTo>
                  <a:pt x="1742" y="708"/>
                </a:lnTo>
                <a:lnTo>
                  <a:pt x="2273" y="476"/>
                </a:lnTo>
                <a:lnTo>
                  <a:pt x="3186" y="470"/>
                </a:lnTo>
                <a:lnTo>
                  <a:pt x="318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1047" name="Text Box 455"/>
          <p:cNvSpPr txBox="1">
            <a:spLocks noChangeArrowheads="1"/>
          </p:cNvSpPr>
          <p:nvPr/>
        </p:nvSpPr>
        <p:spPr bwMode="auto">
          <a:xfrm>
            <a:off x="1892300" y="4365625"/>
            <a:ext cx="1984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4. Call connected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8" name="Text Box 456"/>
          <p:cNvSpPr txBox="1">
            <a:spLocks noChangeArrowheads="1"/>
          </p:cNvSpPr>
          <p:nvPr/>
        </p:nvSpPr>
        <p:spPr bwMode="auto">
          <a:xfrm>
            <a:off x="1922463" y="4060825"/>
            <a:ext cx="2224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5. Data flow begins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9" name="Text Box 457"/>
          <p:cNvSpPr txBox="1">
            <a:spLocks noChangeArrowheads="1"/>
          </p:cNvSpPr>
          <p:nvPr/>
        </p:nvSpPr>
        <p:spPr bwMode="auto">
          <a:xfrm>
            <a:off x="5603875" y="4013200"/>
            <a:ext cx="180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6. Receive data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50" name="Freeform 458"/>
          <p:cNvSpPr>
            <a:spLocks/>
          </p:cNvSpPr>
          <p:nvPr/>
        </p:nvSpPr>
        <p:spPr bwMode="auto">
          <a:xfrm>
            <a:off x="2228850" y="4324350"/>
            <a:ext cx="4895850" cy="1343025"/>
          </a:xfrm>
          <a:custGeom>
            <a:avLst/>
            <a:gdLst>
              <a:gd name="T0" fmla="*/ 0 w 3084"/>
              <a:gd name="T1" fmla="*/ 2147483647 h 846"/>
              <a:gd name="T2" fmla="*/ 0 w 3084"/>
              <a:gd name="T3" fmla="*/ 2147483647 h 846"/>
              <a:gd name="T4" fmla="*/ 2147483647 w 3084"/>
              <a:gd name="T5" fmla="*/ 2147483647 h 846"/>
              <a:gd name="T6" fmla="*/ 2147483647 w 3084"/>
              <a:gd name="T7" fmla="*/ 2147483647 h 846"/>
              <a:gd name="T8" fmla="*/ 2147483647 w 3084"/>
              <a:gd name="T9" fmla="*/ 2147483647 h 846"/>
              <a:gd name="T10" fmla="*/ 2147483647 w 3084"/>
              <a:gd name="T11" fmla="*/ 2147483647 h 846"/>
              <a:gd name="T12" fmla="*/ 2147483647 w 3084"/>
              <a:gd name="T13" fmla="*/ 2147483647 h 846"/>
              <a:gd name="T14" fmla="*/ 2147483647 w 3084"/>
              <a:gd name="T15" fmla="*/ 0 h 8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84"/>
              <a:gd name="T25" fmla="*/ 0 h 846"/>
              <a:gd name="T26" fmla="*/ 3084 w 3084"/>
              <a:gd name="T27" fmla="*/ 846 h 8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84" h="846">
                <a:moveTo>
                  <a:pt x="0" y="18"/>
                </a:moveTo>
                <a:lnTo>
                  <a:pt x="0" y="531"/>
                </a:lnTo>
                <a:lnTo>
                  <a:pt x="846" y="534"/>
                </a:lnTo>
                <a:lnTo>
                  <a:pt x="1485" y="846"/>
                </a:lnTo>
                <a:lnTo>
                  <a:pt x="1698" y="843"/>
                </a:lnTo>
                <a:lnTo>
                  <a:pt x="2238" y="633"/>
                </a:lnTo>
                <a:lnTo>
                  <a:pt x="3084" y="633"/>
                </a:lnTo>
                <a:lnTo>
                  <a:pt x="3081" y="0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4" name="Group 530"/>
          <p:cNvGrpSpPr>
            <a:grpSpLocks/>
          </p:cNvGrpSpPr>
          <p:nvPr/>
        </p:nvGrpSpPr>
        <p:grpSpPr bwMode="auto">
          <a:xfrm>
            <a:off x="3514725" y="5241925"/>
            <a:ext cx="2530475" cy="600075"/>
            <a:chOff x="2214" y="3302"/>
            <a:chExt cx="1594" cy="378"/>
          </a:xfrm>
        </p:grpSpPr>
        <p:grpSp>
          <p:nvGrpSpPr>
            <p:cNvPr id="3232" name="Group 501"/>
            <p:cNvGrpSpPr>
              <a:grpSpLocks/>
            </p:cNvGrpSpPr>
            <p:nvPr/>
          </p:nvGrpSpPr>
          <p:grpSpPr bwMode="auto">
            <a:xfrm>
              <a:off x="2214" y="3302"/>
              <a:ext cx="316" cy="147"/>
              <a:chOff x="3120" y="2318"/>
              <a:chExt cx="316" cy="147"/>
            </a:xfrm>
          </p:grpSpPr>
          <p:sp>
            <p:nvSpPr>
              <p:cNvPr id="3261" name="Oval 488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3262" name="Line 489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63" name="Line 490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64" name="Rectangle 491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3265" name="Oval 492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3266" name="Group 493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3271" name="Line 49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72" name="Line 49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73" name="Line 49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267" name="Group 497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3268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69" name="Line 49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70" name="Line 50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3233" name="Group 502"/>
            <p:cNvGrpSpPr>
              <a:grpSpLocks/>
            </p:cNvGrpSpPr>
            <p:nvPr/>
          </p:nvGrpSpPr>
          <p:grpSpPr bwMode="auto">
            <a:xfrm>
              <a:off x="2808" y="3533"/>
              <a:ext cx="316" cy="147"/>
              <a:chOff x="3120" y="2318"/>
              <a:chExt cx="316" cy="147"/>
            </a:xfrm>
          </p:grpSpPr>
          <p:sp>
            <p:nvSpPr>
              <p:cNvPr id="3248" name="Oval 503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3249" name="Line 504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50" name="Line 505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51" name="Rectangle 506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3252" name="Oval 507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3253" name="Group 508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3258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59" name="Line 5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60" name="Line 5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254" name="Group 512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3255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56" name="Line 5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57" name="Line 5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3234" name="Group 516"/>
            <p:cNvGrpSpPr>
              <a:grpSpLocks/>
            </p:cNvGrpSpPr>
            <p:nvPr/>
          </p:nvGrpSpPr>
          <p:grpSpPr bwMode="auto">
            <a:xfrm>
              <a:off x="3492" y="3302"/>
              <a:ext cx="316" cy="147"/>
              <a:chOff x="3120" y="2318"/>
              <a:chExt cx="316" cy="147"/>
            </a:xfrm>
          </p:grpSpPr>
          <p:sp>
            <p:nvSpPr>
              <p:cNvPr id="3235" name="Oval 517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3236" name="Line 518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37" name="Line 519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38" name="Rectangle 520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3239" name="Oval 521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3240" name="Group 522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3245" name="Line 5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46" name="Line 5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47" name="Line 5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241" name="Group 526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3242" name="Line 5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43" name="Line 5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44" name="Line 5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  <p:sp>
        <p:nvSpPr>
          <p:cNvPr id="3231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7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41" grpId="0" autoUpdateAnimBg="0"/>
      <p:bldP spid="111043" grpId="0" animBg="1"/>
      <p:bldP spid="111044" grpId="0" autoUpdateAnimBg="0"/>
      <p:bldP spid="111045" grpId="0" autoUpdateAnimBg="0"/>
      <p:bldP spid="111046" grpId="0" animBg="1"/>
      <p:bldP spid="111047" grpId="0" autoUpdateAnimBg="0"/>
      <p:bldP spid="111048" grpId="0" autoUpdateAnimBg="0"/>
      <p:bldP spid="111049" grpId="0" autoUpdateAnimBg="0"/>
      <p:bldP spid="1110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4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09610C7B-1805-4559-8051-52A321D2D56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0"/>
            <a:ext cx="8624887" cy="1143000"/>
          </a:xfrm>
        </p:spPr>
        <p:txBody>
          <a:bodyPr/>
          <a:lstStyle/>
          <a:p>
            <a:r>
              <a:rPr lang="el-GR" sz="3600" dirty="0" smtClean="0"/>
              <a:t>Δίκτυα </a:t>
            </a:r>
            <a:r>
              <a:rPr lang="el-GR" sz="3600" dirty="0" err="1" smtClean="0"/>
              <a:t>Δεδομενογράμματος</a:t>
            </a:r>
            <a:r>
              <a:rPr lang="el-GR" sz="3600" dirty="0" smtClean="0"/>
              <a:t> (</a:t>
            </a:r>
            <a:r>
              <a:rPr lang="en-US" sz="3600" dirty="0" smtClean="0"/>
              <a:t>Datagram</a:t>
            </a:r>
            <a:r>
              <a:rPr lang="el-GR" sz="3600" dirty="0" smtClean="0"/>
              <a:t>)</a:t>
            </a:r>
            <a:endParaRPr lang="en-US" dirty="0" smtClean="0"/>
          </a:p>
        </p:txBody>
      </p:sp>
      <p:sp>
        <p:nvSpPr>
          <p:cNvPr id="4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8325" y="1038225"/>
            <a:ext cx="7781925" cy="227647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Χωρίς εγκαθίδρυση κλήσης στο επίπεδο δικτύου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δρομολογητές</a:t>
            </a:r>
            <a:r>
              <a:rPr lang="en-US" sz="2000" dirty="0" smtClean="0"/>
              <a:t>: </a:t>
            </a:r>
            <a:r>
              <a:rPr lang="el-GR" sz="2000" dirty="0" smtClean="0"/>
              <a:t>χωρίς κατάσταση για τις από-άκρο-σε-άκρο συνδέσεις</a:t>
            </a:r>
            <a:endParaRPr lang="en-US" sz="2000" dirty="0" smtClean="0"/>
          </a:p>
          <a:p>
            <a:pPr lvl="1">
              <a:buFont typeface="Wingdings" pitchFamily="2" charset="2"/>
              <a:buChar char="q"/>
            </a:pPr>
            <a:r>
              <a:rPr lang="el-GR" sz="1800" dirty="0" smtClean="0"/>
              <a:t>Χωρίς την έννοια της «σύνδεσης» στο επίπεδο δικτύου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Τα πακέτα προωθούνται χρησιμοποιώντας τη διεύθυνση του υπολογιστή προορισμού</a:t>
            </a:r>
            <a:endParaRPr lang="en-US" sz="2000" dirty="0" smtClean="0"/>
          </a:p>
        </p:txBody>
      </p:sp>
      <p:sp>
        <p:nvSpPr>
          <p:cNvPr id="4227" name="Line 5"/>
          <p:cNvSpPr>
            <a:spLocks noChangeShapeType="1"/>
          </p:cNvSpPr>
          <p:nvPr/>
        </p:nvSpPr>
        <p:spPr bwMode="auto">
          <a:xfrm rot="5400000" flipV="1">
            <a:off x="2706688" y="4821237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228" name="Group 91"/>
          <p:cNvGrpSpPr>
            <a:grpSpLocks/>
          </p:cNvGrpSpPr>
          <p:nvPr/>
        </p:nvGrpSpPr>
        <p:grpSpPr bwMode="auto">
          <a:xfrm>
            <a:off x="479425" y="3741738"/>
            <a:ext cx="1566863" cy="1987550"/>
            <a:chOff x="2366" y="929"/>
            <a:chExt cx="987" cy="1252"/>
          </a:xfrm>
        </p:grpSpPr>
        <p:graphicFrame>
          <p:nvGraphicFramePr>
            <p:cNvPr id="4222" name="Object 126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2" name="Clip" r:id="rId3" imgW="1307263" imgH="1084139" progId="">
                    <p:embed/>
                  </p:oleObj>
                </mc:Choice>
                <mc:Fallback>
                  <p:oleObj name="Clip" r:id="rId3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929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61" name="Group 93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4362" name="Rectangle 94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363" name="Rectangle 95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364" name="Rectangle 96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365" name="Text Box 97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/>
                  <a:t>application</a:t>
                </a:r>
              </a:p>
              <a:p>
                <a:pPr algn="ctr" eaLnBrk="0" hangingPunct="0"/>
                <a:r>
                  <a:rPr lang="en-US" sz="2000"/>
                  <a:t>transport</a:t>
                </a:r>
              </a:p>
              <a:p>
                <a:pPr algn="ctr" eaLnBrk="0" hangingPunct="0"/>
                <a:r>
                  <a:rPr lang="en-US" sz="2000">
                    <a:solidFill>
                      <a:schemeClr val="bg1"/>
                    </a:solidFill>
                  </a:rPr>
                  <a:t>network</a:t>
                </a:r>
                <a:endParaRPr lang="en-US" sz="2000"/>
              </a:p>
              <a:p>
                <a:pPr algn="ctr" eaLnBrk="0" hangingPunct="0"/>
                <a:r>
                  <a:rPr lang="en-US" sz="2000"/>
                  <a:t>data link</a:t>
                </a:r>
              </a:p>
              <a:p>
                <a:pPr algn="ctr" eaLnBrk="0" hangingPunct="0"/>
                <a:r>
                  <a:rPr lang="en-US" sz="2000"/>
                  <a:t>physical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4366" name="Line 98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67" name="Line 99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68" name="Line 100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69" name="Line 101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aphicFrame>
        <p:nvGraphicFramePr>
          <p:cNvPr id="4223" name="Object 127"/>
          <p:cNvGraphicFramePr>
            <a:graphicFrameLocks noChangeAspect="1"/>
          </p:cNvGraphicFramePr>
          <p:nvPr/>
        </p:nvGraphicFramePr>
        <p:xfrm>
          <a:off x="7856538" y="3913188"/>
          <a:ext cx="5286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Clip" r:id="rId5" imgW="1307263" imgH="1084139" progId="">
                  <p:embed/>
                </p:oleObj>
              </mc:Choice>
              <mc:Fallback>
                <p:oleObj name="Clip" r:id="rId5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538" y="3913188"/>
                        <a:ext cx="528637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29" name="Group 110"/>
          <p:cNvGrpSpPr>
            <a:grpSpLocks/>
          </p:cNvGrpSpPr>
          <p:nvPr/>
        </p:nvGrpSpPr>
        <p:grpSpPr bwMode="auto">
          <a:xfrm>
            <a:off x="7261225" y="4256088"/>
            <a:ext cx="1566863" cy="1644650"/>
            <a:chOff x="2956" y="969"/>
            <a:chExt cx="513" cy="529"/>
          </a:xfrm>
        </p:grpSpPr>
        <p:sp>
          <p:nvSpPr>
            <p:cNvPr id="4353" name="Rectangle 111"/>
            <p:cNvSpPr>
              <a:spLocks noChangeArrowheads="1"/>
            </p:cNvSpPr>
            <p:nvPr/>
          </p:nvSpPr>
          <p:spPr bwMode="auto">
            <a:xfrm>
              <a:off x="3018" y="969"/>
              <a:ext cx="426" cy="4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354" name="Rectangle 112"/>
            <p:cNvSpPr>
              <a:spLocks noChangeArrowheads="1"/>
            </p:cNvSpPr>
            <p:nvPr/>
          </p:nvSpPr>
          <p:spPr bwMode="auto">
            <a:xfrm>
              <a:off x="2997" y="984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355" name="Rectangle 113"/>
            <p:cNvSpPr>
              <a:spLocks noChangeArrowheads="1"/>
            </p:cNvSpPr>
            <p:nvPr/>
          </p:nvSpPr>
          <p:spPr bwMode="auto">
            <a:xfrm>
              <a:off x="3000" y="1185"/>
              <a:ext cx="432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356" name="Text Box 114"/>
            <p:cNvSpPr txBox="1">
              <a:spLocks noChangeArrowheads="1"/>
            </p:cNvSpPr>
            <p:nvPr/>
          </p:nvSpPr>
          <p:spPr bwMode="auto">
            <a:xfrm>
              <a:off x="2956" y="978"/>
              <a:ext cx="513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/>
                <a:t>application</a:t>
              </a:r>
            </a:p>
            <a:p>
              <a:pPr algn="ctr" eaLnBrk="0" hangingPunct="0"/>
              <a:r>
                <a:rPr lang="en-US" sz="2000"/>
                <a:t>transport</a:t>
              </a:r>
            </a:p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network</a:t>
              </a:r>
              <a:endParaRPr lang="en-US" sz="2000"/>
            </a:p>
            <a:p>
              <a:pPr algn="ctr" eaLnBrk="0" hangingPunct="0"/>
              <a:r>
                <a:rPr lang="en-US" sz="2000"/>
                <a:t>data link</a:t>
              </a:r>
            </a:p>
            <a:p>
              <a:pPr algn="ctr" eaLnBrk="0" hangingPunct="0"/>
              <a:r>
                <a:rPr lang="en-US" sz="2000"/>
                <a:t>physical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4357" name="Line 115"/>
            <p:cNvSpPr>
              <a:spLocks noChangeShapeType="1"/>
            </p:cNvSpPr>
            <p:nvPr/>
          </p:nvSpPr>
          <p:spPr bwMode="auto">
            <a:xfrm>
              <a:off x="2997" y="1194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58" name="Line 116"/>
            <p:cNvSpPr>
              <a:spLocks noChangeShapeType="1"/>
            </p:cNvSpPr>
            <p:nvPr/>
          </p:nvSpPr>
          <p:spPr bwMode="auto">
            <a:xfrm>
              <a:off x="3003" y="1290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59" name="Line 117"/>
            <p:cNvSpPr>
              <a:spLocks noChangeShapeType="1"/>
            </p:cNvSpPr>
            <p:nvPr/>
          </p:nvSpPr>
          <p:spPr bwMode="auto">
            <a:xfrm>
              <a:off x="3003" y="1374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60" name="Line 118"/>
            <p:cNvSpPr>
              <a:spLocks noChangeShapeType="1"/>
            </p:cNvSpPr>
            <p:nvPr/>
          </p:nvSpPr>
          <p:spPr bwMode="auto">
            <a:xfrm>
              <a:off x="3003" y="109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230" name="Line 119"/>
          <p:cNvSpPr>
            <a:spLocks noChangeShapeType="1"/>
          </p:cNvSpPr>
          <p:nvPr/>
        </p:nvSpPr>
        <p:spPr bwMode="auto">
          <a:xfrm rot="-5400000" flipH="1" flipV="1">
            <a:off x="6702425" y="5003800"/>
            <a:ext cx="6350" cy="140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1736" name="Text Box 120"/>
          <p:cNvSpPr txBox="1">
            <a:spLocks noChangeArrowheads="1"/>
          </p:cNvSpPr>
          <p:nvPr/>
        </p:nvSpPr>
        <p:spPr bwMode="auto">
          <a:xfrm>
            <a:off x="1998663" y="4946650"/>
            <a:ext cx="1497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1. Send data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738" name="Text Box 122"/>
          <p:cNvSpPr txBox="1">
            <a:spLocks noChangeArrowheads="1"/>
          </p:cNvSpPr>
          <p:nvPr/>
        </p:nvSpPr>
        <p:spPr bwMode="auto">
          <a:xfrm>
            <a:off x="5635624" y="4933586"/>
            <a:ext cx="180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FF0000"/>
                </a:solidFill>
              </a:rPr>
              <a:t>2. Receive data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4233" name="Freeform 172"/>
          <p:cNvSpPr>
            <a:spLocks/>
          </p:cNvSpPr>
          <p:nvPr/>
        </p:nvSpPr>
        <p:spPr bwMode="auto">
          <a:xfrm>
            <a:off x="2028825" y="4914900"/>
            <a:ext cx="304800" cy="657225"/>
          </a:xfrm>
          <a:custGeom>
            <a:avLst/>
            <a:gdLst>
              <a:gd name="T0" fmla="*/ 0 w 192"/>
              <a:gd name="T1" fmla="*/ 0 h 414"/>
              <a:gd name="T2" fmla="*/ 0 w 192"/>
              <a:gd name="T3" fmla="*/ 2147483647 h 414"/>
              <a:gd name="T4" fmla="*/ 2147483647 w 192"/>
              <a:gd name="T5" fmla="*/ 2147483647 h 414"/>
              <a:gd name="T6" fmla="*/ 0 60000 65536"/>
              <a:gd name="T7" fmla="*/ 0 60000 65536"/>
              <a:gd name="T8" fmla="*/ 0 60000 65536"/>
              <a:gd name="T9" fmla="*/ 0 w 192"/>
              <a:gd name="T10" fmla="*/ 0 h 414"/>
              <a:gd name="T11" fmla="*/ 192 w 192"/>
              <a:gd name="T12" fmla="*/ 414 h 4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414">
                <a:moveTo>
                  <a:pt x="0" y="0"/>
                </a:moveTo>
                <a:lnTo>
                  <a:pt x="0" y="414"/>
                </a:lnTo>
                <a:lnTo>
                  <a:pt x="192" y="408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34" name="Freeform 173"/>
          <p:cNvSpPr>
            <a:spLocks/>
          </p:cNvSpPr>
          <p:nvPr/>
        </p:nvSpPr>
        <p:spPr bwMode="auto">
          <a:xfrm>
            <a:off x="6662738" y="5357813"/>
            <a:ext cx="609600" cy="295275"/>
          </a:xfrm>
          <a:custGeom>
            <a:avLst/>
            <a:gdLst>
              <a:gd name="T0" fmla="*/ 0 w 384"/>
              <a:gd name="T1" fmla="*/ 2147483647 h 186"/>
              <a:gd name="T2" fmla="*/ 2147483647 w 384"/>
              <a:gd name="T3" fmla="*/ 2147483647 h 186"/>
              <a:gd name="T4" fmla="*/ 2147483647 w 384"/>
              <a:gd name="T5" fmla="*/ 0 h 186"/>
              <a:gd name="T6" fmla="*/ 0 60000 65536"/>
              <a:gd name="T7" fmla="*/ 0 60000 65536"/>
              <a:gd name="T8" fmla="*/ 0 60000 65536"/>
              <a:gd name="T9" fmla="*/ 0 w 384"/>
              <a:gd name="T10" fmla="*/ 0 h 186"/>
              <a:gd name="T11" fmla="*/ 384 w 384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86">
                <a:moveTo>
                  <a:pt x="0" y="186"/>
                </a:moveTo>
                <a:lnTo>
                  <a:pt x="384" y="186"/>
                </a:lnTo>
                <a:lnTo>
                  <a:pt x="384" y="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235" name="Group 177"/>
          <p:cNvGrpSpPr>
            <a:grpSpLocks/>
          </p:cNvGrpSpPr>
          <p:nvPr/>
        </p:nvGrpSpPr>
        <p:grpSpPr bwMode="auto">
          <a:xfrm>
            <a:off x="2386013" y="5353050"/>
            <a:ext cx="361950" cy="261938"/>
            <a:chOff x="1548" y="3723"/>
            <a:chExt cx="228" cy="165"/>
          </a:xfrm>
        </p:grpSpPr>
        <p:sp>
          <p:nvSpPr>
            <p:cNvPr id="4350" name="Rectangle 175"/>
            <p:cNvSpPr>
              <a:spLocks noChangeArrowheads="1"/>
            </p:cNvSpPr>
            <p:nvPr/>
          </p:nvSpPr>
          <p:spPr bwMode="auto">
            <a:xfrm>
              <a:off x="1563" y="3723"/>
              <a:ext cx="102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351" name="Rectangle 174"/>
            <p:cNvSpPr>
              <a:spLocks noChangeArrowheads="1"/>
            </p:cNvSpPr>
            <p:nvPr/>
          </p:nvSpPr>
          <p:spPr bwMode="auto">
            <a:xfrm>
              <a:off x="1548" y="3738"/>
              <a:ext cx="102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352" name="Line 176"/>
            <p:cNvSpPr>
              <a:spLocks noChangeShapeType="1"/>
            </p:cNvSpPr>
            <p:nvPr/>
          </p:nvSpPr>
          <p:spPr bwMode="auto">
            <a:xfrm>
              <a:off x="1650" y="3816"/>
              <a:ext cx="1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236" name="Group 198"/>
          <p:cNvGrpSpPr>
            <a:grpSpLocks/>
          </p:cNvGrpSpPr>
          <p:nvPr/>
        </p:nvGrpSpPr>
        <p:grpSpPr bwMode="auto">
          <a:xfrm>
            <a:off x="3176588" y="5078413"/>
            <a:ext cx="3024187" cy="1481137"/>
            <a:chOff x="2001" y="3199"/>
            <a:chExt cx="1905" cy="933"/>
          </a:xfrm>
        </p:grpSpPr>
        <p:sp>
          <p:nvSpPr>
            <p:cNvPr id="4242" name="Freeform 4"/>
            <p:cNvSpPr>
              <a:spLocks/>
            </p:cNvSpPr>
            <p:nvPr/>
          </p:nvSpPr>
          <p:spPr bwMode="auto">
            <a:xfrm>
              <a:off x="2112" y="3199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43" name="Freeform 6"/>
            <p:cNvSpPr>
              <a:spLocks/>
            </p:cNvSpPr>
            <p:nvPr/>
          </p:nvSpPr>
          <p:spPr bwMode="auto">
            <a:xfrm>
              <a:off x="2514" y="3384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4244" name="Group 7"/>
            <p:cNvGrpSpPr>
              <a:grpSpLocks/>
            </p:cNvGrpSpPr>
            <p:nvPr/>
          </p:nvGrpSpPr>
          <p:grpSpPr bwMode="auto">
            <a:xfrm>
              <a:off x="2203" y="3494"/>
              <a:ext cx="316" cy="147"/>
              <a:chOff x="3600" y="219"/>
              <a:chExt cx="360" cy="175"/>
            </a:xfrm>
          </p:grpSpPr>
          <p:sp>
            <p:nvSpPr>
              <p:cNvPr id="4337" name="Oval 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338" name="Line 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39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40" name="Rectangle 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4341" name="Oval 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4342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4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48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49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343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34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45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46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4245" name="Group 21"/>
            <p:cNvGrpSpPr>
              <a:grpSpLocks/>
            </p:cNvGrpSpPr>
            <p:nvPr/>
          </p:nvGrpSpPr>
          <p:grpSpPr bwMode="auto">
            <a:xfrm>
              <a:off x="2425" y="3896"/>
              <a:ext cx="316" cy="147"/>
              <a:chOff x="3600" y="219"/>
              <a:chExt cx="360" cy="175"/>
            </a:xfrm>
          </p:grpSpPr>
          <p:sp>
            <p:nvSpPr>
              <p:cNvPr id="4324" name="Oval 2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325" name="Line 2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26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27" name="Rectangle 2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4328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4329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3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35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36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330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331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32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33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4246" name="Group 35"/>
            <p:cNvGrpSpPr>
              <a:grpSpLocks/>
            </p:cNvGrpSpPr>
            <p:nvPr/>
          </p:nvGrpSpPr>
          <p:grpSpPr bwMode="auto">
            <a:xfrm>
              <a:off x="2850" y="3302"/>
              <a:ext cx="316" cy="147"/>
              <a:chOff x="3600" y="219"/>
              <a:chExt cx="360" cy="175"/>
            </a:xfrm>
          </p:grpSpPr>
          <p:sp>
            <p:nvSpPr>
              <p:cNvPr id="4311" name="Oval 3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312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13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14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4315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4316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21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22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23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317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318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19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20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4247" name="Group 49"/>
            <p:cNvGrpSpPr>
              <a:grpSpLocks/>
            </p:cNvGrpSpPr>
            <p:nvPr/>
          </p:nvGrpSpPr>
          <p:grpSpPr bwMode="auto">
            <a:xfrm>
              <a:off x="2801" y="3721"/>
              <a:ext cx="315" cy="147"/>
              <a:chOff x="3600" y="219"/>
              <a:chExt cx="360" cy="175"/>
            </a:xfrm>
          </p:grpSpPr>
          <p:sp>
            <p:nvSpPr>
              <p:cNvPr id="4298" name="Oval 5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99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00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01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4302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4303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08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09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10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304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305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06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07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4248" name="Group 63"/>
            <p:cNvGrpSpPr>
              <a:grpSpLocks/>
            </p:cNvGrpSpPr>
            <p:nvPr/>
          </p:nvGrpSpPr>
          <p:grpSpPr bwMode="auto">
            <a:xfrm>
              <a:off x="3201" y="3908"/>
              <a:ext cx="316" cy="147"/>
              <a:chOff x="3600" y="219"/>
              <a:chExt cx="360" cy="175"/>
            </a:xfrm>
          </p:grpSpPr>
          <p:sp>
            <p:nvSpPr>
              <p:cNvPr id="4285" name="Oval 6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86" name="Line 6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87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88" name="Rectangle 6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4289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4290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95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96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97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291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92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93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94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4249" name="Group 77"/>
            <p:cNvGrpSpPr>
              <a:grpSpLocks/>
            </p:cNvGrpSpPr>
            <p:nvPr/>
          </p:nvGrpSpPr>
          <p:grpSpPr bwMode="auto">
            <a:xfrm>
              <a:off x="3481" y="3495"/>
              <a:ext cx="316" cy="147"/>
              <a:chOff x="3600" y="219"/>
              <a:chExt cx="360" cy="175"/>
            </a:xfrm>
          </p:grpSpPr>
          <p:sp>
            <p:nvSpPr>
              <p:cNvPr id="4272" name="Oval 7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73" name="Line 7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74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75" name="Rectangle 8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4276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4277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82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83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84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278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79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80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81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4250" name="Freeform 102"/>
            <p:cNvSpPr>
              <a:spLocks/>
            </p:cNvSpPr>
            <p:nvPr/>
          </p:nvSpPr>
          <p:spPr bwMode="auto">
            <a:xfrm>
              <a:off x="3170" y="3380"/>
              <a:ext cx="318" cy="194"/>
            </a:xfrm>
            <a:custGeom>
              <a:avLst/>
              <a:gdLst>
                <a:gd name="T0" fmla="*/ 0 w 318"/>
                <a:gd name="T1" fmla="*/ 0 h 194"/>
                <a:gd name="T2" fmla="*/ 318 w 318"/>
                <a:gd name="T3" fmla="*/ 194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51" name="Freeform 103"/>
            <p:cNvSpPr>
              <a:spLocks/>
            </p:cNvSpPr>
            <p:nvPr/>
          </p:nvSpPr>
          <p:spPr bwMode="auto">
            <a:xfrm>
              <a:off x="2499" y="3627"/>
              <a:ext cx="303" cy="150"/>
            </a:xfrm>
            <a:custGeom>
              <a:avLst/>
              <a:gdLst>
                <a:gd name="T0" fmla="*/ 0 w 294"/>
                <a:gd name="T1" fmla="*/ 0 h 174"/>
                <a:gd name="T2" fmla="*/ 748 w 294"/>
                <a:gd name="T3" fmla="*/ 3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52" name="Freeform 104"/>
            <p:cNvSpPr>
              <a:spLocks/>
            </p:cNvSpPr>
            <p:nvPr/>
          </p:nvSpPr>
          <p:spPr bwMode="auto">
            <a:xfrm>
              <a:off x="3096" y="3612"/>
              <a:ext cx="396" cy="156"/>
            </a:xfrm>
            <a:custGeom>
              <a:avLst/>
              <a:gdLst>
                <a:gd name="T0" fmla="*/ 0 w 378"/>
                <a:gd name="T1" fmla="*/ 6 h 174"/>
                <a:gd name="T2" fmla="*/ 160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53" name="Freeform 105"/>
            <p:cNvSpPr>
              <a:spLocks/>
            </p:cNvSpPr>
            <p:nvPr/>
          </p:nvSpPr>
          <p:spPr bwMode="auto">
            <a:xfrm>
              <a:off x="3516" y="3646"/>
              <a:ext cx="130" cy="320"/>
            </a:xfrm>
            <a:custGeom>
              <a:avLst/>
              <a:gdLst>
                <a:gd name="T0" fmla="*/ 0 w 118"/>
                <a:gd name="T1" fmla="*/ 1 h 500"/>
                <a:gd name="T2" fmla="*/ 2396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54" name="Freeform 106"/>
            <p:cNvSpPr>
              <a:spLocks/>
            </p:cNvSpPr>
            <p:nvPr/>
          </p:nvSpPr>
          <p:spPr bwMode="auto">
            <a:xfrm>
              <a:off x="2738" y="3982"/>
              <a:ext cx="464" cy="47"/>
            </a:xfrm>
            <a:custGeom>
              <a:avLst/>
              <a:gdLst>
                <a:gd name="T0" fmla="*/ 412541 w 370"/>
                <a:gd name="T1" fmla="*/ 4764131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55" name="Freeform 107"/>
            <p:cNvSpPr>
              <a:spLocks/>
            </p:cNvSpPr>
            <p:nvPr/>
          </p:nvSpPr>
          <p:spPr bwMode="auto">
            <a:xfrm>
              <a:off x="2400" y="3642"/>
              <a:ext cx="122" cy="268"/>
            </a:xfrm>
            <a:custGeom>
              <a:avLst/>
              <a:gdLst>
                <a:gd name="T0" fmla="*/ 1 w 176"/>
                <a:gd name="T1" fmla="*/ 1 h 412"/>
                <a:gd name="T2" fmla="*/ 1 w 176"/>
                <a:gd name="T3" fmla="*/ 1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4256" name="Group 178"/>
            <p:cNvGrpSpPr>
              <a:grpSpLocks/>
            </p:cNvGrpSpPr>
            <p:nvPr/>
          </p:nvGrpSpPr>
          <p:grpSpPr bwMode="auto">
            <a:xfrm>
              <a:off x="2001" y="3375"/>
              <a:ext cx="228" cy="165"/>
              <a:chOff x="1548" y="3723"/>
              <a:chExt cx="228" cy="165"/>
            </a:xfrm>
          </p:grpSpPr>
          <p:sp>
            <p:nvSpPr>
              <p:cNvPr id="4269" name="Rectangle 179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70" name="Rectangle 180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71" name="Line 181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257" name="Group 182"/>
            <p:cNvGrpSpPr>
              <a:grpSpLocks/>
            </p:cNvGrpSpPr>
            <p:nvPr/>
          </p:nvGrpSpPr>
          <p:grpSpPr bwMode="auto">
            <a:xfrm>
              <a:off x="3180" y="3306"/>
              <a:ext cx="228" cy="165"/>
              <a:chOff x="1548" y="3723"/>
              <a:chExt cx="228" cy="165"/>
            </a:xfrm>
          </p:grpSpPr>
          <p:sp>
            <p:nvSpPr>
              <p:cNvPr id="4266" name="Rectangle 183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67" name="Rectangle 184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68" name="Line 185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258" name="Group 186"/>
            <p:cNvGrpSpPr>
              <a:grpSpLocks/>
            </p:cNvGrpSpPr>
            <p:nvPr/>
          </p:nvGrpSpPr>
          <p:grpSpPr bwMode="auto">
            <a:xfrm>
              <a:off x="2850" y="3897"/>
              <a:ext cx="228" cy="165"/>
              <a:chOff x="1548" y="3723"/>
              <a:chExt cx="228" cy="165"/>
            </a:xfrm>
          </p:grpSpPr>
          <p:sp>
            <p:nvSpPr>
              <p:cNvPr id="4263" name="Rectangle 187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64" name="Rectangle 188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65" name="Line 189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259" name="Group 190"/>
            <p:cNvGrpSpPr>
              <a:grpSpLocks/>
            </p:cNvGrpSpPr>
            <p:nvPr/>
          </p:nvGrpSpPr>
          <p:grpSpPr bwMode="auto">
            <a:xfrm>
              <a:off x="2586" y="3597"/>
              <a:ext cx="228" cy="165"/>
              <a:chOff x="1548" y="3723"/>
              <a:chExt cx="228" cy="165"/>
            </a:xfrm>
          </p:grpSpPr>
          <p:sp>
            <p:nvSpPr>
              <p:cNvPr id="4260" name="Rectangle 191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61" name="Rectangle 192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62" name="Line 193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237" name="Group 194"/>
          <p:cNvGrpSpPr>
            <a:grpSpLocks/>
          </p:cNvGrpSpPr>
          <p:nvPr/>
        </p:nvGrpSpPr>
        <p:grpSpPr bwMode="auto">
          <a:xfrm>
            <a:off x="6457950" y="5434013"/>
            <a:ext cx="361950" cy="261937"/>
            <a:chOff x="1548" y="3723"/>
            <a:chExt cx="228" cy="165"/>
          </a:xfrm>
        </p:grpSpPr>
        <p:sp>
          <p:nvSpPr>
            <p:cNvPr id="4239" name="Rectangle 195"/>
            <p:cNvSpPr>
              <a:spLocks noChangeArrowheads="1"/>
            </p:cNvSpPr>
            <p:nvPr/>
          </p:nvSpPr>
          <p:spPr bwMode="auto">
            <a:xfrm>
              <a:off x="1563" y="3723"/>
              <a:ext cx="102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240" name="Rectangle 196"/>
            <p:cNvSpPr>
              <a:spLocks noChangeArrowheads="1"/>
            </p:cNvSpPr>
            <p:nvPr/>
          </p:nvSpPr>
          <p:spPr bwMode="auto">
            <a:xfrm>
              <a:off x="1548" y="3738"/>
              <a:ext cx="102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241" name="Line 197"/>
            <p:cNvSpPr>
              <a:spLocks noChangeShapeType="1"/>
            </p:cNvSpPr>
            <p:nvPr/>
          </p:nvSpPr>
          <p:spPr bwMode="auto">
            <a:xfrm>
              <a:off x="1650" y="3816"/>
              <a:ext cx="1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238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778091" y="3038279"/>
            <a:ext cx="68761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l-GR" altLang="el-GR" sz="1600" dirty="0"/>
              <a:t>Τα πακέτα μεταξύ του ίδιου ζεύγους προέλευσης προορισμού ενδέχεται να ακολουθήσουν διαφορετικές διαδρομές</a:t>
            </a:r>
            <a:endParaRPr lang="en-US" altLang="el-GR" sz="1600" dirty="0"/>
          </a:p>
        </p:txBody>
      </p:sp>
    </p:spTree>
    <p:extLst>
      <p:ext uri="{BB962C8B-B14F-4D97-AF65-F5344CB8AC3E}">
        <p14:creationId xmlns:p14="http://schemas.microsoft.com/office/powerpoint/2010/main" val="177561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36" grpId="0" autoUpdateAnimBg="0"/>
      <p:bldP spid="11173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- Τίτλος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l-GR" sz="3200" dirty="0" smtClean="0"/>
              <a:t>Πίνακας Προώθησης </a:t>
            </a:r>
            <a:r>
              <a:rPr lang="el-GR" sz="3200" dirty="0" err="1" smtClean="0"/>
              <a:t>Δεδομενογραμμάτων</a:t>
            </a:r>
            <a:endParaRPr lang="el-GR" sz="3200" dirty="0" smtClean="0"/>
          </a:p>
        </p:txBody>
      </p:sp>
      <p:sp>
        <p:nvSpPr>
          <p:cNvPr id="35842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D3F7658-6AFB-4746-914D-C0601E14B06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5843" name="5 - Θέση υποσέλιδου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grpSp>
        <p:nvGrpSpPr>
          <p:cNvPr id="35844" name="Group 243"/>
          <p:cNvGrpSpPr>
            <a:grpSpLocks/>
          </p:cNvGrpSpPr>
          <p:nvPr/>
        </p:nvGrpSpPr>
        <p:grpSpPr bwMode="auto">
          <a:xfrm>
            <a:off x="3249613" y="4395788"/>
            <a:ext cx="2840037" cy="1330325"/>
            <a:chOff x="291" y="3093"/>
            <a:chExt cx="1794" cy="882"/>
          </a:xfrm>
        </p:grpSpPr>
        <p:grpSp>
          <p:nvGrpSpPr>
            <p:cNvPr id="35916" name="Group 242"/>
            <p:cNvGrpSpPr>
              <a:grpSpLocks/>
            </p:cNvGrpSpPr>
            <p:nvPr/>
          </p:nvGrpSpPr>
          <p:grpSpPr bwMode="auto">
            <a:xfrm>
              <a:off x="291" y="3093"/>
              <a:ext cx="1794" cy="882"/>
              <a:chOff x="2124" y="2903"/>
              <a:chExt cx="1794" cy="882"/>
            </a:xfrm>
          </p:grpSpPr>
          <p:sp>
            <p:nvSpPr>
              <p:cNvPr id="35920" name="Freeform 179"/>
              <p:cNvSpPr>
                <a:spLocks/>
              </p:cNvSpPr>
              <p:nvPr/>
            </p:nvSpPr>
            <p:spPr bwMode="auto">
              <a:xfrm>
                <a:off x="2124" y="2903"/>
                <a:ext cx="1794" cy="755"/>
              </a:xfrm>
              <a:custGeom>
                <a:avLst/>
                <a:gdLst>
                  <a:gd name="T0" fmla="*/ 6 w 1794"/>
                  <a:gd name="T1" fmla="*/ 391 h 933"/>
                  <a:gd name="T2" fmla="*/ 108 w 1794"/>
                  <a:gd name="T3" fmla="*/ 101 h 933"/>
                  <a:gd name="T4" fmla="*/ 559 w 1794"/>
                  <a:gd name="T5" fmla="*/ 81 h 933"/>
                  <a:gd name="T6" fmla="*/ 1128 w 1794"/>
                  <a:gd name="T7" fmla="*/ 23 h 933"/>
                  <a:gd name="T8" fmla="*/ 1716 w 1794"/>
                  <a:gd name="T9" fmla="*/ 223 h 933"/>
                  <a:gd name="T10" fmla="*/ 1596 w 1794"/>
                  <a:gd name="T11" fmla="*/ 669 h 933"/>
                  <a:gd name="T12" fmla="*/ 1380 w 1794"/>
                  <a:gd name="T13" fmla="*/ 737 h 933"/>
                  <a:gd name="T14" fmla="*/ 840 w 1794"/>
                  <a:gd name="T15" fmla="*/ 752 h 933"/>
                  <a:gd name="T16" fmla="*/ 414 w 1794"/>
                  <a:gd name="T17" fmla="*/ 737 h 933"/>
                  <a:gd name="T18" fmla="*/ 143 w 1794"/>
                  <a:gd name="T19" fmla="*/ 673 h 933"/>
                  <a:gd name="T20" fmla="*/ 6 w 1794"/>
                  <a:gd name="T21" fmla="*/ 391 h 9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94"/>
                  <a:gd name="T34" fmla="*/ 0 h 933"/>
                  <a:gd name="T35" fmla="*/ 1794 w 1794"/>
                  <a:gd name="T36" fmla="*/ 933 h 9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94" h="933">
                    <a:moveTo>
                      <a:pt x="6" y="483"/>
                    </a:moveTo>
                    <a:cubicBezTo>
                      <a:pt x="0" y="365"/>
                      <a:pt x="16" y="189"/>
                      <a:pt x="108" y="125"/>
                    </a:cubicBezTo>
                    <a:cubicBezTo>
                      <a:pt x="200" y="61"/>
                      <a:pt x="389" y="116"/>
                      <a:pt x="559" y="100"/>
                    </a:cubicBezTo>
                    <a:cubicBezTo>
                      <a:pt x="729" y="84"/>
                      <a:pt x="935" y="0"/>
                      <a:pt x="1128" y="29"/>
                    </a:cubicBezTo>
                    <a:cubicBezTo>
                      <a:pt x="1321" y="58"/>
                      <a:pt x="1638" y="142"/>
                      <a:pt x="1716" y="275"/>
                    </a:cubicBezTo>
                    <a:cubicBezTo>
                      <a:pt x="1794" y="408"/>
                      <a:pt x="1652" y="721"/>
                      <a:pt x="1596" y="827"/>
                    </a:cubicBezTo>
                    <a:cubicBezTo>
                      <a:pt x="1540" y="933"/>
                      <a:pt x="1506" y="894"/>
                      <a:pt x="1380" y="911"/>
                    </a:cubicBezTo>
                    <a:cubicBezTo>
                      <a:pt x="1254" y="928"/>
                      <a:pt x="1001" y="929"/>
                      <a:pt x="840" y="929"/>
                    </a:cubicBezTo>
                    <a:cubicBezTo>
                      <a:pt x="679" y="929"/>
                      <a:pt x="530" y="927"/>
                      <a:pt x="414" y="911"/>
                    </a:cubicBezTo>
                    <a:cubicBezTo>
                      <a:pt x="298" y="895"/>
                      <a:pt x="211" y="903"/>
                      <a:pt x="143" y="832"/>
                    </a:cubicBezTo>
                    <a:cubicBezTo>
                      <a:pt x="75" y="761"/>
                      <a:pt x="4" y="624"/>
                      <a:pt x="6" y="483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35921" name="Group 180"/>
              <p:cNvGrpSpPr>
                <a:grpSpLocks/>
              </p:cNvGrpSpPr>
              <p:nvPr/>
            </p:nvGrpSpPr>
            <p:grpSpPr bwMode="auto">
              <a:xfrm>
                <a:off x="2196" y="3160"/>
                <a:ext cx="1642" cy="415"/>
                <a:chOff x="959" y="3814"/>
                <a:chExt cx="1642" cy="415"/>
              </a:xfrm>
            </p:grpSpPr>
            <p:grpSp>
              <p:nvGrpSpPr>
                <p:cNvPr id="35956" name="Group 181"/>
                <p:cNvGrpSpPr>
                  <a:grpSpLocks/>
                </p:cNvGrpSpPr>
                <p:nvPr/>
              </p:nvGrpSpPr>
              <p:grpSpPr bwMode="auto">
                <a:xfrm>
                  <a:off x="2223" y="3814"/>
                  <a:ext cx="378" cy="181"/>
                  <a:chOff x="4396" y="1245"/>
                  <a:chExt cx="672" cy="248"/>
                </a:xfrm>
              </p:grpSpPr>
              <p:sp>
                <p:nvSpPr>
                  <p:cNvPr id="35975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35976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l-GR" sz="2400"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35977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>
                      <a:latin typeface="Times New Roman" pitchFamily="18" charset="0"/>
                      <a:cs typeface="Arial" charset="0"/>
                    </a:endParaRPr>
                  </a:p>
                </p:txBody>
              </p:sp>
              <p:grpSp>
                <p:nvGrpSpPr>
                  <p:cNvPr id="35978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35981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5982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35979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5980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35957" name="Group 190"/>
                <p:cNvGrpSpPr>
                  <a:grpSpLocks/>
                </p:cNvGrpSpPr>
                <p:nvPr/>
              </p:nvGrpSpPr>
              <p:grpSpPr bwMode="auto">
                <a:xfrm>
                  <a:off x="1559" y="4048"/>
                  <a:ext cx="378" cy="181"/>
                  <a:chOff x="4396" y="1245"/>
                  <a:chExt cx="672" cy="248"/>
                </a:xfrm>
              </p:grpSpPr>
              <p:sp>
                <p:nvSpPr>
                  <p:cNvPr id="35967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35968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l-GR" sz="2400"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35969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>
                      <a:latin typeface="Times New Roman" pitchFamily="18" charset="0"/>
                      <a:cs typeface="Arial" charset="0"/>
                    </a:endParaRPr>
                  </a:p>
                </p:txBody>
              </p:sp>
              <p:grpSp>
                <p:nvGrpSpPr>
                  <p:cNvPr id="35970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35973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5974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35971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5972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35958" name="Group 199"/>
                <p:cNvGrpSpPr>
                  <a:grpSpLocks/>
                </p:cNvGrpSpPr>
                <p:nvPr/>
              </p:nvGrpSpPr>
              <p:grpSpPr bwMode="auto">
                <a:xfrm>
                  <a:off x="959" y="3816"/>
                  <a:ext cx="378" cy="181"/>
                  <a:chOff x="4396" y="1245"/>
                  <a:chExt cx="672" cy="248"/>
                </a:xfrm>
              </p:grpSpPr>
              <p:sp>
                <p:nvSpPr>
                  <p:cNvPr id="35959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35960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l-GR" sz="2400"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35961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>
                      <a:latin typeface="Times New Roman" pitchFamily="18" charset="0"/>
                      <a:cs typeface="Arial" charset="0"/>
                    </a:endParaRPr>
                  </a:p>
                </p:txBody>
              </p:sp>
              <p:grpSp>
                <p:nvGrpSpPr>
                  <p:cNvPr id="35962" name="Group 203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35965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5966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35963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5964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35922" name="Freeform 208"/>
              <p:cNvSpPr>
                <a:spLocks/>
              </p:cNvSpPr>
              <p:nvPr/>
            </p:nvSpPr>
            <p:spPr bwMode="auto">
              <a:xfrm>
                <a:off x="2574" y="3086"/>
                <a:ext cx="294" cy="166"/>
              </a:xfrm>
              <a:custGeom>
                <a:avLst/>
                <a:gdLst>
                  <a:gd name="T0" fmla="*/ 0 w 294"/>
                  <a:gd name="T1" fmla="*/ 166 h 166"/>
                  <a:gd name="T2" fmla="*/ 294 w 294"/>
                  <a:gd name="T3" fmla="*/ 0 h 166"/>
                  <a:gd name="T4" fmla="*/ 0 60000 65536"/>
                  <a:gd name="T5" fmla="*/ 0 60000 65536"/>
                  <a:gd name="T6" fmla="*/ 0 w 294"/>
                  <a:gd name="T7" fmla="*/ 0 h 166"/>
                  <a:gd name="T8" fmla="*/ 294 w 294"/>
                  <a:gd name="T9" fmla="*/ 166 h 1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4" h="166">
                    <a:moveTo>
                      <a:pt x="0" y="166"/>
                    </a:moveTo>
                    <a:lnTo>
                      <a:pt x="29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5923" name="Freeform 209"/>
              <p:cNvSpPr>
                <a:spLocks/>
              </p:cNvSpPr>
              <p:nvPr/>
            </p:nvSpPr>
            <p:spPr bwMode="auto">
              <a:xfrm>
                <a:off x="3182" y="3082"/>
                <a:ext cx="272" cy="174"/>
              </a:xfrm>
              <a:custGeom>
                <a:avLst/>
                <a:gdLst>
                  <a:gd name="T0" fmla="*/ 0 w 272"/>
                  <a:gd name="T1" fmla="*/ 0 h 174"/>
                  <a:gd name="T2" fmla="*/ 272 w 272"/>
                  <a:gd name="T3" fmla="*/ 174 h 174"/>
                  <a:gd name="T4" fmla="*/ 0 60000 65536"/>
                  <a:gd name="T5" fmla="*/ 0 60000 65536"/>
                  <a:gd name="T6" fmla="*/ 0 w 272"/>
                  <a:gd name="T7" fmla="*/ 0 h 174"/>
                  <a:gd name="T8" fmla="*/ 272 w 272"/>
                  <a:gd name="T9" fmla="*/ 174 h 1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2" h="174">
                    <a:moveTo>
                      <a:pt x="0" y="0"/>
                    </a:moveTo>
                    <a:lnTo>
                      <a:pt x="272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5924" name="Freeform 210"/>
              <p:cNvSpPr>
                <a:spLocks/>
              </p:cNvSpPr>
              <p:nvPr/>
            </p:nvSpPr>
            <p:spPr bwMode="auto">
              <a:xfrm>
                <a:off x="2511" y="3329"/>
                <a:ext cx="303" cy="150"/>
              </a:xfrm>
              <a:custGeom>
                <a:avLst/>
                <a:gdLst>
                  <a:gd name="T0" fmla="*/ 0 w 294"/>
                  <a:gd name="T1" fmla="*/ 0 h 174"/>
                  <a:gd name="T2" fmla="*/ 352 w 294"/>
                  <a:gd name="T3" fmla="*/ 72 h 174"/>
                  <a:gd name="T4" fmla="*/ 0 60000 65536"/>
                  <a:gd name="T5" fmla="*/ 0 60000 65536"/>
                  <a:gd name="T6" fmla="*/ 0 w 294"/>
                  <a:gd name="T7" fmla="*/ 0 h 174"/>
                  <a:gd name="T8" fmla="*/ 294 w 294"/>
                  <a:gd name="T9" fmla="*/ 174 h 1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4" h="174">
                    <a:moveTo>
                      <a:pt x="0" y="0"/>
                    </a:moveTo>
                    <a:lnTo>
                      <a:pt x="294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5925" name="Freeform 211"/>
              <p:cNvSpPr>
                <a:spLocks/>
              </p:cNvSpPr>
              <p:nvPr/>
            </p:nvSpPr>
            <p:spPr bwMode="auto">
              <a:xfrm>
                <a:off x="3168" y="3322"/>
                <a:ext cx="352" cy="148"/>
              </a:xfrm>
              <a:custGeom>
                <a:avLst/>
                <a:gdLst>
                  <a:gd name="T0" fmla="*/ 0 w 352"/>
                  <a:gd name="T1" fmla="*/ 148 h 148"/>
                  <a:gd name="T2" fmla="*/ 352 w 352"/>
                  <a:gd name="T3" fmla="*/ 0 h 148"/>
                  <a:gd name="T4" fmla="*/ 0 60000 65536"/>
                  <a:gd name="T5" fmla="*/ 0 60000 65536"/>
                  <a:gd name="T6" fmla="*/ 0 w 352"/>
                  <a:gd name="T7" fmla="*/ 0 h 148"/>
                  <a:gd name="T8" fmla="*/ 352 w 352"/>
                  <a:gd name="T9" fmla="*/ 148 h 14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52" h="148">
                    <a:moveTo>
                      <a:pt x="0" y="148"/>
                    </a:moveTo>
                    <a:lnTo>
                      <a:pt x="35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5926" name="Freeform 212"/>
              <p:cNvSpPr>
                <a:spLocks/>
              </p:cNvSpPr>
              <p:nvPr/>
            </p:nvSpPr>
            <p:spPr bwMode="auto">
              <a:xfrm>
                <a:off x="3528" y="3348"/>
                <a:ext cx="130" cy="320"/>
              </a:xfrm>
              <a:custGeom>
                <a:avLst/>
                <a:gdLst>
                  <a:gd name="T0" fmla="*/ 0 w 118"/>
                  <a:gd name="T1" fmla="*/ 35 h 500"/>
                  <a:gd name="T2" fmla="*/ 212 w 118"/>
                  <a:gd name="T3" fmla="*/ 0 h 500"/>
                  <a:gd name="T4" fmla="*/ 0 60000 65536"/>
                  <a:gd name="T5" fmla="*/ 0 60000 65536"/>
                  <a:gd name="T6" fmla="*/ 0 w 118"/>
                  <a:gd name="T7" fmla="*/ 0 h 500"/>
                  <a:gd name="T8" fmla="*/ 118 w 118"/>
                  <a:gd name="T9" fmla="*/ 500 h 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8" h="500">
                    <a:moveTo>
                      <a:pt x="0" y="500"/>
                    </a:moveTo>
                    <a:lnTo>
                      <a:pt x="11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5927" name="Freeform 213"/>
              <p:cNvSpPr>
                <a:spLocks/>
              </p:cNvSpPr>
              <p:nvPr/>
            </p:nvSpPr>
            <p:spPr bwMode="auto">
              <a:xfrm>
                <a:off x="2750" y="3684"/>
                <a:ext cx="464" cy="47"/>
              </a:xfrm>
              <a:custGeom>
                <a:avLst/>
                <a:gdLst>
                  <a:gd name="T0" fmla="*/ 1438 w 370"/>
                  <a:gd name="T1" fmla="*/ 319 h 32"/>
                  <a:gd name="T2" fmla="*/ 0 w 370"/>
                  <a:gd name="T3" fmla="*/ 0 h 32"/>
                  <a:gd name="T4" fmla="*/ 0 60000 65536"/>
                  <a:gd name="T5" fmla="*/ 0 60000 65536"/>
                  <a:gd name="T6" fmla="*/ 0 w 370"/>
                  <a:gd name="T7" fmla="*/ 0 h 32"/>
                  <a:gd name="T8" fmla="*/ 370 w 370"/>
                  <a:gd name="T9" fmla="*/ 32 h 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0" h="32">
                    <a:moveTo>
                      <a:pt x="370" y="3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5928" name="Freeform 214"/>
              <p:cNvSpPr>
                <a:spLocks/>
              </p:cNvSpPr>
              <p:nvPr/>
            </p:nvSpPr>
            <p:spPr bwMode="auto">
              <a:xfrm>
                <a:off x="2412" y="3344"/>
                <a:ext cx="122" cy="268"/>
              </a:xfrm>
              <a:custGeom>
                <a:avLst/>
                <a:gdLst>
                  <a:gd name="T0" fmla="*/ 18 w 176"/>
                  <a:gd name="T1" fmla="*/ 31 h 412"/>
                  <a:gd name="T2" fmla="*/ 19 w 176"/>
                  <a:gd name="T3" fmla="*/ 31 h 412"/>
                  <a:gd name="T4" fmla="*/ 0 w 176"/>
                  <a:gd name="T5" fmla="*/ 0 h 412"/>
                  <a:gd name="T6" fmla="*/ 0 60000 65536"/>
                  <a:gd name="T7" fmla="*/ 0 60000 65536"/>
                  <a:gd name="T8" fmla="*/ 0 60000 65536"/>
                  <a:gd name="T9" fmla="*/ 0 w 176"/>
                  <a:gd name="T10" fmla="*/ 0 h 412"/>
                  <a:gd name="T11" fmla="*/ 176 w 176"/>
                  <a:gd name="T12" fmla="*/ 412 h 4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6" h="412">
                    <a:moveTo>
                      <a:pt x="162" y="408"/>
                    </a:moveTo>
                    <a:lnTo>
                      <a:pt x="176" y="41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35929" name="Group 215"/>
              <p:cNvGrpSpPr>
                <a:grpSpLocks/>
              </p:cNvGrpSpPr>
              <p:nvPr/>
            </p:nvGrpSpPr>
            <p:grpSpPr bwMode="auto">
              <a:xfrm>
                <a:off x="2822" y="2974"/>
                <a:ext cx="378" cy="181"/>
                <a:chOff x="4396" y="1245"/>
                <a:chExt cx="672" cy="248"/>
              </a:xfrm>
            </p:grpSpPr>
            <p:sp>
              <p:nvSpPr>
                <p:cNvPr id="35948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5949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5950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>
                    <a:latin typeface="Times New Roman" pitchFamily="18" charset="0"/>
                    <a:cs typeface="Arial" charset="0"/>
                  </a:endParaRPr>
                </a:p>
              </p:txBody>
            </p:sp>
            <p:grpSp>
              <p:nvGrpSpPr>
                <p:cNvPr id="35951" name="Group 21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35954" name="Freeform 22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5955" name="Freeform 22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5952" name="Line 222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953" name="Line 223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35930" name="Group 224"/>
              <p:cNvGrpSpPr>
                <a:grpSpLocks/>
              </p:cNvGrpSpPr>
              <p:nvPr/>
            </p:nvGrpSpPr>
            <p:grpSpPr bwMode="auto">
              <a:xfrm>
                <a:off x="3171" y="3604"/>
                <a:ext cx="378" cy="181"/>
                <a:chOff x="4396" y="1245"/>
                <a:chExt cx="672" cy="248"/>
              </a:xfrm>
            </p:grpSpPr>
            <p:sp>
              <p:nvSpPr>
                <p:cNvPr id="35940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5941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5942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>
                    <a:latin typeface="Times New Roman" pitchFamily="18" charset="0"/>
                    <a:cs typeface="Arial" charset="0"/>
                  </a:endParaRPr>
                </a:p>
              </p:txBody>
            </p:sp>
            <p:grpSp>
              <p:nvGrpSpPr>
                <p:cNvPr id="35943" name="Group 22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35946" name="Freeform 22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5947" name="Freeform 23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5944" name="Line 231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945" name="Line 232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35931" name="Group 233"/>
              <p:cNvGrpSpPr>
                <a:grpSpLocks/>
              </p:cNvGrpSpPr>
              <p:nvPr/>
            </p:nvGrpSpPr>
            <p:grpSpPr bwMode="auto">
              <a:xfrm>
                <a:off x="2403" y="3574"/>
                <a:ext cx="378" cy="181"/>
                <a:chOff x="4396" y="1245"/>
                <a:chExt cx="672" cy="248"/>
              </a:xfrm>
            </p:grpSpPr>
            <p:sp>
              <p:nvSpPr>
                <p:cNvPr id="35932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593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5934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>
                    <a:latin typeface="Times New Roman" pitchFamily="18" charset="0"/>
                    <a:cs typeface="Arial" charset="0"/>
                  </a:endParaRPr>
                </a:p>
              </p:txBody>
            </p:sp>
            <p:grpSp>
              <p:nvGrpSpPr>
                <p:cNvPr id="35935" name="Group 237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35938" name="Freeform 2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5939" name="Freeform 2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5936" name="Line 240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937" name="Line 241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sp>
          <p:nvSpPr>
            <p:cNvPr id="35917" name="Text Box 108"/>
            <p:cNvSpPr txBox="1">
              <a:spLocks noChangeArrowheads="1"/>
            </p:cNvSpPr>
            <p:nvPr/>
          </p:nvSpPr>
          <p:spPr bwMode="auto">
            <a:xfrm>
              <a:off x="667" y="322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ea typeface="ＭＳ Ｐゴシック"/>
                  <a:cs typeface="ＭＳ Ｐゴシック"/>
                </a:rPr>
                <a:t>1</a:t>
              </a:r>
            </a:p>
          </p:txBody>
        </p:sp>
        <p:sp>
          <p:nvSpPr>
            <p:cNvPr id="35918" name="Text Box 109"/>
            <p:cNvSpPr txBox="1">
              <a:spLocks noChangeArrowheads="1"/>
            </p:cNvSpPr>
            <p:nvPr/>
          </p:nvSpPr>
          <p:spPr bwMode="auto">
            <a:xfrm>
              <a:off x="620" y="3504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  <a:ea typeface="ＭＳ Ｐゴシック"/>
                  <a:cs typeface="ＭＳ Ｐゴシック"/>
                </a:rPr>
                <a:t>2</a:t>
              </a:r>
            </a:p>
          </p:txBody>
        </p:sp>
        <p:sp>
          <p:nvSpPr>
            <p:cNvPr id="35919" name="Text Box 110"/>
            <p:cNvSpPr txBox="1">
              <a:spLocks noChangeArrowheads="1"/>
            </p:cNvSpPr>
            <p:nvPr/>
          </p:nvSpPr>
          <p:spPr bwMode="auto">
            <a:xfrm>
              <a:off x="448" y="3501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  <a:ea typeface="ＭＳ Ｐゴシック"/>
                  <a:cs typeface="ＭＳ Ｐゴシック"/>
                </a:rPr>
                <a:t>3</a:t>
              </a:r>
            </a:p>
          </p:txBody>
        </p:sp>
      </p:grpSp>
      <p:sp>
        <p:nvSpPr>
          <p:cNvPr id="35845" name="Freeform 11"/>
          <p:cNvSpPr>
            <a:spLocks/>
          </p:cNvSpPr>
          <p:nvPr/>
        </p:nvSpPr>
        <p:spPr bwMode="auto">
          <a:xfrm>
            <a:off x="1906588" y="3932238"/>
            <a:ext cx="2232025" cy="752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46" name="Rectangle 12"/>
          <p:cNvSpPr>
            <a:spLocks noChangeArrowheads="1"/>
          </p:cNvSpPr>
          <p:nvPr/>
        </p:nvSpPr>
        <p:spPr bwMode="auto">
          <a:xfrm>
            <a:off x="1685925" y="1606550"/>
            <a:ext cx="2522538" cy="23653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5847" name="Oval 13"/>
          <p:cNvSpPr>
            <a:spLocks noChangeArrowheads="1"/>
          </p:cNvSpPr>
          <p:nvPr/>
        </p:nvSpPr>
        <p:spPr bwMode="auto">
          <a:xfrm>
            <a:off x="2020888" y="1658938"/>
            <a:ext cx="2090737" cy="6127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5848" name="Rectangle 105"/>
          <p:cNvSpPr>
            <a:spLocks noChangeArrowheads="1"/>
          </p:cNvSpPr>
          <p:nvPr/>
        </p:nvSpPr>
        <p:spPr bwMode="auto">
          <a:xfrm>
            <a:off x="1851025" y="4803775"/>
            <a:ext cx="1152525" cy="2413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5849" name="Rectangle 106"/>
          <p:cNvSpPr>
            <a:spLocks noChangeArrowheads="1"/>
          </p:cNvSpPr>
          <p:nvPr/>
        </p:nvSpPr>
        <p:spPr bwMode="auto">
          <a:xfrm>
            <a:off x="1827213" y="4795838"/>
            <a:ext cx="1144587" cy="2413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5850" name="Line 107"/>
          <p:cNvSpPr>
            <a:spLocks noChangeShapeType="1"/>
          </p:cNvSpPr>
          <p:nvPr/>
        </p:nvSpPr>
        <p:spPr bwMode="auto">
          <a:xfrm>
            <a:off x="2914650" y="4943475"/>
            <a:ext cx="4206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1" name="Rectangle 111"/>
          <p:cNvSpPr>
            <a:spLocks noChangeArrowheads="1"/>
          </p:cNvSpPr>
          <p:nvPr/>
        </p:nvSpPr>
        <p:spPr bwMode="auto">
          <a:xfrm>
            <a:off x="2422525" y="4799013"/>
            <a:ext cx="425450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5852" name="Text Box 112"/>
          <p:cNvSpPr txBox="1">
            <a:spLocks noChangeArrowheads="1"/>
          </p:cNvSpPr>
          <p:nvPr/>
        </p:nvSpPr>
        <p:spPr bwMode="auto">
          <a:xfrm>
            <a:off x="2517775" y="4995863"/>
            <a:ext cx="184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 sz="120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5853" name="Text Box 113"/>
          <p:cNvSpPr txBox="1">
            <a:spLocks noChangeArrowheads="1"/>
          </p:cNvSpPr>
          <p:nvPr/>
        </p:nvSpPr>
        <p:spPr bwMode="auto">
          <a:xfrm>
            <a:off x="695325" y="4211638"/>
            <a:ext cx="2459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  <a:cs typeface="Arial" charset="0"/>
              </a:rPr>
              <a:t>IP </a:t>
            </a:r>
            <a:r>
              <a:rPr lang="el-GR" sz="1200">
                <a:latin typeface="Arial" charset="0"/>
                <a:cs typeface="Arial" charset="0"/>
              </a:rPr>
              <a:t>διεύθυνση προορισμού στην κεφαλίδα του αφικνούμενου πακέτου </a:t>
            </a:r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35854" name="Line 114"/>
          <p:cNvSpPr>
            <a:spLocks noChangeShapeType="1"/>
          </p:cNvSpPr>
          <p:nvPr/>
        </p:nvSpPr>
        <p:spPr bwMode="auto">
          <a:xfrm flipH="1">
            <a:off x="2171700" y="5041900"/>
            <a:ext cx="134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55" name="Text Box 115"/>
          <p:cNvSpPr txBox="1">
            <a:spLocks noChangeArrowheads="1"/>
          </p:cNvSpPr>
          <p:nvPr/>
        </p:nvSpPr>
        <p:spPr bwMode="auto">
          <a:xfrm>
            <a:off x="2149475" y="1816100"/>
            <a:ext cx="18589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ＭＳ Ｐゴシック"/>
                <a:cs typeface="ＭＳ Ｐゴシック"/>
              </a:rPr>
              <a:t>routing algorithm</a:t>
            </a:r>
          </a:p>
        </p:txBody>
      </p:sp>
      <p:sp>
        <p:nvSpPr>
          <p:cNvPr id="35856" name="Rectangle 116"/>
          <p:cNvSpPr>
            <a:spLocks noChangeArrowheads="1"/>
          </p:cNvSpPr>
          <p:nvPr/>
        </p:nvSpPr>
        <p:spPr bwMode="auto">
          <a:xfrm>
            <a:off x="1895475" y="2552700"/>
            <a:ext cx="2179638" cy="1316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5857" name="Text Box 117"/>
          <p:cNvSpPr txBox="1">
            <a:spLocks noChangeArrowheads="1"/>
          </p:cNvSpPr>
          <p:nvPr/>
        </p:nvSpPr>
        <p:spPr bwMode="auto">
          <a:xfrm>
            <a:off x="2155825" y="2516188"/>
            <a:ext cx="1854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  <a:ea typeface="ＭＳ Ｐゴシック"/>
                <a:cs typeface="ＭＳ Ｐゴシック"/>
              </a:rPr>
              <a:t>local forwarding table</a:t>
            </a:r>
          </a:p>
        </p:txBody>
      </p:sp>
      <p:sp>
        <p:nvSpPr>
          <p:cNvPr id="35858" name="Text Box 118"/>
          <p:cNvSpPr txBox="1">
            <a:spLocks noChangeArrowheads="1"/>
          </p:cNvSpPr>
          <p:nvPr/>
        </p:nvSpPr>
        <p:spPr bwMode="auto">
          <a:xfrm>
            <a:off x="1936750" y="2763838"/>
            <a:ext cx="1309688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ＭＳ Ｐゴシック"/>
                <a:cs typeface="ＭＳ Ｐゴシック"/>
              </a:rPr>
              <a:t>dest address</a:t>
            </a:r>
          </a:p>
        </p:txBody>
      </p:sp>
      <p:sp>
        <p:nvSpPr>
          <p:cNvPr id="35859" name="Text Box 119"/>
          <p:cNvSpPr txBox="1">
            <a:spLocks noChangeArrowheads="1"/>
          </p:cNvSpPr>
          <p:nvPr/>
        </p:nvSpPr>
        <p:spPr bwMode="auto">
          <a:xfrm>
            <a:off x="3101975" y="2765425"/>
            <a:ext cx="1039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output  link</a:t>
            </a:r>
          </a:p>
        </p:txBody>
      </p:sp>
      <p:sp>
        <p:nvSpPr>
          <p:cNvPr id="35860" name="Line 120"/>
          <p:cNvSpPr>
            <a:spLocks noChangeShapeType="1"/>
          </p:cNvSpPr>
          <p:nvPr/>
        </p:nvSpPr>
        <p:spPr bwMode="auto">
          <a:xfrm>
            <a:off x="3198813" y="2776538"/>
            <a:ext cx="7937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61" name="Text Box 121"/>
          <p:cNvSpPr txBox="1">
            <a:spLocks noChangeArrowheads="1"/>
          </p:cNvSpPr>
          <p:nvPr/>
        </p:nvSpPr>
        <p:spPr bwMode="auto">
          <a:xfrm>
            <a:off x="1924050" y="3048000"/>
            <a:ext cx="12858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address-range1</a:t>
            </a:r>
          </a:p>
          <a:p>
            <a:pPr algn="r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address-range2</a:t>
            </a:r>
          </a:p>
          <a:p>
            <a:pPr algn="r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address-range3</a:t>
            </a:r>
          </a:p>
          <a:p>
            <a:pPr algn="r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address-range4</a:t>
            </a:r>
          </a:p>
        </p:txBody>
      </p:sp>
      <p:sp>
        <p:nvSpPr>
          <p:cNvPr id="35862" name="Text Box 122"/>
          <p:cNvSpPr txBox="1">
            <a:spLocks noChangeArrowheads="1"/>
          </p:cNvSpPr>
          <p:nvPr/>
        </p:nvSpPr>
        <p:spPr bwMode="auto">
          <a:xfrm>
            <a:off x="3214688" y="3048000"/>
            <a:ext cx="268287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3</a:t>
            </a:r>
          </a:p>
          <a:p>
            <a:pPr algn="ctr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2</a:t>
            </a:r>
          </a:p>
          <a:p>
            <a:pPr algn="ctr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2</a:t>
            </a:r>
          </a:p>
          <a:p>
            <a:pPr algn="ctr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1</a:t>
            </a:r>
          </a:p>
        </p:txBody>
      </p:sp>
      <p:sp>
        <p:nvSpPr>
          <p:cNvPr id="35863" name="Line 123"/>
          <p:cNvSpPr>
            <a:spLocks noChangeShapeType="1"/>
          </p:cNvSpPr>
          <p:nvPr/>
        </p:nvSpPr>
        <p:spPr bwMode="auto">
          <a:xfrm>
            <a:off x="1917700" y="3028950"/>
            <a:ext cx="21590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64" name="Line 124"/>
          <p:cNvSpPr>
            <a:spLocks noChangeShapeType="1"/>
          </p:cNvSpPr>
          <p:nvPr/>
        </p:nvSpPr>
        <p:spPr bwMode="auto">
          <a:xfrm>
            <a:off x="1900238" y="2781300"/>
            <a:ext cx="216852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65" name="AutoShape 125"/>
          <p:cNvSpPr>
            <a:spLocks noChangeArrowheads="1"/>
          </p:cNvSpPr>
          <p:nvPr/>
        </p:nvSpPr>
        <p:spPr bwMode="auto">
          <a:xfrm rot="5400000">
            <a:off x="2967831" y="2272507"/>
            <a:ext cx="242887" cy="273050"/>
          </a:xfrm>
          <a:prstGeom prst="rightArrow">
            <a:avLst>
              <a:gd name="adj1" fmla="val 51167"/>
              <a:gd name="adj2" fmla="val 397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5866" name="Line 126"/>
          <p:cNvSpPr>
            <a:spLocks noChangeShapeType="1"/>
          </p:cNvSpPr>
          <p:nvPr/>
        </p:nvSpPr>
        <p:spPr bwMode="auto">
          <a:xfrm>
            <a:off x="2651125" y="4440238"/>
            <a:ext cx="76200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5867" name="Freeform 127"/>
          <p:cNvSpPr>
            <a:spLocks/>
          </p:cNvSpPr>
          <p:nvPr/>
        </p:nvSpPr>
        <p:spPr bwMode="auto">
          <a:xfrm>
            <a:off x="3357563" y="4899025"/>
            <a:ext cx="876300" cy="268288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5868" name="Freeform 128"/>
          <p:cNvSpPr>
            <a:spLocks/>
          </p:cNvSpPr>
          <p:nvPr/>
        </p:nvSpPr>
        <p:spPr bwMode="auto">
          <a:xfrm flipH="1">
            <a:off x="5465763" y="4414838"/>
            <a:ext cx="576262" cy="376237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69" name="Freeform 129"/>
          <p:cNvSpPr>
            <a:spLocks/>
          </p:cNvSpPr>
          <p:nvPr/>
        </p:nvSpPr>
        <p:spPr bwMode="auto">
          <a:xfrm flipH="1">
            <a:off x="4503738" y="4349750"/>
            <a:ext cx="576262" cy="376238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70" name="Freeform 130"/>
          <p:cNvSpPr>
            <a:spLocks/>
          </p:cNvSpPr>
          <p:nvPr/>
        </p:nvSpPr>
        <p:spPr bwMode="auto">
          <a:xfrm flipH="1" flipV="1">
            <a:off x="5172075" y="5543550"/>
            <a:ext cx="541338" cy="376238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71" name="Freeform 131"/>
          <p:cNvSpPr>
            <a:spLocks/>
          </p:cNvSpPr>
          <p:nvPr/>
        </p:nvSpPr>
        <p:spPr bwMode="auto">
          <a:xfrm flipH="1" flipV="1">
            <a:off x="3919538" y="5543550"/>
            <a:ext cx="541337" cy="376238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72" name="Freeform 132"/>
          <p:cNvSpPr>
            <a:spLocks/>
          </p:cNvSpPr>
          <p:nvPr/>
        </p:nvSpPr>
        <p:spPr bwMode="auto">
          <a:xfrm flipH="1" flipV="1">
            <a:off x="4510088" y="5314950"/>
            <a:ext cx="541337" cy="458788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35873" name="Group 133"/>
          <p:cNvGrpSpPr>
            <a:grpSpLocks/>
          </p:cNvGrpSpPr>
          <p:nvPr/>
        </p:nvGrpSpPr>
        <p:grpSpPr bwMode="auto">
          <a:xfrm>
            <a:off x="4464050" y="3873500"/>
            <a:ext cx="549275" cy="458788"/>
            <a:chOff x="2886" y="1668"/>
            <a:chExt cx="347" cy="285"/>
          </a:xfrm>
        </p:grpSpPr>
        <p:sp>
          <p:nvSpPr>
            <p:cNvPr id="35909" name="Rectangle 134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910" name="Oval 135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911" name="Rectangle 136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912" name="Line 137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913" name="Line 138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914" name="Line 139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915" name="AutoShape 140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35874" name="Group 141"/>
          <p:cNvGrpSpPr>
            <a:grpSpLocks/>
          </p:cNvGrpSpPr>
          <p:nvPr/>
        </p:nvGrpSpPr>
        <p:grpSpPr bwMode="auto">
          <a:xfrm>
            <a:off x="5461000" y="3986213"/>
            <a:ext cx="549275" cy="458787"/>
            <a:chOff x="2886" y="1668"/>
            <a:chExt cx="347" cy="285"/>
          </a:xfrm>
        </p:grpSpPr>
        <p:sp>
          <p:nvSpPr>
            <p:cNvPr id="35902" name="Rectangle 142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903" name="Oval 143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904" name="Rectangle 144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905" name="Line 145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906" name="Line 146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907" name="Line 147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908" name="AutoShape 148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35875" name="Group 149"/>
          <p:cNvGrpSpPr>
            <a:grpSpLocks/>
          </p:cNvGrpSpPr>
          <p:nvPr/>
        </p:nvGrpSpPr>
        <p:grpSpPr bwMode="auto">
          <a:xfrm>
            <a:off x="5138738" y="5837238"/>
            <a:ext cx="549275" cy="458787"/>
            <a:chOff x="2886" y="1668"/>
            <a:chExt cx="347" cy="285"/>
          </a:xfrm>
        </p:grpSpPr>
        <p:sp>
          <p:nvSpPr>
            <p:cNvPr id="35895" name="Rectangle 150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896" name="Oval 151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897" name="Rectangle 152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898" name="Line 153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899" name="Line 154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900" name="Line 155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901" name="AutoShape 156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35876" name="Group 157"/>
          <p:cNvGrpSpPr>
            <a:grpSpLocks/>
          </p:cNvGrpSpPr>
          <p:nvPr/>
        </p:nvGrpSpPr>
        <p:grpSpPr bwMode="auto">
          <a:xfrm>
            <a:off x="4475163" y="5762625"/>
            <a:ext cx="549275" cy="458788"/>
            <a:chOff x="2886" y="1668"/>
            <a:chExt cx="347" cy="285"/>
          </a:xfrm>
        </p:grpSpPr>
        <p:sp>
          <p:nvSpPr>
            <p:cNvPr id="35888" name="Rectangle 158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889" name="Oval 159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890" name="Rectangle 160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891" name="Line 161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892" name="Line 162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893" name="Line 163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894" name="AutoShape 164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35877" name="Group 165"/>
          <p:cNvGrpSpPr>
            <a:grpSpLocks/>
          </p:cNvGrpSpPr>
          <p:nvPr/>
        </p:nvGrpSpPr>
        <p:grpSpPr bwMode="auto">
          <a:xfrm>
            <a:off x="3851275" y="5891213"/>
            <a:ext cx="549275" cy="458787"/>
            <a:chOff x="2886" y="1668"/>
            <a:chExt cx="347" cy="285"/>
          </a:xfrm>
        </p:grpSpPr>
        <p:sp>
          <p:nvSpPr>
            <p:cNvPr id="35881" name="Rectangle 166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882" name="Oval 167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883" name="Rectangle 168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884" name="Line 169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885" name="Line 170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886" name="Line 171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887" name="AutoShape 172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560" name="Group 176"/>
          <p:cNvGrpSpPr>
            <a:grpSpLocks/>
          </p:cNvGrpSpPr>
          <p:nvPr/>
        </p:nvGrpSpPr>
        <p:grpSpPr bwMode="auto">
          <a:xfrm>
            <a:off x="3008313" y="1612900"/>
            <a:ext cx="4950710" cy="1912938"/>
            <a:chOff x="2037" y="708"/>
            <a:chExt cx="3455" cy="1189"/>
          </a:xfrm>
        </p:grpSpPr>
        <p:sp>
          <p:nvSpPr>
            <p:cNvPr id="35879" name="Text Box 174"/>
            <p:cNvSpPr txBox="1">
              <a:spLocks noChangeArrowheads="1"/>
            </p:cNvSpPr>
            <p:nvPr/>
          </p:nvSpPr>
          <p:spPr bwMode="auto">
            <a:xfrm>
              <a:off x="3474" y="708"/>
              <a:ext cx="2018" cy="854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l-GR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4 δις </a:t>
              </a:r>
              <a:r>
                <a:rPr lang="en-US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IP </a:t>
              </a:r>
              <a:r>
                <a:rPr lang="el-GR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διευθύνσεις,</a:t>
              </a:r>
              <a:r>
                <a:rPr lang="en-US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 </a:t>
              </a:r>
              <a:r>
                <a:rPr lang="el-GR" sz="1400" dirty="0" smtClean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οπότε, </a:t>
              </a:r>
              <a:r>
                <a:rPr lang="el-GR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αντί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l-GR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να καταγράφονται ξεχωριστές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l-GR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διευθύνσεις </a:t>
              </a:r>
              <a:r>
                <a:rPr lang="el-GR" sz="1400" dirty="0" smtClean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προορισμού,</a:t>
              </a:r>
              <a:endParaRPr lang="el-GR" sz="1400" dirty="0">
                <a:solidFill>
                  <a:srgbClr val="000099"/>
                </a:solidFill>
                <a:latin typeface="Gill Sans MT"/>
                <a:ea typeface="ＭＳ Ｐゴシック"/>
                <a:cs typeface="ＭＳ Ｐゴシック"/>
              </a:endParaRPr>
            </a:p>
            <a:p>
              <a:pPr eaLnBrk="0" hangingPunct="0">
                <a:lnSpc>
                  <a:spcPct val="85000"/>
                </a:lnSpc>
              </a:pPr>
              <a:r>
                <a:rPr lang="el-GR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καταγράφεται  το εύρος των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l-GR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διευθύνσεων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l-GR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(αθροιστικές </a:t>
              </a:r>
              <a:r>
                <a:rPr lang="el-GR" sz="1400" dirty="0" smtClean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καταχωρίσεις πίνακα</a:t>
              </a:r>
              <a:r>
                <a:rPr lang="el-GR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)</a:t>
              </a:r>
              <a:endParaRPr lang="en-US" sz="1400" dirty="0">
                <a:solidFill>
                  <a:srgbClr val="000099"/>
                </a:solidFill>
                <a:latin typeface="Gill Sans MT"/>
                <a:ea typeface="ＭＳ Ｐゴシック"/>
                <a:cs typeface="ＭＳ Ｐゴシック"/>
              </a:endParaRPr>
            </a:p>
          </p:txBody>
        </p:sp>
        <p:sp>
          <p:nvSpPr>
            <p:cNvPr id="35880" name="Line 175"/>
            <p:cNvSpPr>
              <a:spLocks noChangeShapeType="1"/>
            </p:cNvSpPr>
            <p:nvPr/>
          </p:nvSpPr>
          <p:spPr bwMode="auto">
            <a:xfrm flipH="1">
              <a:off x="2037" y="1229"/>
              <a:ext cx="1433" cy="66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07589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0C3E4E22-ADCC-4396-BED1-8264F59425B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Πίνακας προώθησης</a:t>
            </a:r>
            <a:endParaRPr lang="en-US" smtClean="0"/>
          </a:p>
        </p:txBody>
      </p:sp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369888" y="1217613"/>
            <a:ext cx="7718425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US" dirty="0"/>
              <a:t>            </a:t>
            </a:r>
            <a:r>
              <a:rPr lang="el-GR" u="sng" dirty="0">
                <a:latin typeface="Times" pitchFamily="18" charset="0"/>
                <a:cs typeface="Times New Roman" pitchFamily="18" charset="0"/>
              </a:rPr>
              <a:t>Εύρος διευθύνσεων προορισμού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            </a:t>
            </a:r>
            <a:r>
              <a:rPr lang="el-GR" dirty="0">
                <a:latin typeface="Times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                     </a:t>
            </a:r>
            <a:r>
              <a:rPr lang="el-GR" u="sng" dirty="0" err="1">
                <a:latin typeface="Times" pitchFamily="18" charset="0"/>
                <a:cs typeface="Times New Roman" pitchFamily="18" charset="0"/>
              </a:rPr>
              <a:t>Διεπαφή</a:t>
            </a:r>
            <a:r>
              <a:rPr lang="el-GR" u="sng" dirty="0">
                <a:latin typeface="Times" pitchFamily="18" charset="0"/>
                <a:cs typeface="Times New Roman" pitchFamily="18" charset="0"/>
              </a:rPr>
              <a:t> Ζεύξης</a:t>
            </a:r>
            <a:endParaRPr lang="en-US" u="sng" dirty="0">
              <a:latin typeface="Times" pitchFamily="18" charset="0"/>
              <a:cs typeface="Times New Roman" pitchFamily="18" charset="0"/>
            </a:endParaRPr>
          </a:p>
          <a:p>
            <a:pPr algn="just" eaLnBrk="0" hangingPunct="0"/>
            <a:endParaRPr lang="en-US" sz="2000" dirty="0"/>
          </a:p>
          <a:p>
            <a:pPr algn="just" eaLnBrk="0" hangingPunct="0"/>
            <a:r>
              <a:rPr lang="en-US" dirty="0">
                <a:latin typeface="Times" pitchFamily="18" charset="0"/>
                <a:cs typeface="Times New Roman" pitchFamily="18" charset="0"/>
              </a:rPr>
              <a:t>         11001000 00010111 00010000 00000000</a:t>
            </a:r>
            <a:endParaRPr lang="en-US" sz="2000" dirty="0"/>
          </a:p>
          <a:p>
            <a:pPr algn="just" eaLnBrk="0" hangingPunct="0"/>
            <a:r>
              <a:rPr lang="el-GR" dirty="0">
                <a:latin typeface="Times" pitchFamily="18" charset="0"/>
                <a:cs typeface="Times New Roman" pitchFamily="18" charset="0"/>
              </a:rPr>
              <a:t>		    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</a:t>
            </a:r>
            <a:r>
              <a:rPr lang="el-GR" dirty="0">
                <a:latin typeface="Times" pitchFamily="18" charset="0"/>
                <a:cs typeface="Times New Roman" pitchFamily="18" charset="0"/>
              </a:rPr>
              <a:t>έως  	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                                      </a:t>
            </a:r>
            <a:r>
              <a:rPr lang="el-GR" dirty="0">
                <a:latin typeface="Times" pitchFamily="18" charset="0"/>
                <a:cs typeface="Times New Roman" pitchFamily="18" charset="0"/>
              </a:rPr>
              <a:t>   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                          0  </a:t>
            </a:r>
            <a:endParaRPr lang="en-US" sz="2000" dirty="0"/>
          </a:p>
          <a:p>
            <a:pPr algn="just" eaLnBrk="0" hangingPunct="0"/>
            <a:r>
              <a:rPr lang="en-US" dirty="0">
                <a:latin typeface="Times" pitchFamily="18" charset="0"/>
                <a:cs typeface="Times New Roman" pitchFamily="18" charset="0"/>
              </a:rPr>
              <a:t>         11001000 00010111 00010111 11111111</a:t>
            </a:r>
          </a:p>
          <a:p>
            <a:pPr algn="just" eaLnBrk="0" hangingPunct="0"/>
            <a:endParaRPr lang="en-US" sz="2000" dirty="0"/>
          </a:p>
          <a:p>
            <a:pPr algn="just" eaLnBrk="0" hangingPunct="0"/>
            <a:r>
              <a:rPr lang="en-US" dirty="0">
                <a:latin typeface="Times" pitchFamily="18" charset="0"/>
                <a:cs typeface="Times New Roman" pitchFamily="18" charset="0"/>
              </a:rPr>
              <a:t>         11001000 00010111 00011000 00000000</a:t>
            </a:r>
            <a:endParaRPr lang="en-US" sz="2000" dirty="0"/>
          </a:p>
          <a:p>
            <a:pPr algn="just" eaLnBrk="0" hangingPunct="0"/>
            <a:r>
              <a:rPr lang="en-US" dirty="0">
                <a:latin typeface="Times" pitchFamily="18" charset="0"/>
                <a:cs typeface="Times New Roman" pitchFamily="18" charset="0"/>
              </a:rPr>
              <a:t> </a:t>
            </a:r>
            <a:r>
              <a:rPr lang="el-GR" dirty="0">
                <a:latin typeface="Times" pitchFamily="18" charset="0"/>
                <a:cs typeface="Times New Roman" pitchFamily="18" charset="0"/>
              </a:rPr>
              <a:t>		      έως    	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                                 </a:t>
            </a:r>
            <a:r>
              <a:rPr lang="el-GR" dirty="0">
                <a:latin typeface="Times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     </a:t>
            </a:r>
            <a:r>
              <a:rPr lang="el-GR" dirty="0">
                <a:latin typeface="Times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                          1</a:t>
            </a:r>
            <a:endParaRPr lang="en-US" sz="2000" dirty="0"/>
          </a:p>
          <a:p>
            <a:pPr algn="just" eaLnBrk="0" hangingPunct="0"/>
            <a:r>
              <a:rPr lang="en-US" dirty="0">
                <a:latin typeface="Times" pitchFamily="18" charset="0"/>
                <a:cs typeface="Times New Roman" pitchFamily="18" charset="0"/>
              </a:rPr>
              <a:t>         11001000 00010111 00011000 11111111  </a:t>
            </a:r>
          </a:p>
          <a:p>
            <a:pPr algn="just" eaLnBrk="0" hangingPunct="0"/>
            <a:endParaRPr lang="en-US" sz="2000" dirty="0"/>
          </a:p>
          <a:p>
            <a:pPr algn="just" eaLnBrk="0" hangingPunct="0"/>
            <a:r>
              <a:rPr lang="en-US" dirty="0">
                <a:latin typeface="Times" pitchFamily="18" charset="0"/>
                <a:cs typeface="Times New Roman" pitchFamily="18" charset="0"/>
              </a:rPr>
              <a:t>         11001000 00010111 00011001 00000000</a:t>
            </a:r>
            <a:endParaRPr lang="en-US" sz="2000" dirty="0"/>
          </a:p>
          <a:p>
            <a:pPr algn="just" eaLnBrk="0" hangingPunct="0"/>
            <a:r>
              <a:rPr lang="en-US" dirty="0">
                <a:latin typeface="Times" pitchFamily="18" charset="0"/>
                <a:cs typeface="Times New Roman" pitchFamily="18" charset="0"/>
              </a:rPr>
              <a:t>                                      </a:t>
            </a:r>
            <a:r>
              <a:rPr lang="el-GR" dirty="0">
                <a:latin typeface="Times" pitchFamily="18" charset="0"/>
                <a:cs typeface="Times New Roman" pitchFamily="18" charset="0"/>
              </a:rPr>
              <a:t>έως	   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                                                                  2</a:t>
            </a:r>
            <a:endParaRPr lang="en-US" sz="2000" dirty="0"/>
          </a:p>
          <a:p>
            <a:pPr algn="just" eaLnBrk="0" hangingPunct="0"/>
            <a:r>
              <a:rPr lang="en-US" dirty="0">
                <a:latin typeface="Times" pitchFamily="18" charset="0"/>
                <a:cs typeface="Times New Roman" pitchFamily="18" charset="0"/>
              </a:rPr>
              <a:t>         11001000 00010111 00011111 11111111  </a:t>
            </a:r>
          </a:p>
          <a:p>
            <a:pPr algn="just" eaLnBrk="0" hangingPunct="0"/>
            <a:endParaRPr lang="en-US" sz="2000" dirty="0"/>
          </a:p>
          <a:p>
            <a:pPr algn="just" eaLnBrk="0" hangingPunct="0"/>
            <a:r>
              <a:rPr lang="en-US" dirty="0">
                <a:latin typeface="Times" pitchFamily="18" charset="0"/>
                <a:cs typeface="Times New Roman" pitchFamily="18" charset="0"/>
              </a:rPr>
              <a:t>                             </a:t>
            </a:r>
            <a:r>
              <a:rPr lang="el-GR" dirty="0">
                <a:latin typeface="Times" pitchFamily="18" charset="0"/>
                <a:cs typeface="Times New Roman" pitchFamily="18" charset="0"/>
              </a:rPr>
              <a:t>διαφορετικά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                                                                    3</a:t>
            </a:r>
          </a:p>
        </p:txBody>
      </p:sp>
      <p:sp>
        <p:nvSpPr>
          <p:cNvPr id="36868" name="Text Box 8"/>
          <p:cNvSpPr txBox="1">
            <a:spLocks noChangeArrowheads="1"/>
          </p:cNvSpPr>
          <p:nvPr/>
        </p:nvSpPr>
        <p:spPr bwMode="auto">
          <a:xfrm>
            <a:off x="5459413" y="398463"/>
            <a:ext cx="2719014" cy="707886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0000"/>
                </a:solidFill>
              </a:rPr>
              <a:t>4 </a:t>
            </a:r>
            <a:r>
              <a:rPr lang="el-GR" sz="2000" dirty="0">
                <a:solidFill>
                  <a:srgbClr val="FF0000"/>
                </a:solidFill>
              </a:rPr>
              <a:t>δισεκατομμύρια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eaLnBrk="0" hangingPunct="0"/>
            <a:r>
              <a:rPr lang="el-GR" sz="2000" dirty="0">
                <a:solidFill>
                  <a:srgbClr val="FF0000"/>
                </a:solidFill>
              </a:rPr>
              <a:t>πιθανές </a:t>
            </a:r>
            <a:r>
              <a:rPr lang="el-GR" sz="2000" dirty="0" smtClean="0">
                <a:solidFill>
                  <a:srgbClr val="FF0000"/>
                </a:solidFill>
              </a:rPr>
              <a:t>καταχωρίσεις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686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36870" name="6 - Ορθογώνιο"/>
          <p:cNvSpPr>
            <a:spLocks noChangeArrowheads="1"/>
          </p:cNvSpPr>
          <p:nvPr/>
        </p:nvSpPr>
        <p:spPr bwMode="auto">
          <a:xfrm>
            <a:off x="625475" y="5854700"/>
            <a:ext cx="7700963" cy="4333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eaLnBrk="0" hangingPunct="0"/>
            <a:r>
              <a:rPr lang="el-GR" dirty="0" smtClean="0">
                <a:solidFill>
                  <a:srgbClr val="FF0000"/>
                </a:solidFill>
              </a:rPr>
              <a:t>Ε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 Τι </a:t>
            </a:r>
            <a:r>
              <a:rPr lang="el-GR" dirty="0"/>
              <a:t>συμβαίνει αν το εύρος δεν κατανέμεται τόσο βολικά;</a:t>
            </a:r>
          </a:p>
        </p:txBody>
      </p:sp>
    </p:spTree>
    <p:extLst>
      <p:ext uri="{BB962C8B-B14F-4D97-AF65-F5344CB8AC3E}">
        <p14:creationId xmlns:p14="http://schemas.microsoft.com/office/powerpoint/2010/main" val="300571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/>
          </p:nvPr>
        </p:nvSpPr>
        <p:spPr>
          <a:xfrm>
            <a:off x="457200" y="188913"/>
            <a:ext cx="5554663" cy="1800225"/>
          </a:xfrm>
        </p:spPr>
        <p:txBody>
          <a:bodyPr/>
          <a:lstStyle/>
          <a:p>
            <a:r>
              <a:rPr lang="el-GR" smtClean="0">
                <a:solidFill>
                  <a:srgbClr val="0070C0"/>
                </a:solidFill>
              </a:rPr>
              <a:t/>
            </a:r>
            <a:br>
              <a:rPr lang="el-GR" smtClean="0">
                <a:solidFill>
                  <a:srgbClr val="0070C0"/>
                </a:solidFill>
              </a:rPr>
            </a:br>
            <a:r>
              <a:rPr lang="el-GR" smtClean="0">
                <a:solidFill>
                  <a:srgbClr val="0070C0"/>
                </a:solidFill>
              </a:rPr>
              <a:t/>
            </a:r>
            <a:br>
              <a:rPr lang="el-GR" smtClean="0">
                <a:solidFill>
                  <a:srgbClr val="0070C0"/>
                </a:solidFill>
              </a:rPr>
            </a:br>
            <a:r>
              <a:rPr lang="el-GR" smtClean="0">
                <a:solidFill>
                  <a:srgbClr val="0070C0"/>
                </a:solidFill>
              </a:rPr>
              <a:t/>
            </a:r>
            <a:br>
              <a:rPr lang="el-GR" smtClean="0">
                <a:solidFill>
                  <a:srgbClr val="0070C0"/>
                </a:solidFill>
              </a:rPr>
            </a:br>
            <a:r>
              <a:rPr lang="el-GR" smtClean="0">
                <a:solidFill>
                  <a:srgbClr val="0070C0"/>
                </a:solidFill>
              </a:rPr>
              <a:t/>
            </a:r>
            <a:br>
              <a:rPr lang="el-GR" smtClean="0">
                <a:solidFill>
                  <a:srgbClr val="0070C0"/>
                </a:solidFill>
              </a:rPr>
            </a:br>
            <a:r>
              <a:rPr lang="en-US" smtClean="0">
                <a:solidFill>
                  <a:srgbClr val="0070C0"/>
                </a:solidFill>
              </a:rPr>
              <a:t/>
            </a:r>
            <a:br>
              <a:rPr lang="en-US" smtClean="0">
                <a:solidFill>
                  <a:srgbClr val="0070C0"/>
                </a:solidFill>
              </a:rPr>
            </a:br>
            <a:r>
              <a:rPr lang="en-US" smtClean="0">
                <a:solidFill>
                  <a:srgbClr val="0070C0"/>
                </a:solidFill>
              </a:rPr>
              <a:t/>
            </a:r>
            <a:br>
              <a:rPr lang="en-US" smtClean="0">
                <a:solidFill>
                  <a:srgbClr val="0070C0"/>
                </a:solidFill>
              </a:rPr>
            </a:br>
            <a:r>
              <a:rPr lang="en-US" smtClean="0">
                <a:solidFill>
                  <a:srgbClr val="0070C0"/>
                </a:solidFill>
              </a:rPr>
              <a:t/>
            </a:r>
            <a:br>
              <a:rPr lang="en-US" smtClean="0">
                <a:solidFill>
                  <a:srgbClr val="0070C0"/>
                </a:solidFill>
              </a:rPr>
            </a:br>
            <a:r>
              <a:rPr lang="en-US" smtClean="0">
                <a:solidFill>
                  <a:srgbClr val="0070C0"/>
                </a:solidFill>
              </a:rPr>
              <a:t/>
            </a:r>
            <a:br>
              <a:rPr lang="en-US" smtClean="0">
                <a:solidFill>
                  <a:srgbClr val="0070C0"/>
                </a:solidFill>
              </a:rPr>
            </a:br>
            <a:r>
              <a:rPr lang="en-US" smtClean="0">
                <a:solidFill>
                  <a:srgbClr val="0070C0"/>
                </a:solidFill>
              </a:rPr>
              <a:t/>
            </a:r>
            <a:br>
              <a:rPr lang="en-US" smtClean="0">
                <a:solidFill>
                  <a:srgbClr val="0070C0"/>
                </a:solidFill>
              </a:rPr>
            </a:br>
            <a:r>
              <a:rPr lang="en-US" smtClean="0">
                <a:solidFill>
                  <a:srgbClr val="0070C0"/>
                </a:solidFill>
              </a:rPr>
              <a:t/>
            </a:r>
            <a:br>
              <a:rPr lang="en-US" smtClean="0">
                <a:solidFill>
                  <a:srgbClr val="0070C0"/>
                </a:solidFill>
              </a:rPr>
            </a:br>
            <a:r>
              <a:rPr lang="en-US" smtClean="0">
                <a:solidFill>
                  <a:srgbClr val="0070C0"/>
                </a:solidFill>
              </a:rPr>
              <a:t/>
            </a:r>
            <a:br>
              <a:rPr lang="en-US" smtClean="0">
                <a:solidFill>
                  <a:srgbClr val="0070C0"/>
                </a:solidFill>
              </a:rPr>
            </a:br>
            <a:r>
              <a:rPr lang="el-GR" u="none" smtClean="0">
                <a:solidFill>
                  <a:srgbClr val="C00000"/>
                </a:solidFill>
              </a:rPr>
              <a:t>Δίκτυα Επικοινωνιών Ι</a:t>
            </a:r>
            <a:r>
              <a:rPr lang="el-GR" u="none" smtClean="0">
                <a:solidFill>
                  <a:srgbClr val="0070C0"/>
                </a:solidFill>
              </a:rPr>
              <a:t/>
            </a:r>
            <a:br>
              <a:rPr lang="el-GR" u="none" smtClean="0">
                <a:solidFill>
                  <a:srgbClr val="0070C0"/>
                </a:solidFill>
              </a:rPr>
            </a:br>
            <a:r>
              <a:rPr lang="el-GR" sz="1800" u="none" smtClean="0">
                <a:solidFill>
                  <a:srgbClr val="0070C0"/>
                </a:solidFill>
              </a:rPr>
              <a:t>Τμήμα Πληροφορικής και Τηλεπικοινωνιών</a:t>
            </a:r>
            <a:r>
              <a:rPr lang="en-US" sz="1800" u="none" smtClean="0">
                <a:solidFill>
                  <a:srgbClr val="0070C0"/>
                </a:solidFill>
              </a:rPr>
              <a:t/>
            </a:r>
            <a:br>
              <a:rPr lang="en-US" sz="1800" u="none" smtClean="0">
                <a:solidFill>
                  <a:srgbClr val="0070C0"/>
                </a:solidFill>
              </a:rPr>
            </a:br>
            <a:r>
              <a:rPr lang="el-GR" sz="1800" smtClean="0">
                <a:solidFill>
                  <a:srgbClr val="0070C0"/>
                </a:solidFill>
              </a:rPr>
              <a:t/>
            </a:r>
            <a:br>
              <a:rPr lang="el-GR" sz="1800" smtClean="0">
                <a:solidFill>
                  <a:srgbClr val="0070C0"/>
                </a:solidFill>
              </a:rPr>
            </a:br>
            <a:r>
              <a:rPr lang="en-US" sz="1800" u="none" smtClean="0">
                <a:solidFill>
                  <a:srgbClr val="0070C0"/>
                </a:solidFill>
              </a:rPr>
              <a:t>     </a:t>
            </a:r>
            <a:r>
              <a:rPr lang="el-GR" sz="1800" u="none" smtClean="0">
                <a:solidFill>
                  <a:srgbClr val="0070C0"/>
                </a:solidFill>
              </a:rPr>
              <a:t>Εθνικό &amp; Καποδιστριακό </a:t>
            </a:r>
            <a:r>
              <a:rPr lang="el-GR" sz="1800" smtClean="0">
                <a:solidFill>
                  <a:srgbClr val="0070C0"/>
                </a:solidFill>
              </a:rPr>
              <a:t/>
            </a:r>
            <a:br>
              <a:rPr lang="el-GR" sz="1800" smtClean="0">
                <a:solidFill>
                  <a:srgbClr val="0070C0"/>
                </a:solidFill>
              </a:rPr>
            </a:br>
            <a:r>
              <a:rPr lang="en-US" sz="1800" u="none" smtClean="0">
                <a:solidFill>
                  <a:srgbClr val="0070C0"/>
                </a:solidFill>
              </a:rPr>
              <a:t>     </a:t>
            </a:r>
            <a:r>
              <a:rPr lang="el-GR" sz="1800" u="none" smtClean="0">
                <a:solidFill>
                  <a:srgbClr val="0070C0"/>
                </a:solidFill>
              </a:rPr>
              <a:t>Πανεπιστήμιο Αθηνών</a:t>
            </a:r>
            <a:r>
              <a:rPr lang="el-GR" sz="1800" smtClean="0"/>
              <a:t/>
            </a:r>
            <a:br>
              <a:rPr lang="el-GR" sz="1800" smtClean="0"/>
            </a:br>
            <a:endParaRPr lang="el-GR" sz="180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916113"/>
            <a:ext cx="5122863" cy="4210050"/>
          </a:xfrm>
        </p:spPr>
        <p:txBody>
          <a:bodyPr/>
          <a:lstStyle/>
          <a:p>
            <a:pPr marL="182563" indent="-182563">
              <a:buClr>
                <a:srgbClr val="00B050"/>
              </a:buClr>
              <a:defRPr/>
            </a:pPr>
            <a:r>
              <a:rPr lang="el-GR" sz="1800" b="1" u="sng" dirty="0" smtClean="0"/>
              <a:t>Θεματικές Ενότητες (ΘΕ) μαθήματος:</a:t>
            </a:r>
          </a:p>
          <a:p>
            <a:pPr marL="182563" indent="-182563">
              <a:buClr>
                <a:srgbClr val="00B050"/>
              </a:buClr>
              <a:buFont typeface="Wingdings" pitchFamily="2" charset="2"/>
              <a:buChar char="Ø"/>
              <a:defRPr/>
            </a:pPr>
            <a:endParaRPr lang="el-GR" b="1" dirty="0" smtClean="0"/>
          </a:p>
          <a:p>
            <a:pPr marL="452438" indent="-452438">
              <a:buClr>
                <a:srgbClr val="00B050"/>
              </a:buClr>
              <a:defRPr/>
            </a:pPr>
            <a:r>
              <a:rPr lang="el-GR" sz="1600" b="1" dirty="0" smtClean="0"/>
              <a:t>ΘΕ1: Εισαγωγή </a:t>
            </a:r>
          </a:p>
          <a:p>
            <a:pPr marL="452438" indent="-452438">
              <a:buClr>
                <a:srgbClr val="00B050"/>
              </a:buClr>
              <a:defRPr/>
            </a:pPr>
            <a:r>
              <a:rPr lang="el-GR" sz="1200" b="1" dirty="0" smtClean="0"/>
              <a:t>(Κεφ. 1 του βιβλίου)</a:t>
            </a:r>
          </a:p>
          <a:p>
            <a:pPr marL="452438" indent="-452438">
              <a:buClr>
                <a:srgbClr val="00B050"/>
              </a:buClr>
              <a:defRPr/>
            </a:pPr>
            <a:endParaRPr lang="el-GR" sz="1600" b="1" dirty="0" smtClean="0"/>
          </a:p>
          <a:p>
            <a:pPr marL="539750" indent="-539750">
              <a:buClr>
                <a:srgbClr val="00B050"/>
              </a:buClr>
              <a:buSzPct val="100000"/>
              <a:defRPr/>
            </a:pPr>
            <a:r>
              <a:rPr lang="el-GR" sz="1600" b="1" dirty="0" smtClean="0"/>
              <a:t>ΘΕ2: Επίπεδο Εφαρμογής</a:t>
            </a:r>
          </a:p>
          <a:p>
            <a:pPr marL="452438" indent="-452438">
              <a:buClr>
                <a:srgbClr val="00B050"/>
              </a:buClr>
              <a:defRPr/>
            </a:pPr>
            <a:r>
              <a:rPr lang="el-GR" sz="1200" b="1" dirty="0" smtClean="0"/>
              <a:t>(Κεφ. 2 του βιβλίου)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endParaRPr lang="el-GR" sz="1600" b="1" dirty="0" smtClean="0"/>
          </a:p>
          <a:p>
            <a:pPr marL="539750" indent="-539750">
              <a:buClr>
                <a:srgbClr val="00B050"/>
              </a:buClr>
              <a:buSzPct val="100000"/>
              <a:defRPr/>
            </a:pPr>
            <a:r>
              <a:rPr lang="el-GR" sz="1600" b="1" dirty="0" smtClean="0"/>
              <a:t>ΘΕ3: Επίπεδο Μεταφοράς</a:t>
            </a:r>
          </a:p>
          <a:p>
            <a:pPr marL="539750" indent="-539750">
              <a:buClr>
                <a:srgbClr val="00B050"/>
              </a:buClr>
              <a:buSzPct val="100000"/>
              <a:defRPr/>
            </a:pPr>
            <a:r>
              <a:rPr lang="el-GR" sz="1200" b="1" dirty="0" smtClean="0"/>
              <a:t>(Κεφ. 3 του βιβλίου)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endParaRPr lang="el-GR" sz="1600" b="1" dirty="0" smtClean="0"/>
          </a:p>
          <a:p>
            <a:pPr marL="452438" indent="-452438">
              <a:buClr>
                <a:srgbClr val="00B050"/>
              </a:buClr>
              <a:buSzPct val="100000"/>
              <a:defRPr/>
            </a:pPr>
            <a:r>
              <a:rPr lang="el-GR" sz="1800" b="1" dirty="0" smtClean="0">
                <a:solidFill>
                  <a:srgbClr val="C00000"/>
                </a:solidFill>
              </a:rPr>
              <a:t>ΘΕ4: Επίπεδο Δικτύου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r>
              <a:rPr lang="el-GR" sz="1200" b="1" dirty="0" smtClean="0"/>
              <a:t>(Κεφ. 4 του βιβλίου)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endParaRPr lang="el-GR" sz="1600" b="1" dirty="0" smtClean="0"/>
          </a:p>
          <a:p>
            <a:pPr marL="628650" indent="-628650">
              <a:buClr>
                <a:srgbClr val="00B050"/>
              </a:buClr>
              <a:buSzPct val="100000"/>
              <a:defRPr/>
            </a:pPr>
            <a:r>
              <a:rPr lang="el-GR" sz="1600" b="1" dirty="0" smtClean="0"/>
              <a:t>ΘΕ5: Επίπεδο Ζεύξης: Ζεύξεις, Δίκτυα       Πρόσβασης, Δίκτυα Τοπικής Περιοχής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r>
              <a:rPr lang="el-GR" sz="1200" b="1" dirty="0" smtClean="0"/>
              <a:t>(Κεφ. 5 του βιβλίου)</a:t>
            </a:r>
          </a:p>
          <a:p>
            <a:pPr>
              <a:buFont typeface="Wingdings" pitchFamily="2" charset="2"/>
              <a:buChar char="Ø"/>
              <a:defRPr/>
            </a:pPr>
            <a:endParaRPr lang="el-GR" sz="1200" dirty="0" smtClean="0"/>
          </a:p>
          <a:p>
            <a:pPr>
              <a:defRPr/>
            </a:pPr>
            <a:endParaRPr lang="el-GR" sz="1600" dirty="0" smtClean="0">
              <a:ea typeface="ＭＳ Ｐゴシック" pitchFamily="34"/>
            </a:endParaRPr>
          </a:p>
          <a:p>
            <a:pPr>
              <a:defRPr/>
            </a:pPr>
            <a:endParaRPr lang="el-GR" dirty="0"/>
          </a:p>
        </p:txBody>
      </p:sp>
      <p:pic>
        <p:nvPicPr>
          <p:cNvPr id="16388" name="Picture 1" descr="6e_c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888" y="2060575"/>
            <a:ext cx="2660650" cy="2232025"/>
          </a:xfrm>
        </p:spPr>
      </p:pic>
      <p:sp>
        <p:nvSpPr>
          <p:cNvPr id="7" name="6 - Ορθογώνιο"/>
          <p:cNvSpPr/>
          <p:nvPr/>
        </p:nvSpPr>
        <p:spPr>
          <a:xfrm flipH="1">
            <a:off x="6011863" y="4581525"/>
            <a:ext cx="2952750" cy="2184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Οι  περισσότερες από τις διαφάνειες αυτής της ενότητας αποτελούν προσαρμογή και απόδοση στα ελληνικά των διαφανειών που συνοδεύουν το βιβλίο </a:t>
            </a:r>
            <a:r>
              <a:rPr lang="en-US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Computer Networking</a:t>
            </a:r>
            <a:r>
              <a:rPr lang="el-GR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 : </a:t>
            </a:r>
            <a:r>
              <a:rPr lang="en-US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A Top-Down Approach, J.F Kurose and K.W. Ross, 6/E, </a:t>
            </a:r>
            <a:r>
              <a:rPr lang="en-US" sz="1000" kern="0" dirty="0">
                <a:solidFill>
                  <a:srgbClr val="000000"/>
                </a:solidFill>
              </a:rPr>
              <a:t>Addison-Wesley.</a:t>
            </a: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000" kern="0" dirty="0">
              <a:solidFill>
                <a:srgbClr val="000000"/>
              </a:solidFill>
            </a:endParaRPr>
          </a:p>
          <a:p>
            <a:pPr marL="173038" indent="-173038">
              <a:lnSpc>
                <a:spcPct val="85000"/>
              </a:lnSpc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All material copyright 1996-2012</a:t>
            </a:r>
          </a:p>
          <a:p>
            <a:pPr marL="173038" indent="-173038">
              <a:lnSpc>
                <a:spcPct val="85000"/>
              </a:lnSpc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J.F Kurose and K.W. Ross, All Rights Reserved</a:t>
            </a: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Προσαρμογή και επιμέλεια της απόδοσης των πρωτότυπων διαφανειών στα ελληνικά :</a:t>
            </a: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kern="0">
                <a:solidFill>
                  <a:srgbClr val="000000"/>
                </a:solidFill>
                <a:ea typeface="ＭＳ Ｐゴシック" pitchFamily="34"/>
                <a:cs typeface="Arial"/>
              </a:rPr>
              <a:t>Λάζαρος </a:t>
            </a:r>
            <a:r>
              <a:rPr lang="el-GR" sz="1000" kern="0" dirty="0" err="1">
                <a:solidFill>
                  <a:srgbClr val="000000"/>
                </a:solidFill>
                <a:ea typeface="ＭＳ Ｐゴシック" pitchFamily="34"/>
                <a:cs typeface="Arial"/>
              </a:rPr>
              <a:t>Μεράκος</a:t>
            </a:r>
            <a:endParaRPr lang="el-GR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011863" y="620713"/>
            <a:ext cx="2771775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Clr>
                <a:srgbClr val="00B050"/>
              </a:buClr>
              <a:defRPr/>
            </a:pPr>
            <a:r>
              <a:rPr lang="el-GR" sz="1100" b="1" dirty="0"/>
              <a:t>Συνιστώμενο Βιβλίο: </a:t>
            </a:r>
          </a:p>
          <a:p>
            <a:pPr>
              <a:buClr>
                <a:srgbClr val="00B050"/>
              </a:buClr>
              <a:defRPr/>
            </a:pPr>
            <a:r>
              <a:rPr lang="en-US" sz="1100" b="1" dirty="0">
                <a:solidFill>
                  <a:srgbClr val="006600"/>
                </a:solidFill>
              </a:rPr>
              <a:t>Computer Networking: A Top-Down Approach, by Kurose</a:t>
            </a:r>
            <a:r>
              <a:rPr lang="el-GR" sz="1100" b="1" dirty="0">
                <a:solidFill>
                  <a:srgbClr val="006600"/>
                </a:solidFill>
              </a:rPr>
              <a:t> &amp; </a:t>
            </a:r>
            <a:r>
              <a:rPr lang="en-US" sz="1100" b="1" dirty="0">
                <a:solidFill>
                  <a:srgbClr val="006600"/>
                </a:solidFill>
              </a:rPr>
              <a:t>Ross,</a:t>
            </a:r>
          </a:p>
          <a:p>
            <a:pPr>
              <a:buClr>
                <a:srgbClr val="00B050"/>
              </a:buClr>
              <a:defRPr/>
            </a:pPr>
            <a:r>
              <a:rPr lang="en-US" sz="1100" b="1" dirty="0">
                <a:solidFill>
                  <a:srgbClr val="006600"/>
                </a:solidFill>
              </a:rPr>
              <a:t>Addison-Wesley</a:t>
            </a:r>
            <a:r>
              <a:rPr lang="el-GR" sz="1100" b="1" dirty="0">
                <a:solidFill>
                  <a:srgbClr val="006600"/>
                </a:solidFill>
              </a:rPr>
              <a:t> </a:t>
            </a:r>
            <a:endParaRPr lang="en-US" sz="1100" b="1" dirty="0">
              <a:solidFill>
                <a:srgbClr val="006600"/>
              </a:solidFill>
            </a:endParaRPr>
          </a:p>
          <a:p>
            <a:pPr>
              <a:buClr>
                <a:srgbClr val="00B050"/>
              </a:buClr>
              <a:defRPr/>
            </a:pPr>
            <a:r>
              <a:rPr lang="el-GR" sz="1100" b="1" dirty="0">
                <a:solidFill>
                  <a:srgbClr val="006600"/>
                </a:solidFill>
              </a:rPr>
              <a:t>           </a:t>
            </a:r>
            <a:endParaRPr lang="en-US" sz="1100" b="1" dirty="0">
              <a:solidFill>
                <a:srgbClr val="006600"/>
              </a:solidFill>
            </a:endParaRPr>
          </a:p>
          <a:p>
            <a:pPr algn="r">
              <a:buClr>
                <a:srgbClr val="00B050"/>
              </a:buClr>
              <a:defRPr/>
            </a:pPr>
            <a:r>
              <a:rPr lang="el-GR" sz="1100" b="1" dirty="0"/>
              <a:t>Ελληνική Μετάφραση:</a:t>
            </a:r>
          </a:p>
          <a:p>
            <a:pPr>
              <a:buClr>
                <a:srgbClr val="00B050"/>
              </a:buClr>
              <a:defRPr/>
            </a:pPr>
            <a:r>
              <a:rPr lang="el-GR" sz="1100" b="1" dirty="0">
                <a:solidFill>
                  <a:srgbClr val="006600"/>
                </a:solidFill>
              </a:rPr>
              <a:t>Εκδόσεις : Μ. </a:t>
            </a:r>
            <a:r>
              <a:rPr lang="el-GR" sz="1100" b="1" dirty="0" err="1">
                <a:solidFill>
                  <a:srgbClr val="006600"/>
                </a:solidFill>
              </a:rPr>
              <a:t>Γκιούρδας</a:t>
            </a:r>
            <a:endParaRPr lang="el-GR" sz="1100" b="1" dirty="0">
              <a:solidFill>
                <a:srgbClr val="006600"/>
              </a:solidFill>
            </a:endParaRPr>
          </a:p>
          <a:p>
            <a:pPr marL="182563" indent="-182563">
              <a:buClr>
                <a:srgbClr val="00B050"/>
              </a:buClr>
              <a:defRPr/>
            </a:pPr>
            <a:endParaRPr lang="el-GR" sz="1100" b="1" dirty="0">
              <a:solidFill>
                <a:srgbClr val="006600"/>
              </a:solidFill>
            </a:endParaRPr>
          </a:p>
        </p:txBody>
      </p:sp>
      <p:pic>
        <p:nvPicPr>
          <p:cNvPr id="16391" name="Picture 1" descr="C:\Users\Lazaros\Desktop\Logo_uoa_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25538"/>
            <a:ext cx="3603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44639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A0D8CFB2-3DF4-477C-9384-BAEFAD41CB8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7890" name="Rectangle 18"/>
          <p:cNvSpPr>
            <a:spLocks noChangeArrowheads="1"/>
          </p:cNvSpPr>
          <p:nvPr/>
        </p:nvSpPr>
        <p:spPr bwMode="auto">
          <a:xfrm>
            <a:off x="4346575" y="5475288"/>
            <a:ext cx="1636713" cy="269875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7891" name="Rectangle 17"/>
          <p:cNvSpPr>
            <a:spLocks noChangeArrowheads="1"/>
          </p:cNvSpPr>
          <p:nvPr/>
        </p:nvSpPr>
        <p:spPr bwMode="auto">
          <a:xfrm>
            <a:off x="4386263" y="5803900"/>
            <a:ext cx="1636712" cy="269875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Ταίριασμα μεγαλύτερου προθέματος </a:t>
            </a:r>
            <a:r>
              <a:rPr lang="el-GR" sz="2800" smtClean="0"/>
              <a:t>(</a:t>
            </a:r>
            <a:r>
              <a:rPr lang="en-US" sz="2800" smtClean="0"/>
              <a:t>Longest prefix matching</a:t>
            </a:r>
            <a:r>
              <a:rPr lang="el-GR" sz="2800" smtClean="0"/>
              <a:t>)</a:t>
            </a:r>
            <a:endParaRPr lang="en-US" sz="3600" smtClean="0"/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1030288" y="5792788"/>
            <a:ext cx="5126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/>
              <a:t>DA: 11001000  00010111  00011000  10101010 </a:t>
            </a: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1028700" y="5038725"/>
            <a:ext cx="165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rgbClr val="FF0000"/>
                </a:solidFill>
              </a:rPr>
              <a:t>Παραδείγματα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7895" name="Text Box 9"/>
          <p:cNvSpPr txBox="1">
            <a:spLocks noChangeArrowheads="1"/>
          </p:cNvSpPr>
          <p:nvPr/>
        </p:nvSpPr>
        <p:spPr bwMode="auto">
          <a:xfrm>
            <a:off x="993775" y="5426075"/>
            <a:ext cx="5126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DA: 11001000  00010111  00010110  10100001 </a:t>
            </a:r>
          </a:p>
        </p:txBody>
      </p:sp>
      <p:sp>
        <p:nvSpPr>
          <p:cNvPr id="37896" name="Text Box 15"/>
          <p:cNvSpPr txBox="1">
            <a:spLocks noChangeArrowheads="1"/>
          </p:cNvSpPr>
          <p:nvPr/>
        </p:nvSpPr>
        <p:spPr bwMode="auto">
          <a:xfrm>
            <a:off x="6380163" y="5402263"/>
            <a:ext cx="16722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dirty="0" smtClean="0">
                <a:solidFill>
                  <a:srgbClr val="FF0000"/>
                </a:solidFill>
              </a:rPr>
              <a:t>Ποιά </a:t>
            </a:r>
            <a:r>
              <a:rPr lang="el-GR" dirty="0" err="1" smtClean="0">
                <a:solidFill>
                  <a:srgbClr val="FF0000"/>
                </a:solidFill>
              </a:rPr>
              <a:t>διεπαφή</a:t>
            </a:r>
            <a:r>
              <a:rPr lang="el-GR" dirty="0" smtClean="0">
                <a:solidFill>
                  <a:srgbClr val="FF0000"/>
                </a:solidFill>
              </a:rPr>
              <a:t>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897" name="Text Box 16"/>
          <p:cNvSpPr txBox="1">
            <a:spLocks noChangeArrowheads="1"/>
          </p:cNvSpPr>
          <p:nvPr/>
        </p:nvSpPr>
        <p:spPr bwMode="auto">
          <a:xfrm>
            <a:off x="6388100" y="5802313"/>
            <a:ext cx="16722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dirty="0" smtClean="0">
                <a:solidFill>
                  <a:srgbClr val="FF0000"/>
                </a:solidFill>
              </a:rPr>
              <a:t>Ποιά </a:t>
            </a:r>
            <a:r>
              <a:rPr lang="el-GR" dirty="0" err="1" smtClean="0">
                <a:solidFill>
                  <a:srgbClr val="FF0000"/>
                </a:solidFill>
              </a:rPr>
              <a:t>διεπαφή</a:t>
            </a:r>
            <a:r>
              <a:rPr lang="el-GR" dirty="0">
                <a:solidFill>
                  <a:srgbClr val="FF0000"/>
                </a:solidFill>
              </a:rPr>
              <a:t>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89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cxnSp>
        <p:nvCxnSpPr>
          <p:cNvPr id="37899" name="15 - Ευθεία γραμμή σύνδεσης"/>
          <p:cNvCxnSpPr>
            <a:cxnSpLocks noChangeShapeType="1"/>
          </p:cNvCxnSpPr>
          <p:nvPr/>
        </p:nvCxnSpPr>
        <p:spPr bwMode="auto">
          <a:xfrm>
            <a:off x="754063" y="1700213"/>
            <a:ext cx="0" cy="11557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0" name="18 - Ευθεία γραμμή σύνδεσης"/>
          <p:cNvCxnSpPr>
            <a:cxnSpLocks noChangeShapeType="1"/>
          </p:cNvCxnSpPr>
          <p:nvPr/>
        </p:nvCxnSpPr>
        <p:spPr bwMode="auto">
          <a:xfrm>
            <a:off x="738188" y="2855913"/>
            <a:ext cx="75390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1" name="19 - TextBox"/>
          <p:cNvSpPr txBox="1">
            <a:spLocks noChangeArrowheads="1"/>
          </p:cNvSpPr>
          <p:nvPr/>
        </p:nvSpPr>
        <p:spPr bwMode="auto">
          <a:xfrm>
            <a:off x="1347788" y="1492250"/>
            <a:ext cx="3786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>
                <a:solidFill>
                  <a:srgbClr val="FF0000"/>
                </a:solidFill>
              </a:rPr>
              <a:t>ταίριασμα μεγαλύτερου προθέματος</a:t>
            </a:r>
          </a:p>
        </p:txBody>
      </p:sp>
      <p:cxnSp>
        <p:nvCxnSpPr>
          <p:cNvPr id="37902" name="23 - Ευθεία γραμμή σύνδεσης"/>
          <p:cNvCxnSpPr>
            <a:cxnSpLocks noChangeShapeType="1"/>
          </p:cNvCxnSpPr>
          <p:nvPr/>
        </p:nvCxnSpPr>
        <p:spPr bwMode="auto">
          <a:xfrm flipH="1">
            <a:off x="754063" y="1700213"/>
            <a:ext cx="41258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3" name="30 - Ευθεία γραμμή σύνδεσης"/>
          <p:cNvCxnSpPr>
            <a:cxnSpLocks noChangeShapeType="1"/>
          </p:cNvCxnSpPr>
          <p:nvPr/>
        </p:nvCxnSpPr>
        <p:spPr bwMode="auto">
          <a:xfrm flipV="1">
            <a:off x="8277225" y="1700213"/>
            <a:ext cx="0" cy="11557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4" name="32 - Ευθεία γραμμή σύνδεσης"/>
          <p:cNvCxnSpPr>
            <a:cxnSpLocks noChangeShapeType="1"/>
          </p:cNvCxnSpPr>
          <p:nvPr/>
        </p:nvCxnSpPr>
        <p:spPr bwMode="auto">
          <a:xfrm flipH="1">
            <a:off x="5213350" y="1684339"/>
            <a:ext cx="30638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5" name="34 - TextBox"/>
          <p:cNvSpPr txBox="1">
            <a:spLocks noChangeArrowheads="1"/>
          </p:cNvSpPr>
          <p:nvPr/>
        </p:nvSpPr>
        <p:spPr bwMode="auto">
          <a:xfrm>
            <a:off x="882650" y="1860550"/>
            <a:ext cx="7315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dirty="0"/>
              <a:t>κατά την αναζήτηση </a:t>
            </a:r>
            <a:r>
              <a:rPr lang="el-GR" dirty="0" smtClean="0"/>
              <a:t>καταχώρισης </a:t>
            </a:r>
            <a:r>
              <a:rPr lang="el-GR" dirty="0"/>
              <a:t>στον πίνακα προώθησης για δοσμένη διεύθυνση προορισμού, χρησιμοποιείται το </a:t>
            </a:r>
            <a:r>
              <a:rPr lang="el-GR" dirty="0">
                <a:solidFill>
                  <a:srgbClr val="0070C0"/>
                </a:solidFill>
              </a:rPr>
              <a:t>μεγαλύτερο</a:t>
            </a:r>
            <a:r>
              <a:rPr lang="el-GR" dirty="0"/>
              <a:t> πρόθεμα διεύθυνσης που ταιριάζει στη διεύθυνση προορισμού</a:t>
            </a:r>
          </a:p>
        </p:txBody>
      </p:sp>
      <p:graphicFrame>
        <p:nvGraphicFramePr>
          <p:cNvPr id="36" name="35 - Πίνακας"/>
          <p:cNvGraphicFramePr>
            <a:graphicFrameLocks noGrp="1"/>
          </p:cNvGraphicFramePr>
          <p:nvPr/>
        </p:nvGraphicFramePr>
        <p:xfrm>
          <a:off x="1171575" y="3081338"/>
          <a:ext cx="65772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3294"/>
                <a:gridCol w="23539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2"/>
                          </a:solidFill>
                        </a:rPr>
                        <a:t>Εύρος</a:t>
                      </a:r>
                      <a:r>
                        <a:rPr lang="el-GR" baseline="0" dirty="0" smtClean="0">
                          <a:solidFill>
                            <a:schemeClr val="tx2"/>
                          </a:solidFill>
                        </a:rPr>
                        <a:t> Διεύθυνσης Προορισμού</a:t>
                      </a:r>
                      <a:endParaRPr lang="el-G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2"/>
                          </a:solidFill>
                        </a:rPr>
                        <a:t>Διεπαφή Ζεύξης</a:t>
                      </a:r>
                      <a:endParaRPr lang="el-G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11001000  00010111  00010***  ********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0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11001000  00010111</a:t>
                      </a:r>
                      <a:r>
                        <a:rPr lang="el-GR" sz="1600" baseline="0" dirty="0" smtClean="0"/>
                        <a:t> 00011000  ********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1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11001000  00010111</a:t>
                      </a:r>
                      <a:r>
                        <a:rPr lang="el-GR" sz="1600" baseline="0" dirty="0" smtClean="0"/>
                        <a:t>  00011***  ********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διαφορετικά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3</a:t>
                      </a:r>
                      <a:endParaRPr lang="el-G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07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AF57AA90-F417-4841-A4AF-F77BBE80C54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24850" cy="1143000"/>
          </a:xfrm>
        </p:spPr>
        <p:txBody>
          <a:bodyPr/>
          <a:lstStyle/>
          <a:p>
            <a:r>
              <a:rPr lang="el-GR" sz="3200" dirty="0" smtClean="0"/>
              <a:t>Δίκτυο </a:t>
            </a:r>
            <a:r>
              <a:rPr lang="en-US" sz="3200" dirty="0" smtClean="0"/>
              <a:t>datagram </a:t>
            </a:r>
            <a:r>
              <a:rPr lang="el-GR" sz="3200" dirty="0" smtClean="0"/>
              <a:t>ή</a:t>
            </a:r>
            <a:r>
              <a:rPr lang="en-US" sz="3200" dirty="0" smtClean="0"/>
              <a:t> VC</a:t>
            </a:r>
            <a:r>
              <a:rPr lang="en-US" sz="3200" u="none" dirty="0" smtClean="0"/>
              <a:t>:</a:t>
            </a:r>
            <a:r>
              <a:rPr lang="el-GR" sz="3200" u="none" dirty="0" smtClean="0"/>
              <a:t> </a:t>
            </a:r>
            <a:r>
              <a:rPr lang="en-US" sz="3200" u="none" dirty="0" smtClean="0"/>
              <a:t> </a:t>
            </a:r>
            <a:r>
              <a:rPr lang="el-GR" sz="3200" u="none" dirty="0" smtClean="0"/>
              <a:t>Γιατί;</a:t>
            </a:r>
            <a:endParaRPr lang="en-US" u="none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346200"/>
            <a:ext cx="4029075" cy="477837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Διαδίκτυο</a:t>
            </a:r>
            <a:r>
              <a:rPr lang="en-US" sz="2400" dirty="0" smtClean="0">
                <a:solidFill>
                  <a:srgbClr val="FF0000"/>
                </a:solidFill>
              </a:rPr>
              <a:t> (datagram)</a:t>
            </a:r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Ανταλλαγή δεδομένων μεταξύ υπολογιστών</a:t>
            </a:r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n-US" sz="1800" dirty="0" smtClean="0"/>
              <a:t>“</a:t>
            </a:r>
            <a:r>
              <a:rPr lang="el-GR" sz="1800" dirty="0" smtClean="0"/>
              <a:t>ελαστική</a:t>
            </a:r>
            <a:r>
              <a:rPr lang="en-US" sz="1800" dirty="0" smtClean="0"/>
              <a:t>” </a:t>
            </a:r>
            <a:r>
              <a:rPr lang="el-GR" sz="1800" dirty="0" smtClean="0"/>
              <a:t>υπηρεσία</a:t>
            </a:r>
            <a:r>
              <a:rPr lang="en-US" sz="1800" dirty="0" smtClean="0"/>
              <a:t>, </a:t>
            </a:r>
            <a:r>
              <a:rPr lang="el-GR" sz="1800" dirty="0" smtClean="0"/>
              <a:t>χωρίς αυστηρές χρονικές απαιτήσεις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“</a:t>
            </a:r>
            <a:r>
              <a:rPr lang="el-GR" sz="1800" dirty="0" smtClean="0"/>
              <a:t>Έξυπνα</a:t>
            </a:r>
            <a:r>
              <a:rPr lang="en-US" sz="1800" dirty="0" smtClean="0"/>
              <a:t>” </a:t>
            </a:r>
            <a:r>
              <a:rPr lang="el-GR" sz="1800" dirty="0" smtClean="0"/>
              <a:t>τερματικά συστήματα</a:t>
            </a:r>
            <a:r>
              <a:rPr lang="en-US" sz="1800" dirty="0" smtClean="0"/>
              <a:t> (</a:t>
            </a:r>
            <a:r>
              <a:rPr lang="el-GR" sz="1800" dirty="0" smtClean="0"/>
              <a:t>υπολογιστές</a:t>
            </a:r>
            <a:r>
              <a:rPr lang="en-US" sz="1800" dirty="0" smtClean="0"/>
              <a:t>)</a:t>
            </a:r>
          </a:p>
          <a:p>
            <a:pPr lvl="1">
              <a:buFont typeface="Wingdings" pitchFamily="2" charset="2"/>
              <a:buChar char="q"/>
            </a:pPr>
            <a:r>
              <a:rPr lang="el-GR" sz="1800" dirty="0" smtClean="0"/>
              <a:t>Μπορούν να προσαρμόζονται</a:t>
            </a:r>
            <a:r>
              <a:rPr lang="en-US" sz="1800" dirty="0" smtClean="0"/>
              <a:t>, </a:t>
            </a:r>
            <a:r>
              <a:rPr lang="el-GR" sz="1800" dirty="0" smtClean="0"/>
              <a:t>να επιτελούν έλεγχο, διόρθωση σφαλμάτων</a:t>
            </a:r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l-GR" sz="1800" dirty="0" smtClean="0">
                <a:solidFill>
                  <a:srgbClr val="FF0000"/>
                </a:solidFill>
              </a:rPr>
              <a:t>Απλό εντός του δικτύου</a:t>
            </a:r>
            <a:r>
              <a:rPr lang="en-US" sz="1800" dirty="0" smtClean="0">
                <a:solidFill>
                  <a:srgbClr val="FF0000"/>
                </a:solidFill>
              </a:rPr>
              <a:t>, </a:t>
            </a:r>
            <a:r>
              <a:rPr lang="el-GR" sz="1800" dirty="0" smtClean="0">
                <a:solidFill>
                  <a:srgbClr val="FF0000"/>
                </a:solidFill>
              </a:rPr>
              <a:t>πολυπλοκότητα στα </a:t>
            </a:r>
            <a:r>
              <a:rPr lang="en-US" sz="1800" dirty="0" smtClean="0">
                <a:solidFill>
                  <a:srgbClr val="FF0000"/>
                </a:solidFill>
              </a:rPr>
              <a:t>“</a:t>
            </a:r>
            <a:r>
              <a:rPr lang="el-GR" sz="1800" dirty="0" smtClean="0">
                <a:solidFill>
                  <a:srgbClr val="FF0000"/>
                </a:solidFill>
              </a:rPr>
              <a:t>άκρα</a:t>
            </a:r>
            <a:r>
              <a:rPr lang="en-US" sz="1800" dirty="0" smtClean="0">
                <a:solidFill>
                  <a:srgbClr val="FF0000"/>
                </a:solidFill>
              </a:rPr>
              <a:t>”</a:t>
            </a:r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Πολλά είδη ζεύξεων</a:t>
            </a:r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l-GR" sz="1800" dirty="0" smtClean="0"/>
              <a:t>Διαφορετικά χαρακτηριστικά</a:t>
            </a:r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l-GR" sz="1800" dirty="0" smtClean="0"/>
              <a:t>Δύσκολα ομοιόμορφη υπηρεσία</a:t>
            </a:r>
            <a:endParaRPr lang="en-US" sz="1800" dirty="0" smtClean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5325" y="1346199"/>
            <a:ext cx="3810000" cy="485457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ATM (VC)</a:t>
            </a:r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Εξελίχθηκε από την τηλεφωνία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Ανθρώπινες συζητήσεις</a:t>
            </a:r>
            <a:r>
              <a:rPr lang="en-US" sz="1800" dirty="0" smtClean="0"/>
              <a:t>: </a:t>
            </a:r>
          </a:p>
          <a:p>
            <a:pPr lvl="1">
              <a:buFont typeface="Wingdings" pitchFamily="2" charset="2"/>
              <a:buChar char="q"/>
            </a:pPr>
            <a:r>
              <a:rPr lang="el-GR" sz="1800" dirty="0" smtClean="0"/>
              <a:t>Αυστηρές χρονικές απαιτήσεις, απαιτήσεις αξιοπιστίας</a:t>
            </a:r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l-GR" sz="1800" dirty="0" smtClean="0"/>
              <a:t>Ανάγκη για εγγυημένη υπηρεσία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“</a:t>
            </a:r>
            <a:r>
              <a:rPr lang="el-GR" sz="1800" dirty="0" smtClean="0"/>
              <a:t>Χαζά</a:t>
            </a:r>
            <a:r>
              <a:rPr lang="en-US" sz="1800" dirty="0" smtClean="0"/>
              <a:t>” </a:t>
            </a:r>
            <a:r>
              <a:rPr lang="el-GR" sz="1800" dirty="0" smtClean="0"/>
              <a:t>τερματικά συστήματα</a:t>
            </a:r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l-GR" sz="1800" dirty="0" smtClean="0"/>
              <a:t>Τηλέφωνα</a:t>
            </a:r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l-GR" sz="1800" dirty="0" smtClean="0">
                <a:solidFill>
                  <a:srgbClr val="FF0000"/>
                </a:solidFill>
              </a:rPr>
              <a:t>Πολυπλοκότητα εντός του δικτύου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38917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64F472A-447E-46C9-B4C6-2F722FE5873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Κεφάλαιο</a:t>
            </a:r>
            <a:r>
              <a:rPr lang="en-US" sz="3600" dirty="0" smtClean="0"/>
              <a:t> 4: </a:t>
            </a:r>
            <a:r>
              <a:rPr lang="el-GR" sz="3600" dirty="0" smtClean="0"/>
              <a:t>Επίπεδο Δικτύου</a:t>
            </a:r>
            <a:endParaRPr lang="en-US" sz="3600" dirty="0" smtClean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33400" y="160020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1338" indent="-541338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 </a:t>
            </a:r>
            <a:r>
              <a:rPr lang="en-US" sz="2000" kern="0" dirty="0" smtClean="0">
                <a:latin typeface="+mn-lt"/>
              </a:rPr>
              <a:t>1</a:t>
            </a:r>
            <a:r>
              <a:rPr lang="el-GR" sz="2000" kern="0" dirty="0" smtClean="0">
                <a:latin typeface="+mn-lt"/>
              </a:rPr>
              <a:t> 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l-GR" sz="2000" kern="0" dirty="0">
                <a:latin typeface="+mn-lt"/>
              </a:rPr>
              <a:t>Εισαγωγή</a:t>
            </a:r>
            <a:endParaRPr lang="en-US" sz="2000" kern="0" dirty="0">
              <a:latin typeface="+mn-lt"/>
            </a:endParaRPr>
          </a:p>
          <a:p>
            <a:pPr marL="541338" indent="-541338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4.2 </a:t>
            </a:r>
            <a:r>
              <a:rPr lang="el-GR" sz="2000" kern="0" dirty="0" smtClean="0">
                <a:latin typeface="+mn-lt"/>
              </a:rPr>
              <a:t> Δίκτυα </a:t>
            </a:r>
            <a:r>
              <a:rPr lang="el-GR" sz="2000" kern="0" dirty="0">
                <a:latin typeface="+mn-lt"/>
              </a:rPr>
              <a:t>εικονικού κυκλώματος και δεδομενογράμματος</a:t>
            </a:r>
            <a:endParaRPr lang="en-US" sz="2000" kern="0" dirty="0">
              <a:latin typeface="+mn-lt"/>
            </a:endParaRPr>
          </a:p>
          <a:p>
            <a:pPr marL="541338" indent="-541338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solidFill>
                  <a:srgbClr val="FF0000"/>
                </a:solidFill>
                <a:latin typeface="+mn-lt"/>
              </a:rPr>
              <a:t>4.3 </a:t>
            </a:r>
            <a:r>
              <a:rPr lang="el-GR" sz="2000" kern="0" dirty="0" smtClean="0">
                <a:solidFill>
                  <a:srgbClr val="FF0000"/>
                </a:solidFill>
                <a:latin typeface="+mn-lt"/>
              </a:rPr>
              <a:t> Τί </a:t>
            </a:r>
            <a:r>
              <a:rPr lang="el-GR" sz="2000" kern="0" dirty="0">
                <a:solidFill>
                  <a:srgbClr val="FF0000"/>
                </a:solidFill>
                <a:latin typeface="+mn-lt"/>
              </a:rPr>
              <a:t>βρίσκεται μέσα σ’ ένα δρομολογητή</a:t>
            </a:r>
            <a:endParaRPr lang="en-US" sz="2000" kern="0" dirty="0">
              <a:solidFill>
                <a:srgbClr val="FF0000"/>
              </a:solidFill>
              <a:latin typeface="+mn-lt"/>
            </a:endParaRPr>
          </a:p>
          <a:p>
            <a:pPr marL="541338" indent="-541338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4.4 </a:t>
            </a:r>
            <a:r>
              <a:rPr lang="el-GR" sz="2000" kern="0" dirty="0" smtClean="0">
                <a:latin typeface="+mn-lt"/>
              </a:rPr>
              <a:t> </a:t>
            </a:r>
            <a:r>
              <a:rPr lang="en-US" sz="2000" kern="0" dirty="0" smtClean="0">
                <a:latin typeface="+mn-lt"/>
              </a:rPr>
              <a:t>IP</a:t>
            </a:r>
            <a:r>
              <a:rPr lang="en-US" sz="2000" kern="0" dirty="0">
                <a:latin typeface="+mn-lt"/>
              </a:rPr>
              <a:t>: </a:t>
            </a:r>
            <a:r>
              <a:rPr lang="el-GR" sz="2000" kern="0" dirty="0">
                <a:latin typeface="+mn-lt"/>
              </a:rPr>
              <a:t>Πρωτόκολλο </a:t>
            </a:r>
            <a:r>
              <a:rPr lang="el-GR" sz="2000" kern="0" dirty="0" smtClean="0">
                <a:latin typeface="+mn-lt"/>
              </a:rPr>
              <a:t> Διαδικτύου </a:t>
            </a:r>
            <a:r>
              <a:rPr lang="el-GR" sz="2000" kern="0" dirty="0">
                <a:latin typeface="+mn-lt"/>
              </a:rPr>
              <a:t>(</a:t>
            </a:r>
            <a:r>
              <a:rPr lang="en-US" sz="2000" kern="0" dirty="0">
                <a:latin typeface="+mn-lt"/>
              </a:rPr>
              <a:t>Internet Protocol)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Μορφή δεδομενογράματος</a:t>
            </a:r>
            <a:endParaRPr lang="en-US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Διευθυνσιοδότηση </a:t>
            </a:r>
            <a:r>
              <a:rPr lang="en-US" kern="0" dirty="0">
                <a:latin typeface="+mn-lt"/>
              </a:rPr>
              <a:t>IPv4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ICMP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IPv6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495800" y="1600200"/>
            <a:ext cx="43592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4.5 </a:t>
            </a:r>
            <a:r>
              <a:rPr lang="el-GR" sz="2000" kern="0" dirty="0" smtClean="0">
                <a:latin typeface="+mn-lt"/>
              </a:rPr>
              <a:t> Αλγόριθμοι </a:t>
            </a:r>
            <a:r>
              <a:rPr lang="el-GR" sz="2000" kern="0" dirty="0">
                <a:latin typeface="+mn-lt"/>
              </a:rPr>
              <a:t>δρομολόγησης</a:t>
            </a:r>
            <a:endParaRPr lang="en-US" sz="20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Κατάστασης ζεύξης</a:t>
            </a:r>
            <a:r>
              <a:rPr lang="en-US" kern="0" dirty="0">
                <a:latin typeface="+mn-lt"/>
              </a:rPr>
              <a:t> (Link State)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Διανύσματος απόστασης</a:t>
            </a:r>
            <a:r>
              <a:rPr lang="en-US" kern="0" dirty="0">
                <a:latin typeface="+mn-lt"/>
              </a:rPr>
              <a:t> (Distance Vector)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Ιεραρχική δρομολόγηση</a:t>
            </a:r>
            <a:endParaRPr lang="en-US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4.6 </a:t>
            </a:r>
            <a:r>
              <a:rPr lang="el-GR" sz="2000" kern="0" dirty="0" smtClean="0">
                <a:latin typeface="+mn-lt"/>
              </a:rPr>
              <a:t> Δρομολόγηση </a:t>
            </a:r>
            <a:r>
              <a:rPr lang="el-GR" sz="2000" kern="0" dirty="0">
                <a:latin typeface="+mn-lt"/>
              </a:rPr>
              <a:t>στο Διαδίκτυο</a:t>
            </a:r>
            <a:endParaRPr lang="en-US" sz="20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RIP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OSPF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BGP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endParaRPr lang="en-US" sz="2000" kern="0" dirty="0">
              <a:latin typeface="+mn-lt"/>
            </a:endParaRPr>
          </a:p>
        </p:txBody>
      </p:sp>
      <p:sp>
        <p:nvSpPr>
          <p:cNvPr id="39941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B42496E-D0FB-4D4B-8B58-D03B4C658A9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93088" cy="609600"/>
          </a:xfrm>
        </p:spPr>
        <p:txBody>
          <a:bodyPr/>
          <a:lstStyle/>
          <a:p>
            <a:r>
              <a:rPr lang="el-GR" sz="3200" smtClean="0"/>
              <a:t>Επισκόπηση αρχιτεκτονικής δρομολογητή</a:t>
            </a:r>
            <a:endParaRPr lang="en-US" sz="36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534400" cy="9144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dirty="0" smtClean="0"/>
              <a:t>Δύο βασικές λειτουργίες του δρομολογητή</a:t>
            </a:r>
            <a:r>
              <a:rPr lang="en-US" sz="2400" dirty="0" smtClean="0"/>
              <a:t>:</a:t>
            </a:r>
            <a:r>
              <a:rPr lang="en-US" sz="16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Εκτέλεση αλγορίθμων/πρωτοκόλλων δρομολόγησης </a:t>
            </a:r>
            <a:r>
              <a:rPr lang="en-US" sz="2000" dirty="0" smtClean="0"/>
              <a:t>(RIP, OSPF, BGP)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Προώθηση</a:t>
            </a:r>
            <a:r>
              <a:rPr lang="en-US" sz="2000" i="1" dirty="0" smtClean="0"/>
              <a:t> </a:t>
            </a:r>
            <a:r>
              <a:rPr lang="en-US" sz="2000" dirty="0" err="1" smtClean="0"/>
              <a:t>datagrams</a:t>
            </a:r>
            <a:r>
              <a:rPr lang="en-US" sz="2000" dirty="0" smtClean="0"/>
              <a:t> </a:t>
            </a:r>
            <a:r>
              <a:rPr lang="el-GR" sz="2000" dirty="0" smtClean="0"/>
              <a:t>από εισερχόμενη σε εξερχόμενη ζεύξη</a:t>
            </a:r>
            <a:endParaRPr lang="en-US" sz="2000" dirty="0" smtClean="0"/>
          </a:p>
        </p:txBody>
      </p:sp>
      <p:sp>
        <p:nvSpPr>
          <p:cNvPr id="409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grpSp>
        <p:nvGrpSpPr>
          <p:cNvPr id="40965" name="Group 60"/>
          <p:cNvGrpSpPr>
            <a:grpSpLocks/>
          </p:cNvGrpSpPr>
          <p:nvPr/>
        </p:nvGrpSpPr>
        <p:grpSpPr bwMode="auto">
          <a:xfrm>
            <a:off x="2787650" y="3646488"/>
            <a:ext cx="1609725" cy="2343150"/>
            <a:chOff x="2418" y="1882"/>
            <a:chExt cx="1014" cy="1476"/>
          </a:xfrm>
        </p:grpSpPr>
        <p:sp>
          <p:nvSpPr>
            <p:cNvPr id="41013" name="Rectangle 45"/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14" name="Text Box 48"/>
            <p:cNvSpPr txBox="1">
              <a:spLocks noChangeArrowheads="1"/>
            </p:cNvSpPr>
            <p:nvPr/>
          </p:nvSpPr>
          <p:spPr bwMode="auto">
            <a:xfrm>
              <a:off x="2533" y="2418"/>
              <a:ext cx="779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latin typeface="Arial" charset="0"/>
                  <a:ea typeface="ＭＳ Ｐゴシック"/>
                  <a:cs typeface="ＭＳ Ｐゴシック"/>
                </a:rPr>
                <a:t>high-seed 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>
                  <a:latin typeface="Arial" charset="0"/>
                  <a:ea typeface="ＭＳ Ｐゴシック"/>
                  <a:cs typeface="ＭＳ Ｐゴシック"/>
                </a:rPr>
                <a:t>switching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>
                  <a:latin typeface="Arial" charset="0"/>
                  <a:ea typeface="ＭＳ Ｐゴシック"/>
                  <a:cs typeface="ＭＳ Ｐゴシック"/>
                </a:rPr>
                <a:t>fabric</a:t>
              </a:r>
            </a:p>
          </p:txBody>
        </p:sp>
      </p:grpSp>
      <p:sp>
        <p:nvSpPr>
          <p:cNvPr id="40966" name="Rectangle 46"/>
          <p:cNvSpPr>
            <a:spLocks noChangeArrowheads="1"/>
          </p:cNvSpPr>
          <p:nvPr/>
        </p:nvSpPr>
        <p:spPr bwMode="auto">
          <a:xfrm>
            <a:off x="2805113" y="2684463"/>
            <a:ext cx="1590675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0967" name="Text Box 47"/>
          <p:cNvSpPr txBox="1">
            <a:spLocks noChangeArrowheads="1"/>
          </p:cNvSpPr>
          <p:nvPr/>
        </p:nvSpPr>
        <p:spPr bwMode="auto">
          <a:xfrm>
            <a:off x="2982913" y="2725738"/>
            <a:ext cx="11874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routing 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processor</a:t>
            </a:r>
          </a:p>
        </p:txBody>
      </p:sp>
      <p:sp>
        <p:nvSpPr>
          <p:cNvPr id="40968" name="Line 50"/>
          <p:cNvSpPr>
            <a:spLocks noChangeShapeType="1"/>
          </p:cNvSpPr>
          <p:nvPr/>
        </p:nvSpPr>
        <p:spPr bwMode="auto">
          <a:xfrm>
            <a:off x="3533775" y="3203575"/>
            <a:ext cx="19050" cy="571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40969" name="Group 17"/>
          <p:cNvGrpSpPr>
            <a:grpSpLocks/>
          </p:cNvGrpSpPr>
          <p:nvPr/>
        </p:nvGrpSpPr>
        <p:grpSpPr bwMode="auto">
          <a:xfrm>
            <a:off x="744538" y="3660775"/>
            <a:ext cx="2033587" cy="566738"/>
            <a:chOff x="930" y="1989"/>
            <a:chExt cx="1482" cy="357"/>
          </a:xfrm>
        </p:grpSpPr>
        <p:sp>
          <p:nvSpPr>
            <p:cNvPr id="41008" name="Rectangle 9"/>
            <p:cNvSpPr>
              <a:spLocks noChangeArrowheads="1"/>
            </p:cNvSpPr>
            <p:nvPr/>
          </p:nvSpPr>
          <p:spPr bwMode="auto">
            <a:xfrm>
              <a:off x="1152" y="1989"/>
              <a:ext cx="1086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09" name="Rectangle 5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10" name="Rectangle 6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11" name="Rectangle 8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12" name="Line 16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0970" name="Group 18"/>
          <p:cNvGrpSpPr>
            <a:grpSpLocks/>
          </p:cNvGrpSpPr>
          <p:nvPr/>
        </p:nvGrpSpPr>
        <p:grpSpPr bwMode="auto">
          <a:xfrm>
            <a:off x="733425" y="5399088"/>
            <a:ext cx="2058988" cy="566737"/>
            <a:chOff x="930" y="1989"/>
            <a:chExt cx="1482" cy="357"/>
          </a:xfrm>
        </p:grpSpPr>
        <p:sp>
          <p:nvSpPr>
            <p:cNvPr id="41003" name="Rectangle 19"/>
            <p:cNvSpPr>
              <a:spLocks noChangeArrowheads="1"/>
            </p:cNvSpPr>
            <p:nvPr/>
          </p:nvSpPr>
          <p:spPr bwMode="auto">
            <a:xfrm>
              <a:off x="1152" y="1989"/>
              <a:ext cx="1088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04" name="Rectangle 20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05" name="Rectangle 21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06" name="Rectangle 22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07" name="Line 23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0971" name="Group 29"/>
          <p:cNvGrpSpPr>
            <a:grpSpLocks/>
          </p:cNvGrpSpPr>
          <p:nvPr/>
        </p:nvGrpSpPr>
        <p:grpSpPr bwMode="auto">
          <a:xfrm rot="2656396">
            <a:off x="1363663" y="4551363"/>
            <a:ext cx="546100" cy="546100"/>
            <a:chOff x="354" y="2715"/>
            <a:chExt cx="344" cy="344"/>
          </a:xfrm>
        </p:grpSpPr>
        <p:sp>
          <p:nvSpPr>
            <p:cNvPr id="40999" name="Oval 25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00" name="Oval 26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01" name="Oval 27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02" name="Oval 28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40972" name="Text Box 57"/>
          <p:cNvSpPr txBox="1">
            <a:spLocks noChangeArrowheads="1"/>
          </p:cNvSpPr>
          <p:nvPr/>
        </p:nvSpPr>
        <p:spPr bwMode="auto">
          <a:xfrm>
            <a:off x="639763" y="6045200"/>
            <a:ext cx="3068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dirty="0">
                <a:latin typeface="Arial" charset="0"/>
                <a:ea typeface="ＭＳ Ｐゴシック"/>
                <a:cs typeface="ＭＳ Ｐゴシック"/>
              </a:rPr>
              <a:t>θύρες εισόδου δρομολογητή</a:t>
            </a:r>
            <a:endParaRPr lang="en-US" dirty="0">
              <a:latin typeface="Arial" charset="0"/>
              <a:ea typeface="ＭＳ Ｐゴシック"/>
              <a:cs typeface="ＭＳ Ｐゴシック"/>
            </a:endParaRPr>
          </a:p>
        </p:txBody>
      </p:sp>
      <p:grpSp>
        <p:nvGrpSpPr>
          <p:cNvPr id="40973" name="Group 37"/>
          <p:cNvGrpSpPr>
            <a:grpSpLocks/>
          </p:cNvGrpSpPr>
          <p:nvPr/>
        </p:nvGrpSpPr>
        <p:grpSpPr bwMode="auto">
          <a:xfrm>
            <a:off x="4344988" y="3665538"/>
            <a:ext cx="1957387" cy="566737"/>
            <a:chOff x="-51" y="2454"/>
            <a:chExt cx="1482" cy="357"/>
          </a:xfrm>
        </p:grpSpPr>
        <p:grpSp>
          <p:nvGrpSpPr>
            <p:cNvPr id="40993" name="Group 36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40995" name="Rectangle 31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0996" name="Rectangle 32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0997" name="Rectangle 33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0998" name="Rectangle 34"/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40994" name="Line 35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0974" name="Group 38"/>
          <p:cNvGrpSpPr>
            <a:grpSpLocks/>
          </p:cNvGrpSpPr>
          <p:nvPr/>
        </p:nvGrpSpPr>
        <p:grpSpPr bwMode="auto">
          <a:xfrm>
            <a:off x="4364038" y="5399088"/>
            <a:ext cx="2011362" cy="566737"/>
            <a:chOff x="-51" y="2454"/>
            <a:chExt cx="1482" cy="357"/>
          </a:xfrm>
        </p:grpSpPr>
        <p:grpSp>
          <p:nvGrpSpPr>
            <p:cNvPr id="40987" name="Group 39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40989" name="Rectangle 40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0990" name="Rectangle 41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0991" name="Rectangle 42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0992" name="Rectangle 43"/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40988" name="Line 44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0975" name="Group 51"/>
          <p:cNvGrpSpPr>
            <a:grpSpLocks/>
          </p:cNvGrpSpPr>
          <p:nvPr/>
        </p:nvGrpSpPr>
        <p:grpSpPr bwMode="auto">
          <a:xfrm rot="2656396">
            <a:off x="5230813" y="4541838"/>
            <a:ext cx="546100" cy="546100"/>
            <a:chOff x="354" y="2715"/>
            <a:chExt cx="344" cy="344"/>
          </a:xfrm>
        </p:grpSpPr>
        <p:sp>
          <p:nvSpPr>
            <p:cNvPr id="40983" name="Oval 52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0984" name="Oval 53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0985" name="Oval 54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0986" name="Oval 55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cxnSp>
        <p:nvCxnSpPr>
          <p:cNvPr id="50" name="Straight Connector 2"/>
          <p:cNvCxnSpPr>
            <a:cxnSpLocks noChangeShapeType="1"/>
          </p:cNvCxnSpPr>
          <p:nvPr/>
        </p:nvCxnSpPr>
        <p:spPr bwMode="auto">
          <a:xfrm>
            <a:off x="733425" y="3455988"/>
            <a:ext cx="780256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51" name="TextBox 4"/>
          <p:cNvSpPr txBox="1">
            <a:spLocks noChangeArrowheads="1"/>
          </p:cNvSpPr>
          <p:nvPr/>
        </p:nvSpPr>
        <p:spPr bwMode="auto">
          <a:xfrm>
            <a:off x="6888163" y="3492500"/>
            <a:ext cx="1938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l-GR" sz="1400">
                <a:latin typeface="Arial" charset="0"/>
                <a:cs typeface="Arial" charset="0"/>
              </a:rPr>
              <a:t>προώθηση</a:t>
            </a:r>
            <a:r>
              <a:rPr lang="en-US" sz="1400">
                <a:latin typeface="Arial" charset="0"/>
                <a:cs typeface="Arial" charset="0"/>
              </a:rPr>
              <a:t> </a:t>
            </a:r>
            <a:r>
              <a:rPr lang="el-GR" sz="1400">
                <a:latin typeface="Arial" charset="0"/>
                <a:cs typeface="Arial" charset="0"/>
              </a:rPr>
              <a:t>επιπέδου δεδομένων</a:t>
            </a:r>
            <a:r>
              <a:rPr lang="en-US" sz="1400">
                <a:latin typeface="Arial" charset="0"/>
                <a:cs typeface="Arial" charset="0"/>
              </a:rPr>
              <a:t>(hardware)</a:t>
            </a: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6362700" y="2825750"/>
            <a:ext cx="24495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l-GR" sz="1400">
                <a:latin typeface="Arial" charset="0"/>
                <a:cs typeface="Arial" charset="0"/>
              </a:rPr>
              <a:t>δρομολόγηση, διαχείριση</a:t>
            </a:r>
            <a:endParaRPr lang="en-US" sz="1400">
              <a:latin typeface="Arial" charset="0"/>
              <a:cs typeface="Arial" charset="0"/>
            </a:endParaRPr>
          </a:p>
          <a:p>
            <a:pPr algn="r" eaLnBrk="0" hangingPunct="0"/>
            <a:r>
              <a:rPr lang="el-GR" sz="1400">
                <a:latin typeface="Arial" charset="0"/>
                <a:cs typeface="Arial" charset="0"/>
              </a:rPr>
              <a:t>επιπέδου ελέγχου</a:t>
            </a:r>
            <a:r>
              <a:rPr lang="en-US" sz="1400">
                <a:latin typeface="Arial" charset="0"/>
                <a:cs typeface="Arial" charset="0"/>
              </a:rPr>
              <a:t>(software</a:t>
            </a:r>
            <a:r>
              <a:rPr lang="en-US" sz="1600"/>
              <a:t>)</a:t>
            </a:r>
          </a:p>
        </p:txBody>
      </p:sp>
      <p:sp>
        <p:nvSpPr>
          <p:cNvPr id="40979" name="Freeform 10"/>
          <p:cNvSpPr>
            <a:spLocks/>
          </p:cNvSpPr>
          <p:nvPr/>
        </p:nvSpPr>
        <p:spPr bwMode="auto">
          <a:xfrm>
            <a:off x="2198688" y="2979738"/>
            <a:ext cx="512762" cy="73025"/>
          </a:xfrm>
          <a:custGeom>
            <a:avLst/>
            <a:gdLst>
              <a:gd name="T0" fmla="*/ 488195 w 512919"/>
              <a:gd name="T1" fmla="*/ 72785 h 73266"/>
              <a:gd name="T2" fmla="*/ 512605 w 512919"/>
              <a:gd name="T3" fmla="*/ 0 h 73266"/>
              <a:gd name="T4" fmla="*/ 146458 w 512919"/>
              <a:gd name="T5" fmla="*/ 12131 h 73266"/>
              <a:gd name="T6" fmla="*/ 97639 w 512919"/>
              <a:gd name="T7" fmla="*/ 24262 h 73266"/>
              <a:gd name="T8" fmla="*/ 0 w 512919"/>
              <a:gd name="T9" fmla="*/ 12131 h 73266"/>
              <a:gd name="T10" fmla="*/ 0 w 512919"/>
              <a:gd name="T11" fmla="*/ 12131 h 73266"/>
              <a:gd name="T12" fmla="*/ 512605 w 512919"/>
              <a:gd name="T13" fmla="*/ 12131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919"/>
              <a:gd name="T22" fmla="*/ 0 h 73266"/>
              <a:gd name="T23" fmla="*/ 512919 w 512919"/>
              <a:gd name="T24" fmla="*/ 73266 h 73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54" name="Elbow Connector 13"/>
          <p:cNvCxnSpPr>
            <a:cxnSpLocks noChangeShapeType="1"/>
            <a:endCxn id="41006" idx="0"/>
          </p:cNvCxnSpPr>
          <p:nvPr/>
        </p:nvCxnSpPr>
        <p:spPr bwMode="auto">
          <a:xfrm rot="5400000">
            <a:off x="1215231" y="4042570"/>
            <a:ext cx="2473325" cy="347662"/>
          </a:xfrm>
          <a:prstGeom prst="bentConnector3">
            <a:avLst>
              <a:gd name="adj1" fmla="val -6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5" name="TextBox 21"/>
          <p:cNvSpPr txBox="1">
            <a:spLocks noChangeArrowheads="1"/>
          </p:cNvSpPr>
          <p:nvPr/>
        </p:nvSpPr>
        <p:spPr bwMode="auto">
          <a:xfrm>
            <a:off x="0" y="2698750"/>
            <a:ext cx="2773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200" i="1"/>
              <a:t>υπολογίζονται οι πίνακες προώθησης,</a:t>
            </a:r>
          </a:p>
          <a:p>
            <a:pPr eaLnBrk="0" hangingPunct="0"/>
            <a:r>
              <a:rPr lang="el-GR" sz="1200" i="1"/>
              <a:t>ωθούνται στις θύρες εισόδου</a:t>
            </a:r>
            <a:endParaRPr lang="en-US" sz="1200" i="1"/>
          </a:p>
        </p:txBody>
      </p:sp>
      <p:sp>
        <p:nvSpPr>
          <p:cNvPr id="40982" name="104 - TextBox"/>
          <p:cNvSpPr txBox="1">
            <a:spLocks noChangeArrowheads="1"/>
          </p:cNvSpPr>
          <p:nvPr/>
        </p:nvSpPr>
        <p:spPr bwMode="auto">
          <a:xfrm>
            <a:off x="4716463" y="6048375"/>
            <a:ext cx="3255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>
                <a:latin typeface="Arial" charset="0"/>
                <a:cs typeface="Arial" charset="0"/>
              </a:rPr>
              <a:t>θύρες εξόδου δρομολογητή</a:t>
            </a:r>
          </a:p>
        </p:txBody>
      </p:sp>
    </p:spTree>
    <p:extLst>
      <p:ext uri="{BB962C8B-B14F-4D97-AF65-F5344CB8AC3E}">
        <p14:creationId xmlns:p14="http://schemas.microsoft.com/office/powerpoint/2010/main" val="58203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8FEE91A0-E3D6-48F2-9073-40DC2851A57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title"/>
          </p:nvPr>
        </p:nvSpPr>
        <p:spPr>
          <a:xfrm>
            <a:off x="644525" y="504825"/>
            <a:ext cx="7772400" cy="609600"/>
          </a:xfrm>
        </p:spPr>
        <p:txBody>
          <a:bodyPr/>
          <a:lstStyle/>
          <a:p>
            <a:r>
              <a:rPr lang="el-GR" sz="3600" smtClean="0"/>
              <a:t>Λειτουργίες θύρας εισόδου</a:t>
            </a:r>
            <a:endParaRPr lang="en-US" smtClean="0"/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94075" y="3668713"/>
            <a:ext cx="5749925" cy="26670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l-GR" sz="2000" b="1" dirty="0" smtClean="0"/>
              <a:t>Αποκεντρωμένη μεταγωγή</a:t>
            </a:r>
            <a:r>
              <a:rPr lang="en-US" sz="2000" i="1" dirty="0" smtClean="0"/>
              <a:t>:</a:t>
            </a:r>
            <a:r>
              <a:rPr lang="en-US" sz="20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1800" dirty="0" smtClean="0"/>
              <a:t>Δεδομένου του προορισμού του</a:t>
            </a:r>
            <a:r>
              <a:rPr lang="en-US" sz="1800" dirty="0" smtClean="0"/>
              <a:t> datagram, </a:t>
            </a:r>
            <a:r>
              <a:rPr lang="el-GR" sz="1800" dirty="0" smtClean="0"/>
              <a:t>αναζήτηση της θύρας εξόδου με χρήση του πίνακα προώθησης στη μνήμη της θύρας εισόδου </a:t>
            </a:r>
            <a:r>
              <a:rPr lang="en-US" sz="1800" dirty="0" smtClean="0"/>
              <a:t>(“match plus action”)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1800" dirty="0" smtClean="0"/>
              <a:t>Σκοπός</a:t>
            </a:r>
            <a:r>
              <a:rPr lang="en-US" sz="1800" dirty="0" smtClean="0"/>
              <a:t>: </a:t>
            </a:r>
            <a:r>
              <a:rPr lang="el-GR" sz="1800" dirty="0" smtClean="0"/>
              <a:t>ολοκλήρωση της επεξεργασίας της θύρας εισόδου με «ταχύτητα γραμμής» (</a:t>
            </a:r>
            <a:r>
              <a:rPr lang="en-US" sz="1800" dirty="0" smtClean="0"/>
              <a:t>‘line speed’</a:t>
            </a:r>
            <a:r>
              <a:rPr lang="el-GR" sz="1800" dirty="0" smtClean="0"/>
              <a:t>)</a:t>
            </a:r>
            <a:endParaRPr lang="en-US" sz="18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1800" dirty="0" smtClean="0"/>
              <a:t>Αναμονή</a:t>
            </a:r>
            <a:r>
              <a:rPr lang="en-US" sz="1800" dirty="0" smtClean="0"/>
              <a:t>: </a:t>
            </a:r>
            <a:r>
              <a:rPr lang="el-GR" sz="1800" dirty="0" smtClean="0"/>
              <a:t>αν τα</a:t>
            </a:r>
            <a:r>
              <a:rPr lang="en-US" sz="1800" dirty="0" smtClean="0"/>
              <a:t> </a:t>
            </a:r>
            <a:r>
              <a:rPr lang="en-US" sz="1800" dirty="0" err="1" smtClean="0"/>
              <a:t>datagrams</a:t>
            </a:r>
            <a:r>
              <a:rPr lang="en-US" sz="1800" dirty="0" smtClean="0"/>
              <a:t> </a:t>
            </a:r>
            <a:r>
              <a:rPr lang="el-GR" sz="1800" dirty="0" smtClean="0"/>
              <a:t>φτάνουν ταχύτερα από το ρυθμό προώθησης στο </a:t>
            </a:r>
            <a:r>
              <a:rPr lang="el-GR" sz="1800" dirty="0" err="1" smtClean="0"/>
              <a:t>δόμημα</a:t>
            </a:r>
            <a:r>
              <a:rPr lang="el-GR" sz="1800" dirty="0" smtClean="0"/>
              <a:t> μεταγωγής</a:t>
            </a:r>
            <a:endParaRPr lang="en-US" sz="1800" dirty="0" smtClean="0"/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309563" y="3189288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l-GR" sz="1600">
                <a:solidFill>
                  <a:schemeClr val="accent2"/>
                </a:solidFill>
              </a:rPr>
              <a:t>Φυσικό επίπεδο</a:t>
            </a:r>
            <a:r>
              <a:rPr lang="en-US" sz="1600">
                <a:solidFill>
                  <a:schemeClr val="accent2"/>
                </a:solidFill>
              </a:rPr>
              <a:t>:</a:t>
            </a:r>
            <a:endParaRPr lang="en-US" sz="1600"/>
          </a:p>
          <a:p>
            <a:pPr algn="r" eaLnBrk="0" hangingPunct="0"/>
            <a:r>
              <a:rPr lang="el-GR" sz="1600"/>
              <a:t>Λήψη σε επίπεδο </a:t>
            </a:r>
            <a:r>
              <a:rPr lang="en-US" sz="1600"/>
              <a:t>bit</a:t>
            </a:r>
            <a:endParaRPr lang="en-US" sz="1400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0" y="3949700"/>
            <a:ext cx="27447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l-GR" sz="1600">
                <a:solidFill>
                  <a:schemeClr val="accent2"/>
                </a:solidFill>
              </a:rPr>
              <a:t>Επίπεδο ζεύξης δεδομένων</a:t>
            </a:r>
            <a:r>
              <a:rPr lang="en-US" sz="1600">
                <a:solidFill>
                  <a:schemeClr val="accent2"/>
                </a:solidFill>
              </a:rPr>
              <a:t>:</a:t>
            </a:r>
          </a:p>
          <a:p>
            <a:pPr algn="r" eaLnBrk="0" hangingPunct="0"/>
            <a:r>
              <a:rPr lang="el-GR" sz="1600"/>
              <a:t>π</a:t>
            </a:r>
            <a:r>
              <a:rPr lang="en-US" sz="1600"/>
              <a:t>.</a:t>
            </a:r>
            <a:r>
              <a:rPr lang="el-GR" sz="1600"/>
              <a:t>χ</a:t>
            </a:r>
            <a:r>
              <a:rPr lang="en-US" sz="1600"/>
              <a:t>., Ethernet</a:t>
            </a:r>
          </a:p>
          <a:p>
            <a:pPr algn="r" eaLnBrk="0" hangingPunct="0"/>
            <a:r>
              <a:rPr lang="el-GR" sz="1600"/>
              <a:t>βλ.</a:t>
            </a:r>
            <a:r>
              <a:rPr lang="en-US" sz="1600"/>
              <a:t> </a:t>
            </a:r>
            <a:r>
              <a:rPr lang="el-GR" sz="1600"/>
              <a:t>Κεφάλαιο</a:t>
            </a:r>
            <a:r>
              <a:rPr lang="en-US" sz="1600"/>
              <a:t> 5</a:t>
            </a:r>
            <a:endParaRPr lang="en-US" sz="1400"/>
          </a:p>
        </p:txBody>
      </p:sp>
      <p:sp>
        <p:nvSpPr>
          <p:cNvPr id="41990" name="Freeform 7"/>
          <p:cNvSpPr>
            <a:spLocks/>
          </p:cNvSpPr>
          <p:nvPr/>
        </p:nvSpPr>
        <p:spPr bwMode="auto">
          <a:xfrm flipV="1">
            <a:off x="1963738" y="2662238"/>
            <a:ext cx="796925" cy="422275"/>
          </a:xfrm>
          <a:custGeom>
            <a:avLst/>
            <a:gdLst>
              <a:gd name="T0" fmla="*/ 0 w 769"/>
              <a:gd name="T1" fmla="*/ 0 h 517"/>
              <a:gd name="T2" fmla="*/ 2147483647 w 769"/>
              <a:gd name="T3" fmla="*/ 2147483647 h 517"/>
              <a:gd name="T4" fmla="*/ 2147483647 w 769"/>
              <a:gd name="T5" fmla="*/ 2147483647 h 517"/>
              <a:gd name="T6" fmla="*/ 2147483647 w 769"/>
              <a:gd name="T7" fmla="*/ 2147483647 h 517"/>
              <a:gd name="T8" fmla="*/ 0 60000 65536"/>
              <a:gd name="T9" fmla="*/ 0 60000 65536"/>
              <a:gd name="T10" fmla="*/ 0 60000 65536"/>
              <a:gd name="T11" fmla="*/ 0 60000 65536"/>
              <a:gd name="T12" fmla="*/ 0 w 769"/>
              <a:gd name="T13" fmla="*/ 0 h 517"/>
              <a:gd name="T14" fmla="*/ 769 w 769"/>
              <a:gd name="T15" fmla="*/ 517 h 5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99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41992" name="Rectangle 12"/>
          <p:cNvSpPr>
            <a:spLocks noChangeArrowheads="1"/>
          </p:cNvSpPr>
          <p:nvPr/>
        </p:nvSpPr>
        <p:spPr bwMode="auto">
          <a:xfrm>
            <a:off x="1917700" y="1306513"/>
            <a:ext cx="4568825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1993" name="Rectangle 13"/>
          <p:cNvSpPr>
            <a:spLocks noChangeArrowheads="1"/>
          </p:cNvSpPr>
          <p:nvPr/>
        </p:nvSpPr>
        <p:spPr bwMode="auto">
          <a:xfrm>
            <a:off x="2073275" y="1820863"/>
            <a:ext cx="1417638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line</a:t>
            </a:r>
          </a:p>
          <a:p>
            <a:pPr algn="ctr"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termination</a:t>
            </a:r>
          </a:p>
        </p:txBody>
      </p:sp>
      <p:sp>
        <p:nvSpPr>
          <p:cNvPr id="41994" name="Rectangle 14"/>
          <p:cNvSpPr>
            <a:spLocks noChangeArrowheads="1"/>
          </p:cNvSpPr>
          <p:nvPr/>
        </p:nvSpPr>
        <p:spPr bwMode="auto">
          <a:xfrm>
            <a:off x="3697288" y="1492250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1995" name="Rectangle 15"/>
          <p:cNvSpPr>
            <a:spLocks noChangeArrowheads="1"/>
          </p:cNvSpPr>
          <p:nvPr/>
        </p:nvSpPr>
        <p:spPr bwMode="auto">
          <a:xfrm>
            <a:off x="5048250" y="1443038"/>
            <a:ext cx="1247775" cy="15049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1996" name="Line 16"/>
          <p:cNvSpPr>
            <a:spLocks noChangeShapeType="1"/>
          </p:cNvSpPr>
          <p:nvPr/>
        </p:nvSpPr>
        <p:spPr bwMode="auto">
          <a:xfrm>
            <a:off x="1641475" y="2232025"/>
            <a:ext cx="42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1997" name="Line 30"/>
          <p:cNvSpPr>
            <a:spLocks noChangeShapeType="1"/>
          </p:cNvSpPr>
          <p:nvPr/>
        </p:nvSpPr>
        <p:spPr bwMode="auto">
          <a:xfrm>
            <a:off x="3509963" y="2211388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1998" name="Line 31"/>
          <p:cNvSpPr>
            <a:spLocks noChangeShapeType="1"/>
          </p:cNvSpPr>
          <p:nvPr/>
        </p:nvSpPr>
        <p:spPr bwMode="auto">
          <a:xfrm>
            <a:off x="4852988" y="216852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1999" name="Line 32"/>
          <p:cNvSpPr>
            <a:spLocks noChangeShapeType="1"/>
          </p:cNvSpPr>
          <p:nvPr/>
        </p:nvSpPr>
        <p:spPr bwMode="auto">
          <a:xfrm flipV="1">
            <a:off x="6243638" y="2209800"/>
            <a:ext cx="736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000" name="Rectangle 33"/>
          <p:cNvSpPr>
            <a:spLocks noChangeArrowheads="1"/>
          </p:cNvSpPr>
          <p:nvPr/>
        </p:nvSpPr>
        <p:spPr bwMode="auto">
          <a:xfrm>
            <a:off x="3730625" y="1801813"/>
            <a:ext cx="1055688" cy="828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link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layer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protocol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(receive)</a:t>
            </a:r>
          </a:p>
        </p:txBody>
      </p:sp>
      <p:sp>
        <p:nvSpPr>
          <p:cNvPr id="42001" name="Text Box 35"/>
          <p:cNvSpPr txBox="1">
            <a:spLocks noChangeArrowheads="1"/>
          </p:cNvSpPr>
          <p:nvPr/>
        </p:nvSpPr>
        <p:spPr bwMode="auto">
          <a:xfrm>
            <a:off x="5080000" y="1455738"/>
            <a:ext cx="12509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lookup,</a:t>
            </a:r>
          </a:p>
          <a:p>
            <a:pPr algn="ctr"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forwarding</a:t>
            </a:r>
          </a:p>
          <a:p>
            <a:pPr algn="ctr" eaLnBrk="0" hangingPunct="0"/>
            <a:endParaRPr lang="en-US">
              <a:latin typeface="Arial" charset="0"/>
              <a:ea typeface="ＭＳ Ｐゴシック"/>
              <a:cs typeface="ＭＳ Ｐゴシック"/>
            </a:endParaRPr>
          </a:p>
          <a:p>
            <a:pPr algn="ctr" eaLnBrk="0" hangingPunct="0"/>
            <a:endParaRPr lang="en-US">
              <a:latin typeface="Arial" charset="0"/>
              <a:ea typeface="ＭＳ Ｐゴシック"/>
              <a:cs typeface="ＭＳ Ｐゴシック"/>
            </a:endParaRPr>
          </a:p>
          <a:p>
            <a:pPr algn="ctr"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queueing</a:t>
            </a:r>
          </a:p>
        </p:txBody>
      </p:sp>
      <p:sp>
        <p:nvSpPr>
          <p:cNvPr id="42002" name="Rectangle 46"/>
          <p:cNvSpPr>
            <a:spLocks noChangeArrowheads="1"/>
          </p:cNvSpPr>
          <p:nvPr/>
        </p:nvSpPr>
        <p:spPr bwMode="auto">
          <a:xfrm>
            <a:off x="7061200" y="1819275"/>
            <a:ext cx="1055688" cy="828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switch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fabric</a:t>
            </a:r>
          </a:p>
        </p:txBody>
      </p:sp>
      <p:grpSp>
        <p:nvGrpSpPr>
          <p:cNvPr id="42003" name="Group 56"/>
          <p:cNvGrpSpPr>
            <a:grpSpLocks/>
          </p:cNvGrpSpPr>
          <p:nvPr/>
        </p:nvGrpSpPr>
        <p:grpSpPr bwMode="auto">
          <a:xfrm>
            <a:off x="5175250" y="2062163"/>
            <a:ext cx="993775" cy="468312"/>
            <a:chOff x="310" y="3526"/>
            <a:chExt cx="1040" cy="457"/>
          </a:xfrm>
        </p:grpSpPr>
        <p:sp>
          <p:nvSpPr>
            <p:cNvPr id="42008" name="Rectangle 47"/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2009" name="Line 48"/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2010" name="Line 49"/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2011" name="Line 50"/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2012" name="Line 51"/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2013" name="Line 52"/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2014" name="Line 53"/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2015" name="Line 54"/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2016" name="Line 55"/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2004" name="Line 45"/>
          <p:cNvSpPr>
            <a:spLocks noChangeShapeType="1"/>
          </p:cNvSpPr>
          <p:nvPr/>
        </p:nvSpPr>
        <p:spPr bwMode="auto">
          <a:xfrm>
            <a:off x="6969125" y="690563"/>
            <a:ext cx="11113" cy="286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4" name="Freeform 7"/>
          <p:cNvSpPr>
            <a:spLocks/>
          </p:cNvSpPr>
          <p:nvPr/>
        </p:nvSpPr>
        <p:spPr bwMode="auto">
          <a:xfrm flipV="1">
            <a:off x="1917700" y="2674936"/>
            <a:ext cx="827089" cy="468313"/>
          </a:xfrm>
          <a:custGeom>
            <a:avLst/>
            <a:gdLst>
              <a:gd name="T0" fmla="*/ 0 w 769"/>
              <a:gd name="T1" fmla="*/ 0 h 517"/>
              <a:gd name="T2" fmla="*/ 2147483647 w 769"/>
              <a:gd name="T3" fmla="*/ 2147483647 h 517"/>
              <a:gd name="T4" fmla="*/ 2147483647 w 769"/>
              <a:gd name="T5" fmla="*/ 2147483647 h 517"/>
              <a:gd name="T6" fmla="*/ 2147483647 w 769"/>
              <a:gd name="T7" fmla="*/ 2147483647 h 517"/>
              <a:gd name="T8" fmla="*/ 0 60000 65536"/>
              <a:gd name="T9" fmla="*/ 0 60000 65536"/>
              <a:gd name="T10" fmla="*/ 0 60000 65536"/>
              <a:gd name="T11" fmla="*/ 0 60000 65536"/>
              <a:gd name="T12" fmla="*/ 0 w 769"/>
              <a:gd name="T13" fmla="*/ 0 h 517"/>
              <a:gd name="T14" fmla="*/ 769 w 769"/>
              <a:gd name="T15" fmla="*/ 517 h 5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5" name="Freeform 8"/>
          <p:cNvSpPr>
            <a:spLocks/>
          </p:cNvSpPr>
          <p:nvPr/>
        </p:nvSpPr>
        <p:spPr bwMode="auto">
          <a:xfrm flipV="1">
            <a:off x="2338388" y="2921000"/>
            <a:ext cx="1266825" cy="952500"/>
          </a:xfrm>
          <a:custGeom>
            <a:avLst/>
            <a:gdLst>
              <a:gd name="T0" fmla="*/ 0 w 769"/>
              <a:gd name="T1" fmla="*/ 0 h 517"/>
              <a:gd name="T2" fmla="*/ 2147483647 w 769"/>
              <a:gd name="T3" fmla="*/ 2147483647 h 517"/>
              <a:gd name="T4" fmla="*/ 2147483647 w 769"/>
              <a:gd name="T5" fmla="*/ 2147483647 h 517"/>
              <a:gd name="T6" fmla="*/ 2147483647 w 769"/>
              <a:gd name="T7" fmla="*/ 2147483647 h 517"/>
              <a:gd name="T8" fmla="*/ 0 60000 65536"/>
              <a:gd name="T9" fmla="*/ 0 60000 65536"/>
              <a:gd name="T10" fmla="*/ 0 60000 65536"/>
              <a:gd name="T11" fmla="*/ 0 60000 65536"/>
              <a:gd name="T12" fmla="*/ 0 w 769"/>
              <a:gd name="T13" fmla="*/ 0 h 517"/>
              <a:gd name="T14" fmla="*/ 769 w 769"/>
              <a:gd name="T15" fmla="*/ 517 h 5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6" name="Freeform 9"/>
          <p:cNvSpPr>
            <a:spLocks/>
          </p:cNvSpPr>
          <p:nvPr/>
        </p:nvSpPr>
        <p:spPr bwMode="auto">
          <a:xfrm flipV="1">
            <a:off x="5222875" y="2873375"/>
            <a:ext cx="760413" cy="881063"/>
          </a:xfrm>
          <a:custGeom>
            <a:avLst/>
            <a:gdLst>
              <a:gd name="T0" fmla="*/ 0 w 769"/>
              <a:gd name="T1" fmla="*/ 0 h 517"/>
              <a:gd name="T2" fmla="*/ 2147483647 w 769"/>
              <a:gd name="T3" fmla="*/ 2147483647 h 517"/>
              <a:gd name="T4" fmla="*/ 2147483647 w 769"/>
              <a:gd name="T5" fmla="*/ 2147483647 h 517"/>
              <a:gd name="T6" fmla="*/ 2147483647 w 769"/>
              <a:gd name="T7" fmla="*/ 2147483647 h 517"/>
              <a:gd name="T8" fmla="*/ 0 60000 65536"/>
              <a:gd name="T9" fmla="*/ 0 60000 65536"/>
              <a:gd name="T10" fmla="*/ 0 60000 65536"/>
              <a:gd name="T11" fmla="*/ 0 60000 65536"/>
              <a:gd name="T12" fmla="*/ 0 w 769"/>
              <a:gd name="T13" fmla="*/ 0 h 517"/>
              <a:gd name="T14" fmla="*/ 769 w 769"/>
              <a:gd name="T15" fmla="*/ 517 h 5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2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ADD33CB-02DC-44B0-A4BB-82E99F885912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algn="ctr"/>
            <a:r>
              <a:rPr lang="el-GR" sz="3200" dirty="0" smtClean="0"/>
              <a:t>Τύποι </a:t>
            </a:r>
            <a:r>
              <a:rPr lang="el-GR" sz="3200" dirty="0" err="1" smtClean="0"/>
              <a:t>δομήματος</a:t>
            </a:r>
            <a:r>
              <a:rPr lang="el-GR" sz="3200" dirty="0" smtClean="0"/>
              <a:t> μεταγωγής</a:t>
            </a:r>
            <a:endParaRPr lang="en-US" sz="3200" dirty="0" smtClean="0"/>
          </a:p>
        </p:txBody>
      </p:sp>
      <p:sp>
        <p:nvSpPr>
          <p:cNvPr id="430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43012" name="5 - TextBox"/>
          <p:cNvSpPr txBox="1">
            <a:spLocks noChangeArrowheads="1"/>
          </p:cNvSpPr>
          <p:nvPr/>
        </p:nvSpPr>
        <p:spPr bwMode="auto">
          <a:xfrm>
            <a:off x="738188" y="1075267"/>
            <a:ext cx="799941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dirty="0" smtClean="0"/>
              <a:t>Μεταφορά </a:t>
            </a:r>
            <a:r>
              <a:rPr lang="el-GR" sz="2000" dirty="0"/>
              <a:t>πακέτου από τον </a:t>
            </a:r>
            <a:r>
              <a:rPr lang="el-GR" sz="2000" dirty="0" err="1"/>
              <a:t>ενταμιευτή</a:t>
            </a:r>
            <a:r>
              <a:rPr lang="el-GR" sz="2000" dirty="0"/>
              <a:t> (</a:t>
            </a:r>
            <a:r>
              <a:rPr lang="en-US" sz="2000" dirty="0"/>
              <a:t>buffer) </a:t>
            </a:r>
            <a:r>
              <a:rPr lang="el-GR" sz="2000" dirty="0"/>
              <a:t>εισόδου στον κατάλληλο </a:t>
            </a:r>
            <a:r>
              <a:rPr lang="el-GR" sz="2000" dirty="0" err="1"/>
              <a:t>ενταμιευτή</a:t>
            </a:r>
            <a:r>
              <a:rPr lang="el-GR" sz="2000" dirty="0"/>
              <a:t> εξόδου</a:t>
            </a:r>
          </a:p>
          <a:p>
            <a:pPr marL="355600" indent="-355600"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dirty="0" smtClean="0"/>
              <a:t>Ρυθμός </a:t>
            </a:r>
            <a:r>
              <a:rPr lang="el-GR" sz="2000" dirty="0"/>
              <a:t>μεταγωγής: ρυθμός στον οποίο τα πακέτα μπορούν να μεταφερθούν από τις εισόδους στις εξόδους</a:t>
            </a:r>
          </a:p>
          <a:p>
            <a:pPr marL="627063" lvl="1" indent="-169863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dirty="0" smtClean="0"/>
              <a:t>συχνά μετριέται </a:t>
            </a:r>
            <a:r>
              <a:rPr lang="el-GR" dirty="0"/>
              <a:t>ως πολλαπλάσιο του ρυθμού εισόδου/εξόδου της γραμμής</a:t>
            </a:r>
          </a:p>
          <a:p>
            <a:pPr marL="627063" lvl="1" indent="-169863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dirty="0" smtClean="0"/>
              <a:t>Ν </a:t>
            </a:r>
            <a:r>
              <a:rPr lang="el-GR" dirty="0"/>
              <a:t>είσοδοι: ρυθμός μεταγωγής Ν φορές </a:t>
            </a:r>
            <a:r>
              <a:rPr lang="el-GR" dirty="0" smtClean="0"/>
              <a:t>ο επιθυμητός ρυθμός της  </a:t>
            </a:r>
            <a:r>
              <a:rPr lang="el-GR" dirty="0"/>
              <a:t>γραμμής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dirty="0"/>
              <a:t> </a:t>
            </a:r>
            <a:r>
              <a:rPr lang="el-GR" dirty="0" smtClean="0"/>
              <a:t> </a:t>
            </a:r>
            <a:r>
              <a:rPr lang="el-GR" sz="2000" dirty="0" smtClean="0"/>
              <a:t>3 </a:t>
            </a:r>
            <a:r>
              <a:rPr lang="el-GR" sz="2000" dirty="0"/>
              <a:t>τύποι </a:t>
            </a:r>
            <a:r>
              <a:rPr lang="el-GR" sz="2000" dirty="0" err="1"/>
              <a:t>δομημάτων</a:t>
            </a:r>
            <a:r>
              <a:rPr lang="el-GR" sz="2000" dirty="0"/>
              <a:t> μεταγωγής</a:t>
            </a:r>
          </a:p>
        </p:txBody>
      </p:sp>
      <p:grpSp>
        <p:nvGrpSpPr>
          <p:cNvPr id="43013" name="Group 30"/>
          <p:cNvGrpSpPr>
            <a:grpSpLocks/>
          </p:cNvGrpSpPr>
          <p:nvPr/>
        </p:nvGrpSpPr>
        <p:grpSpPr bwMode="auto">
          <a:xfrm>
            <a:off x="742950" y="4283075"/>
            <a:ext cx="890588" cy="215900"/>
            <a:chOff x="876" y="2800"/>
            <a:chExt cx="642" cy="175"/>
          </a:xfrm>
        </p:grpSpPr>
        <p:sp>
          <p:nvSpPr>
            <p:cNvPr id="43141" name="Rectangle 7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42" name="Rectangle 8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43" name="Rectangle 9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44" name="Rectangle 10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45" name="Line 11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14" name="Group 45"/>
          <p:cNvGrpSpPr>
            <a:grpSpLocks/>
          </p:cNvGrpSpPr>
          <p:nvPr/>
        </p:nvGrpSpPr>
        <p:grpSpPr bwMode="auto">
          <a:xfrm>
            <a:off x="719138" y="4678363"/>
            <a:ext cx="890587" cy="215900"/>
            <a:chOff x="876" y="2800"/>
            <a:chExt cx="642" cy="175"/>
          </a:xfrm>
        </p:grpSpPr>
        <p:sp>
          <p:nvSpPr>
            <p:cNvPr id="43136" name="Rectangle 46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37" name="Rectangle 47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38" name="Rectangle 48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39" name="Rectangle 49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40" name="Line 50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15" name="Group 51"/>
          <p:cNvGrpSpPr>
            <a:grpSpLocks/>
          </p:cNvGrpSpPr>
          <p:nvPr/>
        </p:nvGrpSpPr>
        <p:grpSpPr bwMode="auto">
          <a:xfrm>
            <a:off x="714375" y="5105400"/>
            <a:ext cx="890588" cy="215900"/>
            <a:chOff x="876" y="2800"/>
            <a:chExt cx="642" cy="175"/>
          </a:xfrm>
        </p:grpSpPr>
        <p:sp>
          <p:nvSpPr>
            <p:cNvPr id="43131" name="Rectangle 52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32" name="Rectangle 53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33" name="Rectangle 54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34" name="Rectangle 55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35" name="Line 56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3016" name="Rectangle 57"/>
          <p:cNvSpPr>
            <a:spLocks noChangeArrowheads="1"/>
          </p:cNvSpPr>
          <p:nvPr/>
        </p:nvSpPr>
        <p:spPr bwMode="auto">
          <a:xfrm>
            <a:off x="1601788" y="4200525"/>
            <a:ext cx="704850" cy="11763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grpSp>
        <p:nvGrpSpPr>
          <p:cNvPr id="43017" name="Group 64"/>
          <p:cNvGrpSpPr>
            <a:grpSpLocks/>
          </p:cNvGrpSpPr>
          <p:nvPr/>
        </p:nvGrpSpPr>
        <p:grpSpPr bwMode="auto">
          <a:xfrm>
            <a:off x="2311400" y="4281488"/>
            <a:ext cx="890588" cy="215900"/>
            <a:chOff x="455" y="3463"/>
            <a:chExt cx="561" cy="136"/>
          </a:xfrm>
        </p:grpSpPr>
        <p:sp>
          <p:nvSpPr>
            <p:cNvPr id="43126" name="Rectangle 59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27" name="Rectangle 60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28" name="Rectangle 61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29" name="Rectangle 62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30" name="Line 63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18" name="Group 65"/>
          <p:cNvGrpSpPr>
            <a:grpSpLocks/>
          </p:cNvGrpSpPr>
          <p:nvPr/>
        </p:nvGrpSpPr>
        <p:grpSpPr bwMode="auto">
          <a:xfrm>
            <a:off x="2316163" y="4673600"/>
            <a:ext cx="890587" cy="215900"/>
            <a:chOff x="455" y="3463"/>
            <a:chExt cx="561" cy="136"/>
          </a:xfrm>
        </p:grpSpPr>
        <p:sp>
          <p:nvSpPr>
            <p:cNvPr id="43121" name="Rectangle 66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22" name="Rectangle 67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23" name="Rectangle 68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24" name="Rectangle 69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25" name="Line 70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19" name="Group 71"/>
          <p:cNvGrpSpPr>
            <a:grpSpLocks/>
          </p:cNvGrpSpPr>
          <p:nvPr/>
        </p:nvGrpSpPr>
        <p:grpSpPr bwMode="auto">
          <a:xfrm>
            <a:off x="2311400" y="5100638"/>
            <a:ext cx="890588" cy="215900"/>
            <a:chOff x="455" y="3463"/>
            <a:chExt cx="561" cy="136"/>
          </a:xfrm>
        </p:grpSpPr>
        <p:sp>
          <p:nvSpPr>
            <p:cNvPr id="43116" name="Rectangle 72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17" name="Rectangle 73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18" name="Rectangle 74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19" name="Rectangle 75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20" name="Line 76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3020" name="Text Box 78"/>
          <p:cNvSpPr txBox="1">
            <a:spLocks noChangeArrowheads="1"/>
          </p:cNvSpPr>
          <p:nvPr/>
        </p:nvSpPr>
        <p:spPr bwMode="auto">
          <a:xfrm>
            <a:off x="1435100" y="5586413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memory</a:t>
            </a:r>
          </a:p>
        </p:txBody>
      </p:sp>
      <p:sp>
        <p:nvSpPr>
          <p:cNvPr id="43021" name="Text Box 79"/>
          <p:cNvSpPr txBox="1">
            <a:spLocks noChangeArrowheads="1"/>
          </p:cNvSpPr>
          <p:nvPr/>
        </p:nvSpPr>
        <p:spPr bwMode="auto">
          <a:xfrm>
            <a:off x="1533525" y="4518025"/>
            <a:ext cx="823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  <a:ea typeface="ＭＳ Ｐゴシック"/>
                <a:cs typeface="ＭＳ Ｐゴシック"/>
              </a:rPr>
              <a:t>memory</a:t>
            </a:r>
          </a:p>
        </p:txBody>
      </p:sp>
      <p:grpSp>
        <p:nvGrpSpPr>
          <p:cNvPr id="43022" name="Group 80"/>
          <p:cNvGrpSpPr>
            <a:grpSpLocks/>
          </p:cNvGrpSpPr>
          <p:nvPr/>
        </p:nvGrpSpPr>
        <p:grpSpPr bwMode="auto">
          <a:xfrm>
            <a:off x="3648075" y="4267200"/>
            <a:ext cx="890588" cy="215900"/>
            <a:chOff x="876" y="2800"/>
            <a:chExt cx="642" cy="175"/>
          </a:xfrm>
        </p:grpSpPr>
        <p:sp>
          <p:nvSpPr>
            <p:cNvPr id="43111" name="Rectangle 8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12" name="Rectangle 8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13" name="Rectangle 8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14" name="Rectangle 8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15" name="Line 8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23" name="Group 86"/>
          <p:cNvGrpSpPr>
            <a:grpSpLocks/>
          </p:cNvGrpSpPr>
          <p:nvPr/>
        </p:nvGrpSpPr>
        <p:grpSpPr bwMode="auto">
          <a:xfrm>
            <a:off x="3646488" y="4662488"/>
            <a:ext cx="890587" cy="215900"/>
            <a:chOff x="876" y="2800"/>
            <a:chExt cx="642" cy="175"/>
          </a:xfrm>
        </p:grpSpPr>
        <p:sp>
          <p:nvSpPr>
            <p:cNvPr id="43106" name="Rectangle 87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07" name="Rectangle 88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08" name="Rectangle 89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09" name="Rectangle 90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10" name="Line 91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24" name="Group 92"/>
          <p:cNvGrpSpPr>
            <a:grpSpLocks/>
          </p:cNvGrpSpPr>
          <p:nvPr/>
        </p:nvGrpSpPr>
        <p:grpSpPr bwMode="auto">
          <a:xfrm>
            <a:off x="3641725" y="5089525"/>
            <a:ext cx="890588" cy="215900"/>
            <a:chOff x="876" y="2800"/>
            <a:chExt cx="642" cy="175"/>
          </a:xfrm>
        </p:grpSpPr>
        <p:sp>
          <p:nvSpPr>
            <p:cNvPr id="43101" name="Rectangle 93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02" name="Rectangle 94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03" name="Rectangle 95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04" name="Rectangle 96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05" name="Line 97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3025" name="Line 98"/>
          <p:cNvSpPr>
            <a:spLocks noChangeShapeType="1"/>
          </p:cNvSpPr>
          <p:nvPr/>
        </p:nvSpPr>
        <p:spPr bwMode="auto">
          <a:xfrm>
            <a:off x="4549775" y="4270375"/>
            <a:ext cx="0" cy="1003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43026" name="Group 99"/>
          <p:cNvGrpSpPr>
            <a:grpSpLocks/>
          </p:cNvGrpSpPr>
          <p:nvPr/>
        </p:nvGrpSpPr>
        <p:grpSpPr bwMode="auto">
          <a:xfrm>
            <a:off x="4603750" y="4254500"/>
            <a:ext cx="890588" cy="215900"/>
            <a:chOff x="455" y="3463"/>
            <a:chExt cx="561" cy="136"/>
          </a:xfrm>
        </p:grpSpPr>
        <p:sp>
          <p:nvSpPr>
            <p:cNvPr id="43096" name="Rectangle 100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97" name="Rectangle 101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98" name="Rectangle 102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99" name="Rectangle 103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00" name="Line 104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27" name="Group 105"/>
          <p:cNvGrpSpPr>
            <a:grpSpLocks/>
          </p:cNvGrpSpPr>
          <p:nvPr/>
        </p:nvGrpSpPr>
        <p:grpSpPr bwMode="auto">
          <a:xfrm>
            <a:off x="4608513" y="4646613"/>
            <a:ext cx="890587" cy="215900"/>
            <a:chOff x="455" y="3463"/>
            <a:chExt cx="561" cy="136"/>
          </a:xfrm>
        </p:grpSpPr>
        <p:sp>
          <p:nvSpPr>
            <p:cNvPr id="43091" name="Rectangle 106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92" name="Rectangle 107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93" name="Rectangle 108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94" name="Rectangle 109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95" name="Line 110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28" name="Group 111"/>
          <p:cNvGrpSpPr>
            <a:grpSpLocks/>
          </p:cNvGrpSpPr>
          <p:nvPr/>
        </p:nvGrpSpPr>
        <p:grpSpPr bwMode="auto">
          <a:xfrm>
            <a:off x="4603750" y="5073650"/>
            <a:ext cx="890588" cy="215900"/>
            <a:chOff x="455" y="3463"/>
            <a:chExt cx="561" cy="136"/>
          </a:xfrm>
        </p:grpSpPr>
        <p:sp>
          <p:nvSpPr>
            <p:cNvPr id="43086" name="Rectangle 112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87" name="Rectangle 113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88" name="Rectangle 114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89" name="Rectangle 115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90" name="Line 116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3029" name="Text Box 117"/>
          <p:cNvSpPr txBox="1">
            <a:spLocks noChangeArrowheads="1"/>
          </p:cNvSpPr>
          <p:nvPr/>
        </p:nvSpPr>
        <p:spPr bwMode="auto">
          <a:xfrm>
            <a:off x="4286250" y="5583238"/>
            <a:ext cx="55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bus</a:t>
            </a:r>
          </a:p>
        </p:txBody>
      </p:sp>
      <p:grpSp>
        <p:nvGrpSpPr>
          <p:cNvPr id="43030" name="Group 118"/>
          <p:cNvGrpSpPr>
            <a:grpSpLocks/>
          </p:cNvGrpSpPr>
          <p:nvPr/>
        </p:nvGrpSpPr>
        <p:grpSpPr bwMode="auto">
          <a:xfrm>
            <a:off x="6091238" y="4233863"/>
            <a:ext cx="890587" cy="215900"/>
            <a:chOff x="876" y="2800"/>
            <a:chExt cx="642" cy="175"/>
          </a:xfrm>
        </p:grpSpPr>
        <p:sp>
          <p:nvSpPr>
            <p:cNvPr id="43081" name="Rectangle 119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82" name="Rectangle 120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83" name="Rectangle 121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84" name="Rectangle 122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85" name="Line 123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31" name="Group 124"/>
          <p:cNvGrpSpPr>
            <a:grpSpLocks/>
          </p:cNvGrpSpPr>
          <p:nvPr/>
        </p:nvGrpSpPr>
        <p:grpSpPr bwMode="auto">
          <a:xfrm>
            <a:off x="6067425" y="4629150"/>
            <a:ext cx="890588" cy="215900"/>
            <a:chOff x="876" y="2800"/>
            <a:chExt cx="642" cy="175"/>
          </a:xfrm>
        </p:grpSpPr>
        <p:sp>
          <p:nvSpPr>
            <p:cNvPr id="43076" name="Rectangle 125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77" name="Rectangle 126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78" name="Rectangle 127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79" name="Rectangle 128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80" name="Line 129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32" name="Group 130"/>
          <p:cNvGrpSpPr>
            <a:grpSpLocks/>
          </p:cNvGrpSpPr>
          <p:nvPr/>
        </p:nvGrpSpPr>
        <p:grpSpPr bwMode="auto">
          <a:xfrm>
            <a:off x="6062663" y="5056188"/>
            <a:ext cx="890587" cy="215900"/>
            <a:chOff x="876" y="2800"/>
            <a:chExt cx="642" cy="175"/>
          </a:xfrm>
        </p:grpSpPr>
        <p:sp>
          <p:nvSpPr>
            <p:cNvPr id="43071" name="Rectangle 13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72" name="Rectangle 13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73" name="Rectangle 13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74" name="Rectangle 13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75" name="Line 13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33" name="Group 154"/>
          <p:cNvGrpSpPr>
            <a:grpSpLocks/>
          </p:cNvGrpSpPr>
          <p:nvPr/>
        </p:nvGrpSpPr>
        <p:grpSpPr bwMode="auto">
          <a:xfrm rot="5400000">
            <a:off x="7186613" y="5253038"/>
            <a:ext cx="895350" cy="1035050"/>
            <a:chOff x="2954" y="2776"/>
            <a:chExt cx="564" cy="652"/>
          </a:xfrm>
        </p:grpSpPr>
        <p:grpSp>
          <p:nvGrpSpPr>
            <p:cNvPr id="43053" name="Group 136"/>
            <p:cNvGrpSpPr>
              <a:grpSpLocks/>
            </p:cNvGrpSpPr>
            <p:nvPr/>
          </p:nvGrpSpPr>
          <p:grpSpPr bwMode="auto">
            <a:xfrm>
              <a:off x="2954" y="2776"/>
              <a:ext cx="561" cy="136"/>
              <a:chOff x="455" y="3463"/>
              <a:chExt cx="561" cy="136"/>
            </a:xfrm>
          </p:grpSpPr>
          <p:sp>
            <p:nvSpPr>
              <p:cNvPr id="43066" name="Rectangle 137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67" name="Rectangle 138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68" name="Rectangle 139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69" name="Rectangle 140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70" name="Line 141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054" name="Group 142"/>
            <p:cNvGrpSpPr>
              <a:grpSpLocks/>
            </p:cNvGrpSpPr>
            <p:nvPr/>
          </p:nvGrpSpPr>
          <p:grpSpPr bwMode="auto">
            <a:xfrm>
              <a:off x="2957" y="3023"/>
              <a:ext cx="561" cy="136"/>
              <a:chOff x="455" y="3463"/>
              <a:chExt cx="561" cy="136"/>
            </a:xfrm>
          </p:grpSpPr>
          <p:sp>
            <p:nvSpPr>
              <p:cNvPr id="43061" name="Rectangle 143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62" name="Rectangle 144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63" name="Rectangle 145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64" name="Rectangle 146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65" name="Line 147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055" name="Group 148"/>
            <p:cNvGrpSpPr>
              <a:grpSpLocks/>
            </p:cNvGrpSpPr>
            <p:nvPr/>
          </p:nvGrpSpPr>
          <p:grpSpPr bwMode="auto">
            <a:xfrm>
              <a:off x="2954" y="3292"/>
              <a:ext cx="561" cy="136"/>
              <a:chOff x="455" y="3463"/>
              <a:chExt cx="561" cy="136"/>
            </a:xfrm>
          </p:grpSpPr>
          <p:sp>
            <p:nvSpPr>
              <p:cNvPr id="43056" name="Rectangle 149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57" name="Rectangle 150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58" name="Rectangle 151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59" name="Rectangle 152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60" name="Line 153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43034" name="Line 155"/>
          <p:cNvSpPr>
            <a:spLocks noChangeShapeType="1"/>
          </p:cNvSpPr>
          <p:nvPr/>
        </p:nvSpPr>
        <p:spPr bwMode="auto">
          <a:xfrm>
            <a:off x="6981825" y="4340225"/>
            <a:ext cx="1063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035" name="Line 156"/>
          <p:cNvSpPr>
            <a:spLocks noChangeShapeType="1"/>
          </p:cNvSpPr>
          <p:nvPr/>
        </p:nvSpPr>
        <p:spPr bwMode="auto">
          <a:xfrm flipV="1">
            <a:off x="6943725" y="4727575"/>
            <a:ext cx="1111250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036" name="Line 157"/>
          <p:cNvSpPr>
            <a:spLocks noChangeShapeType="1"/>
          </p:cNvSpPr>
          <p:nvPr/>
        </p:nvSpPr>
        <p:spPr bwMode="auto">
          <a:xfrm>
            <a:off x="6943725" y="5159375"/>
            <a:ext cx="1101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037" name="Line 158"/>
          <p:cNvSpPr>
            <a:spLocks noChangeShapeType="1"/>
          </p:cNvSpPr>
          <p:nvPr/>
        </p:nvSpPr>
        <p:spPr bwMode="auto">
          <a:xfrm flipV="1">
            <a:off x="7226300" y="4340225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038" name="Line 159"/>
          <p:cNvSpPr>
            <a:spLocks noChangeShapeType="1"/>
          </p:cNvSpPr>
          <p:nvPr/>
        </p:nvSpPr>
        <p:spPr bwMode="auto">
          <a:xfrm flipV="1">
            <a:off x="7648575" y="4340225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039" name="Line 160"/>
          <p:cNvSpPr>
            <a:spLocks noChangeShapeType="1"/>
          </p:cNvSpPr>
          <p:nvPr/>
        </p:nvSpPr>
        <p:spPr bwMode="auto">
          <a:xfrm flipV="1">
            <a:off x="8045450" y="4330700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040" name="Oval 161"/>
          <p:cNvSpPr>
            <a:spLocks noChangeArrowheads="1"/>
          </p:cNvSpPr>
          <p:nvPr/>
        </p:nvSpPr>
        <p:spPr bwMode="auto">
          <a:xfrm>
            <a:off x="7185025" y="4302125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3041" name="Oval 162"/>
          <p:cNvSpPr>
            <a:spLocks noChangeArrowheads="1"/>
          </p:cNvSpPr>
          <p:nvPr/>
        </p:nvSpPr>
        <p:spPr bwMode="auto">
          <a:xfrm>
            <a:off x="7185025" y="468630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3042" name="Oval 163"/>
          <p:cNvSpPr>
            <a:spLocks noChangeArrowheads="1"/>
          </p:cNvSpPr>
          <p:nvPr/>
        </p:nvSpPr>
        <p:spPr bwMode="auto">
          <a:xfrm>
            <a:off x="7178675" y="511175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3043" name="Oval 164"/>
          <p:cNvSpPr>
            <a:spLocks noChangeArrowheads="1"/>
          </p:cNvSpPr>
          <p:nvPr/>
        </p:nvSpPr>
        <p:spPr bwMode="auto">
          <a:xfrm>
            <a:off x="7610475" y="4302125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3044" name="Oval 165"/>
          <p:cNvSpPr>
            <a:spLocks noChangeArrowheads="1"/>
          </p:cNvSpPr>
          <p:nvPr/>
        </p:nvSpPr>
        <p:spPr bwMode="auto">
          <a:xfrm>
            <a:off x="7610475" y="468630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3045" name="Oval 166"/>
          <p:cNvSpPr>
            <a:spLocks noChangeArrowheads="1"/>
          </p:cNvSpPr>
          <p:nvPr/>
        </p:nvSpPr>
        <p:spPr bwMode="auto">
          <a:xfrm>
            <a:off x="7604125" y="511175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3046" name="Oval 167"/>
          <p:cNvSpPr>
            <a:spLocks noChangeArrowheads="1"/>
          </p:cNvSpPr>
          <p:nvPr/>
        </p:nvSpPr>
        <p:spPr bwMode="auto">
          <a:xfrm>
            <a:off x="8001000" y="4302125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3047" name="Oval 168"/>
          <p:cNvSpPr>
            <a:spLocks noChangeArrowheads="1"/>
          </p:cNvSpPr>
          <p:nvPr/>
        </p:nvSpPr>
        <p:spPr bwMode="auto">
          <a:xfrm>
            <a:off x="8001000" y="468630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3048" name="Oval 169"/>
          <p:cNvSpPr>
            <a:spLocks noChangeArrowheads="1"/>
          </p:cNvSpPr>
          <p:nvPr/>
        </p:nvSpPr>
        <p:spPr bwMode="auto">
          <a:xfrm>
            <a:off x="7994650" y="511175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3049" name="Text Box 170"/>
          <p:cNvSpPr txBox="1">
            <a:spLocks noChangeArrowheads="1"/>
          </p:cNvSpPr>
          <p:nvPr/>
        </p:nvSpPr>
        <p:spPr bwMode="auto">
          <a:xfrm>
            <a:off x="5899150" y="5589588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crossbar</a:t>
            </a:r>
          </a:p>
        </p:txBody>
      </p:sp>
      <p:sp>
        <p:nvSpPr>
          <p:cNvPr id="43050" name="Freeform 171"/>
          <p:cNvSpPr>
            <a:spLocks/>
          </p:cNvSpPr>
          <p:nvPr/>
        </p:nvSpPr>
        <p:spPr bwMode="auto">
          <a:xfrm>
            <a:off x="590550" y="4325938"/>
            <a:ext cx="2798763" cy="412750"/>
          </a:xfrm>
          <a:custGeom>
            <a:avLst/>
            <a:gdLst>
              <a:gd name="T0" fmla="*/ 0 w 1763"/>
              <a:gd name="T1" fmla="*/ 0 h 260"/>
              <a:gd name="T2" fmla="*/ 2147483647 w 1763"/>
              <a:gd name="T3" fmla="*/ 0 h 260"/>
              <a:gd name="T4" fmla="*/ 2147483647 w 1763"/>
              <a:gd name="T5" fmla="*/ 2147483647 h 260"/>
              <a:gd name="T6" fmla="*/ 2147483647 w 1763"/>
              <a:gd name="T7" fmla="*/ 2147483647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1763"/>
              <a:gd name="T13" fmla="*/ 0 h 260"/>
              <a:gd name="T14" fmla="*/ 1763 w 1763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3" h="260">
                <a:moveTo>
                  <a:pt x="0" y="0"/>
                </a:moveTo>
                <a:lnTo>
                  <a:pt x="689" y="0"/>
                </a:lnTo>
                <a:lnTo>
                  <a:pt x="1054" y="260"/>
                </a:lnTo>
                <a:lnTo>
                  <a:pt x="1763" y="26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051" name="Freeform 172"/>
          <p:cNvSpPr>
            <a:spLocks/>
          </p:cNvSpPr>
          <p:nvPr/>
        </p:nvSpPr>
        <p:spPr bwMode="auto">
          <a:xfrm>
            <a:off x="3641725" y="4295775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1264"/>
              <a:gd name="T13" fmla="*/ 0 h 252"/>
              <a:gd name="T14" fmla="*/ 1264 w 1264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052" name="Freeform 173"/>
          <p:cNvSpPr>
            <a:spLocks/>
          </p:cNvSpPr>
          <p:nvPr/>
        </p:nvSpPr>
        <p:spPr bwMode="auto">
          <a:xfrm>
            <a:off x="6038850" y="4286250"/>
            <a:ext cx="1543050" cy="2014538"/>
          </a:xfrm>
          <a:custGeom>
            <a:avLst/>
            <a:gdLst>
              <a:gd name="T0" fmla="*/ 0 w 972"/>
              <a:gd name="T1" fmla="*/ 2147483647 h 1266"/>
              <a:gd name="T2" fmla="*/ 2147483647 w 972"/>
              <a:gd name="T3" fmla="*/ 0 h 1266"/>
              <a:gd name="T4" fmla="*/ 2147483647 w 972"/>
              <a:gd name="T5" fmla="*/ 2147483647 h 1266"/>
              <a:gd name="T6" fmla="*/ 0 60000 65536"/>
              <a:gd name="T7" fmla="*/ 0 60000 65536"/>
              <a:gd name="T8" fmla="*/ 0 60000 65536"/>
              <a:gd name="T9" fmla="*/ 0 w 972"/>
              <a:gd name="T10" fmla="*/ 0 h 1266"/>
              <a:gd name="T11" fmla="*/ 972 w 972"/>
              <a:gd name="T12" fmla="*/ 1266 h 1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1266">
                <a:moveTo>
                  <a:pt x="0" y="3"/>
                </a:moveTo>
                <a:lnTo>
                  <a:pt x="969" y="0"/>
                </a:lnTo>
                <a:lnTo>
                  <a:pt x="972" y="126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89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3411736E-3944-4F92-A29A-4A12D1BB3DB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l-GR" sz="3600" dirty="0" smtClean="0"/>
              <a:t>Μεταγωγή μέσω μνήμης</a:t>
            </a:r>
            <a:endParaRPr lang="en-US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848600" cy="1066800"/>
          </a:xfrm>
        </p:spPr>
        <p:txBody>
          <a:bodyPr/>
          <a:lstStyle/>
          <a:p>
            <a:pPr marL="114300" indent="-114300">
              <a:buFont typeface="ZapfDingbats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Δρομολογητές πρώτης γενιάς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endParaRPr lang="en-US" sz="1800" dirty="0" smtClean="0"/>
          </a:p>
          <a:p>
            <a:pPr marL="355600" indent="-355600">
              <a:buFont typeface="Wingdings" pitchFamily="2" charset="2"/>
              <a:buChar char="q"/>
            </a:pPr>
            <a:r>
              <a:rPr lang="el-GR" sz="2400" dirty="0" smtClean="0"/>
              <a:t>παραδοσιακοί υπολογιστές με μεταγωγή υπό τον άμεσο έλεγχο της </a:t>
            </a:r>
            <a:r>
              <a:rPr lang="en-US" sz="2400" dirty="0" smtClean="0"/>
              <a:t>CPU</a:t>
            </a:r>
          </a:p>
          <a:p>
            <a:pPr marL="355600" indent="-355600">
              <a:buFont typeface="Wingdings" pitchFamily="2" charset="2"/>
              <a:buChar char="q"/>
            </a:pPr>
            <a:r>
              <a:rPr lang="el-GR" sz="2400" dirty="0" smtClean="0"/>
              <a:t>το πακέτο αντιγράφεται στη μνήμη του συστήματος</a:t>
            </a:r>
            <a:endParaRPr lang="en-US" sz="2400" dirty="0" smtClean="0"/>
          </a:p>
          <a:p>
            <a:pPr marL="355600" indent="-355600"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l-GR" sz="2400" dirty="0" smtClean="0"/>
              <a:t>η ταχύτητα περιορίζεται από το εύρος ζώνης της μνήμης</a:t>
            </a:r>
            <a:r>
              <a:rPr lang="en-US" sz="2400" dirty="0" smtClean="0"/>
              <a:t> (2 </a:t>
            </a:r>
            <a:r>
              <a:rPr lang="el-GR" sz="2400" dirty="0" smtClean="0"/>
              <a:t>διασχίσεις του διαύλου ανά</a:t>
            </a:r>
            <a:r>
              <a:rPr lang="en-US" sz="2400" dirty="0" smtClean="0"/>
              <a:t> datagram)</a:t>
            </a:r>
            <a:endParaRPr lang="en-US" sz="1800" dirty="0" smtClean="0"/>
          </a:p>
        </p:txBody>
      </p:sp>
      <p:sp>
        <p:nvSpPr>
          <p:cNvPr id="440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1162050" y="3915569"/>
            <a:ext cx="6400800" cy="2071688"/>
            <a:chOff x="1056" y="2199"/>
            <a:chExt cx="4032" cy="1305"/>
          </a:xfrm>
        </p:grpSpPr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1776" y="2640"/>
              <a:ext cx="5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3840" y="2640"/>
              <a:ext cx="5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2544" y="2448"/>
              <a:ext cx="1104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>
              <a:off x="1584" y="3408"/>
              <a:ext cx="29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>
              <a:off x="2064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>
              <a:off x="3120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9" name="Line 11"/>
            <p:cNvSpPr>
              <a:spLocks noChangeShapeType="1"/>
            </p:cNvSpPr>
            <p:nvPr/>
          </p:nvSpPr>
          <p:spPr bwMode="auto">
            <a:xfrm>
              <a:off x="4128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 flipH="1">
              <a:off x="1056" y="278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" name="Line 13"/>
            <p:cNvSpPr>
              <a:spLocks noChangeShapeType="1"/>
            </p:cNvSpPr>
            <p:nvPr/>
          </p:nvSpPr>
          <p:spPr bwMode="auto">
            <a:xfrm flipH="1">
              <a:off x="4368" y="273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" name="Line 14"/>
            <p:cNvSpPr>
              <a:spLocks noChangeShapeType="1"/>
            </p:cNvSpPr>
            <p:nvPr/>
          </p:nvSpPr>
          <p:spPr bwMode="auto">
            <a:xfrm>
              <a:off x="1200" y="288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" name="Line 15"/>
            <p:cNvSpPr>
              <a:spLocks noChangeShapeType="1"/>
            </p:cNvSpPr>
            <p:nvPr/>
          </p:nvSpPr>
          <p:spPr bwMode="auto">
            <a:xfrm>
              <a:off x="2016" y="288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>
              <a:off x="2016" y="350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" name="Line 17"/>
            <p:cNvSpPr>
              <a:spLocks noChangeShapeType="1"/>
            </p:cNvSpPr>
            <p:nvPr/>
          </p:nvSpPr>
          <p:spPr bwMode="auto">
            <a:xfrm flipV="1">
              <a:off x="2976" y="288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>
              <a:off x="2976" y="28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>
              <a:off x="3312" y="288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" name="Line 20"/>
            <p:cNvSpPr>
              <a:spLocks noChangeShapeType="1"/>
            </p:cNvSpPr>
            <p:nvPr/>
          </p:nvSpPr>
          <p:spPr bwMode="auto">
            <a:xfrm>
              <a:off x="3312" y="350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 flipV="1">
              <a:off x="4080" y="278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0" name="Line 22"/>
            <p:cNvSpPr>
              <a:spLocks noChangeShapeType="1"/>
            </p:cNvSpPr>
            <p:nvPr/>
          </p:nvSpPr>
          <p:spPr bwMode="auto">
            <a:xfrm>
              <a:off x="4080" y="278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1766" y="2247"/>
              <a:ext cx="38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altLang="el-GR" sz="1600">
                  <a:latin typeface="Times New Roman" pitchFamily="18" charset="0"/>
                </a:rPr>
                <a:t>Input</a:t>
              </a:r>
            </a:p>
            <a:p>
              <a:r>
                <a:rPr lang="en-US" altLang="el-GR" sz="1600">
                  <a:latin typeface="Times New Roman" pitchFamily="18" charset="0"/>
                </a:rPr>
                <a:t>Port</a:t>
              </a:r>
              <a:endParaRPr lang="en-US" altLang="el-GR" sz="3200">
                <a:latin typeface="Times New Roman" pitchFamily="18" charset="0"/>
              </a:endParaRPr>
            </a:p>
          </p:txBody>
        </p:sp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>
              <a:off x="3840" y="2256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altLang="el-GR" sz="1600">
                  <a:latin typeface="Times New Roman" pitchFamily="18" charset="0"/>
                </a:rPr>
                <a:t>Output</a:t>
              </a:r>
            </a:p>
            <a:p>
              <a:r>
                <a:rPr lang="en-US" altLang="el-GR" sz="1600">
                  <a:latin typeface="Times New Roman" pitchFamily="18" charset="0"/>
                </a:rPr>
                <a:t>Port</a:t>
              </a:r>
              <a:endParaRPr lang="en-US" altLang="el-GR" sz="3200">
                <a:latin typeface="Times New Roman" pitchFamily="18" charset="0"/>
              </a:endParaRPr>
            </a:p>
          </p:txBody>
        </p:sp>
        <p:sp>
          <p:nvSpPr>
            <p:cNvPr id="45" name="Text Box 25"/>
            <p:cNvSpPr txBox="1">
              <a:spLocks noChangeArrowheads="1"/>
            </p:cNvSpPr>
            <p:nvPr/>
          </p:nvSpPr>
          <p:spPr bwMode="auto">
            <a:xfrm>
              <a:off x="2630" y="2199"/>
              <a:ext cx="5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altLang="el-GR" sz="1600">
                  <a:latin typeface="Times New Roman" pitchFamily="18" charset="0"/>
                </a:rPr>
                <a:t>Memory</a:t>
              </a:r>
              <a:endParaRPr lang="en-US" altLang="el-GR" sz="3200">
                <a:latin typeface="Times New Roman" pitchFamily="18" charset="0"/>
              </a:endParaRPr>
            </a:p>
          </p:txBody>
        </p:sp>
        <p:sp>
          <p:nvSpPr>
            <p:cNvPr id="46" name="Text Box 26"/>
            <p:cNvSpPr txBox="1">
              <a:spLocks noChangeArrowheads="1"/>
            </p:cNvSpPr>
            <p:nvPr/>
          </p:nvSpPr>
          <p:spPr bwMode="auto">
            <a:xfrm>
              <a:off x="4310" y="3207"/>
              <a:ext cx="7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altLang="el-GR" sz="1600">
                  <a:latin typeface="Times New Roman" pitchFamily="18" charset="0"/>
                </a:rPr>
                <a:t>System Bus</a:t>
              </a:r>
              <a:endParaRPr lang="en-US" altLang="el-GR" sz="320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340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A5C22895-1BD7-42C6-85D1-38582DD3163C}" type="slidenum">
              <a:rPr lang="en-US" smtClean="0"/>
              <a:pPr/>
              <a:t>27</a:t>
            </a:fld>
            <a:endParaRPr lang="en-US" smtClean="0"/>
          </a:p>
        </p:txBody>
      </p:sp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1190625" y="671513"/>
            <a:ext cx="7391400" cy="5184775"/>
            <a:chOff x="1002" y="245"/>
            <a:chExt cx="4656" cy="3266"/>
          </a:xfrm>
        </p:grpSpPr>
        <p:pic>
          <p:nvPicPr>
            <p:cNvPr id="45062" name="Picture 3" descr="463 swtching method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2" y="252"/>
              <a:ext cx="4656" cy="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3" name="Rectangle 4"/>
            <p:cNvSpPr>
              <a:spLocks noChangeArrowheads="1"/>
            </p:cNvSpPr>
            <p:nvPr/>
          </p:nvSpPr>
          <p:spPr bwMode="auto">
            <a:xfrm>
              <a:off x="1030" y="245"/>
              <a:ext cx="2474" cy="13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5064" name="Rectangle 5"/>
            <p:cNvSpPr>
              <a:spLocks noChangeArrowheads="1"/>
            </p:cNvSpPr>
            <p:nvPr/>
          </p:nvSpPr>
          <p:spPr bwMode="auto">
            <a:xfrm>
              <a:off x="1992" y="1748"/>
              <a:ext cx="3237" cy="17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sp>
        <p:nvSpPr>
          <p:cNvPr id="45059" name="Rectangle 6"/>
          <p:cNvSpPr>
            <a:spLocks noGrp="1" noChangeArrowheads="1"/>
          </p:cNvSpPr>
          <p:nvPr>
            <p:ph type="title"/>
          </p:nvPr>
        </p:nvSpPr>
        <p:spPr>
          <a:xfrm>
            <a:off x="540808" y="1058332"/>
            <a:ext cx="7772400" cy="417513"/>
          </a:xfrm>
        </p:spPr>
        <p:txBody>
          <a:bodyPr/>
          <a:lstStyle/>
          <a:p>
            <a:r>
              <a:rPr lang="el-GR" sz="3600" dirty="0" smtClean="0"/>
              <a:t>Μεταγωγή μέσω διαύλου</a:t>
            </a:r>
            <a:endParaRPr lang="en-US" dirty="0" smtClean="0"/>
          </a:p>
        </p:txBody>
      </p:sp>
      <p:sp>
        <p:nvSpPr>
          <p:cNvPr id="4506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1972733"/>
            <a:ext cx="5608638" cy="439473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dirty="0" smtClean="0"/>
              <a:t>Το </a:t>
            </a:r>
            <a:r>
              <a:rPr lang="en-US" sz="2400" dirty="0" smtClean="0"/>
              <a:t>datagram </a:t>
            </a:r>
            <a:r>
              <a:rPr lang="el-GR" sz="2400" dirty="0" smtClean="0"/>
              <a:t>από τη θύρα εισόδου της μνήμης στη θύρα εξόδου της μνήμης μέσω  διαμοιραζόμενου διαύλου (</a:t>
            </a:r>
            <a:r>
              <a:rPr lang="en-US" sz="2400" dirty="0" smtClean="0"/>
              <a:t>bus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FF0000"/>
                </a:solidFill>
              </a:rPr>
              <a:t>Ανταγωνισμός διαύλου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η ταχύτητα μεταγωγής περιορίζεται από το εύρος</a:t>
            </a:r>
            <a:r>
              <a:rPr lang="en-US" sz="2400" dirty="0" smtClean="0"/>
              <a:t> </a:t>
            </a:r>
            <a:r>
              <a:rPr lang="el-GR" sz="2400" dirty="0" smtClean="0"/>
              <a:t>ζώνης του διαύλου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err="1" smtClean="0"/>
              <a:t>Διαύλος</a:t>
            </a:r>
            <a:r>
              <a:rPr lang="el-GR" sz="2400" dirty="0" smtClean="0"/>
              <a:t> </a:t>
            </a:r>
            <a:r>
              <a:rPr lang="en-US" sz="2400" dirty="0" smtClean="0"/>
              <a:t>32 </a:t>
            </a:r>
            <a:r>
              <a:rPr lang="en-US" sz="2400" dirty="0" err="1" smtClean="0"/>
              <a:t>Gbps</a:t>
            </a:r>
            <a:r>
              <a:rPr lang="en-US" sz="2400" dirty="0" smtClean="0"/>
              <a:t>, Cisco 5600: </a:t>
            </a:r>
            <a:r>
              <a:rPr lang="el-GR" sz="2400" dirty="0" smtClean="0"/>
              <a:t>επαρκής ταχύτητα για δρομολογητές πρόσβασης και εταιρικούς δρομολογητές</a:t>
            </a:r>
            <a:endParaRPr lang="en-US" sz="2400" dirty="0" smtClean="0"/>
          </a:p>
        </p:txBody>
      </p:sp>
      <p:sp>
        <p:nvSpPr>
          <p:cNvPr id="4506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4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1334F023-4471-44CF-8409-EE2A7922E88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508000"/>
            <a:ext cx="7772400" cy="1143000"/>
          </a:xfrm>
        </p:spPr>
        <p:txBody>
          <a:bodyPr/>
          <a:lstStyle/>
          <a:p>
            <a:r>
              <a:rPr lang="el-GR" sz="3200" smtClean="0"/>
              <a:t>Μεταγωγή μέσω δικτύου διασύνδεσης</a:t>
            </a:r>
            <a:endParaRPr lang="en-US" sz="32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75" y="1676400"/>
            <a:ext cx="6470650" cy="392747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Ξεπερνά τους περιορισμούς εύρους ζώνης του διαύλου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Δίκτυα </a:t>
            </a:r>
            <a:r>
              <a:rPr lang="en-US" sz="2000" dirty="0" smtClean="0"/>
              <a:t>Banyan,</a:t>
            </a:r>
            <a:r>
              <a:rPr lang="el-GR" sz="2000" dirty="0" smtClean="0"/>
              <a:t> </a:t>
            </a:r>
            <a:r>
              <a:rPr lang="en-US" sz="2000" dirty="0" smtClean="0"/>
              <a:t>crossbar </a:t>
            </a:r>
            <a:r>
              <a:rPr lang="el-GR" sz="2000" dirty="0" smtClean="0"/>
              <a:t>δίκτυα</a:t>
            </a:r>
            <a:r>
              <a:rPr lang="en-US" sz="2000" dirty="0" smtClean="0"/>
              <a:t>, </a:t>
            </a:r>
            <a:r>
              <a:rPr lang="el-GR" sz="2000" dirty="0" smtClean="0"/>
              <a:t>άλλα δίκτυα διασύνδεσης που αρχικά αναπτύχθηκαν για τη διασύνδεση επεξεργαστών σε </a:t>
            </a:r>
            <a:r>
              <a:rPr lang="el-GR" sz="2000" dirty="0" err="1" smtClean="0"/>
              <a:t>πολυεπεξεργαστικά</a:t>
            </a:r>
            <a:r>
              <a:rPr lang="el-GR" sz="2000" dirty="0" smtClean="0"/>
              <a:t> συστήματα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Προηγμένη σχεδίαση</a:t>
            </a:r>
            <a:r>
              <a:rPr lang="en-US" sz="2000" dirty="0" smtClean="0"/>
              <a:t>: </a:t>
            </a:r>
            <a:r>
              <a:rPr lang="el-GR" sz="2000" dirty="0" smtClean="0"/>
              <a:t>κατάτμηση του </a:t>
            </a:r>
            <a:r>
              <a:rPr lang="en-US" sz="2000" dirty="0" smtClean="0"/>
              <a:t>datagram </a:t>
            </a:r>
            <a:r>
              <a:rPr lang="el-GR" sz="2000" dirty="0" smtClean="0"/>
              <a:t>σε σταθερού μήκους κελιά (</a:t>
            </a:r>
            <a:r>
              <a:rPr lang="en-US" sz="2000" dirty="0" smtClean="0"/>
              <a:t>cells</a:t>
            </a:r>
            <a:r>
              <a:rPr lang="el-GR" sz="2000" dirty="0" smtClean="0"/>
              <a:t>)</a:t>
            </a:r>
            <a:r>
              <a:rPr lang="en-US" sz="2000" dirty="0" smtClean="0"/>
              <a:t>, </a:t>
            </a:r>
            <a:r>
              <a:rPr lang="el-GR" sz="2000" dirty="0" smtClean="0"/>
              <a:t>μεταγωγή των κελιών </a:t>
            </a:r>
            <a:r>
              <a:rPr lang="el-GR" sz="2000" dirty="0" err="1" smtClean="0"/>
              <a:t>διαμέσω</a:t>
            </a:r>
            <a:r>
              <a:rPr lang="el-GR" sz="2000" dirty="0" smtClean="0"/>
              <a:t> του </a:t>
            </a:r>
            <a:r>
              <a:rPr lang="el-GR" sz="2000" dirty="0" err="1" smtClean="0"/>
              <a:t>δομήματος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Cisco 12000: </a:t>
            </a:r>
            <a:r>
              <a:rPr lang="el-GR" sz="2000" dirty="0" smtClean="0"/>
              <a:t>μετάγει</a:t>
            </a:r>
            <a:r>
              <a:rPr lang="en-US" sz="2000" dirty="0" smtClean="0"/>
              <a:t> 60 </a:t>
            </a:r>
            <a:r>
              <a:rPr lang="en-US" sz="2000" dirty="0" err="1" smtClean="0"/>
              <a:t>Gbps</a:t>
            </a:r>
            <a:r>
              <a:rPr lang="en-US" sz="2000" dirty="0" smtClean="0"/>
              <a:t> </a:t>
            </a:r>
            <a:r>
              <a:rPr lang="el-GR" sz="2000" dirty="0" smtClean="0"/>
              <a:t>μέσω του δικτύου διασύνδεσης</a:t>
            </a:r>
            <a:endParaRPr lang="en-US" sz="2000" dirty="0" smtClean="0"/>
          </a:p>
        </p:txBody>
      </p:sp>
      <p:sp>
        <p:nvSpPr>
          <p:cNvPr id="4608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grpSp>
        <p:nvGrpSpPr>
          <p:cNvPr id="46085" name="Group 58"/>
          <p:cNvGrpSpPr>
            <a:grpSpLocks/>
          </p:cNvGrpSpPr>
          <p:nvPr/>
        </p:nvGrpSpPr>
        <p:grpSpPr bwMode="auto">
          <a:xfrm>
            <a:off x="6753225" y="2535238"/>
            <a:ext cx="1684338" cy="2066925"/>
            <a:chOff x="3784" y="2763"/>
            <a:chExt cx="1447" cy="1302"/>
          </a:xfrm>
        </p:grpSpPr>
        <p:grpSp>
          <p:nvGrpSpPr>
            <p:cNvPr id="46086" name="Group 4"/>
            <p:cNvGrpSpPr>
              <a:grpSpLocks/>
            </p:cNvGrpSpPr>
            <p:nvPr/>
          </p:nvGrpSpPr>
          <p:grpSpPr bwMode="auto">
            <a:xfrm>
              <a:off x="3933" y="2763"/>
              <a:ext cx="561" cy="136"/>
              <a:chOff x="876" y="2800"/>
              <a:chExt cx="642" cy="175"/>
            </a:xfrm>
          </p:grpSpPr>
          <p:sp>
            <p:nvSpPr>
              <p:cNvPr id="46135" name="Rectangle 5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36" name="Rectangle 6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37" name="Rectangle 7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38" name="Rectangle 8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39" name="Line 9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6087" name="Group 10"/>
            <p:cNvGrpSpPr>
              <a:grpSpLocks/>
            </p:cNvGrpSpPr>
            <p:nvPr/>
          </p:nvGrpSpPr>
          <p:grpSpPr bwMode="auto">
            <a:xfrm>
              <a:off x="3918" y="3012"/>
              <a:ext cx="561" cy="136"/>
              <a:chOff x="876" y="2800"/>
              <a:chExt cx="642" cy="175"/>
            </a:xfrm>
          </p:grpSpPr>
          <p:sp>
            <p:nvSpPr>
              <p:cNvPr id="46130" name="Rectangle 11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31" name="Rectangle 12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32" name="Rectangle 13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33" name="Rectangle 14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34" name="Line 15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6088" name="Group 16"/>
            <p:cNvGrpSpPr>
              <a:grpSpLocks/>
            </p:cNvGrpSpPr>
            <p:nvPr/>
          </p:nvGrpSpPr>
          <p:grpSpPr bwMode="auto">
            <a:xfrm>
              <a:off x="3915" y="3281"/>
              <a:ext cx="561" cy="136"/>
              <a:chOff x="876" y="2800"/>
              <a:chExt cx="642" cy="175"/>
            </a:xfrm>
          </p:grpSpPr>
          <p:sp>
            <p:nvSpPr>
              <p:cNvPr id="46125" name="Rectangle 17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26" name="Rectangle 18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27" name="Rectangle 19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28" name="Rectangle 20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29" name="Line 21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6089" name="Group 22"/>
            <p:cNvGrpSpPr>
              <a:grpSpLocks/>
            </p:cNvGrpSpPr>
            <p:nvPr/>
          </p:nvGrpSpPr>
          <p:grpSpPr bwMode="auto">
            <a:xfrm rot="5400000">
              <a:off x="4623" y="3405"/>
              <a:ext cx="564" cy="652"/>
              <a:chOff x="2954" y="2776"/>
              <a:chExt cx="564" cy="652"/>
            </a:xfrm>
          </p:grpSpPr>
          <p:grpSp>
            <p:nvGrpSpPr>
              <p:cNvPr id="46107" name="Group 23"/>
              <p:cNvGrpSpPr>
                <a:grpSpLocks/>
              </p:cNvGrpSpPr>
              <p:nvPr/>
            </p:nvGrpSpPr>
            <p:grpSpPr bwMode="auto">
              <a:xfrm>
                <a:off x="2954" y="2776"/>
                <a:ext cx="561" cy="136"/>
                <a:chOff x="455" y="3463"/>
                <a:chExt cx="561" cy="136"/>
              </a:xfrm>
            </p:grpSpPr>
            <p:sp>
              <p:nvSpPr>
                <p:cNvPr id="46120" name="Rectangle 24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21" name="Rectangle 25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22" name="Rectangle 26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23" name="Rectangle 27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2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6108" name="Group 29"/>
              <p:cNvGrpSpPr>
                <a:grpSpLocks/>
              </p:cNvGrpSpPr>
              <p:nvPr/>
            </p:nvGrpSpPr>
            <p:grpSpPr bwMode="auto">
              <a:xfrm>
                <a:off x="2957" y="3023"/>
                <a:ext cx="561" cy="136"/>
                <a:chOff x="455" y="3463"/>
                <a:chExt cx="561" cy="136"/>
              </a:xfrm>
            </p:grpSpPr>
            <p:sp>
              <p:nvSpPr>
                <p:cNvPr id="46115" name="Rectangle 30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16" name="Rectangle 31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17" name="Rectangle 32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18" name="Rectangle 33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1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6109" name="Group 35"/>
              <p:cNvGrpSpPr>
                <a:grpSpLocks/>
              </p:cNvGrpSpPr>
              <p:nvPr/>
            </p:nvGrpSpPr>
            <p:grpSpPr bwMode="auto">
              <a:xfrm>
                <a:off x="2954" y="3292"/>
                <a:ext cx="561" cy="136"/>
                <a:chOff x="455" y="3463"/>
                <a:chExt cx="561" cy="136"/>
              </a:xfrm>
            </p:grpSpPr>
            <p:sp>
              <p:nvSpPr>
                <p:cNvPr id="46110" name="Rectangle 36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11" name="Rectangle 37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12" name="Rectangle 38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13" name="Rectangle 39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14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46090" name="Line 41"/>
            <p:cNvSpPr>
              <a:spLocks noChangeShapeType="1"/>
            </p:cNvSpPr>
            <p:nvPr/>
          </p:nvSpPr>
          <p:spPr bwMode="auto">
            <a:xfrm>
              <a:off x="4494" y="2830"/>
              <a:ext cx="67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091" name="Line 42"/>
            <p:cNvSpPr>
              <a:spLocks noChangeShapeType="1"/>
            </p:cNvSpPr>
            <p:nvPr/>
          </p:nvSpPr>
          <p:spPr bwMode="auto">
            <a:xfrm flipV="1">
              <a:off x="4470" y="3074"/>
              <a:ext cx="700" cy="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092" name="Line 43"/>
            <p:cNvSpPr>
              <a:spLocks noChangeShapeType="1"/>
            </p:cNvSpPr>
            <p:nvPr/>
          </p:nvSpPr>
          <p:spPr bwMode="auto">
            <a:xfrm>
              <a:off x="4470" y="3346"/>
              <a:ext cx="6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093" name="Line 44"/>
            <p:cNvSpPr>
              <a:spLocks noChangeShapeType="1"/>
            </p:cNvSpPr>
            <p:nvPr/>
          </p:nvSpPr>
          <p:spPr bwMode="auto">
            <a:xfrm flipV="1">
              <a:off x="4648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094" name="Line 45"/>
            <p:cNvSpPr>
              <a:spLocks noChangeShapeType="1"/>
            </p:cNvSpPr>
            <p:nvPr/>
          </p:nvSpPr>
          <p:spPr bwMode="auto">
            <a:xfrm flipV="1">
              <a:off x="4914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095" name="Line 46"/>
            <p:cNvSpPr>
              <a:spLocks noChangeShapeType="1"/>
            </p:cNvSpPr>
            <p:nvPr/>
          </p:nvSpPr>
          <p:spPr bwMode="auto">
            <a:xfrm flipV="1">
              <a:off x="5164" y="2824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096" name="Oval 47"/>
            <p:cNvSpPr>
              <a:spLocks noChangeArrowheads="1"/>
            </p:cNvSpPr>
            <p:nvPr/>
          </p:nvSpPr>
          <p:spPr bwMode="auto">
            <a:xfrm>
              <a:off x="4622" y="2806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6097" name="Oval 48"/>
            <p:cNvSpPr>
              <a:spLocks noChangeArrowheads="1"/>
            </p:cNvSpPr>
            <p:nvPr/>
          </p:nvSpPr>
          <p:spPr bwMode="auto">
            <a:xfrm>
              <a:off x="4622" y="3048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6098" name="Oval 49"/>
            <p:cNvSpPr>
              <a:spLocks noChangeArrowheads="1"/>
            </p:cNvSpPr>
            <p:nvPr/>
          </p:nvSpPr>
          <p:spPr bwMode="auto">
            <a:xfrm>
              <a:off x="4618" y="3316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6099" name="Oval 50"/>
            <p:cNvSpPr>
              <a:spLocks noChangeArrowheads="1"/>
            </p:cNvSpPr>
            <p:nvPr/>
          </p:nvSpPr>
          <p:spPr bwMode="auto">
            <a:xfrm>
              <a:off x="4890" y="2806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6100" name="Oval 51"/>
            <p:cNvSpPr>
              <a:spLocks noChangeArrowheads="1"/>
            </p:cNvSpPr>
            <p:nvPr/>
          </p:nvSpPr>
          <p:spPr bwMode="auto">
            <a:xfrm>
              <a:off x="4890" y="3048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6101" name="Oval 52"/>
            <p:cNvSpPr>
              <a:spLocks noChangeArrowheads="1"/>
            </p:cNvSpPr>
            <p:nvPr/>
          </p:nvSpPr>
          <p:spPr bwMode="auto">
            <a:xfrm>
              <a:off x="4886" y="3316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6102" name="Oval 53"/>
            <p:cNvSpPr>
              <a:spLocks noChangeArrowheads="1"/>
            </p:cNvSpPr>
            <p:nvPr/>
          </p:nvSpPr>
          <p:spPr bwMode="auto">
            <a:xfrm>
              <a:off x="5136" y="2806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6103" name="Oval 54"/>
            <p:cNvSpPr>
              <a:spLocks noChangeArrowheads="1"/>
            </p:cNvSpPr>
            <p:nvPr/>
          </p:nvSpPr>
          <p:spPr bwMode="auto">
            <a:xfrm>
              <a:off x="5136" y="3048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6104" name="Oval 55"/>
            <p:cNvSpPr>
              <a:spLocks noChangeArrowheads="1"/>
            </p:cNvSpPr>
            <p:nvPr/>
          </p:nvSpPr>
          <p:spPr bwMode="auto">
            <a:xfrm>
              <a:off x="5132" y="3316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6105" name="Text Box 56"/>
            <p:cNvSpPr txBox="1">
              <a:spLocks noChangeArrowheads="1"/>
            </p:cNvSpPr>
            <p:nvPr/>
          </p:nvSpPr>
          <p:spPr bwMode="auto">
            <a:xfrm>
              <a:off x="3784" y="3813"/>
              <a:ext cx="74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  <a:ea typeface="ＭＳ Ｐゴシック"/>
                  <a:cs typeface="ＭＳ Ｐゴシック"/>
                </a:rPr>
                <a:t>crossbar</a:t>
              </a:r>
            </a:p>
          </p:txBody>
        </p:sp>
        <p:sp>
          <p:nvSpPr>
            <p:cNvPr id="46106" name="Freeform 57"/>
            <p:cNvSpPr>
              <a:spLocks/>
            </p:cNvSpPr>
            <p:nvPr/>
          </p:nvSpPr>
          <p:spPr bwMode="auto">
            <a:xfrm>
              <a:off x="3900" y="2796"/>
              <a:ext cx="972" cy="1269"/>
            </a:xfrm>
            <a:custGeom>
              <a:avLst/>
              <a:gdLst>
                <a:gd name="T0" fmla="*/ 0 w 972"/>
                <a:gd name="T1" fmla="*/ 3 h 1266"/>
                <a:gd name="T2" fmla="*/ 969 w 972"/>
                <a:gd name="T3" fmla="*/ 0 h 1266"/>
                <a:gd name="T4" fmla="*/ 972 w 972"/>
                <a:gd name="T5" fmla="*/ 1284 h 1266"/>
                <a:gd name="T6" fmla="*/ 0 60000 65536"/>
                <a:gd name="T7" fmla="*/ 0 60000 65536"/>
                <a:gd name="T8" fmla="*/ 0 60000 65536"/>
                <a:gd name="T9" fmla="*/ 0 w 972"/>
                <a:gd name="T10" fmla="*/ 0 h 1266"/>
                <a:gd name="T11" fmla="*/ 972 w 972"/>
                <a:gd name="T12" fmla="*/ 1266 h 1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1266">
                  <a:moveTo>
                    <a:pt x="0" y="3"/>
                  </a:moveTo>
                  <a:lnTo>
                    <a:pt x="969" y="0"/>
                  </a:lnTo>
                  <a:lnTo>
                    <a:pt x="972" y="1266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81442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E0214F4-2238-4061-83CA-64E0407D497F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00050"/>
            <a:ext cx="7772400" cy="685800"/>
          </a:xfrm>
        </p:spPr>
        <p:txBody>
          <a:bodyPr/>
          <a:lstStyle/>
          <a:p>
            <a:r>
              <a:rPr lang="el-GR" sz="3600" smtClean="0"/>
              <a:t>Θύρες εξόδου</a:t>
            </a:r>
            <a:endParaRPr lang="en-US" sz="36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4324350"/>
            <a:ext cx="8401050" cy="914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Απαιτείται</a:t>
            </a:r>
            <a:r>
              <a:rPr lang="el-GR" sz="2000" i="1" dirty="0" smtClean="0">
                <a:solidFill>
                  <a:srgbClr val="FF0000"/>
                </a:solidFill>
              </a:rPr>
              <a:t> </a:t>
            </a:r>
            <a:r>
              <a:rPr lang="el-GR" sz="2000" i="1" dirty="0" err="1" smtClean="0">
                <a:solidFill>
                  <a:srgbClr val="FF0000"/>
                </a:solidFill>
              </a:rPr>
              <a:t>ενταμίευση</a:t>
            </a:r>
            <a:r>
              <a:rPr lang="el-GR" sz="2000" i="1" dirty="0" smtClean="0">
                <a:solidFill>
                  <a:srgbClr val="FF0000"/>
                </a:solidFill>
              </a:rPr>
              <a:t> (</a:t>
            </a:r>
            <a:r>
              <a:rPr lang="en-US" sz="2000" i="1" dirty="0" smtClean="0">
                <a:solidFill>
                  <a:srgbClr val="FF0000"/>
                </a:solidFill>
              </a:rPr>
              <a:t>buffering)</a:t>
            </a:r>
            <a:r>
              <a:rPr lang="en-US" sz="2000" dirty="0" smtClean="0"/>
              <a:t> </a:t>
            </a:r>
            <a:r>
              <a:rPr lang="el-GR" sz="2000" dirty="0" smtClean="0"/>
              <a:t>όταν τα</a:t>
            </a:r>
            <a:r>
              <a:rPr lang="en-US" sz="2000" dirty="0" smtClean="0"/>
              <a:t> datagrams </a:t>
            </a:r>
            <a:r>
              <a:rPr lang="el-GR" sz="2000" dirty="0" smtClean="0"/>
              <a:t>φτάνουν από το </a:t>
            </a:r>
            <a:r>
              <a:rPr lang="el-GR" sz="2000" dirty="0" err="1" smtClean="0"/>
              <a:t>δόμημα</a:t>
            </a:r>
            <a:r>
              <a:rPr lang="el-GR" sz="2000" dirty="0" smtClean="0"/>
              <a:t> μεταγωγής ταχύτερα από το ρυθμό μετάδοσης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Η</a:t>
            </a:r>
            <a:r>
              <a:rPr lang="el-GR" sz="2000" i="1" dirty="0" smtClean="0">
                <a:solidFill>
                  <a:srgbClr val="FF0000"/>
                </a:solidFill>
              </a:rPr>
              <a:t> πολιτική χρονοπρογραμματισμού (</a:t>
            </a:r>
            <a:r>
              <a:rPr lang="en-US" sz="2000" i="1" dirty="0" smtClean="0">
                <a:solidFill>
                  <a:srgbClr val="FF0000"/>
                </a:solidFill>
              </a:rPr>
              <a:t>scheduling discipline</a:t>
            </a:r>
            <a:r>
              <a:rPr lang="el-GR" sz="2000" i="1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/>
              <a:t> </a:t>
            </a:r>
            <a:r>
              <a:rPr lang="el-GR" sz="2000" dirty="0" smtClean="0"/>
              <a:t>επιλέγει κάποιο από τα </a:t>
            </a:r>
            <a:r>
              <a:rPr lang="el-GR" sz="2000" dirty="0" err="1" smtClean="0"/>
              <a:t>ενταμιευμένα</a:t>
            </a:r>
            <a:r>
              <a:rPr lang="el-GR" sz="2000" dirty="0" smtClean="0"/>
              <a:t> </a:t>
            </a:r>
            <a:r>
              <a:rPr lang="en-US" sz="2000" dirty="0" smtClean="0"/>
              <a:t>datagrams </a:t>
            </a:r>
            <a:r>
              <a:rPr lang="el-GR" sz="2000" dirty="0" smtClean="0"/>
              <a:t>για μετάδοση</a:t>
            </a:r>
            <a:endParaRPr lang="en-US" sz="1600" dirty="0" smtClean="0"/>
          </a:p>
        </p:txBody>
      </p:sp>
      <p:sp>
        <p:nvSpPr>
          <p:cNvPr id="4710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406650" y="1473200"/>
            <a:ext cx="4568825" cy="1836738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5329238" y="1931988"/>
            <a:ext cx="1417637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line</a:t>
            </a:r>
          </a:p>
          <a:p>
            <a:pPr algn="ctr"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termination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4019550" y="1658938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7112" name="Line 10"/>
          <p:cNvSpPr>
            <a:spLocks noChangeShapeType="1"/>
          </p:cNvSpPr>
          <p:nvPr/>
        </p:nvSpPr>
        <p:spPr bwMode="auto">
          <a:xfrm>
            <a:off x="3841750" y="237807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7113" name="Line 11"/>
          <p:cNvSpPr>
            <a:spLocks noChangeShapeType="1"/>
          </p:cNvSpPr>
          <p:nvPr/>
        </p:nvSpPr>
        <p:spPr bwMode="auto">
          <a:xfrm>
            <a:off x="5175250" y="2335213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7114" name="Line 12"/>
          <p:cNvSpPr>
            <a:spLocks noChangeShapeType="1"/>
          </p:cNvSpPr>
          <p:nvPr/>
        </p:nvSpPr>
        <p:spPr bwMode="auto">
          <a:xfrm flipV="1">
            <a:off x="6732588" y="2376488"/>
            <a:ext cx="7366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7115" name="Rectangle 13"/>
          <p:cNvSpPr>
            <a:spLocks noChangeArrowheads="1"/>
          </p:cNvSpPr>
          <p:nvPr/>
        </p:nvSpPr>
        <p:spPr bwMode="auto">
          <a:xfrm>
            <a:off x="4052888" y="1968500"/>
            <a:ext cx="1055687" cy="828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link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layer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protocol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(send)</a:t>
            </a:r>
          </a:p>
        </p:txBody>
      </p:sp>
      <p:sp>
        <p:nvSpPr>
          <p:cNvPr id="47116" name="Rectangle 16"/>
          <p:cNvSpPr>
            <a:spLocks noChangeArrowheads="1"/>
          </p:cNvSpPr>
          <p:nvPr/>
        </p:nvSpPr>
        <p:spPr bwMode="auto">
          <a:xfrm>
            <a:off x="847725" y="1762125"/>
            <a:ext cx="1055688" cy="828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switch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fabric</a:t>
            </a:r>
          </a:p>
        </p:txBody>
      </p:sp>
      <p:grpSp>
        <p:nvGrpSpPr>
          <p:cNvPr id="47117" name="Group 28"/>
          <p:cNvGrpSpPr>
            <a:grpSpLocks/>
          </p:cNvGrpSpPr>
          <p:nvPr/>
        </p:nvGrpSpPr>
        <p:grpSpPr bwMode="auto">
          <a:xfrm>
            <a:off x="2559050" y="1609725"/>
            <a:ext cx="1247775" cy="1504950"/>
            <a:chOff x="3180" y="909"/>
            <a:chExt cx="786" cy="948"/>
          </a:xfrm>
        </p:grpSpPr>
        <p:sp>
          <p:nvSpPr>
            <p:cNvPr id="47120" name="Rectangle 8"/>
            <p:cNvSpPr>
              <a:spLocks noChangeArrowheads="1"/>
            </p:cNvSpPr>
            <p:nvPr/>
          </p:nvSpPr>
          <p:spPr bwMode="auto">
            <a:xfrm>
              <a:off x="3180" y="909"/>
              <a:ext cx="786" cy="9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7121" name="Text Box 14"/>
            <p:cNvSpPr txBox="1">
              <a:spLocks noChangeArrowheads="1"/>
            </p:cNvSpPr>
            <p:nvPr/>
          </p:nvSpPr>
          <p:spPr bwMode="auto">
            <a:xfrm>
              <a:off x="3232" y="917"/>
              <a:ext cx="72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/>
                  <a:cs typeface="ＭＳ Ｐゴシック"/>
                </a:rPr>
                <a:t>datagram</a:t>
              </a:r>
            </a:p>
            <a:p>
              <a:pPr algn="ctr" eaLnBrk="0" hangingPunct="0"/>
              <a:r>
                <a:rPr lang="en-US">
                  <a:latin typeface="Arial" charset="0"/>
                  <a:ea typeface="ＭＳ Ｐゴシック"/>
                  <a:cs typeface="ＭＳ Ｐゴシック"/>
                </a:rPr>
                <a:t>buffer</a:t>
              </a:r>
            </a:p>
            <a:p>
              <a:pPr algn="ctr" eaLnBrk="0" hangingPunct="0"/>
              <a:endParaRPr lang="en-US">
                <a:latin typeface="Arial" charset="0"/>
                <a:ea typeface="ＭＳ Ｐゴシック"/>
                <a:cs typeface="ＭＳ Ｐゴシック"/>
              </a:endParaRPr>
            </a:p>
            <a:p>
              <a:pPr algn="ctr" eaLnBrk="0" hangingPunct="0"/>
              <a:endParaRPr lang="en-US">
                <a:latin typeface="Arial" charset="0"/>
                <a:ea typeface="ＭＳ Ｐゴシック"/>
                <a:cs typeface="ＭＳ Ｐゴシック"/>
              </a:endParaRPr>
            </a:p>
            <a:p>
              <a:pPr algn="ctr" eaLnBrk="0" hangingPunct="0"/>
              <a:r>
                <a:rPr lang="en-US">
                  <a:latin typeface="Arial" charset="0"/>
                  <a:ea typeface="ＭＳ Ｐゴシック"/>
                  <a:cs typeface="ＭＳ Ｐゴシック"/>
                </a:rPr>
                <a:t>queueing</a:t>
              </a:r>
            </a:p>
          </p:txBody>
        </p:sp>
        <p:grpSp>
          <p:nvGrpSpPr>
            <p:cNvPr id="47122" name="Group 17"/>
            <p:cNvGrpSpPr>
              <a:grpSpLocks/>
            </p:cNvGrpSpPr>
            <p:nvPr/>
          </p:nvGrpSpPr>
          <p:grpSpPr bwMode="auto">
            <a:xfrm>
              <a:off x="3260" y="1299"/>
              <a:ext cx="626" cy="295"/>
              <a:chOff x="310" y="3526"/>
              <a:chExt cx="1040" cy="457"/>
            </a:xfrm>
          </p:grpSpPr>
          <p:sp>
            <p:nvSpPr>
              <p:cNvPr id="47123" name="Rectangle 18"/>
              <p:cNvSpPr>
                <a:spLocks noChangeArrowheads="1"/>
              </p:cNvSpPr>
              <p:nvPr/>
            </p:nvSpPr>
            <p:spPr bwMode="auto">
              <a:xfrm>
                <a:off x="310" y="3526"/>
                <a:ext cx="1040" cy="457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7124" name="Line 19"/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7125" name="Line 20"/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7126" name="Line 21"/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7127" name="Line 22"/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7128" name="Line 23"/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7129" name="Line 24"/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7130" name="Line 25"/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7131" name="Line 26"/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47118" name="Line 27"/>
          <p:cNvSpPr>
            <a:spLocks noChangeShapeType="1"/>
          </p:cNvSpPr>
          <p:nvPr/>
        </p:nvSpPr>
        <p:spPr bwMode="auto">
          <a:xfrm>
            <a:off x="1770063" y="1338263"/>
            <a:ext cx="11112" cy="2195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7119" name="Line 9"/>
          <p:cNvSpPr>
            <a:spLocks noChangeShapeType="1"/>
          </p:cNvSpPr>
          <p:nvPr/>
        </p:nvSpPr>
        <p:spPr bwMode="auto">
          <a:xfrm flipV="1">
            <a:off x="1762125" y="2420938"/>
            <a:ext cx="92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0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9B95813-C1DF-43ED-93BF-6616E3BD5D3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Κεφάλαιο 4</a:t>
            </a:r>
            <a:r>
              <a:rPr lang="en-US" smtClean="0"/>
              <a:t>: </a:t>
            </a:r>
            <a:r>
              <a:rPr lang="el-GR" smtClean="0"/>
              <a:t>Επίπεδο Δικτύου</a:t>
            </a:r>
            <a:endParaRPr lang="en-US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l-GR" sz="3200" u="sng" dirty="0" smtClean="0">
                <a:solidFill>
                  <a:srgbClr val="FF0000"/>
                </a:solidFill>
              </a:rPr>
              <a:t>Στόχοι κεφαλαίου</a:t>
            </a:r>
            <a:r>
              <a:rPr lang="en-US" sz="3200" u="sng" dirty="0" smtClean="0">
                <a:solidFill>
                  <a:srgbClr val="FF0000"/>
                </a:solidFill>
              </a:rPr>
              <a:t>:</a:t>
            </a:r>
            <a:r>
              <a:rPr lang="en-US" sz="32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/>
              <a:t>Κατανόηση των βασικών αρχών πίσω από τις υπηρεσίες του επιπέδου δικτύου</a:t>
            </a:r>
            <a:r>
              <a:rPr lang="en-US" dirty="0" smtClean="0"/>
              <a:t>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/>
              <a:t>Μοντέλα υπηρεσιών του επιπέδου δικτύου</a:t>
            </a:r>
            <a:endParaRPr lang="en-US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/>
              <a:t>Προώθηση </a:t>
            </a:r>
            <a:r>
              <a:rPr lang="en-US" dirty="0" smtClean="0"/>
              <a:t>vs</a:t>
            </a:r>
            <a:r>
              <a:rPr lang="el-GR" dirty="0" smtClean="0"/>
              <a:t> δρομολόγηση (</a:t>
            </a:r>
            <a:r>
              <a:rPr lang="en-US" dirty="0" smtClean="0"/>
              <a:t>forwarding vs routing</a:t>
            </a:r>
            <a:r>
              <a:rPr lang="el-GR" dirty="0" smtClean="0"/>
              <a:t>)</a:t>
            </a:r>
            <a:endParaRPr lang="en-US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/>
              <a:t>Πως δουλεύει ένας δρομολογητής (</a:t>
            </a:r>
            <a:r>
              <a:rPr lang="en-US" dirty="0" smtClean="0"/>
              <a:t>router</a:t>
            </a:r>
            <a:r>
              <a:rPr lang="el-GR" dirty="0" smtClean="0"/>
              <a:t>)</a:t>
            </a:r>
            <a:endParaRPr lang="en-US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/>
              <a:t>Δρομολόγηση </a:t>
            </a:r>
            <a:r>
              <a:rPr lang="en-US" dirty="0" smtClean="0"/>
              <a:t>(</a:t>
            </a:r>
            <a:r>
              <a:rPr lang="el-GR" dirty="0" smtClean="0"/>
              <a:t>επιλογή διαδρομής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/>
              <a:t>(</a:t>
            </a:r>
            <a:r>
              <a:rPr lang="el-GR" dirty="0" err="1" smtClean="0"/>
              <a:t>Ευρυ)εκπομπή</a:t>
            </a:r>
            <a:r>
              <a:rPr lang="el-GR" dirty="0" smtClean="0"/>
              <a:t>, </a:t>
            </a:r>
            <a:r>
              <a:rPr lang="el-GR" dirty="0" err="1" smtClean="0"/>
              <a:t>πολυεκπομπή</a:t>
            </a:r>
            <a:r>
              <a:rPr lang="el-GR" dirty="0" smtClean="0"/>
              <a:t> (</a:t>
            </a:r>
            <a:r>
              <a:rPr lang="en-US" dirty="0" smtClean="0"/>
              <a:t>Broadcast, multicast</a:t>
            </a:r>
            <a:r>
              <a:rPr lang="el-GR" dirty="0" smtClean="0"/>
              <a:t>)</a:t>
            </a: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/>
              <a:t>πραγμάτωση</a:t>
            </a:r>
            <a:r>
              <a:rPr lang="en-US" dirty="0" smtClean="0"/>
              <a:t>, </a:t>
            </a:r>
            <a:r>
              <a:rPr lang="el-GR" dirty="0" smtClean="0"/>
              <a:t>υλοποίηση στο Διαδίκτυο</a:t>
            </a:r>
            <a:endParaRPr lang="en-US" dirty="0" smtClean="0"/>
          </a:p>
        </p:txBody>
      </p:sp>
      <p:sp>
        <p:nvSpPr>
          <p:cNvPr id="1003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29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8AD87534-4D40-45CD-8968-E8B831F6143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err="1" smtClean="0"/>
              <a:t>Ενταμίευση</a:t>
            </a:r>
            <a:r>
              <a:rPr lang="el-GR" sz="3600" dirty="0" smtClean="0"/>
              <a:t> στη θύρα εξόδου</a:t>
            </a:r>
            <a:endParaRPr lang="en-US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325" y="4635500"/>
            <a:ext cx="7772400" cy="119062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err="1" smtClean="0"/>
              <a:t>Ενταμίευση</a:t>
            </a:r>
            <a:r>
              <a:rPr lang="el-GR" sz="2000" dirty="0" smtClean="0"/>
              <a:t> απαιτείται όταν ο ρυθμός άφιξης μέσω του μεταγωγού υπερβαίνει την ταχύτητα της γραμμής εξόδου </a:t>
            </a:r>
          </a:p>
          <a:p>
            <a:pPr>
              <a:buFont typeface="Wingdings" pitchFamily="2" charset="2"/>
              <a:buChar char="q"/>
            </a:pPr>
            <a:r>
              <a:rPr lang="el-GR" sz="2000" i="1" dirty="0" smtClean="0">
                <a:solidFill>
                  <a:srgbClr val="FF0000"/>
                </a:solidFill>
              </a:rPr>
              <a:t>Καθυστέρηση αναμονής και απώλειες λόγω υπερχείλισης του </a:t>
            </a:r>
            <a:r>
              <a:rPr lang="el-GR" sz="2000" i="1" dirty="0" err="1" smtClean="0">
                <a:solidFill>
                  <a:srgbClr val="FF0000"/>
                </a:solidFill>
              </a:rPr>
              <a:t>ενταμιευτή</a:t>
            </a:r>
            <a:r>
              <a:rPr lang="el-GR" sz="2000" i="1" dirty="0" smtClean="0">
                <a:solidFill>
                  <a:srgbClr val="FF0000"/>
                </a:solidFill>
              </a:rPr>
              <a:t> της θύρας εξόδου</a:t>
            </a:r>
            <a:r>
              <a:rPr lang="en-US" sz="2000" i="1" dirty="0" smtClean="0">
                <a:solidFill>
                  <a:srgbClr val="FF0000"/>
                </a:solidFill>
              </a:rPr>
              <a:t>!</a:t>
            </a:r>
            <a:endParaRPr lang="en-US" sz="2000" dirty="0" smtClean="0"/>
          </a:p>
        </p:txBody>
      </p:sp>
      <p:sp>
        <p:nvSpPr>
          <p:cNvPr id="48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grpSp>
        <p:nvGrpSpPr>
          <p:cNvPr id="48133" name="Group 78"/>
          <p:cNvGrpSpPr>
            <a:grpSpLocks/>
          </p:cNvGrpSpPr>
          <p:nvPr/>
        </p:nvGrpSpPr>
        <p:grpSpPr bwMode="auto">
          <a:xfrm>
            <a:off x="884238" y="1477963"/>
            <a:ext cx="7412037" cy="2967037"/>
            <a:chOff x="550" y="931"/>
            <a:chExt cx="4669" cy="1869"/>
          </a:xfrm>
        </p:grpSpPr>
        <p:grpSp>
          <p:nvGrpSpPr>
            <p:cNvPr id="48134" name="Group 29"/>
            <p:cNvGrpSpPr>
              <a:grpSpLocks/>
            </p:cNvGrpSpPr>
            <p:nvPr/>
          </p:nvGrpSpPr>
          <p:grpSpPr bwMode="auto">
            <a:xfrm>
              <a:off x="699" y="948"/>
              <a:ext cx="2099" cy="1356"/>
              <a:chOff x="523" y="976"/>
              <a:chExt cx="2099" cy="1356"/>
            </a:xfrm>
          </p:grpSpPr>
          <p:sp>
            <p:nvSpPr>
              <p:cNvPr id="48180" name="Rectangle 6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48181" name="Group 10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48200" name="Rectangle 7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8201" name="Rectangle 8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8202" name="Rectangle 9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48182" name="Group 11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48197" name="Rectangle 12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8198" name="Rectangle 13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8199" name="Rectangle 14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sp>
            <p:nvSpPr>
              <p:cNvPr id="48183" name="Line 15"/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8184" name="Line 16"/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8185" name="Line 17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8186" name="Line 18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8187" name="Line 19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8188" name="Line 20"/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48189" name="Group 24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48194" name="Line 21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8195" name="Line 22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8196" name="Line 23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8190" name="Group 25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48191" name="Line 26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8192" name="Line 27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8193" name="Line 28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grpSp>
          <p:nvGrpSpPr>
            <p:cNvPr id="48135" name="Group 30"/>
            <p:cNvGrpSpPr>
              <a:grpSpLocks/>
            </p:cNvGrpSpPr>
            <p:nvPr/>
          </p:nvGrpSpPr>
          <p:grpSpPr bwMode="auto">
            <a:xfrm>
              <a:off x="3120" y="931"/>
              <a:ext cx="2099" cy="1356"/>
              <a:chOff x="523" y="976"/>
              <a:chExt cx="2099" cy="1356"/>
            </a:xfrm>
          </p:grpSpPr>
          <p:sp>
            <p:nvSpPr>
              <p:cNvPr id="48157" name="Rectangle 31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48158" name="Group 32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48177" name="Rectangle 33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8178" name="Rectangle 34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8179" name="Rectangle 35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48159" name="Group 36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48174" name="Rectangle 37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8175" name="Rectangle 38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8176" name="Rectangle 39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sp>
            <p:nvSpPr>
              <p:cNvPr id="48160" name="Line 40"/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8161" name="Line 41"/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8162" name="Line 42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8163" name="Line 43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8164" name="Line 44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8165" name="Line 45"/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48166" name="Group 46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48171" name="Line 47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8172" name="Line 48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8173" name="Line 49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8167" name="Group 50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48168" name="Line 51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8169" name="Line 52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8170" name="Line 53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48136" name="Rectangle 54"/>
            <p:cNvSpPr>
              <a:spLocks noChangeArrowheads="1"/>
            </p:cNvSpPr>
            <p:nvPr/>
          </p:nvSpPr>
          <p:spPr bwMode="auto">
            <a:xfrm>
              <a:off x="1012" y="101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37" name="Rectangle 55"/>
            <p:cNvSpPr>
              <a:spLocks noChangeArrowheads="1"/>
            </p:cNvSpPr>
            <p:nvPr/>
          </p:nvSpPr>
          <p:spPr bwMode="auto">
            <a:xfrm>
              <a:off x="1003" y="1494"/>
              <a:ext cx="175" cy="98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38" name="Rectangle 56"/>
            <p:cNvSpPr>
              <a:spLocks noChangeArrowheads="1"/>
            </p:cNvSpPr>
            <p:nvPr/>
          </p:nvSpPr>
          <p:spPr bwMode="auto">
            <a:xfrm>
              <a:off x="994" y="196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39" name="Rectangle 57"/>
            <p:cNvSpPr>
              <a:spLocks noChangeArrowheads="1"/>
            </p:cNvSpPr>
            <p:nvPr/>
          </p:nvSpPr>
          <p:spPr bwMode="auto">
            <a:xfrm>
              <a:off x="764" y="1017"/>
              <a:ext cx="175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40" name="Rectangle 58"/>
            <p:cNvSpPr>
              <a:spLocks noChangeArrowheads="1"/>
            </p:cNvSpPr>
            <p:nvPr/>
          </p:nvSpPr>
          <p:spPr bwMode="auto">
            <a:xfrm>
              <a:off x="760" y="1953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41" name="Line 60"/>
            <p:cNvSpPr>
              <a:spLocks noChangeShapeType="1"/>
            </p:cNvSpPr>
            <p:nvPr/>
          </p:nvSpPr>
          <p:spPr bwMode="auto">
            <a:xfrm>
              <a:off x="1215" y="1054"/>
              <a:ext cx="1026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8142" name="Freeform 62"/>
            <p:cNvSpPr>
              <a:spLocks/>
            </p:cNvSpPr>
            <p:nvPr/>
          </p:nvSpPr>
          <p:spPr bwMode="auto">
            <a:xfrm>
              <a:off x="1246" y="1285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8143" name="Text Box 63"/>
            <p:cNvSpPr txBox="1">
              <a:spLocks noChangeArrowheads="1"/>
            </p:cNvSpPr>
            <p:nvPr/>
          </p:nvSpPr>
          <p:spPr bwMode="auto">
            <a:xfrm>
              <a:off x="933" y="2335"/>
              <a:ext cx="1549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l-GR" sz="1400">
                  <a:latin typeface="Arial" charset="0"/>
                  <a:ea typeface="ＭＳ Ｐゴシック"/>
                  <a:cs typeface="ＭＳ Ｐゴシック"/>
                </a:rPr>
                <a:t>τη στιγμή </a:t>
              </a:r>
              <a:r>
                <a:rPr lang="en-US" sz="1400">
                  <a:latin typeface="Arial" charset="0"/>
                  <a:ea typeface="ＭＳ Ｐゴシック"/>
                  <a:cs typeface="ＭＳ Ｐゴシック"/>
                </a:rPr>
                <a:t>t, </a:t>
              </a:r>
              <a:r>
                <a:rPr lang="el-GR" sz="1400">
                  <a:latin typeface="Arial" charset="0"/>
                  <a:ea typeface="ＭＳ Ｐゴシック"/>
                  <a:cs typeface="ＭＳ Ｐゴシック"/>
                </a:rPr>
                <a:t>περισσότερα πακέτα από την είσοδο στην έξοδο</a:t>
              </a:r>
              <a:endParaRPr lang="en-US" sz="1400" i="1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44" name="Text Box 64"/>
            <p:cNvSpPr txBox="1">
              <a:spLocks noChangeArrowheads="1"/>
            </p:cNvSpPr>
            <p:nvPr/>
          </p:nvSpPr>
          <p:spPr bwMode="auto">
            <a:xfrm>
              <a:off x="3384" y="2325"/>
              <a:ext cx="154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l-GR" sz="1400" dirty="0">
                  <a:latin typeface="Arial" charset="0"/>
                  <a:ea typeface="ＭＳ Ｐゴシック"/>
                  <a:cs typeface="ＭＳ Ｐゴシック"/>
                </a:rPr>
                <a:t>έ</a:t>
              </a:r>
              <a:r>
                <a:rPr lang="el-GR" sz="1400" dirty="0" smtClean="0">
                  <a:latin typeface="Arial" charset="0"/>
                  <a:ea typeface="ＭＳ Ｐゴシック"/>
                  <a:cs typeface="ＭＳ Ｐゴシック"/>
                </a:rPr>
                <a:t>να πακέτο αργότερα</a:t>
              </a:r>
              <a:endParaRPr lang="en-US" sz="1400" i="1" dirty="0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45" name="Text Box 66"/>
            <p:cNvSpPr txBox="1">
              <a:spLocks noChangeArrowheads="1"/>
            </p:cNvSpPr>
            <p:nvPr/>
          </p:nvSpPr>
          <p:spPr bwMode="auto">
            <a:xfrm>
              <a:off x="1488" y="1545"/>
              <a:ext cx="47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  <a:ea typeface="ＭＳ Ｐゴシック"/>
                  <a:cs typeface="ＭＳ Ｐゴシック"/>
                </a:rPr>
                <a:t>switch</a:t>
              </a:r>
            </a:p>
            <a:p>
              <a:pPr eaLnBrk="0" hangingPunct="0"/>
              <a:r>
                <a:rPr lang="en-US" sz="1600">
                  <a:latin typeface="Arial" charset="0"/>
                  <a:ea typeface="ＭＳ Ｐゴシック"/>
                  <a:cs typeface="ＭＳ Ｐゴシック"/>
                </a:rPr>
                <a:t>fabric</a:t>
              </a:r>
            </a:p>
          </p:txBody>
        </p:sp>
        <p:sp>
          <p:nvSpPr>
            <p:cNvPr id="48146" name="Text Box 67"/>
            <p:cNvSpPr txBox="1">
              <a:spLocks noChangeArrowheads="1"/>
            </p:cNvSpPr>
            <p:nvPr/>
          </p:nvSpPr>
          <p:spPr bwMode="auto">
            <a:xfrm>
              <a:off x="3895" y="1479"/>
              <a:ext cx="47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  <a:ea typeface="ＭＳ Ｐゴシック"/>
                  <a:cs typeface="ＭＳ Ｐゴシック"/>
                </a:rPr>
                <a:t>switch</a:t>
              </a:r>
            </a:p>
            <a:p>
              <a:pPr eaLnBrk="0" hangingPunct="0"/>
              <a:r>
                <a:rPr lang="en-US" sz="1600">
                  <a:latin typeface="Arial" charset="0"/>
                  <a:ea typeface="ＭＳ Ｐゴシック"/>
                  <a:cs typeface="ＭＳ Ｐゴシック"/>
                </a:rPr>
                <a:t>fabric</a:t>
              </a:r>
            </a:p>
          </p:txBody>
        </p:sp>
        <p:sp>
          <p:nvSpPr>
            <p:cNvPr id="48147" name="Rectangle 68"/>
            <p:cNvSpPr>
              <a:spLocks noChangeArrowheads="1"/>
            </p:cNvSpPr>
            <p:nvPr/>
          </p:nvSpPr>
          <p:spPr bwMode="auto">
            <a:xfrm>
              <a:off x="4746" y="97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48" name="Rectangle 69"/>
            <p:cNvSpPr>
              <a:spLocks noChangeArrowheads="1"/>
            </p:cNvSpPr>
            <p:nvPr/>
          </p:nvSpPr>
          <p:spPr bwMode="auto">
            <a:xfrm>
              <a:off x="4746" y="1497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49" name="Rectangle 70"/>
            <p:cNvSpPr>
              <a:spLocks noChangeArrowheads="1"/>
            </p:cNvSpPr>
            <p:nvPr/>
          </p:nvSpPr>
          <p:spPr bwMode="auto">
            <a:xfrm>
              <a:off x="4743" y="109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50" name="Rectangle 71"/>
            <p:cNvSpPr>
              <a:spLocks noChangeArrowheads="1"/>
            </p:cNvSpPr>
            <p:nvPr/>
          </p:nvSpPr>
          <p:spPr bwMode="auto">
            <a:xfrm>
              <a:off x="3445" y="1001"/>
              <a:ext cx="175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51" name="Rectangle 72"/>
            <p:cNvSpPr>
              <a:spLocks noChangeArrowheads="1"/>
            </p:cNvSpPr>
            <p:nvPr/>
          </p:nvSpPr>
          <p:spPr bwMode="auto">
            <a:xfrm>
              <a:off x="3434" y="1965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52" name="Freeform 73"/>
            <p:cNvSpPr>
              <a:spLocks/>
            </p:cNvSpPr>
            <p:nvPr/>
          </p:nvSpPr>
          <p:spPr bwMode="auto">
            <a:xfrm>
              <a:off x="3682" y="1261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8153" name="Freeform 74"/>
            <p:cNvSpPr>
              <a:spLocks/>
            </p:cNvSpPr>
            <p:nvPr/>
          </p:nvSpPr>
          <p:spPr bwMode="auto">
            <a:xfrm>
              <a:off x="3669" y="1051"/>
              <a:ext cx="988" cy="951"/>
            </a:xfrm>
            <a:custGeom>
              <a:avLst/>
              <a:gdLst>
                <a:gd name="T0" fmla="*/ 0 w 1002"/>
                <a:gd name="T1" fmla="*/ 125 h 480"/>
                <a:gd name="T2" fmla="*/ 480 w 1002"/>
                <a:gd name="T3" fmla="*/ 0 h 480"/>
                <a:gd name="T4" fmla="*/ 921 w 1002"/>
                <a:gd name="T5" fmla="*/ 29031 h 480"/>
                <a:gd name="T6" fmla="*/ 0 60000 65536"/>
                <a:gd name="T7" fmla="*/ 0 60000 65536"/>
                <a:gd name="T8" fmla="*/ 0 60000 65536"/>
                <a:gd name="T9" fmla="*/ 0 w 1002"/>
                <a:gd name="T10" fmla="*/ 0 h 480"/>
                <a:gd name="T11" fmla="*/ 1002 w 1002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2" h="480">
                  <a:moveTo>
                    <a:pt x="0" y="2"/>
                  </a:moveTo>
                  <a:lnTo>
                    <a:pt x="522" y="0"/>
                  </a:lnTo>
                  <a:lnTo>
                    <a:pt x="1002" y="480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8154" name="Line 75"/>
            <p:cNvSpPr>
              <a:spLocks noChangeShapeType="1"/>
            </p:cNvSpPr>
            <p:nvPr/>
          </p:nvSpPr>
          <p:spPr bwMode="auto">
            <a:xfrm>
              <a:off x="1208" y="1545"/>
              <a:ext cx="1012" cy="1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8155" name="Rectangle 76"/>
            <p:cNvSpPr>
              <a:spLocks noChangeArrowheads="1"/>
            </p:cNvSpPr>
            <p:nvPr/>
          </p:nvSpPr>
          <p:spPr bwMode="auto">
            <a:xfrm>
              <a:off x="550" y="1010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56" name="Rectangle 77"/>
            <p:cNvSpPr>
              <a:spLocks noChangeArrowheads="1"/>
            </p:cNvSpPr>
            <p:nvPr/>
          </p:nvSpPr>
          <p:spPr bwMode="auto">
            <a:xfrm>
              <a:off x="3194" y="997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2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8B63E109-B3B0-40D5-BE9F-5356D0D76A82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Πόση </a:t>
            </a:r>
            <a:r>
              <a:rPr lang="el-GR" sz="3600" dirty="0" err="1" smtClean="0"/>
              <a:t>ενταμίευση</a:t>
            </a:r>
            <a:r>
              <a:rPr lang="el-GR" sz="3600" dirty="0" smtClean="0"/>
              <a:t>;</a:t>
            </a:r>
            <a:endParaRPr lang="en-US" sz="3600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Πρακτικός κανόνας του </a:t>
            </a:r>
            <a:r>
              <a:rPr lang="en-US" dirty="0" smtClean="0"/>
              <a:t>RFC 3439: </a:t>
            </a:r>
            <a:r>
              <a:rPr lang="el-GR" dirty="0" smtClean="0"/>
              <a:t>μέση </a:t>
            </a:r>
            <a:r>
              <a:rPr lang="el-GR" dirty="0" err="1" smtClean="0"/>
              <a:t>ενταμίευση</a:t>
            </a:r>
            <a:r>
              <a:rPr lang="el-GR" dirty="0" smtClean="0"/>
              <a:t> ίση με το «τυπικό» </a:t>
            </a:r>
            <a:r>
              <a:rPr lang="en-US" dirty="0" smtClean="0"/>
              <a:t>RTT (</a:t>
            </a:r>
            <a:r>
              <a:rPr lang="el-GR" dirty="0" smtClean="0"/>
              <a:t>π.χ.</a:t>
            </a:r>
            <a:r>
              <a:rPr lang="en-US" dirty="0" smtClean="0"/>
              <a:t> 250 </a:t>
            </a:r>
            <a:r>
              <a:rPr lang="en-US" dirty="0" err="1" smtClean="0"/>
              <a:t>msec</a:t>
            </a:r>
            <a:r>
              <a:rPr lang="en-US" dirty="0" smtClean="0"/>
              <a:t>) </a:t>
            </a:r>
            <a:r>
              <a:rPr lang="el-GR" dirty="0" smtClean="0"/>
              <a:t>επί τη χωρητικότητα της ζεύξης</a:t>
            </a:r>
            <a:r>
              <a:rPr lang="en-US" dirty="0" smtClean="0"/>
              <a:t> C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π</a:t>
            </a:r>
            <a:r>
              <a:rPr lang="en-US" dirty="0" smtClean="0"/>
              <a:t>.</a:t>
            </a:r>
            <a:r>
              <a:rPr lang="el-GR" dirty="0" smtClean="0"/>
              <a:t>χ</a:t>
            </a:r>
            <a:r>
              <a:rPr lang="en-US" dirty="0" smtClean="0"/>
              <a:t>., C = 10 </a:t>
            </a:r>
            <a:r>
              <a:rPr lang="en-US" dirty="0" err="1" smtClean="0"/>
              <a:t>Gps</a:t>
            </a:r>
            <a:r>
              <a:rPr lang="el-GR" dirty="0" smtClean="0"/>
              <a:t> ζεύξη</a:t>
            </a:r>
            <a:r>
              <a:rPr lang="en-US" dirty="0" smtClean="0"/>
              <a:t> :</a:t>
            </a:r>
            <a:r>
              <a:rPr lang="el-GR" dirty="0" smtClean="0"/>
              <a:t> </a:t>
            </a:r>
            <a:r>
              <a:rPr lang="el-GR" dirty="0" err="1" smtClean="0"/>
              <a:t>ενταμιευτής</a:t>
            </a:r>
            <a:r>
              <a:rPr lang="en-US" dirty="0" smtClean="0"/>
              <a:t> 2.5 </a:t>
            </a:r>
            <a:r>
              <a:rPr lang="en-US" dirty="0" err="1" smtClean="0"/>
              <a:t>Gbit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Πρόσφατη σύσταση</a:t>
            </a:r>
            <a:r>
              <a:rPr lang="en-US" dirty="0" smtClean="0"/>
              <a:t>: </a:t>
            </a:r>
            <a:r>
              <a:rPr lang="el-GR" dirty="0" smtClean="0"/>
              <a:t>με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l-GR" dirty="0" smtClean="0"/>
              <a:t>ροές</a:t>
            </a:r>
            <a:r>
              <a:rPr lang="en-US" dirty="0" smtClean="0"/>
              <a:t>, </a:t>
            </a:r>
            <a:r>
              <a:rPr lang="el-GR" dirty="0" err="1" smtClean="0"/>
              <a:t>ενταμίευση</a:t>
            </a:r>
            <a:r>
              <a:rPr lang="el-GR" dirty="0" smtClean="0"/>
              <a:t> ίση με</a:t>
            </a:r>
            <a:r>
              <a:rPr lang="en-US" dirty="0" smtClean="0"/>
              <a:t> </a:t>
            </a:r>
          </a:p>
        </p:txBody>
      </p:sp>
      <p:grpSp>
        <p:nvGrpSpPr>
          <p:cNvPr id="49156" name="Group 9"/>
          <p:cNvGrpSpPr>
            <a:grpSpLocks/>
          </p:cNvGrpSpPr>
          <p:nvPr/>
        </p:nvGrpSpPr>
        <p:grpSpPr bwMode="auto">
          <a:xfrm>
            <a:off x="2109788" y="3690938"/>
            <a:ext cx="1157287" cy="1106487"/>
            <a:chOff x="1923" y="2807"/>
            <a:chExt cx="729" cy="697"/>
          </a:xfrm>
        </p:grpSpPr>
        <p:sp>
          <p:nvSpPr>
            <p:cNvPr id="49158" name="Text Box 4"/>
            <p:cNvSpPr txBox="1">
              <a:spLocks noChangeArrowheads="1"/>
            </p:cNvSpPr>
            <p:nvPr/>
          </p:nvSpPr>
          <p:spPr bwMode="auto">
            <a:xfrm>
              <a:off x="1923" y="2922"/>
              <a:ext cx="7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RTT  C</a:t>
              </a:r>
            </a:p>
          </p:txBody>
        </p:sp>
        <p:sp>
          <p:nvSpPr>
            <p:cNvPr id="49159" name="Text Box 5"/>
            <p:cNvSpPr txBox="1">
              <a:spLocks noChangeArrowheads="1"/>
            </p:cNvSpPr>
            <p:nvPr/>
          </p:nvSpPr>
          <p:spPr bwMode="auto">
            <a:xfrm>
              <a:off x="2309" y="2807"/>
              <a:ext cx="1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/>
                <a:t>.</a:t>
              </a:r>
            </a:p>
          </p:txBody>
        </p:sp>
        <p:sp>
          <p:nvSpPr>
            <p:cNvPr id="49160" name="Line 6"/>
            <p:cNvSpPr>
              <a:spLocks noChangeShapeType="1"/>
            </p:cNvSpPr>
            <p:nvPr/>
          </p:nvSpPr>
          <p:spPr bwMode="auto">
            <a:xfrm>
              <a:off x="1974" y="3168"/>
              <a:ext cx="6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9161" name="Text Box 7"/>
            <p:cNvSpPr txBox="1">
              <a:spLocks noChangeArrowheads="1"/>
            </p:cNvSpPr>
            <p:nvPr/>
          </p:nvSpPr>
          <p:spPr bwMode="auto">
            <a:xfrm>
              <a:off x="2091" y="3216"/>
              <a:ext cx="2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N</a:t>
              </a:r>
            </a:p>
          </p:txBody>
        </p:sp>
        <p:sp>
          <p:nvSpPr>
            <p:cNvPr id="49162" name="Freeform 8"/>
            <p:cNvSpPr>
              <a:spLocks/>
            </p:cNvSpPr>
            <p:nvPr/>
          </p:nvSpPr>
          <p:spPr bwMode="auto">
            <a:xfrm>
              <a:off x="2062" y="3218"/>
              <a:ext cx="279" cy="209"/>
            </a:xfrm>
            <a:custGeom>
              <a:avLst/>
              <a:gdLst>
                <a:gd name="T0" fmla="*/ 0 w 279"/>
                <a:gd name="T1" fmla="*/ 148 h 209"/>
                <a:gd name="T2" fmla="*/ 26 w 279"/>
                <a:gd name="T3" fmla="*/ 105 h 209"/>
                <a:gd name="T4" fmla="*/ 44 w 279"/>
                <a:gd name="T5" fmla="*/ 209 h 209"/>
                <a:gd name="T6" fmla="*/ 61 w 279"/>
                <a:gd name="T7" fmla="*/ 0 h 209"/>
                <a:gd name="T8" fmla="*/ 279 w 279"/>
                <a:gd name="T9" fmla="*/ 0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209"/>
                <a:gd name="T17" fmla="*/ 279 w 279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209">
                  <a:moveTo>
                    <a:pt x="0" y="148"/>
                  </a:moveTo>
                  <a:lnTo>
                    <a:pt x="26" y="105"/>
                  </a:lnTo>
                  <a:lnTo>
                    <a:pt x="44" y="209"/>
                  </a:lnTo>
                  <a:lnTo>
                    <a:pt x="61" y="0"/>
                  </a:lnTo>
                  <a:lnTo>
                    <a:pt x="27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915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6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F658CFB4-8D00-4803-839C-65D891851C3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9888"/>
            <a:ext cx="7772400" cy="457200"/>
          </a:xfrm>
        </p:spPr>
        <p:txBody>
          <a:bodyPr/>
          <a:lstStyle/>
          <a:p>
            <a:r>
              <a:rPr lang="el-GR" sz="3200" dirty="0" err="1" smtClean="0"/>
              <a:t>Ενταμίευση</a:t>
            </a:r>
            <a:r>
              <a:rPr lang="el-GR" sz="3200" dirty="0" smtClean="0"/>
              <a:t> στη θύρα εισόδου</a:t>
            </a:r>
            <a:endParaRPr lang="en-US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1127125"/>
            <a:ext cx="8101012" cy="301783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Το </a:t>
            </a:r>
            <a:r>
              <a:rPr lang="el-GR" sz="2000" dirty="0" err="1" smtClean="0"/>
              <a:t>δόμημα</a:t>
            </a:r>
            <a:r>
              <a:rPr lang="el-GR" sz="2000" dirty="0" smtClean="0"/>
              <a:t> μεταγωγής πιο αργό από το συνδυασμό των θυρών εισόδου</a:t>
            </a:r>
            <a:r>
              <a:rPr lang="en-US" sz="2000" dirty="0" smtClean="0"/>
              <a:t> -&gt; </a:t>
            </a:r>
            <a:r>
              <a:rPr lang="el-GR" sz="2000" dirty="0" smtClean="0"/>
              <a:t>ενδέχεται να εμφανιστεί αναμονή στις ουρές εισόδου</a:t>
            </a:r>
          </a:p>
          <a:p>
            <a:pPr lvl="1">
              <a:buFont typeface="Wingdings" pitchFamily="2" charset="2"/>
              <a:buChar char="q"/>
            </a:pPr>
            <a:r>
              <a:rPr lang="el-GR" sz="1600" i="1" dirty="0" smtClean="0">
                <a:solidFill>
                  <a:srgbClr val="FF0000"/>
                </a:solidFill>
              </a:rPr>
              <a:t>Καθυστέρηση αναμονής και απώλειες λόγω υπερχείλισης του </a:t>
            </a:r>
            <a:r>
              <a:rPr lang="el-GR" sz="1600" i="1" dirty="0" err="1" smtClean="0">
                <a:solidFill>
                  <a:srgbClr val="FF0000"/>
                </a:solidFill>
              </a:rPr>
              <a:t>ενταμιευτή</a:t>
            </a:r>
            <a:r>
              <a:rPr lang="el-GR" sz="1600" i="1" dirty="0" smtClean="0">
                <a:solidFill>
                  <a:srgbClr val="FF0000"/>
                </a:solidFill>
              </a:rPr>
              <a:t> της θύρας εισόδου</a:t>
            </a:r>
            <a:r>
              <a:rPr lang="en-US" sz="1600" i="1" dirty="0" smtClean="0">
                <a:solidFill>
                  <a:srgbClr val="FF0000"/>
                </a:solidFill>
              </a:rPr>
              <a:t>!</a:t>
            </a:r>
            <a:endParaRPr lang="en-US" sz="16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FF0000"/>
                </a:solidFill>
              </a:rPr>
              <a:t>Μπλοκάρισμα κεφαλής γραμμής (</a:t>
            </a:r>
            <a:r>
              <a:rPr lang="en-US" sz="2000" dirty="0" smtClean="0">
                <a:solidFill>
                  <a:srgbClr val="FF0000"/>
                </a:solidFill>
              </a:rPr>
              <a:t>Head-of-the-Line (HOL) blocking</a:t>
            </a:r>
            <a:r>
              <a:rPr lang="el-GR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err="1" smtClean="0"/>
              <a:t>ενταμιευμένο</a:t>
            </a:r>
            <a:r>
              <a:rPr lang="en-US" sz="2000" dirty="0" smtClean="0"/>
              <a:t> datagram </a:t>
            </a:r>
            <a:r>
              <a:rPr lang="el-GR" sz="2000" dirty="0" smtClean="0"/>
              <a:t>στην κορυφή της ουράς εμποδίζει άλλα </a:t>
            </a:r>
            <a:r>
              <a:rPr lang="en-US" sz="2000" dirty="0" err="1" smtClean="0"/>
              <a:t>datagrams</a:t>
            </a:r>
            <a:r>
              <a:rPr lang="en-US" sz="2000" dirty="0" smtClean="0"/>
              <a:t> </a:t>
            </a:r>
            <a:r>
              <a:rPr lang="el-GR" sz="2000" dirty="0" smtClean="0"/>
              <a:t>από το να προωθηθούν</a:t>
            </a:r>
            <a:endParaRPr lang="en-US" sz="2000" dirty="0" smtClean="0"/>
          </a:p>
        </p:txBody>
      </p:sp>
      <p:sp>
        <p:nvSpPr>
          <p:cNvPr id="501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grpSp>
        <p:nvGrpSpPr>
          <p:cNvPr id="50181" name="Group 7"/>
          <p:cNvGrpSpPr>
            <a:grpSpLocks/>
          </p:cNvGrpSpPr>
          <p:nvPr/>
        </p:nvGrpSpPr>
        <p:grpSpPr bwMode="auto">
          <a:xfrm>
            <a:off x="1292225" y="3546475"/>
            <a:ext cx="3027363" cy="1809750"/>
            <a:chOff x="523" y="976"/>
            <a:chExt cx="2099" cy="1356"/>
          </a:xfrm>
        </p:grpSpPr>
        <p:sp>
          <p:nvSpPr>
            <p:cNvPr id="50226" name="Rectangle 8"/>
            <p:cNvSpPr>
              <a:spLocks noChangeArrowheads="1"/>
            </p:cNvSpPr>
            <p:nvPr/>
          </p:nvSpPr>
          <p:spPr bwMode="auto">
            <a:xfrm>
              <a:off x="1208" y="976"/>
              <a:ext cx="745" cy="1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50227" name="Group 9"/>
            <p:cNvGrpSpPr>
              <a:grpSpLocks/>
            </p:cNvGrpSpPr>
            <p:nvPr/>
          </p:nvGrpSpPr>
          <p:grpSpPr bwMode="auto">
            <a:xfrm>
              <a:off x="804" y="997"/>
              <a:ext cx="249" cy="1295"/>
              <a:chOff x="748" y="997"/>
              <a:chExt cx="249" cy="1295"/>
            </a:xfrm>
          </p:grpSpPr>
          <p:sp>
            <p:nvSpPr>
              <p:cNvPr id="50246" name="Rectangle 10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0247" name="Rectangle 11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0248" name="Rectangle 12"/>
              <p:cNvSpPr>
                <a:spLocks noChangeArrowheads="1"/>
              </p:cNvSpPr>
              <p:nvPr/>
            </p:nvSpPr>
            <p:spPr bwMode="auto">
              <a:xfrm>
                <a:off x="748" y="1938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50228" name="Group 13"/>
            <p:cNvGrpSpPr>
              <a:grpSpLocks/>
            </p:cNvGrpSpPr>
            <p:nvPr/>
          </p:nvGrpSpPr>
          <p:grpSpPr bwMode="auto">
            <a:xfrm>
              <a:off x="2109" y="1002"/>
              <a:ext cx="249" cy="1295"/>
              <a:chOff x="748" y="997"/>
              <a:chExt cx="249" cy="1295"/>
            </a:xfrm>
          </p:grpSpPr>
          <p:sp>
            <p:nvSpPr>
              <p:cNvPr id="50243" name="Rectangle 14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0244" name="Rectangle 15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0245" name="Rectangle 16"/>
              <p:cNvSpPr>
                <a:spLocks noChangeArrowheads="1"/>
              </p:cNvSpPr>
              <p:nvPr/>
            </p:nvSpPr>
            <p:spPr bwMode="auto">
              <a:xfrm>
                <a:off x="748" y="1940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50229" name="Line 17"/>
            <p:cNvSpPr>
              <a:spLocks noChangeShapeType="1"/>
            </p:cNvSpPr>
            <p:nvPr/>
          </p:nvSpPr>
          <p:spPr bwMode="auto">
            <a:xfrm>
              <a:off x="1946" y="1181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50230" name="Line 18"/>
            <p:cNvSpPr>
              <a:spLocks noChangeShapeType="1"/>
            </p:cNvSpPr>
            <p:nvPr/>
          </p:nvSpPr>
          <p:spPr bwMode="auto">
            <a:xfrm>
              <a:off x="1940" y="1644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50231" name="Line 19"/>
            <p:cNvSpPr>
              <a:spLocks noChangeShapeType="1"/>
            </p:cNvSpPr>
            <p:nvPr/>
          </p:nvSpPr>
          <p:spPr bwMode="auto">
            <a:xfrm>
              <a:off x="1940" y="2119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50232" name="Line 20"/>
            <p:cNvSpPr>
              <a:spLocks noChangeShapeType="1"/>
            </p:cNvSpPr>
            <p:nvPr/>
          </p:nvSpPr>
          <p:spPr bwMode="auto">
            <a:xfrm>
              <a:off x="1044" y="1164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50233" name="Line 21"/>
            <p:cNvSpPr>
              <a:spLocks noChangeShapeType="1"/>
            </p:cNvSpPr>
            <p:nvPr/>
          </p:nvSpPr>
          <p:spPr bwMode="auto">
            <a:xfrm>
              <a:off x="1038" y="1629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50234" name="Line 22"/>
            <p:cNvSpPr>
              <a:spLocks noChangeShapeType="1"/>
            </p:cNvSpPr>
            <p:nvPr/>
          </p:nvSpPr>
          <p:spPr bwMode="auto">
            <a:xfrm>
              <a:off x="1038" y="2102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50235" name="Group 23"/>
            <p:cNvGrpSpPr>
              <a:grpSpLocks/>
            </p:cNvGrpSpPr>
            <p:nvPr/>
          </p:nvGrpSpPr>
          <p:grpSpPr bwMode="auto">
            <a:xfrm>
              <a:off x="523" y="1169"/>
              <a:ext cx="288" cy="939"/>
              <a:chOff x="-60" y="1148"/>
              <a:chExt cx="168" cy="939"/>
            </a:xfrm>
          </p:grpSpPr>
          <p:sp>
            <p:nvSpPr>
              <p:cNvPr id="50240" name="Line 24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50241" name="Line 25"/>
              <p:cNvSpPr>
                <a:spLocks noChangeShapeType="1"/>
              </p:cNvSpPr>
              <p:nvPr/>
            </p:nvSpPr>
            <p:spPr bwMode="auto">
              <a:xfrm>
                <a:off x="-60" y="161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50242" name="Line 26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50236" name="Group 27"/>
            <p:cNvGrpSpPr>
              <a:grpSpLocks/>
            </p:cNvGrpSpPr>
            <p:nvPr/>
          </p:nvGrpSpPr>
          <p:grpSpPr bwMode="auto">
            <a:xfrm>
              <a:off x="2334" y="1173"/>
              <a:ext cx="288" cy="939"/>
              <a:chOff x="-60" y="1148"/>
              <a:chExt cx="168" cy="939"/>
            </a:xfrm>
          </p:grpSpPr>
          <p:sp>
            <p:nvSpPr>
              <p:cNvPr id="50237" name="Line 28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50238" name="Line 29"/>
              <p:cNvSpPr>
                <a:spLocks noChangeShapeType="1"/>
              </p:cNvSpPr>
              <p:nvPr/>
            </p:nvSpPr>
            <p:spPr bwMode="auto">
              <a:xfrm>
                <a:off x="-60" y="161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50239" name="Line 30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50182" name="Rectangle 55"/>
          <p:cNvSpPr>
            <a:spLocks noChangeArrowheads="1"/>
          </p:cNvSpPr>
          <p:nvPr/>
        </p:nvSpPr>
        <p:spPr bwMode="auto">
          <a:xfrm>
            <a:off x="1760538" y="3608388"/>
            <a:ext cx="252412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50183" name="Rectangle 56"/>
          <p:cNvSpPr>
            <a:spLocks noChangeArrowheads="1"/>
          </p:cNvSpPr>
          <p:nvPr/>
        </p:nvSpPr>
        <p:spPr bwMode="auto">
          <a:xfrm>
            <a:off x="1779588" y="4275138"/>
            <a:ext cx="252412" cy="131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50184" name="Rectangle 57"/>
          <p:cNvSpPr>
            <a:spLocks noChangeArrowheads="1"/>
          </p:cNvSpPr>
          <p:nvPr/>
        </p:nvSpPr>
        <p:spPr bwMode="auto">
          <a:xfrm>
            <a:off x="1744663" y="4894263"/>
            <a:ext cx="252412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50185" name="Rectangle 58"/>
          <p:cNvSpPr>
            <a:spLocks noChangeArrowheads="1"/>
          </p:cNvSpPr>
          <p:nvPr/>
        </p:nvSpPr>
        <p:spPr bwMode="auto">
          <a:xfrm>
            <a:off x="1385888" y="3603625"/>
            <a:ext cx="252412" cy="1317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50186" name="Rectangle 59"/>
          <p:cNvSpPr>
            <a:spLocks noChangeArrowheads="1"/>
          </p:cNvSpPr>
          <p:nvPr/>
        </p:nvSpPr>
        <p:spPr bwMode="auto">
          <a:xfrm>
            <a:off x="1349375" y="4883150"/>
            <a:ext cx="252413" cy="13176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50187" name="Line 60"/>
          <p:cNvSpPr>
            <a:spLocks noChangeShapeType="1"/>
          </p:cNvSpPr>
          <p:nvPr/>
        </p:nvSpPr>
        <p:spPr bwMode="auto">
          <a:xfrm>
            <a:off x="2101850" y="3679825"/>
            <a:ext cx="1479550" cy="158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0188" name="Freeform 61"/>
          <p:cNvSpPr>
            <a:spLocks/>
          </p:cNvSpPr>
          <p:nvPr/>
        </p:nvSpPr>
        <p:spPr bwMode="auto">
          <a:xfrm>
            <a:off x="2130425" y="3997325"/>
            <a:ext cx="1395413" cy="979488"/>
          </a:xfrm>
          <a:custGeom>
            <a:avLst/>
            <a:gdLst>
              <a:gd name="T0" fmla="*/ 0 w 967"/>
              <a:gd name="T1" fmla="*/ 2147483647 h 735"/>
              <a:gd name="T2" fmla="*/ 2147483647 w 967"/>
              <a:gd name="T3" fmla="*/ 2147483647 h 735"/>
              <a:gd name="T4" fmla="*/ 2147483647 w 967"/>
              <a:gd name="T5" fmla="*/ 0 h 735"/>
              <a:gd name="T6" fmla="*/ 0 60000 65536"/>
              <a:gd name="T7" fmla="*/ 0 60000 65536"/>
              <a:gd name="T8" fmla="*/ 0 60000 65536"/>
              <a:gd name="T9" fmla="*/ 0 w 967"/>
              <a:gd name="T10" fmla="*/ 0 h 735"/>
              <a:gd name="T11" fmla="*/ 967 w 967"/>
              <a:gd name="T12" fmla="*/ 735 h 7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7" h="735">
                <a:moveTo>
                  <a:pt x="0" y="733"/>
                </a:moveTo>
                <a:lnTo>
                  <a:pt x="522" y="735"/>
                </a:lnTo>
                <a:lnTo>
                  <a:pt x="967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0189" name="Text Box 62"/>
          <p:cNvSpPr txBox="1">
            <a:spLocks noChangeArrowheads="1"/>
          </p:cNvSpPr>
          <p:nvPr/>
        </p:nvSpPr>
        <p:spPr bwMode="auto">
          <a:xfrm>
            <a:off x="1125538" y="5341938"/>
            <a:ext cx="33909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1400" dirty="0">
                <a:solidFill>
                  <a:srgbClr val="FF0000"/>
                </a:solidFill>
                <a:latin typeface="+mn-lt"/>
                <a:ea typeface="ＭＳ Ｐゴシック"/>
                <a:cs typeface="Arial" charset="0"/>
              </a:rPr>
              <a:t>συναγωνισμός στη θύρα εξόδου</a:t>
            </a:r>
            <a:r>
              <a:rPr lang="el-GR" sz="1400" dirty="0">
                <a:latin typeface="+mn-lt"/>
                <a:ea typeface="ＭＳ Ｐゴシック"/>
                <a:cs typeface="Arial" charset="0"/>
              </a:rPr>
              <a:t>:</a:t>
            </a:r>
          </a:p>
          <a:p>
            <a:pPr algn="ctr" eaLnBrk="0" hangingPunct="0"/>
            <a:r>
              <a:rPr lang="el-GR" sz="1400" dirty="0">
                <a:latin typeface="+mn-lt"/>
                <a:ea typeface="ＭＳ Ｐゴシック"/>
                <a:cs typeface="Arial" charset="0"/>
              </a:rPr>
              <a:t>μόνο ένα κόκκινο </a:t>
            </a:r>
            <a:r>
              <a:rPr lang="en-US" sz="1400" dirty="0">
                <a:latin typeface="+mn-lt"/>
                <a:ea typeface="ＭＳ Ｐゴシック"/>
                <a:cs typeface="Arial" charset="0"/>
              </a:rPr>
              <a:t>datagram </a:t>
            </a:r>
            <a:r>
              <a:rPr lang="el-GR" sz="1400" dirty="0">
                <a:latin typeface="+mn-lt"/>
                <a:ea typeface="ＭＳ Ｐゴシック"/>
                <a:cs typeface="Arial" charset="0"/>
              </a:rPr>
              <a:t>μπορεί να μεταφερθεί</a:t>
            </a:r>
          </a:p>
          <a:p>
            <a:pPr algn="ctr" eaLnBrk="0" hangingPunct="0"/>
            <a:r>
              <a:rPr lang="el-GR" sz="1400" dirty="0">
                <a:latin typeface="+mn-lt"/>
                <a:ea typeface="ＭＳ Ｐゴシック"/>
                <a:cs typeface="Arial" charset="0"/>
              </a:rPr>
              <a:t>το χαμηλότερο κόκκινο πακέτο μπλοκάρεται</a:t>
            </a:r>
            <a:endParaRPr lang="en-US" sz="1400" dirty="0">
              <a:latin typeface="+mn-lt"/>
              <a:ea typeface="ＭＳ Ｐゴシック"/>
              <a:cs typeface="Arial" charset="0"/>
            </a:endParaRPr>
          </a:p>
        </p:txBody>
      </p:sp>
      <p:sp>
        <p:nvSpPr>
          <p:cNvPr id="50190" name="Text Box 64"/>
          <p:cNvSpPr txBox="1">
            <a:spLocks noChangeArrowheads="1"/>
          </p:cNvSpPr>
          <p:nvPr/>
        </p:nvSpPr>
        <p:spPr bwMode="auto">
          <a:xfrm>
            <a:off x="2527300" y="3990975"/>
            <a:ext cx="7477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switch</a:t>
            </a:r>
          </a:p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fabric</a:t>
            </a:r>
          </a:p>
        </p:txBody>
      </p:sp>
      <p:sp>
        <p:nvSpPr>
          <p:cNvPr id="50191" name="Line 73"/>
          <p:cNvSpPr>
            <a:spLocks noChangeShapeType="1"/>
          </p:cNvSpPr>
          <p:nvPr/>
        </p:nvSpPr>
        <p:spPr bwMode="auto">
          <a:xfrm>
            <a:off x="2124075" y="4327525"/>
            <a:ext cx="1458913" cy="19050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"/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41" name="Group 79"/>
          <p:cNvGrpSpPr>
            <a:grpSpLocks/>
          </p:cNvGrpSpPr>
          <p:nvPr/>
        </p:nvGrpSpPr>
        <p:grpSpPr bwMode="auto">
          <a:xfrm>
            <a:off x="4656138" y="3375025"/>
            <a:ext cx="3027362" cy="3035300"/>
            <a:chOff x="3074" y="2025"/>
            <a:chExt cx="1907" cy="1912"/>
          </a:xfrm>
        </p:grpSpPr>
        <p:grpSp>
          <p:nvGrpSpPr>
            <p:cNvPr id="50193" name="Group 31"/>
            <p:cNvGrpSpPr>
              <a:grpSpLocks/>
            </p:cNvGrpSpPr>
            <p:nvPr/>
          </p:nvGrpSpPr>
          <p:grpSpPr bwMode="auto">
            <a:xfrm>
              <a:off x="3074" y="2047"/>
              <a:ext cx="1907" cy="1140"/>
              <a:chOff x="523" y="976"/>
              <a:chExt cx="2099" cy="1356"/>
            </a:xfrm>
          </p:grpSpPr>
          <p:sp>
            <p:nvSpPr>
              <p:cNvPr id="50203" name="Rectangle 32"/>
              <p:cNvSpPr>
                <a:spLocks noChangeArrowheads="1"/>
              </p:cNvSpPr>
              <p:nvPr/>
            </p:nvSpPr>
            <p:spPr bwMode="auto">
              <a:xfrm>
                <a:off x="1219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50204" name="Group 33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50223" name="Rectangle 34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50224" name="Rectangle 35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50225" name="Rectangle 36"/>
                <p:cNvSpPr>
                  <a:spLocks noChangeArrowheads="1"/>
                </p:cNvSpPr>
                <p:nvPr/>
              </p:nvSpPr>
              <p:spPr bwMode="auto">
                <a:xfrm>
                  <a:off x="748" y="1938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50205" name="Group 37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50220" name="Rectangle 38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50221" name="Rectangle 39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50222" name="Rectangle 40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sp>
            <p:nvSpPr>
              <p:cNvPr id="50206" name="Line 41"/>
              <p:cNvSpPr>
                <a:spLocks noChangeShapeType="1"/>
              </p:cNvSpPr>
              <p:nvPr/>
            </p:nvSpPr>
            <p:spPr bwMode="auto">
              <a:xfrm>
                <a:off x="1946" y="1181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50207" name="Line 42"/>
              <p:cNvSpPr>
                <a:spLocks noChangeShapeType="1"/>
              </p:cNvSpPr>
              <p:nvPr/>
            </p:nvSpPr>
            <p:spPr bwMode="auto">
              <a:xfrm>
                <a:off x="1940" y="1644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50208" name="Line 43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50209" name="Line 44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50210" name="Line 45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50211" name="Line 46"/>
              <p:cNvSpPr>
                <a:spLocks noChangeShapeType="1"/>
              </p:cNvSpPr>
              <p:nvPr/>
            </p:nvSpPr>
            <p:spPr bwMode="auto">
              <a:xfrm>
                <a:off x="1038" y="2102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50212" name="Group 47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50217" name="Line 48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50218" name="Line 49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50219" name="Line 50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50213" name="Group 51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50214" name="Line 52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50215" name="Line 53"/>
                <p:cNvSpPr>
                  <a:spLocks noChangeShapeType="1"/>
                </p:cNvSpPr>
                <p:nvPr/>
              </p:nvSpPr>
              <p:spPr bwMode="auto">
                <a:xfrm>
                  <a:off x="-60" y="1615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50216" name="Line 54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50194" name="Text Box 63"/>
            <p:cNvSpPr txBox="1">
              <a:spLocks noChangeArrowheads="1"/>
            </p:cNvSpPr>
            <p:nvPr/>
          </p:nvSpPr>
          <p:spPr bwMode="auto">
            <a:xfrm>
              <a:off x="3257" y="3200"/>
              <a:ext cx="1407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l-GR" sz="1400" dirty="0">
                  <a:solidFill>
                    <a:srgbClr val="00B050"/>
                  </a:solidFill>
                  <a:latin typeface="+mn-lt"/>
                  <a:ea typeface="ＭＳ Ｐゴシック"/>
                  <a:cs typeface="Arial" charset="0"/>
                </a:rPr>
                <a:t>ένα πακέτο αργότερα</a:t>
              </a:r>
              <a:r>
                <a:rPr lang="en-US" sz="1400" dirty="0">
                  <a:latin typeface="+mn-lt"/>
                  <a:ea typeface="ＭＳ Ｐゴシック"/>
                  <a:cs typeface="Arial" charset="0"/>
                </a:rPr>
                <a:t>:</a:t>
              </a:r>
              <a:r>
                <a:rPr lang="el-GR" sz="1400" dirty="0">
                  <a:latin typeface="+mn-lt"/>
                  <a:ea typeface="ＭＳ Ｐゴシック"/>
                  <a:cs typeface="Arial" charset="0"/>
                </a:rPr>
                <a:t> </a:t>
              </a:r>
            </a:p>
            <a:p>
              <a:pPr algn="ctr" eaLnBrk="0" hangingPunct="0"/>
              <a:r>
                <a:rPr lang="el-GR" sz="1400" dirty="0">
                  <a:latin typeface="+mn-lt"/>
                  <a:ea typeface="ＭＳ Ｐゴシック"/>
                  <a:cs typeface="Arial" charset="0"/>
                </a:rPr>
                <a:t>το πράσινο πακέτο αντιμετωπίζει μπλοκάρισμα κεφαλής γραμμής</a:t>
              </a:r>
              <a:endParaRPr lang="en-US" sz="1400" dirty="0">
                <a:latin typeface="+mn-lt"/>
                <a:ea typeface="ＭＳ Ｐゴシック"/>
                <a:cs typeface="Arial" charset="0"/>
              </a:endParaRPr>
            </a:p>
          </p:txBody>
        </p:sp>
        <p:sp>
          <p:nvSpPr>
            <p:cNvPr id="50195" name="Text Box 65"/>
            <p:cNvSpPr txBox="1">
              <a:spLocks noChangeArrowheads="1"/>
            </p:cNvSpPr>
            <p:nvPr/>
          </p:nvSpPr>
          <p:spPr bwMode="auto">
            <a:xfrm>
              <a:off x="3778" y="2507"/>
              <a:ext cx="47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  <a:ea typeface="ＭＳ Ｐゴシック"/>
                  <a:cs typeface="ＭＳ Ｐゴシック"/>
                </a:rPr>
                <a:t>switch</a:t>
              </a:r>
            </a:p>
            <a:p>
              <a:pPr eaLnBrk="0" hangingPunct="0"/>
              <a:r>
                <a:rPr lang="en-US" sz="1600">
                  <a:latin typeface="Arial" charset="0"/>
                  <a:ea typeface="ＭＳ Ｐゴシック"/>
                  <a:cs typeface="ＭＳ Ｐゴシック"/>
                </a:rPr>
                <a:t>fabric</a:t>
              </a:r>
            </a:p>
          </p:txBody>
        </p:sp>
        <p:sp>
          <p:nvSpPr>
            <p:cNvPr id="50196" name="Rectangle 66"/>
            <p:cNvSpPr>
              <a:spLocks noChangeArrowheads="1"/>
            </p:cNvSpPr>
            <p:nvPr/>
          </p:nvSpPr>
          <p:spPr bwMode="auto">
            <a:xfrm>
              <a:off x="4551" y="2025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0197" name="Rectangle 69"/>
            <p:cNvSpPr>
              <a:spLocks noChangeArrowheads="1"/>
            </p:cNvSpPr>
            <p:nvPr/>
          </p:nvSpPr>
          <p:spPr bwMode="auto">
            <a:xfrm>
              <a:off x="3363" y="2050"/>
              <a:ext cx="159" cy="8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0198" name="Rectangle 70"/>
            <p:cNvSpPr>
              <a:spLocks noChangeArrowheads="1"/>
            </p:cNvSpPr>
            <p:nvPr/>
          </p:nvSpPr>
          <p:spPr bwMode="auto">
            <a:xfrm>
              <a:off x="3360" y="2916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0199" name="Freeform 71"/>
            <p:cNvSpPr>
              <a:spLocks/>
            </p:cNvSpPr>
            <p:nvPr/>
          </p:nvSpPr>
          <p:spPr bwMode="auto">
            <a:xfrm>
              <a:off x="3585" y="2324"/>
              <a:ext cx="878" cy="618"/>
            </a:xfrm>
            <a:custGeom>
              <a:avLst/>
              <a:gdLst>
                <a:gd name="T0" fmla="*/ 0 w 967"/>
                <a:gd name="T1" fmla="*/ 260 h 735"/>
                <a:gd name="T2" fmla="*/ 291 w 967"/>
                <a:gd name="T3" fmla="*/ 260 h 735"/>
                <a:gd name="T4" fmla="*/ 542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50200" name="Freeform 72"/>
            <p:cNvSpPr>
              <a:spLocks/>
            </p:cNvSpPr>
            <p:nvPr/>
          </p:nvSpPr>
          <p:spPr bwMode="auto">
            <a:xfrm>
              <a:off x="3573" y="2134"/>
              <a:ext cx="860" cy="437"/>
            </a:xfrm>
            <a:custGeom>
              <a:avLst/>
              <a:gdLst>
                <a:gd name="T0" fmla="*/ 0 w 860"/>
                <a:gd name="T1" fmla="*/ 3 h 437"/>
                <a:gd name="T2" fmla="*/ 468 w 860"/>
                <a:gd name="T3" fmla="*/ 0 h 437"/>
                <a:gd name="T4" fmla="*/ 860 w 860"/>
                <a:gd name="T5" fmla="*/ 437 h 437"/>
                <a:gd name="T6" fmla="*/ 0 60000 65536"/>
                <a:gd name="T7" fmla="*/ 0 60000 65536"/>
                <a:gd name="T8" fmla="*/ 0 60000 65536"/>
                <a:gd name="T9" fmla="*/ 0 w 860"/>
                <a:gd name="T10" fmla="*/ 0 h 437"/>
                <a:gd name="T11" fmla="*/ 860 w 860"/>
                <a:gd name="T12" fmla="*/ 437 h 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0" h="437">
                  <a:moveTo>
                    <a:pt x="0" y="3"/>
                  </a:moveTo>
                  <a:lnTo>
                    <a:pt x="468" y="0"/>
                  </a:lnTo>
                  <a:lnTo>
                    <a:pt x="860" y="437"/>
                  </a:ln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50201" name="Rectangle 76"/>
            <p:cNvSpPr>
              <a:spLocks noChangeArrowheads="1"/>
            </p:cNvSpPr>
            <p:nvPr/>
          </p:nvSpPr>
          <p:spPr bwMode="auto">
            <a:xfrm>
              <a:off x="3141" y="2890"/>
              <a:ext cx="159" cy="83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0202" name="Rectangle 77"/>
            <p:cNvSpPr>
              <a:spLocks noChangeArrowheads="1"/>
            </p:cNvSpPr>
            <p:nvPr/>
          </p:nvSpPr>
          <p:spPr bwMode="auto">
            <a:xfrm>
              <a:off x="4542" y="2518"/>
              <a:ext cx="159" cy="8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457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64F472A-447E-46C9-B4C6-2F722FE5873D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Κεφάλαιο</a:t>
            </a:r>
            <a:r>
              <a:rPr lang="en-US" sz="3600" dirty="0" smtClean="0"/>
              <a:t> 4: </a:t>
            </a:r>
            <a:r>
              <a:rPr lang="el-GR" sz="3600" dirty="0" smtClean="0"/>
              <a:t>Επίπεδο Δικτύου</a:t>
            </a:r>
            <a:endParaRPr lang="en-US" sz="3600" dirty="0" smtClean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33400" y="160020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1338" indent="-541338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 </a:t>
            </a:r>
            <a:r>
              <a:rPr lang="en-US" sz="2000" kern="0" dirty="0" smtClean="0">
                <a:latin typeface="+mn-lt"/>
              </a:rPr>
              <a:t>1</a:t>
            </a:r>
            <a:r>
              <a:rPr lang="el-GR" sz="2000" kern="0" dirty="0" smtClean="0">
                <a:latin typeface="+mn-lt"/>
              </a:rPr>
              <a:t> 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l-GR" sz="2000" kern="0" dirty="0">
                <a:latin typeface="+mn-lt"/>
              </a:rPr>
              <a:t>Εισαγωγή</a:t>
            </a:r>
            <a:endParaRPr lang="en-US" sz="2000" kern="0" dirty="0">
              <a:latin typeface="+mn-lt"/>
            </a:endParaRPr>
          </a:p>
          <a:p>
            <a:pPr marL="541338" indent="-541338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4.2 </a:t>
            </a:r>
            <a:r>
              <a:rPr lang="el-GR" sz="2000" kern="0" dirty="0" smtClean="0">
                <a:latin typeface="+mn-lt"/>
              </a:rPr>
              <a:t> Δίκτυα </a:t>
            </a:r>
            <a:r>
              <a:rPr lang="el-GR" sz="2000" kern="0" dirty="0">
                <a:latin typeface="+mn-lt"/>
              </a:rPr>
              <a:t>εικονικού κυκλώματος και δεδομενογράμματος</a:t>
            </a:r>
            <a:endParaRPr lang="en-US" sz="2000" kern="0" dirty="0">
              <a:latin typeface="+mn-lt"/>
            </a:endParaRPr>
          </a:p>
          <a:p>
            <a:pPr marL="541338" indent="-541338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4.3 </a:t>
            </a:r>
            <a:r>
              <a:rPr lang="el-GR" sz="2000" kern="0" dirty="0" smtClean="0">
                <a:latin typeface="+mn-lt"/>
              </a:rPr>
              <a:t> Τί </a:t>
            </a:r>
            <a:r>
              <a:rPr lang="el-GR" sz="2000" kern="0" dirty="0">
                <a:latin typeface="+mn-lt"/>
              </a:rPr>
              <a:t>βρίσκεται μέσα σ’ ένα δρομολογητή</a:t>
            </a:r>
            <a:endParaRPr lang="en-US" sz="2000" kern="0" dirty="0">
              <a:latin typeface="+mn-lt"/>
            </a:endParaRPr>
          </a:p>
          <a:p>
            <a:pPr marL="541338" indent="-541338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4.4 </a:t>
            </a:r>
            <a:r>
              <a:rPr lang="el-GR" sz="2000" kern="0" dirty="0" smtClean="0">
                <a:latin typeface="+mn-lt"/>
              </a:rPr>
              <a:t> </a:t>
            </a:r>
            <a:r>
              <a:rPr lang="en-US" sz="2000" kern="0" dirty="0" smtClean="0">
                <a:solidFill>
                  <a:srgbClr val="FF0000"/>
                </a:solidFill>
                <a:latin typeface="+mn-lt"/>
              </a:rPr>
              <a:t>IP</a:t>
            </a:r>
            <a:r>
              <a:rPr lang="en-US" sz="2000" kern="0" dirty="0">
                <a:solidFill>
                  <a:srgbClr val="FF0000"/>
                </a:solidFill>
                <a:latin typeface="+mn-lt"/>
              </a:rPr>
              <a:t>: </a:t>
            </a:r>
            <a:r>
              <a:rPr lang="el-GR" sz="2000" kern="0" dirty="0">
                <a:solidFill>
                  <a:srgbClr val="FF0000"/>
                </a:solidFill>
                <a:latin typeface="+mn-lt"/>
              </a:rPr>
              <a:t>Πρωτόκολλο </a:t>
            </a:r>
            <a:r>
              <a:rPr lang="el-GR" sz="2000" kern="0" dirty="0" smtClean="0">
                <a:solidFill>
                  <a:srgbClr val="FF0000"/>
                </a:solidFill>
                <a:latin typeface="+mn-lt"/>
              </a:rPr>
              <a:t> Διαδικτύου </a:t>
            </a:r>
            <a:r>
              <a:rPr lang="el-GR" sz="2000" kern="0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2000" kern="0" dirty="0">
                <a:solidFill>
                  <a:srgbClr val="FF0000"/>
                </a:solidFill>
                <a:latin typeface="+mn-lt"/>
              </a:rPr>
              <a:t>Internet Protocol)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Μορφή δεδομενογράματος</a:t>
            </a:r>
            <a:endParaRPr lang="en-US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Διευθυνσιοδότηση </a:t>
            </a:r>
            <a:r>
              <a:rPr lang="en-US" kern="0" dirty="0">
                <a:latin typeface="+mn-lt"/>
              </a:rPr>
              <a:t>IPv4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ICMP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IPv6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495800" y="1600200"/>
            <a:ext cx="43592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4.5 </a:t>
            </a:r>
            <a:r>
              <a:rPr lang="el-GR" sz="2000" kern="0" dirty="0" smtClean="0">
                <a:latin typeface="+mn-lt"/>
              </a:rPr>
              <a:t> Αλγόριθμοι </a:t>
            </a:r>
            <a:r>
              <a:rPr lang="el-GR" sz="2000" kern="0" dirty="0">
                <a:latin typeface="+mn-lt"/>
              </a:rPr>
              <a:t>δρομολόγησης</a:t>
            </a:r>
            <a:endParaRPr lang="en-US" sz="20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Κατάστασης ζεύξης</a:t>
            </a:r>
            <a:r>
              <a:rPr lang="en-US" kern="0" dirty="0">
                <a:latin typeface="+mn-lt"/>
              </a:rPr>
              <a:t> (Link State)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Διανύσματος απόστασης</a:t>
            </a:r>
            <a:r>
              <a:rPr lang="en-US" kern="0" dirty="0">
                <a:latin typeface="+mn-lt"/>
              </a:rPr>
              <a:t> (Distance Vector)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Ιεραρχική δρομολόγηση</a:t>
            </a:r>
            <a:endParaRPr lang="en-US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4.6 </a:t>
            </a:r>
            <a:r>
              <a:rPr lang="el-GR" sz="2000" kern="0" dirty="0" smtClean="0">
                <a:latin typeface="+mn-lt"/>
              </a:rPr>
              <a:t> Δρομολόγηση </a:t>
            </a:r>
            <a:r>
              <a:rPr lang="el-GR" sz="2000" kern="0" dirty="0">
                <a:latin typeface="+mn-lt"/>
              </a:rPr>
              <a:t>στο Διαδίκτυο</a:t>
            </a:r>
            <a:endParaRPr lang="en-US" sz="20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RIP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OSPF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BGP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endParaRPr lang="en-US" sz="2000" kern="0" dirty="0">
              <a:latin typeface="+mn-lt"/>
            </a:endParaRPr>
          </a:p>
        </p:txBody>
      </p:sp>
      <p:sp>
        <p:nvSpPr>
          <p:cNvPr id="39941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96583E30-307E-4271-88E7-0EC3843764B1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5186" name="Rectangle 2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187" name="Rectangle 3"/>
          <p:cNvSpPr>
            <a:spLocks noChangeArrowheads="1"/>
          </p:cNvSpPr>
          <p:nvPr/>
        </p:nvSpPr>
        <p:spPr bwMode="auto">
          <a:xfrm>
            <a:off x="1638300" y="1847850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188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33350"/>
            <a:ext cx="7772400" cy="1143000"/>
          </a:xfrm>
        </p:spPr>
        <p:txBody>
          <a:bodyPr/>
          <a:lstStyle/>
          <a:p>
            <a:r>
              <a:rPr lang="el-GR" sz="3600" smtClean="0"/>
              <a:t>Το</a:t>
            </a:r>
            <a:r>
              <a:rPr lang="en-US" sz="3600" smtClean="0"/>
              <a:t> </a:t>
            </a:r>
            <a:r>
              <a:rPr lang="el-GR" sz="3600" smtClean="0"/>
              <a:t>επίπεδο δικτύου του Δια</a:t>
            </a:r>
            <a:r>
              <a:rPr lang="el-GR" smtClean="0"/>
              <a:t>δικτύου</a:t>
            </a:r>
            <a:endParaRPr lang="en-US" smtClean="0"/>
          </a:p>
        </p:txBody>
      </p:sp>
      <p:grpSp>
        <p:nvGrpSpPr>
          <p:cNvPr id="5189" name="Group 6"/>
          <p:cNvGrpSpPr>
            <a:grpSpLocks/>
          </p:cNvGrpSpPr>
          <p:nvPr/>
        </p:nvGrpSpPr>
        <p:grpSpPr bwMode="auto">
          <a:xfrm>
            <a:off x="3771900" y="3479800"/>
            <a:ext cx="1250950" cy="1214438"/>
            <a:chOff x="3996" y="2883"/>
            <a:chExt cx="609" cy="765"/>
          </a:xfrm>
        </p:grpSpPr>
        <p:sp>
          <p:nvSpPr>
            <p:cNvPr id="5214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215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216" name="Text Box 9"/>
            <p:cNvSpPr txBox="1">
              <a:spLocks noChangeArrowheads="1"/>
            </p:cNvSpPr>
            <p:nvPr/>
          </p:nvSpPr>
          <p:spPr bwMode="auto">
            <a:xfrm>
              <a:off x="4027" y="3114"/>
              <a:ext cx="5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1400"/>
                <a:t>Πίνακας </a:t>
              </a:r>
            </a:p>
            <a:p>
              <a:pPr algn="ctr" eaLnBrk="0" hangingPunct="0"/>
              <a:r>
                <a:rPr lang="el-GR" sz="1400"/>
                <a:t>προώθησης</a:t>
              </a:r>
              <a:endParaRPr lang="en-US" sz="1400"/>
            </a:p>
          </p:txBody>
        </p:sp>
        <p:sp>
          <p:nvSpPr>
            <p:cNvPr id="5217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18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19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20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21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22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190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133475"/>
            <a:ext cx="7534275" cy="4381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000" smtClean="0"/>
              <a:t>Λειτουργίες επιπέδου δικτύου υπολογιστή, δρομολογητή</a:t>
            </a:r>
            <a:r>
              <a:rPr lang="en-US" sz="2000" smtClean="0"/>
              <a:t>:</a:t>
            </a:r>
          </a:p>
        </p:txBody>
      </p:sp>
      <p:sp>
        <p:nvSpPr>
          <p:cNvPr id="5191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92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193" name="Group 19"/>
          <p:cNvGrpSpPr>
            <a:grpSpLocks/>
          </p:cNvGrpSpPr>
          <p:nvPr/>
        </p:nvGrpSpPr>
        <p:grpSpPr bwMode="auto">
          <a:xfrm>
            <a:off x="1836738" y="2667000"/>
            <a:ext cx="1981200" cy="1103313"/>
            <a:chOff x="1175" y="1848"/>
            <a:chExt cx="1248" cy="695"/>
          </a:xfrm>
        </p:grpSpPr>
        <p:sp>
          <p:nvSpPr>
            <p:cNvPr id="5211" name="Rectangle 20"/>
            <p:cNvSpPr>
              <a:spLocks noChangeArrowheads="1"/>
            </p:cNvSpPr>
            <p:nvPr/>
          </p:nvSpPr>
          <p:spPr bwMode="auto">
            <a:xfrm>
              <a:off x="1224" y="1848"/>
              <a:ext cx="1128" cy="664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212" name="Rectangle 21"/>
            <p:cNvSpPr>
              <a:spLocks noChangeArrowheads="1"/>
            </p:cNvSpPr>
            <p:nvPr/>
          </p:nvSpPr>
          <p:spPr bwMode="auto">
            <a:xfrm>
              <a:off x="1192" y="1880"/>
              <a:ext cx="1140" cy="6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213" name="Text Box 22"/>
            <p:cNvSpPr txBox="1">
              <a:spLocks noChangeArrowheads="1"/>
            </p:cNvSpPr>
            <p:nvPr/>
          </p:nvSpPr>
          <p:spPr bwMode="auto">
            <a:xfrm>
              <a:off x="1175" y="1895"/>
              <a:ext cx="1248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l-GR" sz="1400">
                  <a:solidFill>
                    <a:srgbClr val="FF0000"/>
                  </a:solidFill>
                </a:rPr>
                <a:t>Πρωτόκολλα </a:t>
              </a:r>
            </a:p>
            <a:p>
              <a:pPr eaLnBrk="0" hangingPunct="0"/>
              <a:r>
                <a:rPr lang="el-GR" sz="1400">
                  <a:solidFill>
                    <a:srgbClr val="FF0000"/>
                  </a:solidFill>
                </a:rPr>
                <a:t>Δρομολόγησης:</a:t>
              </a:r>
              <a:endParaRPr lang="en-US" sz="1400">
                <a:solidFill>
                  <a:srgbClr val="FF0000"/>
                </a:solidFill>
              </a:endParaRPr>
            </a:p>
            <a:p>
              <a:pPr eaLnBrk="0" hangingPunct="0">
                <a:buFontTx/>
                <a:buChar char="•"/>
              </a:pPr>
              <a:r>
                <a:rPr lang="el-GR" sz="1400"/>
                <a:t>επιλογή διαδρομής</a:t>
              </a:r>
              <a:endParaRPr lang="en-US" sz="1400"/>
            </a:p>
            <a:p>
              <a:pPr eaLnBrk="0" hangingPunct="0">
                <a:buFontTx/>
                <a:buChar char="•"/>
              </a:pPr>
              <a:r>
                <a:rPr lang="en-US" sz="1400"/>
                <a:t>RIP, OSPF, BGP</a:t>
              </a:r>
            </a:p>
          </p:txBody>
        </p:sp>
      </p:grpSp>
      <p:sp>
        <p:nvSpPr>
          <p:cNvPr id="5194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>
              <a:gd name="T0" fmla="*/ 0 w 396"/>
              <a:gd name="T1" fmla="*/ 0 h 246"/>
              <a:gd name="T2" fmla="*/ 2147483647 w 396"/>
              <a:gd name="T3" fmla="*/ 2147483647 h 246"/>
              <a:gd name="T4" fmla="*/ 2147483647 w 396"/>
              <a:gd name="T5" fmla="*/ 2147483647 h 246"/>
              <a:gd name="T6" fmla="*/ 0 60000 65536"/>
              <a:gd name="T7" fmla="*/ 0 60000 65536"/>
              <a:gd name="T8" fmla="*/ 0 60000 65536"/>
              <a:gd name="T9" fmla="*/ 0 w 396"/>
              <a:gd name="T10" fmla="*/ 0 h 246"/>
              <a:gd name="T11" fmla="*/ 396 w 396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195" name="Group 24"/>
          <p:cNvGrpSpPr>
            <a:grpSpLocks/>
          </p:cNvGrpSpPr>
          <p:nvPr/>
        </p:nvGrpSpPr>
        <p:grpSpPr bwMode="auto">
          <a:xfrm>
            <a:off x="5092700" y="2576513"/>
            <a:ext cx="3000375" cy="1181100"/>
            <a:chOff x="102" y="1272"/>
            <a:chExt cx="1890" cy="744"/>
          </a:xfrm>
        </p:grpSpPr>
        <p:sp>
          <p:nvSpPr>
            <p:cNvPr id="5208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209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210" name="Text Box 27"/>
            <p:cNvSpPr txBox="1">
              <a:spLocks noChangeArrowheads="1"/>
            </p:cNvSpPr>
            <p:nvPr/>
          </p:nvSpPr>
          <p:spPr bwMode="auto">
            <a:xfrm>
              <a:off x="116" y="1319"/>
              <a:ext cx="168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1400">
                  <a:solidFill>
                    <a:srgbClr val="FF0000"/>
                  </a:solidFill>
                </a:rPr>
                <a:t>Πρωτόκολλο </a:t>
              </a:r>
              <a:r>
                <a:rPr lang="en-US" sz="1400">
                  <a:solidFill>
                    <a:srgbClr val="FF0000"/>
                  </a:solidFill>
                </a:rPr>
                <a:t>IP</a:t>
              </a:r>
            </a:p>
            <a:p>
              <a:pPr eaLnBrk="0" hangingPunct="0">
                <a:buFontTx/>
                <a:buChar char="•"/>
              </a:pPr>
              <a:r>
                <a:rPr lang="el-GR" sz="1400"/>
                <a:t>Συμβάσεις διευθυνσιοδότησης</a:t>
              </a:r>
              <a:endParaRPr lang="en-US" sz="1400"/>
            </a:p>
            <a:p>
              <a:pPr eaLnBrk="0" hangingPunct="0">
                <a:buFontTx/>
                <a:buChar char="•"/>
              </a:pPr>
              <a:r>
                <a:rPr lang="el-GR" sz="1400"/>
                <a:t>Μορφή </a:t>
              </a:r>
              <a:r>
                <a:rPr lang="en-US" sz="1400"/>
                <a:t>datagram</a:t>
              </a:r>
            </a:p>
            <a:p>
              <a:pPr eaLnBrk="0" hangingPunct="0">
                <a:buFontTx/>
                <a:buChar char="•"/>
              </a:pPr>
              <a:r>
                <a:rPr lang="el-GR" sz="1400"/>
                <a:t>Συμβάσεις χειρισμού πακέτων</a:t>
              </a:r>
              <a:endParaRPr lang="en-US" sz="1400"/>
            </a:p>
          </p:txBody>
        </p:sp>
      </p:grpSp>
      <p:grpSp>
        <p:nvGrpSpPr>
          <p:cNvPr id="5196" name="Group 28"/>
          <p:cNvGrpSpPr>
            <a:grpSpLocks/>
          </p:cNvGrpSpPr>
          <p:nvPr/>
        </p:nvGrpSpPr>
        <p:grpSpPr bwMode="auto">
          <a:xfrm>
            <a:off x="5149850" y="3889375"/>
            <a:ext cx="2000250" cy="1050925"/>
            <a:chOff x="72" y="1146"/>
            <a:chExt cx="1260" cy="611"/>
          </a:xfrm>
        </p:grpSpPr>
        <p:sp>
          <p:nvSpPr>
            <p:cNvPr id="5205" name="Rectangle 29"/>
            <p:cNvSpPr>
              <a:spLocks noChangeArrowheads="1"/>
            </p:cNvSpPr>
            <p:nvPr/>
          </p:nvSpPr>
          <p:spPr bwMode="auto">
            <a:xfrm>
              <a:off x="114" y="1146"/>
              <a:ext cx="1218" cy="5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206" name="Rectangle 30"/>
            <p:cNvSpPr>
              <a:spLocks noChangeArrowheads="1"/>
            </p:cNvSpPr>
            <p:nvPr/>
          </p:nvSpPr>
          <p:spPr bwMode="auto">
            <a:xfrm>
              <a:off x="72" y="1188"/>
              <a:ext cx="1218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207" name="Text Box 31"/>
            <p:cNvSpPr txBox="1">
              <a:spLocks noChangeArrowheads="1"/>
            </p:cNvSpPr>
            <p:nvPr/>
          </p:nvSpPr>
          <p:spPr bwMode="auto">
            <a:xfrm>
              <a:off x="120" y="1156"/>
              <a:ext cx="1197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l-GR" sz="1400">
                  <a:solidFill>
                    <a:srgbClr val="FF0000"/>
                  </a:solidFill>
                </a:rPr>
                <a:t>Πρωτόκολλο </a:t>
              </a:r>
              <a:r>
                <a:rPr lang="en-US" sz="1400">
                  <a:solidFill>
                    <a:srgbClr val="FF0000"/>
                  </a:solidFill>
                </a:rPr>
                <a:t>ICMP</a:t>
              </a:r>
            </a:p>
            <a:p>
              <a:pPr eaLnBrk="0" hangingPunct="0">
                <a:buFontTx/>
                <a:buChar char="•"/>
              </a:pPr>
              <a:r>
                <a:rPr lang="el-GR" sz="1400"/>
                <a:t>Αναφορά σφαλμάτων</a:t>
              </a:r>
              <a:endParaRPr lang="en-US" sz="1400"/>
            </a:p>
            <a:p>
              <a:pPr eaLnBrk="0" hangingPunct="0">
                <a:buFontTx/>
                <a:buChar char="•"/>
              </a:pPr>
              <a:r>
                <a:rPr lang="el-GR" sz="1400"/>
                <a:t>«Σηματοδότηση» δρομολογητών</a:t>
              </a:r>
              <a:endParaRPr lang="en-US" sz="1400"/>
            </a:p>
          </p:txBody>
        </p:sp>
      </p:grpSp>
      <p:sp>
        <p:nvSpPr>
          <p:cNvPr id="5197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98" name="Text Box 33"/>
          <p:cNvSpPr txBox="1">
            <a:spLocks noChangeArrowheads="1"/>
          </p:cNvSpPr>
          <p:nvPr/>
        </p:nvSpPr>
        <p:spPr bwMode="auto">
          <a:xfrm>
            <a:off x="3098800" y="1993900"/>
            <a:ext cx="343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chemeClr val="bg2"/>
                </a:solidFill>
              </a:rPr>
              <a:t>Επίπεδο Μεταφοράς</a:t>
            </a:r>
            <a:r>
              <a:rPr lang="en-US">
                <a:solidFill>
                  <a:schemeClr val="bg2"/>
                </a:solidFill>
              </a:rPr>
              <a:t>: TCP, UDP</a:t>
            </a:r>
            <a:endParaRPr lang="en-US"/>
          </a:p>
        </p:txBody>
      </p:sp>
      <p:sp>
        <p:nvSpPr>
          <p:cNvPr id="5199" name="Text Box 34"/>
          <p:cNvSpPr txBox="1">
            <a:spLocks noChangeArrowheads="1"/>
          </p:cNvSpPr>
          <p:nvPr/>
        </p:nvSpPr>
        <p:spPr bwMode="auto">
          <a:xfrm>
            <a:off x="4213225" y="4965700"/>
            <a:ext cx="1860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chemeClr val="bg2"/>
                </a:solidFill>
              </a:rPr>
              <a:t>Επίπεδο Ζεύξης</a:t>
            </a:r>
            <a:endParaRPr lang="en-US"/>
          </a:p>
        </p:txBody>
      </p:sp>
      <p:sp>
        <p:nvSpPr>
          <p:cNvPr id="5200" name="Text Box 35"/>
          <p:cNvSpPr txBox="1">
            <a:spLocks noChangeArrowheads="1"/>
          </p:cNvSpPr>
          <p:nvPr/>
        </p:nvSpPr>
        <p:spPr bwMode="auto">
          <a:xfrm>
            <a:off x="4060825" y="5489575"/>
            <a:ext cx="1808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chemeClr val="bg2"/>
                </a:solidFill>
              </a:rPr>
              <a:t>Φυσικό Επίπεδο</a:t>
            </a:r>
            <a:endParaRPr lang="en-US"/>
          </a:p>
        </p:txBody>
      </p:sp>
      <p:sp>
        <p:nvSpPr>
          <p:cNvPr id="5201" name="Text Box 36"/>
          <p:cNvSpPr txBox="1">
            <a:spLocks noChangeArrowheads="1"/>
          </p:cNvSpPr>
          <p:nvPr/>
        </p:nvSpPr>
        <p:spPr bwMode="auto">
          <a:xfrm>
            <a:off x="246063" y="3265488"/>
            <a:ext cx="13255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l-GR" sz="2400">
                <a:solidFill>
                  <a:srgbClr val="FF0000"/>
                </a:solidFill>
              </a:rPr>
              <a:t>Επίπεδο</a:t>
            </a:r>
          </a:p>
          <a:p>
            <a:pPr algn="r" eaLnBrk="0" hangingPunct="0"/>
            <a:r>
              <a:rPr lang="el-GR" sz="2400">
                <a:solidFill>
                  <a:srgbClr val="FF0000"/>
                </a:solidFill>
              </a:rPr>
              <a:t>Δικτύου</a:t>
            </a:r>
            <a:endParaRPr lang="en-US"/>
          </a:p>
        </p:txBody>
      </p:sp>
      <p:sp>
        <p:nvSpPr>
          <p:cNvPr id="5202" name="Line 37"/>
          <p:cNvSpPr>
            <a:spLocks noChangeShapeType="1"/>
          </p:cNvSpPr>
          <p:nvPr/>
        </p:nvSpPr>
        <p:spPr bwMode="auto">
          <a:xfrm flipV="1">
            <a:off x="1381125" y="2486025"/>
            <a:ext cx="0" cy="742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03" name="Line 38"/>
          <p:cNvSpPr>
            <a:spLocks noChangeShapeType="1"/>
          </p:cNvSpPr>
          <p:nvPr/>
        </p:nvSpPr>
        <p:spPr bwMode="auto">
          <a:xfrm>
            <a:off x="1381125" y="4152900"/>
            <a:ext cx="0" cy="742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04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5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2BAD230D-7AEB-4475-BCC6-777EC80C16C5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0"/>
            <a:ext cx="7772400" cy="781050"/>
          </a:xfrm>
        </p:spPr>
        <p:txBody>
          <a:bodyPr/>
          <a:lstStyle/>
          <a:p>
            <a:r>
              <a:rPr lang="el-GR" sz="3600" smtClean="0"/>
              <a:t>Δομή </a:t>
            </a:r>
            <a:r>
              <a:rPr lang="en-US" sz="3600" smtClean="0"/>
              <a:t>IP datagram</a:t>
            </a:r>
            <a:endParaRPr lang="en-US" smtClean="0"/>
          </a:p>
        </p:txBody>
      </p:sp>
      <p:grpSp>
        <p:nvGrpSpPr>
          <p:cNvPr id="55299" name="Group 3"/>
          <p:cNvGrpSpPr>
            <a:grpSpLocks/>
          </p:cNvGrpSpPr>
          <p:nvPr/>
        </p:nvGrpSpPr>
        <p:grpSpPr bwMode="auto">
          <a:xfrm>
            <a:off x="38100" y="863600"/>
            <a:ext cx="9085263" cy="5426075"/>
            <a:chOff x="-135" y="629"/>
            <a:chExt cx="5723" cy="3418"/>
          </a:xfrm>
        </p:grpSpPr>
        <p:sp>
          <p:nvSpPr>
            <p:cNvPr id="55302" name="Rectangle 4"/>
            <p:cNvSpPr>
              <a:spLocks noChangeArrowheads="1"/>
            </p:cNvSpPr>
            <p:nvPr/>
          </p:nvSpPr>
          <p:spPr bwMode="auto">
            <a:xfrm>
              <a:off x="1825" y="953"/>
              <a:ext cx="2489" cy="303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5303" name="Rectangle 5"/>
            <p:cNvSpPr>
              <a:spLocks noChangeArrowheads="1"/>
            </p:cNvSpPr>
            <p:nvPr/>
          </p:nvSpPr>
          <p:spPr bwMode="auto">
            <a:xfrm>
              <a:off x="1765" y="1020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55304" name="Text Box 6"/>
            <p:cNvSpPr txBox="1">
              <a:spLocks noChangeArrowheads="1"/>
            </p:cNvSpPr>
            <p:nvPr/>
          </p:nvSpPr>
          <p:spPr bwMode="auto">
            <a:xfrm>
              <a:off x="1730" y="1061"/>
              <a:ext cx="3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ver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305" name="Text Box 7"/>
            <p:cNvSpPr txBox="1">
              <a:spLocks noChangeArrowheads="1"/>
            </p:cNvSpPr>
            <p:nvPr/>
          </p:nvSpPr>
          <p:spPr bwMode="auto">
            <a:xfrm>
              <a:off x="3300" y="1100"/>
              <a:ext cx="5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length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5306" name="Line 8"/>
            <p:cNvSpPr>
              <a:spLocks noChangeShapeType="1"/>
            </p:cNvSpPr>
            <p:nvPr/>
          </p:nvSpPr>
          <p:spPr bwMode="auto">
            <a:xfrm>
              <a:off x="1773" y="1346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07" name="Line 9"/>
            <p:cNvSpPr>
              <a:spLocks noChangeShapeType="1"/>
            </p:cNvSpPr>
            <p:nvPr/>
          </p:nvSpPr>
          <p:spPr bwMode="auto">
            <a:xfrm flipH="1" flipV="1">
              <a:off x="2995" y="1026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08" name="Text Box 10"/>
            <p:cNvSpPr txBox="1">
              <a:spLocks noChangeArrowheads="1"/>
            </p:cNvSpPr>
            <p:nvPr/>
          </p:nvSpPr>
          <p:spPr bwMode="auto">
            <a:xfrm>
              <a:off x="2678" y="695"/>
              <a:ext cx="5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32 bits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309" name="Line 11"/>
            <p:cNvSpPr>
              <a:spLocks noChangeShapeType="1"/>
            </p:cNvSpPr>
            <p:nvPr/>
          </p:nvSpPr>
          <p:spPr bwMode="auto">
            <a:xfrm>
              <a:off x="3337" y="847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10" name="Line 12"/>
            <p:cNvSpPr>
              <a:spLocks noChangeShapeType="1"/>
            </p:cNvSpPr>
            <p:nvPr/>
          </p:nvSpPr>
          <p:spPr bwMode="auto">
            <a:xfrm rot="10800000">
              <a:off x="1757" y="854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11" name="Text Box 13"/>
            <p:cNvSpPr txBox="1">
              <a:spLocks noChangeArrowheads="1"/>
            </p:cNvSpPr>
            <p:nvPr/>
          </p:nvSpPr>
          <p:spPr bwMode="auto">
            <a:xfrm>
              <a:off x="2382" y="2881"/>
              <a:ext cx="137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data </a:t>
              </a:r>
            </a:p>
            <a:p>
              <a:pPr algn="ctr" eaLnBrk="0" hangingPunct="0"/>
              <a:r>
                <a:rPr lang="en-US" sz="2000"/>
                <a:t>(variable length,</a:t>
              </a:r>
            </a:p>
            <a:p>
              <a:pPr algn="ctr" eaLnBrk="0" hangingPunct="0"/>
              <a:r>
                <a:rPr lang="en-US" sz="2000"/>
                <a:t>typically a TCP </a:t>
              </a:r>
            </a:p>
            <a:p>
              <a:pPr algn="ctr" eaLnBrk="0" hangingPunct="0"/>
              <a:r>
                <a:rPr lang="en-US" sz="2000"/>
                <a:t>or UDP segment)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312" name="Text Box 14"/>
            <p:cNvSpPr txBox="1">
              <a:spLocks noChangeArrowheads="1"/>
            </p:cNvSpPr>
            <p:nvPr/>
          </p:nvSpPr>
          <p:spPr bwMode="auto">
            <a:xfrm>
              <a:off x="1714" y="1405"/>
              <a:ext cx="1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/>
                <a:t>16-bit identifier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5313" name="Line 15"/>
            <p:cNvSpPr>
              <a:spLocks noChangeShapeType="1"/>
            </p:cNvSpPr>
            <p:nvPr/>
          </p:nvSpPr>
          <p:spPr bwMode="auto">
            <a:xfrm flipV="1">
              <a:off x="1769" y="229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14" name="Line 16"/>
            <p:cNvSpPr>
              <a:spLocks noChangeShapeType="1"/>
            </p:cNvSpPr>
            <p:nvPr/>
          </p:nvSpPr>
          <p:spPr bwMode="auto">
            <a:xfrm flipV="1">
              <a:off x="1769" y="259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15" name="Text Box 17"/>
            <p:cNvSpPr txBox="1">
              <a:spLocks noChangeArrowheads="1"/>
            </p:cNvSpPr>
            <p:nvPr/>
          </p:nvSpPr>
          <p:spPr bwMode="auto">
            <a:xfrm>
              <a:off x="3249" y="1637"/>
              <a:ext cx="8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header</a:t>
              </a:r>
            </a:p>
            <a:p>
              <a:pPr algn="ctr" eaLnBrk="0" hangingPunct="0"/>
              <a:r>
                <a:rPr lang="en-US"/>
                <a:t> checksum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5316" name="Text Box 18"/>
            <p:cNvSpPr txBox="1">
              <a:spLocks noChangeArrowheads="1"/>
            </p:cNvSpPr>
            <p:nvPr/>
          </p:nvSpPr>
          <p:spPr bwMode="auto">
            <a:xfrm>
              <a:off x="1766" y="1619"/>
              <a:ext cx="60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time to</a:t>
              </a:r>
            </a:p>
            <a:p>
              <a:pPr algn="ctr" eaLnBrk="0" hangingPunct="0"/>
              <a:r>
                <a:rPr lang="en-US"/>
                <a:t>live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5317" name="Text Box 19"/>
            <p:cNvSpPr txBox="1">
              <a:spLocks noChangeArrowheads="1"/>
            </p:cNvSpPr>
            <p:nvPr/>
          </p:nvSpPr>
          <p:spPr bwMode="auto">
            <a:xfrm>
              <a:off x="2095" y="2047"/>
              <a:ext cx="17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32 bit source IP address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318" name="Text Box 20"/>
            <p:cNvSpPr txBox="1">
              <a:spLocks noChangeArrowheads="1"/>
            </p:cNvSpPr>
            <p:nvPr/>
          </p:nvSpPr>
          <p:spPr bwMode="auto">
            <a:xfrm>
              <a:off x="347" y="629"/>
              <a:ext cx="123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l-GR"/>
                <a:t>αριθμός έκδοσης</a:t>
              </a:r>
            </a:p>
            <a:p>
              <a:pPr algn="r" eaLnBrk="0" hangingPunct="0"/>
              <a:r>
                <a:rPr lang="el-GR"/>
                <a:t> </a:t>
              </a:r>
              <a:r>
                <a:rPr lang="en-US"/>
                <a:t>IP</a:t>
              </a:r>
              <a:r>
                <a:rPr lang="el-GR"/>
                <a:t> πρωτοκόλλου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55319" name="Text Box 21"/>
            <p:cNvSpPr txBox="1">
              <a:spLocks noChangeArrowheads="1"/>
            </p:cNvSpPr>
            <p:nvPr/>
          </p:nvSpPr>
          <p:spPr bwMode="auto">
            <a:xfrm>
              <a:off x="374" y="974"/>
              <a:ext cx="120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l-GR"/>
                <a:t>μήκος κεφαλίδας</a:t>
              </a:r>
              <a:endParaRPr lang="en-US"/>
            </a:p>
            <a:p>
              <a:pPr algn="r" eaLnBrk="0" hangingPunct="0"/>
              <a:r>
                <a:rPr lang="en-US"/>
                <a:t> (bytes)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55320" name="Text Box 22"/>
            <p:cNvSpPr txBox="1">
              <a:spLocks noChangeArrowheads="1"/>
            </p:cNvSpPr>
            <p:nvPr/>
          </p:nvSpPr>
          <p:spPr bwMode="auto">
            <a:xfrm>
              <a:off x="-59" y="1604"/>
              <a:ext cx="169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l-GR" sz="1400"/>
                <a:t>μέγιστος αριθμός</a:t>
              </a:r>
              <a:endParaRPr lang="en-US" sz="1400"/>
            </a:p>
            <a:p>
              <a:pPr algn="r" eaLnBrk="0" hangingPunct="0"/>
              <a:r>
                <a:rPr lang="el-GR" sz="1400"/>
                <a:t>αλμάτων</a:t>
              </a:r>
              <a:r>
                <a:rPr lang="en-US" sz="1400"/>
                <a:t> </a:t>
              </a:r>
              <a:r>
                <a:rPr lang="el-GR" sz="1400"/>
                <a:t>(</a:t>
              </a:r>
              <a:r>
                <a:rPr lang="en-US" sz="1400"/>
                <a:t>hops</a:t>
              </a:r>
              <a:r>
                <a:rPr lang="el-GR" sz="1400"/>
                <a:t>) που απομένουν</a:t>
              </a:r>
              <a:endParaRPr lang="en-US" sz="1400"/>
            </a:p>
            <a:p>
              <a:pPr algn="r" eaLnBrk="0" hangingPunct="0"/>
              <a:r>
                <a:rPr lang="en-US" sz="1400"/>
                <a:t>(</a:t>
              </a:r>
              <a:r>
                <a:rPr lang="el-GR" sz="1400"/>
                <a:t>μειώνεται κατά 1 σε</a:t>
              </a:r>
            </a:p>
            <a:p>
              <a:pPr algn="r" eaLnBrk="0" hangingPunct="0"/>
              <a:r>
                <a:rPr lang="el-GR" sz="1400"/>
                <a:t> κάθε δρομολογητή</a:t>
              </a:r>
              <a:r>
                <a:rPr lang="en-US" sz="1400"/>
                <a:t>)</a:t>
              </a:r>
            </a:p>
          </p:txBody>
        </p:sp>
        <p:sp>
          <p:nvSpPr>
            <p:cNvPr id="55321" name="Line 23"/>
            <p:cNvSpPr>
              <a:spLocks noChangeShapeType="1"/>
            </p:cNvSpPr>
            <p:nvPr/>
          </p:nvSpPr>
          <p:spPr bwMode="auto">
            <a:xfrm>
              <a:off x="1512" y="834"/>
              <a:ext cx="333" cy="2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22" name="Line 24"/>
            <p:cNvSpPr>
              <a:spLocks noChangeShapeType="1"/>
            </p:cNvSpPr>
            <p:nvPr/>
          </p:nvSpPr>
          <p:spPr bwMode="auto">
            <a:xfrm>
              <a:off x="1530" y="1185"/>
              <a:ext cx="570" cy="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23" name="Text Box 25"/>
            <p:cNvSpPr txBox="1">
              <a:spLocks noChangeArrowheads="1"/>
            </p:cNvSpPr>
            <p:nvPr/>
          </p:nvSpPr>
          <p:spPr bwMode="auto">
            <a:xfrm>
              <a:off x="4452" y="1214"/>
              <a:ext cx="87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/>
                <a:t>για</a:t>
              </a:r>
              <a:endParaRPr lang="en-US"/>
            </a:p>
            <a:p>
              <a:pPr eaLnBrk="0" hangingPunct="0"/>
              <a:r>
                <a:rPr lang="el-GR"/>
                <a:t>κατάτμηση</a:t>
              </a:r>
              <a:r>
                <a:rPr lang="en-US"/>
                <a:t>/</a:t>
              </a:r>
            </a:p>
            <a:p>
              <a:pPr eaLnBrk="0" hangingPunct="0"/>
              <a:r>
                <a:rPr lang="el-GR"/>
                <a:t>ανασύνθεση</a:t>
              </a:r>
              <a:endParaRPr lang="en-US"/>
            </a:p>
          </p:txBody>
        </p:sp>
        <p:sp>
          <p:nvSpPr>
            <p:cNvPr id="55324" name="Text Box 26"/>
            <p:cNvSpPr txBox="1">
              <a:spLocks noChangeArrowheads="1"/>
            </p:cNvSpPr>
            <p:nvPr/>
          </p:nvSpPr>
          <p:spPr bwMode="auto">
            <a:xfrm>
              <a:off x="4433" y="752"/>
              <a:ext cx="115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1600"/>
                <a:t>Συνολικό μήκος</a:t>
              </a:r>
            </a:p>
            <a:p>
              <a:pPr eaLnBrk="0" hangingPunct="0"/>
              <a:r>
                <a:rPr lang="en-US" sz="1600"/>
                <a:t>datagram (bytes)</a:t>
              </a:r>
            </a:p>
          </p:txBody>
        </p:sp>
        <p:sp>
          <p:nvSpPr>
            <p:cNvPr id="55325" name="Text Box 27"/>
            <p:cNvSpPr txBox="1">
              <a:spLocks noChangeArrowheads="1"/>
            </p:cNvSpPr>
            <p:nvPr/>
          </p:nvSpPr>
          <p:spPr bwMode="auto">
            <a:xfrm>
              <a:off x="-135" y="2408"/>
              <a:ext cx="178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l-GR" sz="1400"/>
                <a:t>Πρωτόκολλο ανώτερου επιπέδου</a:t>
              </a:r>
            </a:p>
            <a:p>
              <a:pPr algn="r" eaLnBrk="0" hangingPunct="0"/>
              <a:r>
                <a:rPr lang="el-GR" sz="1400"/>
                <a:t>που θα παραδοθεί το φορτίο  </a:t>
              </a:r>
              <a:endParaRPr lang="en-US" sz="1400"/>
            </a:p>
          </p:txBody>
        </p:sp>
        <p:sp>
          <p:nvSpPr>
            <p:cNvPr id="55326" name="Line 28"/>
            <p:cNvSpPr>
              <a:spLocks noChangeShapeType="1"/>
            </p:cNvSpPr>
            <p:nvPr/>
          </p:nvSpPr>
          <p:spPr bwMode="auto">
            <a:xfrm flipV="1">
              <a:off x="1602" y="1806"/>
              <a:ext cx="924" cy="7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27" name="Line 29"/>
            <p:cNvSpPr>
              <a:spLocks noChangeShapeType="1"/>
            </p:cNvSpPr>
            <p:nvPr/>
          </p:nvSpPr>
          <p:spPr bwMode="auto">
            <a:xfrm flipH="1">
              <a:off x="3228" y="1500"/>
              <a:ext cx="1284" cy="1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28" name="Line 30"/>
            <p:cNvSpPr>
              <a:spLocks noChangeShapeType="1"/>
            </p:cNvSpPr>
            <p:nvPr/>
          </p:nvSpPr>
          <p:spPr bwMode="auto">
            <a:xfrm flipH="1">
              <a:off x="4098" y="954"/>
              <a:ext cx="402" cy="2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29" name="Text Box 31"/>
            <p:cNvSpPr txBox="1">
              <a:spLocks noChangeArrowheads="1"/>
            </p:cNvSpPr>
            <p:nvPr/>
          </p:nvSpPr>
          <p:spPr bwMode="auto">
            <a:xfrm>
              <a:off x="2008" y="995"/>
              <a:ext cx="47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head.</a:t>
              </a:r>
            </a:p>
            <a:p>
              <a:pPr algn="ctr" eaLnBrk="0" hangingPunct="0"/>
              <a:r>
                <a:rPr lang="en-US"/>
                <a:t>len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330" name="Text Box 32"/>
            <p:cNvSpPr txBox="1">
              <a:spLocks noChangeArrowheads="1"/>
            </p:cNvSpPr>
            <p:nvPr/>
          </p:nvSpPr>
          <p:spPr bwMode="auto">
            <a:xfrm>
              <a:off x="2414" y="989"/>
              <a:ext cx="60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type of</a:t>
              </a:r>
            </a:p>
            <a:p>
              <a:pPr algn="ctr" eaLnBrk="0" hangingPunct="0"/>
              <a:r>
                <a:rPr lang="en-US"/>
                <a:t>service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331" name="Line 33"/>
            <p:cNvSpPr>
              <a:spLocks noChangeShapeType="1"/>
            </p:cNvSpPr>
            <p:nvPr/>
          </p:nvSpPr>
          <p:spPr bwMode="auto">
            <a:xfrm flipH="1" flipV="1">
              <a:off x="2431" y="1023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32" name="Line 34"/>
            <p:cNvSpPr>
              <a:spLocks noChangeShapeType="1"/>
            </p:cNvSpPr>
            <p:nvPr/>
          </p:nvSpPr>
          <p:spPr bwMode="auto">
            <a:xfrm flipH="1" flipV="1">
              <a:off x="2044" y="102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33" name="Text Box 35"/>
            <p:cNvSpPr txBox="1">
              <a:spLocks noChangeArrowheads="1"/>
            </p:cNvSpPr>
            <p:nvPr/>
          </p:nvSpPr>
          <p:spPr bwMode="auto">
            <a:xfrm>
              <a:off x="198" y="1322"/>
              <a:ext cx="14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/>
                <a:t>“</a:t>
              </a:r>
              <a:r>
                <a:rPr lang="el-GR"/>
                <a:t>τύπος</a:t>
              </a:r>
              <a:r>
                <a:rPr lang="en-US"/>
                <a:t>” </a:t>
              </a:r>
              <a:r>
                <a:rPr lang="el-GR"/>
                <a:t>δεδομένων</a:t>
              </a:r>
              <a:r>
                <a:rPr lang="en-US"/>
                <a:t> 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55334" name="Line 36"/>
            <p:cNvSpPr>
              <a:spLocks noChangeShapeType="1"/>
            </p:cNvSpPr>
            <p:nvPr/>
          </p:nvSpPr>
          <p:spPr bwMode="auto">
            <a:xfrm flipV="1">
              <a:off x="1542" y="1194"/>
              <a:ext cx="966" cy="2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35" name="Line 37"/>
            <p:cNvSpPr>
              <a:spLocks noChangeShapeType="1"/>
            </p:cNvSpPr>
            <p:nvPr/>
          </p:nvSpPr>
          <p:spPr bwMode="auto">
            <a:xfrm flipH="1" flipV="1">
              <a:off x="2995" y="1350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36" name="Text Box 38"/>
            <p:cNvSpPr txBox="1">
              <a:spLocks noChangeArrowheads="1"/>
            </p:cNvSpPr>
            <p:nvPr/>
          </p:nvSpPr>
          <p:spPr bwMode="auto">
            <a:xfrm>
              <a:off x="2902" y="1399"/>
              <a:ext cx="4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/>
                <a:t>flgs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5337" name="Line 39"/>
            <p:cNvSpPr>
              <a:spLocks noChangeShapeType="1"/>
            </p:cNvSpPr>
            <p:nvPr/>
          </p:nvSpPr>
          <p:spPr bwMode="auto">
            <a:xfrm flipH="1" flipV="1">
              <a:off x="3289" y="134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38" name="Text Box 40"/>
            <p:cNvSpPr txBox="1">
              <a:spLocks noChangeArrowheads="1"/>
            </p:cNvSpPr>
            <p:nvPr/>
          </p:nvSpPr>
          <p:spPr bwMode="auto">
            <a:xfrm>
              <a:off x="3316" y="1315"/>
              <a:ext cx="9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/>
                <a:t>fragment</a:t>
              </a:r>
            </a:p>
            <a:p>
              <a:pPr algn="ctr" eaLnBrk="0" hangingPunct="0"/>
              <a:r>
                <a:rPr lang="en-US"/>
                <a:t> offset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5339" name="Line 41"/>
            <p:cNvSpPr>
              <a:spLocks noChangeShapeType="1"/>
            </p:cNvSpPr>
            <p:nvPr/>
          </p:nvSpPr>
          <p:spPr bwMode="auto">
            <a:xfrm flipH="1" flipV="1">
              <a:off x="4086" y="1434"/>
              <a:ext cx="414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40" name="Line 42"/>
            <p:cNvSpPr>
              <a:spLocks noChangeShapeType="1"/>
            </p:cNvSpPr>
            <p:nvPr/>
          </p:nvSpPr>
          <p:spPr bwMode="auto">
            <a:xfrm flipH="1">
              <a:off x="2904" y="1506"/>
              <a:ext cx="1584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41" name="Line 43"/>
            <p:cNvSpPr>
              <a:spLocks noChangeShapeType="1"/>
            </p:cNvSpPr>
            <p:nvPr/>
          </p:nvSpPr>
          <p:spPr bwMode="auto">
            <a:xfrm flipV="1">
              <a:off x="1769" y="1666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42" name="Line 44"/>
            <p:cNvSpPr>
              <a:spLocks noChangeShapeType="1"/>
            </p:cNvSpPr>
            <p:nvPr/>
          </p:nvSpPr>
          <p:spPr bwMode="auto">
            <a:xfrm flipH="1" flipV="1">
              <a:off x="2995" y="1668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43" name="Line 45"/>
            <p:cNvSpPr>
              <a:spLocks noChangeShapeType="1"/>
            </p:cNvSpPr>
            <p:nvPr/>
          </p:nvSpPr>
          <p:spPr bwMode="auto">
            <a:xfrm flipV="1">
              <a:off x="1757" y="199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44" name="Text Box 46"/>
            <p:cNvSpPr txBox="1">
              <a:spLocks noChangeArrowheads="1"/>
            </p:cNvSpPr>
            <p:nvPr/>
          </p:nvSpPr>
          <p:spPr bwMode="auto">
            <a:xfrm>
              <a:off x="2448" y="1613"/>
              <a:ext cx="49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upper</a:t>
              </a:r>
            </a:p>
            <a:p>
              <a:pPr algn="ctr" eaLnBrk="0" hangingPunct="0"/>
              <a:r>
                <a:rPr lang="en-US"/>
                <a:t> layer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5345" name="Line 47"/>
            <p:cNvSpPr>
              <a:spLocks noChangeShapeType="1"/>
            </p:cNvSpPr>
            <p:nvPr/>
          </p:nvSpPr>
          <p:spPr bwMode="auto">
            <a:xfrm flipH="1" flipV="1">
              <a:off x="2395" y="167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46" name="Line 48"/>
            <p:cNvSpPr>
              <a:spLocks noChangeShapeType="1"/>
            </p:cNvSpPr>
            <p:nvPr/>
          </p:nvSpPr>
          <p:spPr bwMode="auto">
            <a:xfrm>
              <a:off x="1590" y="1785"/>
              <a:ext cx="348" cy="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47" name="Text Box 49"/>
            <p:cNvSpPr txBox="1">
              <a:spLocks noChangeArrowheads="1"/>
            </p:cNvSpPr>
            <p:nvPr/>
          </p:nvSpPr>
          <p:spPr bwMode="auto">
            <a:xfrm>
              <a:off x="1967" y="2323"/>
              <a:ext cx="20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32 bit destination IP address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348" name="Line 50"/>
            <p:cNvSpPr>
              <a:spLocks noChangeShapeType="1"/>
            </p:cNvSpPr>
            <p:nvPr/>
          </p:nvSpPr>
          <p:spPr bwMode="auto">
            <a:xfrm flipV="1">
              <a:off x="1769" y="2872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49" name="Text Box 51"/>
            <p:cNvSpPr txBox="1">
              <a:spLocks noChangeArrowheads="1"/>
            </p:cNvSpPr>
            <p:nvPr/>
          </p:nvSpPr>
          <p:spPr bwMode="auto">
            <a:xfrm>
              <a:off x="2405" y="2617"/>
              <a:ext cx="11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Options (if any)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350" name="Text Box 52"/>
            <p:cNvSpPr txBox="1">
              <a:spLocks noChangeArrowheads="1"/>
            </p:cNvSpPr>
            <p:nvPr/>
          </p:nvSpPr>
          <p:spPr bwMode="auto">
            <a:xfrm>
              <a:off x="4380" y="2600"/>
              <a:ext cx="1204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1400"/>
                <a:t>Π</a:t>
              </a:r>
              <a:r>
                <a:rPr lang="en-US" sz="1400"/>
                <a:t>.</a:t>
              </a:r>
              <a:r>
                <a:rPr lang="el-GR" sz="1400"/>
                <a:t>χ</a:t>
              </a:r>
              <a:r>
                <a:rPr lang="en-US" sz="1400"/>
                <a:t>. </a:t>
              </a:r>
              <a:r>
                <a:rPr lang="el-GR" sz="1400"/>
                <a:t>χρονοσφραγίδα</a:t>
              </a:r>
              <a:r>
                <a:rPr lang="en-US" sz="1400"/>
                <a:t>,</a:t>
              </a:r>
            </a:p>
            <a:p>
              <a:pPr eaLnBrk="0" hangingPunct="0"/>
              <a:r>
                <a:rPr lang="el-GR" sz="1400"/>
                <a:t>καταγραφή διαδρομής</a:t>
              </a:r>
            </a:p>
            <a:p>
              <a:pPr eaLnBrk="0" hangingPunct="0"/>
              <a:r>
                <a:rPr lang="el-GR" sz="1400"/>
                <a:t> που ακολουθείται</a:t>
              </a:r>
              <a:r>
                <a:rPr lang="en-US" sz="1400"/>
                <a:t>, </a:t>
              </a:r>
              <a:endParaRPr lang="el-GR" sz="1400"/>
            </a:p>
            <a:p>
              <a:pPr eaLnBrk="0" hangingPunct="0"/>
              <a:r>
                <a:rPr lang="el-GR" sz="1400"/>
                <a:t>καθορισμός λίστας </a:t>
              </a:r>
              <a:endParaRPr lang="en-US" sz="1400"/>
            </a:p>
            <a:p>
              <a:pPr eaLnBrk="0" hangingPunct="0"/>
              <a:r>
                <a:rPr lang="el-GR" sz="1400"/>
                <a:t>δρομολογητών </a:t>
              </a:r>
            </a:p>
            <a:p>
              <a:pPr eaLnBrk="0" hangingPunct="0"/>
              <a:r>
                <a:rPr lang="el-GR" sz="1400"/>
                <a:t>που θα επισκεφτεί</a:t>
              </a:r>
              <a:endParaRPr lang="en-US" sz="1400"/>
            </a:p>
          </p:txBody>
        </p:sp>
        <p:sp>
          <p:nvSpPr>
            <p:cNvPr id="55351" name="Line 53"/>
            <p:cNvSpPr>
              <a:spLocks noChangeShapeType="1"/>
            </p:cNvSpPr>
            <p:nvPr/>
          </p:nvSpPr>
          <p:spPr bwMode="auto">
            <a:xfrm flipH="1">
              <a:off x="3900" y="2736"/>
              <a:ext cx="516" cy="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5300" name="Rectangle 54"/>
          <p:cNvSpPr>
            <a:spLocks noChangeArrowheads="1"/>
          </p:cNvSpPr>
          <p:nvPr/>
        </p:nvSpPr>
        <p:spPr bwMode="auto">
          <a:xfrm>
            <a:off x="233363" y="4338638"/>
            <a:ext cx="2895600" cy="2319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 u="sng" dirty="0" err="1" smtClean="0"/>
              <a:t>TCPoverhead</a:t>
            </a:r>
            <a:r>
              <a:rPr lang="en-US" sz="2000" u="sng" dirty="0" smtClean="0"/>
              <a:t> </a:t>
            </a:r>
            <a:endParaRPr lang="en-US" sz="2000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r>
              <a:rPr lang="en-US" sz="2000" dirty="0"/>
              <a:t>20 bytes </a:t>
            </a:r>
            <a:r>
              <a:rPr lang="el-GR" sz="2000" dirty="0"/>
              <a:t>του</a:t>
            </a:r>
            <a:r>
              <a:rPr lang="en-US" sz="2000" dirty="0"/>
              <a:t> TCP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r>
              <a:rPr lang="en-US" sz="2000" dirty="0"/>
              <a:t>20 bytes </a:t>
            </a:r>
            <a:r>
              <a:rPr lang="el-GR" sz="2000" dirty="0"/>
              <a:t>του</a:t>
            </a:r>
            <a:r>
              <a:rPr lang="en-US" sz="2000" dirty="0"/>
              <a:t> IP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r>
              <a:rPr lang="en-US" sz="2000" dirty="0"/>
              <a:t>= 40 bytes + overhead</a:t>
            </a:r>
            <a:r>
              <a:rPr lang="el-GR" sz="2000" dirty="0"/>
              <a:t> επιπέδου εφαρμογής</a:t>
            </a:r>
            <a:endParaRPr lang="en-US" sz="2000" dirty="0"/>
          </a:p>
        </p:txBody>
      </p:sp>
      <p:sp>
        <p:nvSpPr>
          <p:cNvPr id="55301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5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8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0230E174-9C71-449A-9CA9-5FC49DAB0D34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3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Κατάτμηση και Ανασύνθεση του </a:t>
            </a:r>
            <a:r>
              <a:rPr lang="en-US" sz="3600" dirty="0" smtClean="0"/>
              <a:t>IP </a:t>
            </a:r>
            <a:r>
              <a:rPr lang="el-GR" sz="2400" dirty="0" smtClean="0"/>
              <a:t>(</a:t>
            </a:r>
            <a:r>
              <a:rPr lang="en-US" sz="2400" dirty="0" smtClean="0"/>
              <a:t>Fragmentation &amp; Reassembly</a:t>
            </a:r>
            <a:r>
              <a:rPr lang="el-GR" sz="2400" dirty="0" smtClean="0"/>
              <a:t>)</a:t>
            </a:r>
            <a:endParaRPr lang="en-US" sz="2800" dirty="0" smtClean="0"/>
          </a:p>
        </p:txBody>
      </p:sp>
      <p:sp>
        <p:nvSpPr>
          <p:cNvPr id="64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225" y="1304925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1600" dirty="0" smtClean="0"/>
              <a:t>Οι ζεύξεις του δικτύου έχουν μέγιστη μονάδα μεταφοράς (</a:t>
            </a:r>
            <a:r>
              <a:rPr lang="en-US" sz="1600" dirty="0" smtClean="0"/>
              <a:t>MTU (</a:t>
            </a:r>
            <a:r>
              <a:rPr lang="en-US" sz="1600" dirty="0" err="1" smtClean="0"/>
              <a:t>max.transfer</a:t>
            </a:r>
            <a:r>
              <a:rPr lang="en-US" sz="1600" dirty="0" smtClean="0"/>
              <a:t> size)</a:t>
            </a:r>
            <a:r>
              <a:rPr lang="el-GR" sz="1600" dirty="0" smtClean="0"/>
              <a:t>)</a:t>
            </a:r>
            <a:r>
              <a:rPr lang="en-US" sz="1600" dirty="0" smtClean="0"/>
              <a:t> – </a:t>
            </a:r>
            <a:r>
              <a:rPr lang="el-GR" sz="1600" dirty="0" smtClean="0"/>
              <a:t>μέγιστο δυνατό πλαίσιο επιπέδου ζεύξης</a:t>
            </a:r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l-GR" sz="1600" dirty="0" smtClean="0"/>
              <a:t>Διαφορετικοί τύποι ζεύξης</a:t>
            </a:r>
            <a:r>
              <a:rPr lang="en-US" sz="1600" dirty="0" smtClean="0"/>
              <a:t>, </a:t>
            </a:r>
            <a:r>
              <a:rPr lang="el-GR" sz="1600" dirty="0" smtClean="0"/>
              <a:t>διαφορετικά</a:t>
            </a:r>
            <a:r>
              <a:rPr lang="en-US" sz="1600" dirty="0" smtClean="0"/>
              <a:t> MTUs </a:t>
            </a:r>
          </a:p>
          <a:p>
            <a:pPr>
              <a:buFont typeface="Wingdings" pitchFamily="2" charset="2"/>
              <a:buChar char="q"/>
            </a:pPr>
            <a:r>
              <a:rPr lang="el-GR" sz="1600" dirty="0" smtClean="0"/>
              <a:t>μεγάλο</a:t>
            </a:r>
            <a:r>
              <a:rPr lang="en-US" sz="1600" dirty="0" smtClean="0"/>
              <a:t> IP datagram </a:t>
            </a:r>
            <a:r>
              <a:rPr lang="el-GR" sz="1600" dirty="0" smtClean="0"/>
              <a:t>τεμαχίζεται εντός του δικτύου</a:t>
            </a:r>
            <a:endParaRPr lang="en-US" sz="1600" dirty="0" smtClean="0"/>
          </a:p>
          <a:p>
            <a:pPr lvl="1">
              <a:buFont typeface="Wingdings" pitchFamily="2" charset="2"/>
              <a:buChar char="q"/>
            </a:pPr>
            <a:r>
              <a:rPr lang="el-GR" sz="1600" dirty="0" smtClean="0"/>
              <a:t>ένα </a:t>
            </a:r>
            <a:r>
              <a:rPr lang="en-US" sz="1600" dirty="0" smtClean="0"/>
              <a:t>datagram </a:t>
            </a:r>
            <a:r>
              <a:rPr lang="el-GR" sz="1600" dirty="0" smtClean="0"/>
              <a:t>γίνεται</a:t>
            </a:r>
            <a:r>
              <a:rPr lang="en-US" sz="1600" dirty="0" smtClean="0"/>
              <a:t> </a:t>
            </a:r>
            <a:r>
              <a:rPr lang="el-GR" sz="1600" dirty="0" smtClean="0"/>
              <a:t>πολλαπλά</a:t>
            </a:r>
            <a:r>
              <a:rPr lang="en-US" sz="1600" dirty="0" smtClean="0"/>
              <a:t> </a:t>
            </a:r>
            <a:r>
              <a:rPr lang="en-US" sz="1600" dirty="0" err="1" smtClean="0"/>
              <a:t>datagrams</a:t>
            </a:r>
            <a:endParaRPr lang="en-US" sz="1400" dirty="0" smtClean="0"/>
          </a:p>
          <a:p>
            <a:pPr lvl="1">
              <a:buFont typeface="Wingdings" pitchFamily="2" charset="2"/>
              <a:buChar char="q"/>
            </a:pPr>
            <a:r>
              <a:rPr lang="en-US" sz="1600" dirty="0" smtClean="0"/>
              <a:t>“</a:t>
            </a:r>
            <a:r>
              <a:rPr lang="el-GR" sz="1600" dirty="0" smtClean="0"/>
              <a:t>ανασυντίθενται</a:t>
            </a:r>
            <a:r>
              <a:rPr lang="en-US" sz="1600" dirty="0" smtClean="0"/>
              <a:t>” </a:t>
            </a:r>
            <a:r>
              <a:rPr lang="el-GR" sz="1600" dirty="0" smtClean="0"/>
              <a:t>μόνο στον τελικό προορισμό</a:t>
            </a:r>
            <a:endParaRPr lang="en-US" sz="1600" dirty="0" smtClean="0"/>
          </a:p>
          <a:p>
            <a:pPr lvl="1">
              <a:buFont typeface="Wingdings" pitchFamily="2" charset="2"/>
              <a:buChar char="q"/>
            </a:pPr>
            <a:r>
              <a:rPr lang="el-GR" sz="1600" dirty="0" smtClean="0"/>
              <a:t>Τα </a:t>
            </a:r>
            <a:r>
              <a:rPr lang="en-US" sz="1600" dirty="0" smtClean="0"/>
              <a:t>bits </a:t>
            </a:r>
            <a:r>
              <a:rPr lang="el-GR" sz="1600" dirty="0" smtClean="0"/>
              <a:t>της κεφαλίδας </a:t>
            </a:r>
            <a:r>
              <a:rPr lang="en-US" sz="1600" dirty="0" smtClean="0"/>
              <a:t>IP </a:t>
            </a:r>
            <a:r>
              <a:rPr lang="el-GR" sz="1600" dirty="0" smtClean="0"/>
              <a:t>χρησιμοποιούνται για την ταυτοποίηση, διάταξη των σχετικών τεμαχίων (</a:t>
            </a:r>
            <a:r>
              <a:rPr lang="en-US" sz="1600" dirty="0" smtClean="0"/>
              <a:t>fragments</a:t>
            </a:r>
            <a:r>
              <a:rPr lang="el-GR" sz="1600" dirty="0" smtClean="0"/>
              <a:t>) </a:t>
            </a:r>
            <a:endParaRPr lang="en-US" sz="1600" dirty="0" smtClean="0"/>
          </a:p>
        </p:txBody>
      </p:sp>
      <p:sp>
        <p:nvSpPr>
          <p:cNvPr id="6401" name="Freeform 4"/>
          <p:cNvSpPr>
            <a:spLocks/>
          </p:cNvSpPr>
          <p:nvPr/>
        </p:nvSpPr>
        <p:spPr bwMode="auto">
          <a:xfrm>
            <a:off x="4597400" y="1628775"/>
            <a:ext cx="2436813" cy="225583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02" name="Freeform 5"/>
          <p:cNvSpPr>
            <a:spLocks/>
          </p:cNvSpPr>
          <p:nvPr/>
        </p:nvSpPr>
        <p:spPr bwMode="auto">
          <a:xfrm>
            <a:off x="4597400" y="4030663"/>
            <a:ext cx="1976438" cy="1987550"/>
          </a:xfrm>
          <a:custGeom>
            <a:avLst/>
            <a:gdLst>
              <a:gd name="T0" fmla="*/ 2147483647 w 873"/>
              <a:gd name="T1" fmla="*/ 2147483647 h 940"/>
              <a:gd name="T2" fmla="*/ 2147483647 w 873"/>
              <a:gd name="T3" fmla="*/ 2147483647 h 940"/>
              <a:gd name="T4" fmla="*/ 2147483647 w 873"/>
              <a:gd name="T5" fmla="*/ 2147483647 h 940"/>
              <a:gd name="T6" fmla="*/ 2147483647 w 873"/>
              <a:gd name="T7" fmla="*/ 2147483647 h 940"/>
              <a:gd name="T8" fmla="*/ 2147483647 w 873"/>
              <a:gd name="T9" fmla="*/ 2147483647 h 940"/>
              <a:gd name="T10" fmla="*/ 2147483647 w 873"/>
              <a:gd name="T11" fmla="*/ 2147483647 h 940"/>
              <a:gd name="T12" fmla="*/ 2147483647 w 873"/>
              <a:gd name="T13" fmla="*/ 2147483647 h 940"/>
              <a:gd name="T14" fmla="*/ 2147483647 w 873"/>
              <a:gd name="T15" fmla="*/ 2147483647 h 940"/>
              <a:gd name="T16" fmla="*/ 2147483647 w 873"/>
              <a:gd name="T17" fmla="*/ 2147483647 h 940"/>
              <a:gd name="T18" fmla="*/ 2147483647 w 873"/>
              <a:gd name="T19" fmla="*/ 2147483647 h 940"/>
              <a:gd name="T20" fmla="*/ 2147483647 w 873"/>
              <a:gd name="T21" fmla="*/ 2147483647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3"/>
              <a:gd name="T34" fmla="*/ 0 h 940"/>
              <a:gd name="T35" fmla="*/ 873 w 873"/>
              <a:gd name="T36" fmla="*/ 940 h 9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403" name="Group 6"/>
          <p:cNvGrpSpPr>
            <a:grpSpLocks/>
          </p:cNvGrpSpPr>
          <p:nvPr/>
        </p:nvGrpSpPr>
        <p:grpSpPr bwMode="auto">
          <a:xfrm>
            <a:off x="4191000" y="2008188"/>
            <a:ext cx="649288" cy="1247775"/>
            <a:chOff x="3314" y="1248"/>
            <a:chExt cx="344" cy="694"/>
          </a:xfrm>
        </p:grpSpPr>
        <p:graphicFrame>
          <p:nvGraphicFramePr>
            <p:cNvPr id="6394" name="Object 250"/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6" name="ClipArt" r:id="rId3" imgW="1307263" imgH="1084139" progId="">
                    <p:embed/>
                  </p:oleObj>
                </mc:Choice>
                <mc:Fallback>
                  <p:oleObj name="ClipArt" r:id="rId3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41" name="Line 8"/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6395" name="Object 251"/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7" name="ClipArt" r:id="rId5" imgW="1307263" imgH="1084139" progId="">
                    <p:embed/>
                  </p:oleObj>
                </mc:Choice>
                <mc:Fallback>
                  <p:oleObj name="ClipArt" r:id="rId5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42" name="Line 10"/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6543" name="Group 11"/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6545" name="Oval 12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6546" name="Oval 13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6547" name="Oval 14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sp>
          <p:nvSpPr>
            <p:cNvPr id="6544" name="Line 15"/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6404" name="Line 16"/>
          <p:cNvSpPr>
            <a:spLocks noChangeShapeType="1"/>
          </p:cNvSpPr>
          <p:nvPr/>
        </p:nvSpPr>
        <p:spPr bwMode="auto">
          <a:xfrm flipV="1">
            <a:off x="4670425" y="2584450"/>
            <a:ext cx="1270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05" name="Line 17"/>
          <p:cNvSpPr>
            <a:spLocks noChangeShapeType="1"/>
          </p:cNvSpPr>
          <p:nvPr/>
        </p:nvSpPr>
        <p:spPr bwMode="auto">
          <a:xfrm>
            <a:off x="5246688" y="1909763"/>
            <a:ext cx="658812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06" name="Line 18"/>
          <p:cNvSpPr>
            <a:spLocks noChangeShapeType="1"/>
          </p:cNvSpPr>
          <p:nvPr/>
        </p:nvSpPr>
        <p:spPr bwMode="auto">
          <a:xfrm>
            <a:off x="6092825" y="2246313"/>
            <a:ext cx="196850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07" name="Line 19"/>
          <p:cNvSpPr>
            <a:spLocks noChangeShapeType="1"/>
          </p:cNvSpPr>
          <p:nvPr/>
        </p:nvSpPr>
        <p:spPr bwMode="auto">
          <a:xfrm>
            <a:off x="4995863" y="2022475"/>
            <a:ext cx="1587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08" name="Line 20"/>
          <p:cNvSpPr>
            <a:spLocks noChangeShapeType="1"/>
          </p:cNvSpPr>
          <p:nvPr/>
        </p:nvSpPr>
        <p:spPr bwMode="auto">
          <a:xfrm>
            <a:off x="5021263" y="2670175"/>
            <a:ext cx="971550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09" name="Line 21"/>
          <p:cNvSpPr>
            <a:spLocks noChangeShapeType="1"/>
          </p:cNvSpPr>
          <p:nvPr/>
        </p:nvSpPr>
        <p:spPr bwMode="auto">
          <a:xfrm flipH="1" flipV="1">
            <a:off x="6548438" y="3162300"/>
            <a:ext cx="476250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10" name="Line 22"/>
          <p:cNvSpPr>
            <a:spLocks noChangeShapeType="1"/>
          </p:cNvSpPr>
          <p:nvPr/>
        </p:nvSpPr>
        <p:spPr bwMode="auto">
          <a:xfrm flipH="1">
            <a:off x="5254625" y="2214563"/>
            <a:ext cx="75882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11" name="Line 23"/>
          <p:cNvSpPr>
            <a:spLocks noChangeShapeType="1"/>
          </p:cNvSpPr>
          <p:nvPr/>
        </p:nvSpPr>
        <p:spPr bwMode="auto">
          <a:xfrm flipH="1">
            <a:off x="5264150" y="1654175"/>
            <a:ext cx="476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12" name="Line 24"/>
          <p:cNvSpPr>
            <a:spLocks noChangeShapeType="1"/>
          </p:cNvSpPr>
          <p:nvPr/>
        </p:nvSpPr>
        <p:spPr bwMode="auto">
          <a:xfrm flipH="1">
            <a:off x="5981700" y="1830388"/>
            <a:ext cx="27305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413" name="Group 25"/>
          <p:cNvGrpSpPr>
            <a:grpSpLocks/>
          </p:cNvGrpSpPr>
          <p:nvPr/>
        </p:nvGrpSpPr>
        <p:grpSpPr bwMode="auto">
          <a:xfrm>
            <a:off x="4745038" y="1793875"/>
            <a:ext cx="679450" cy="314325"/>
            <a:chOff x="3600" y="219"/>
            <a:chExt cx="360" cy="175"/>
          </a:xfrm>
        </p:grpSpPr>
        <p:sp>
          <p:nvSpPr>
            <p:cNvPr id="6528" name="Oval 2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529" name="Line 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530" name="Line 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531" name="Rectangle 2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6532" name="Oval 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6533" name="Group 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538" name="Line 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39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40" name="Line 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6534" name="Group 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535" name="Line 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36" name="Line 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37" name="Line 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6414" name="Group 39"/>
          <p:cNvGrpSpPr>
            <a:grpSpLocks/>
          </p:cNvGrpSpPr>
          <p:nvPr/>
        </p:nvGrpSpPr>
        <p:grpSpPr bwMode="auto">
          <a:xfrm>
            <a:off x="4762500" y="2451100"/>
            <a:ext cx="679450" cy="314325"/>
            <a:chOff x="3600" y="219"/>
            <a:chExt cx="360" cy="175"/>
          </a:xfrm>
        </p:grpSpPr>
        <p:sp>
          <p:nvSpPr>
            <p:cNvPr id="6515" name="Oval 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516" name="Line 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517" name="Line 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518" name="Rectangle 4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6519" name="Oval 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6520" name="Group 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525" name="Line 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26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27" name="Line 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6521" name="Group 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522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23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24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6415" name="Group 53"/>
          <p:cNvGrpSpPr>
            <a:grpSpLocks/>
          </p:cNvGrpSpPr>
          <p:nvPr/>
        </p:nvGrpSpPr>
        <p:grpSpPr bwMode="auto">
          <a:xfrm>
            <a:off x="5732463" y="2001838"/>
            <a:ext cx="676275" cy="314325"/>
            <a:chOff x="3600" y="219"/>
            <a:chExt cx="360" cy="175"/>
          </a:xfrm>
        </p:grpSpPr>
        <p:sp>
          <p:nvSpPr>
            <p:cNvPr id="6502" name="Oval 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503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504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505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6506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6507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512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13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14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6508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509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10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11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6416" name="Group 67"/>
          <p:cNvGrpSpPr>
            <a:grpSpLocks/>
          </p:cNvGrpSpPr>
          <p:nvPr/>
        </p:nvGrpSpPr>
        <p:grpSpPr bwMode="auto">
          <a:xfrm>
            <a:off x="5976938" y="2908300"/>
            <a:ext cx="679450" cy="314325"/>
            <a:chOff x="3600" y="219"/>
            <a:chExt cx="360" cy="175"/>
          </a:xfrm>
        </p:grpSpPr>
        <p:sp>
          <p:nvSpPr>
            <p:cNvPr id="6489" name="Oval 6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90" name="Line 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91" name="Line 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92" name="Rectangle 7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6493" name="Oval 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6494" name="Group 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499" name="Line 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00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01" name="Line 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6495" name="Group 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496" name="Line 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97" name="Line 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98" name="Line 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6417" name="Group 81"/>
          <p:cNvGrpSpPr>
            <a:grpSpLocks/>
          </p:cNvGrpSpPr>
          <p:nvPr/>
        </p:nvGrpSpPr>
        <p:grpSpPr bwMode="auto">
          <a:xfrm>
            <a:off x="5745163" y="4900613"/>
            <a:ext cx="715962" cy="311150"/>
            <a:chOff x="3600" y="219"/>
            <a:chExt cx="360" cy="175"/>
          </a:xfrm>
        </p:grpSpPr>
        <p:sp>
          <p:nvSpPr>
            <p:cNvPr id="6476" name="Oval 8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77" name="Line 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78" name="Line 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79" name="Rectangle 8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6480" name="Oval 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6481" name="Group 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486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87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88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6482" name="Group 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483" name="Line 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84" name="Line 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85" name="Line 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6418" name="Group 95"/>
          <p:cNvGrpSpPr>
            <a:grpSpLocks/>
          </p:cNvGrpSpPr>
          <p:nvPr/>
        </p:nvGrpSpPr>
        <p:grpSpPr bwMode="auto">
          <a:xfrm>
            <a:off x="6738938" y="3889375"/>
            <a:ext cx="679450" cy="314325"/>
            <a:chOff x="3600" y="219"/>
            <a:chExt cx="360" cy="175"/>
          </a:xfrm>
        </p:grpSpPr>
        <p:sp>
          <p:nvSpPr>
            <p:cNvPr id="6463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64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65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66" name="Rectangle 9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6467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6468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473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74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75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6469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470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71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72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aphicFrame>
        <p:nvGraphicFramePr>
          <p:cNvPr id="6396" name="Object 252"/>
          <p:cNvGraphicFramePr>
            <a:graphicFrameLocks noChangeAspect="1"/>
          </p:cNvGraphicFramePr>
          <p:nvPr/>
        </p:nvGraphicFramePr>
        <p:xfrm>
          <a:off x="4705350" y="4392613"/>
          <a:ext cx="5635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ClipArt" r:id="rId6" imgW="1307263" imgH="1084139" progId="">
                  <p:embed/>
                </p:oleObj>
              </mc:Choice>
              <mc:Fallback>
                <p:oleObj name="ClipArt" r:id="rId6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4392613"/>
                        <a:ext cx="563563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19" name="Line 110"/>
          <p:cNvSpPr>
            <a:spLocks noChangeShapeType="1"/>
          </p:cNvSpPr>
          <p:nvPr/>
        </p:nvSpPr>
        <p:spPr bwMode="auto">
          <a:xfrm>
            <a:off x="5249863" y="4721225"/>
            <a:ext cx="3143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6397" name="Object 253"/>
          <p:cNvGraphicFramePr>
            <a:graphicFrameLocks noChangeAspect="1"/>
          </p:cNvGraphicFramePr>
          <p:nvPr/>
        </p:nvGraphicFramePr>
        <p:xfrm>
          <a:off x="4914900" y="5191125"/>
          <a:ext cx="5635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ClipArt" r:id="rId7" imgW="1307263" imgH="1084139" progId="">
                  <p:embed/>
                </p:oleObj>
              </mc:Choice>
              <mc:Fallback>
                <p:oleObj name="ClipArt" r:id="rId7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5191125"/>
                        <a:ext cx="5635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20" name="Line 112"/>
          <p:cNvSpPr>
            <a:spLocks noChangeShapeType="1"/>
          </p:cNvSpPr>
          <p:nvPr/>
        </p:nvSpPr>
        <p:spPr bwMode="auto">
          <a:xfrm flipV="1">
            <a:off x="5465763" y="5529263"/>
            <a:ext cx="984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421" name="Group 113"/>
          <p:cNvGrpSpPr>
            <a:grpSpLocks/>
          </p:cNvGrpSpPr>
          <p:nvPr/>
        </p:nvGrpSpPr>
        <p:grpSpPr bwMode="auto">
          <a:xfrm>
            <a:off x="5084763" y="4849813"/>
            <a:ext cx="96837" cy="300037"/>
            <a:chOff x="3842" y="406"/>
            <a:chExt cx="51" cy="167"/>
          </a:xfrm>
        </p:grpSpPr>
        <p:sp>
          <p:nvSpPr>
            <p:cNvPr id="6460" name="Oval 114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61" name="Oval 115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62" name="Oval 116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sp>
        <p:nvSpPr>
          <p:cNvPr id="6422" name="Line 117"/>
          <p:cNvSpPr>
            <a:spLocks noChangeShapeType="1"/>
          </p:cNvSpPr>
          <p:nvPr/>
        </p:nvSpPr>
        <p:spPr bwMode="auto">
          <a:xfrm>
            <a:off x="5556250" y="4718050"/>
            <a:ext cx="0" cy="809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23" name="Line 118"/>
          <p:cNvSpPr>
            <a:spLocks noChangeShapeType="1"/>
          </p:cNvSpPr>
          <p:nvPr/>
        </p:nvSpPr>
        <p:spPr bwMode="auto">
          <a:xfrm>
            <a:off x="5556250" y="5067300"/>
            <a:ext cx="1873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24" name="Line 119"/>
          <p:cNvSpPr>
            <a:spLocks noChangeShapeType="1"/>
          </p:cNvSpPr>
          <p:nvPr/>
        </p:nvSpPr>
        <p:spPr bwMode="auto">
          <a:xfrm flipH="1">
            <a:off x="6461125" y="4206875"/>
            <a:ext cx="636588" cy="877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425" name="Group 120"/>
          <p:cNvGrpSpPr>
            <a:grpSpLocks/>
          </p:cNvGrpSpPr>
          <p:nvPr/>
        </p:nvGrpSpPr>
        <p:grpSpPr bwMode="auto">
          <a:xfrm rot="1433392">
            <a:off x="5003800" y="2955925"/>
            <a:ext cx="1028700" cy="171450"/>
            <a:chOff x="4712" y="1742"/>
            <a:chExt cx="648" cy="108"/>
          </a:xfrm>
        </p:grpSpPr>
        <p:sp>
          <p:nvSpPr>
            <p:cNvPr id="6458" name="Rectangle 121"/>
            <p:cNvSpPr>
              <a:spLocks noChangeArrowheads="1"/>
            </p:cNvSpPr>
            <p:nvPr/>
          </p:nvSpPr>
          <p:spPr bwMode="auto">
            <a:xfrm>
              <a:off x="4712" y="1742"/>
              <a:ext cx="648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59" name="Rectangle 122"/>
            <p:cNvSpPr>
              <a:spLocks noChangeArrowheads="1"/>
            </p:cNvSpPr>
            <p:nvPr/>
          </p:nvSpPr>
          <p:spPr bwMode="auto">
            <a:xfrm>
              <a:off x="4712" y="1742"/>
              <a:ext cx="534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grpSp>
        <p:nvGrpSpPr>
          <p:cNvPr id="6426" name="Group 123"/>
          <p:cNvGrpSpPr>
            <a:grpSpLocks/>
          </p:cNvGrpSpPr>
          <p:nvPr/>
        </p:nvGrpSpPr>
        <p:grpSpPr bwMode="auto">
          <a:xfrm rot="3346875">
            <a:off x="6283325" y="3241676"/>
            <a:ext cx="447675" cy="171450"/>
            <a:chOff x="5078" y="1860"/>
            <a:chExt cx="282" cy="108"/>
          </a:xfrm>
        </p:grpSpPr>
        <p:sp>
          <p:nvSpPr>
            <p:cNvPr id="6456" name="Rectangle 124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57" name="Rectangle 125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grpSp>
        <p:nvGrpSpPr>
          <p:cNvPr id="6427" name="Group 126"/>
          <p:cNvGrpSpPr>
            <a:grpSpLocks/>
          </p:cNvGrpSpPr>
          <p:nvPr/>
        </p:nvGrpSpPr>
        <p:grpSpPr bwMode="auto">
          <a:xfrm rot="3215306">
            <a:off x="6600825" y="3346451"/>
            <a:ext cx="447675" cy="171450"/>
            <a:chOff x="5078" y="1860"/>
            <a:chExt cx="282" cy="108"/>
          </a:xfrm>
        </p:grpSpPr>
        <p:sp>
          <p:nvSpPr>
            <p:cNvPr id="6454" name="Rectangle 127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55" name="Rectangle 128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grpSp>
        <p:nvGrpSpPr>
          <p:cNvPr id="6428" name="Group 129"/>
          <p:cNvGrpSpPr>
            <a:grpSpLocks/>
          </p:cNvGrpSpPr>
          <p:nvPr/>
        </p:nvGrpSpPr>
        <p:grpSpPr bwMode="auto">
          <a:xfrm rot="3051000">
            <a:off x="6953250" y="3467101"/>
            <a:ext cx="447675" cy="171450"/>
            <a:chOff x="5078" y="1860"/>
            <a:chExt cx="282" cy="108"/>
          </a:xfrm>
        </p:grpSpPr>
        <p:sp>
          <p:nvSpPr>
            <p:cNvPr id="6452" name="Rectangle 130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53" name="Rectangle 131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sp>
        <p:nvSpPr>
          <p:cNvPr id="6429" name="Line 132"/>
          <p:cNvSpPr>
            <a:spLocks noChangeShapeType="1"/>
          </p:cNvSpPr>
          <p:nvPr/>
        </p:nvSpPr>
        <p:spPr bwMode="auto">
          <a:xfrm>
            <a:off x="6007100" y="3276600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30" name="Line 133"/>
          <p:cNvSpPr>
            <a:spLocks noChangeShapeType="1"/>
          </p:cNvSpPr>
          <p:nvPr/>
        </p:nvSpPr>
        <p:spPr bwMode="auto">
          <a:xfrm>
            <a:off x="6642100" y="3517900"/>
            <a:ext cx="13335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31" name="Line 134"/>
          <p:cNvSpPr>
            <a:spLocks noChangeShapeType="1"/>
          </p:cNvSpPr>
          <p:nvPr/>
        </p:nvSpPr>
        <p:spPr bwMode="auto">
          <a:xfrm>
            <a:off x="6965950" y="3616325"/>
            <a:ext cx="117475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32" name="Line 135"/>
          <p:cNvSpPr>
            <a:spLocks noChangeShapeType="1"/>
          </p:cNvSpPr>
          <p:nvPr/>
        </p:nvSpPr>
        <p:spPr bwMode="auto">
          <a:xfrm>
            <a:off x="7334250" y="3730625"/>
            <a:ext cx="101600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33" name="Text Box 136"/>
          <p:cNvSpPr txBox="1">
            <a:spLocks noChangeArrowheads="1"/>
          </p:cNvSpPr>
          <p:nvPr/>
        </p:nvSpPr>
        <p:spPr bwMode="auto">
          <a:xfrm>
            <a:off x="6615113" y="2246313"/>
            <a:ext cx="24701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600"/>
              <a:t>κατάτμηση</a:t>
            </a:r>
            <a:r>
              <a:rPr lang="en-US" sz="1600"/>
              <a:t>: </a:t>
            </a:r>
          </a:p>
          <a:p>
            <a:pPr eaLnBrk="0" hangingPunct="0"/>
            <a:r>
              <a:rPr lang="el-GR" sz="1600">
                <a:solidFill>
                  <a:schemeClr val="accent2"/>
                </a:solidFill>
              </a:rPr>
              <a:t>μέσα</a:t>
            </a:r>
            <a:r>
              <a:rPr lang="en-US" sz="1600">
                <a:solidFill>
                  <a:schemeClr val="accent2"/>
                </a:solidFill>
              </a:rPr>
              <a:t>:</a:t>
            </a:r>
            <a:r>
              <a:rPr lang="en-US" sz="1600"/>
              <a:t> </a:t>
            </a:r>
            <a:r>
              <a:rPr lang="el-GR" sz="1600"/>
              <a:t>1 μεγάλο </a:t>
            </a:r>
            <a:r>
              <a:rPr lang="en-US" sz="1600"/>
              <a:t>datagram</a:t>
            </a:r>
          </a:p>
          <a:p>
            <a:pPr eaLnBrk="0" hangingPunct="0"/>
            <a:r>
              <a:rPr lang="el-GR" sz="1600">
                <a:solidFill>
                  <a:schemeClr val="accent2"/>
                </a:solidFill>
              </a:rPr>
              <a:t>έξω</a:t>
            </a:r>
            <a:r>
              <a:rPr lang="en-US" sz="1600">
                <a:solidFill>
                  <a:schemeClr val="accent2"/>
                </a:solidFill>
              </a:rPr>
              <a:t>:</a:t>
            </a:r>
            <a:r>
              <a:rPr lang="en-US" sz="1600"/>
              <a:t> 3 </a:t>
            </a:r>
            <a:r>
              <a:rPr lang="el-GR" sz="1600"/>
              <a:t>μικρότερα </a:t>
            </a:r>
            <a:r>
              <a:rPr lang="en-US" sz="1600"/>
              <a:t>data</a:t>
            </a:r>
            <a:r>
              <a:rPr lang="el-GR" sz="1600"/>
              <a:t>-</a:t>
            </a:r>
          </a:p>
          <a:p>
            <a:pPr eaLnBrk="0" hangingPunct="0"/>
            <a:r>
              <a:rPr lang="el-GR" sz="1600"/>
              <a:t>         </a:t>
            </a:r>
            <a:r>
              <a:rPr lang="en-US" sz="1600"/>
              <a:t>grams</a:t>
            </a:r>
            <a:endParaRPr lang="en-US"/>
          </a:p>
        </p:txBody>
      </p:sp>
      <p:grpSp>
        <p:nvGrpSpPr>
          <p:cNvPr id="6434" name="Group 137"/>
          <p:cNvGrpSpPr>
            <a:grpSpLocks/>
          </p:cNvGrpSpPr>
          <p:nvPr/>
        </p:nvGrpSpPr>
        <p:grpSpPr bwMode="auto">
          <a:xfrm rot="-10773343">
            <a:off x="5610225" y="4352925"/>
            <a:ext cx="447675" cy="171450"/>
            <a:chOff x="5078" y="1860"/>
            <a:chExt cx="282" cy="108"/>
          </a:xfrm>
        </p:grpSpPr>
        <p:sp>
          <p:nvSpPr>
            <p:cNvPr id="6450" name="Rectangle 138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51" name="Rectangle 139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grpSp>
        <p:nvGrpSpPr>
          <p:cNvPr id="6435" name="Group 140"/>
          <p:cNvGrpSpPr>
            <a:grpSpLocks/>
          </p:cNvGrpSpPr>
          <p:nvPr/>
        </p:nvGrpSpPr>
        <p:grpSpPr bwMode="auto">
          <a:xfrm rot="-10773343">
            <a:off x="5613400" y="4546600"/>
            <a:ext cx="447675" cy="171450"/>
            <a:chOff x="5078" y="1860"/>
            <a:chExt cx="282" cy="108"/>
          </a:xfrm>
        </p:grpSpPr>
        <p:sp>
          <p:nvSpPr>
            <p:cNvPr id="6448" name="Rectangle 141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49" name="Rectangle 142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grpSp>
        <p:nvGrpSpPr>
          <p:cNvPr id="6436" name="Group 143"/>
          <p:cNvGrpSpPr>
            <a:grpSpLocks/>
          </p:cNvGrpSpPr>
          <p:nvPr/>
        </p:nvGrpSpPr>
        <p:grpSpPr bwMode="auto">
          <a:xfrm rot="-10773343">
            <a:off x="5616575" y="4740275"/>
            <a:ext cx="447675" cy="171450"/>
            <a:chOff x="5078" y="1860"/>
            <a:chExt cx="282" cy="108"/>
          </a:xfrm>
        </p:grpSpPr>
        <p:sp>
          <p:nvSpPr>
            <p:cNvPr id="6446" name="Rectangle 144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47" name="Rectangle 145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sp>
        <p:nvSpPr>
          <p:cNvPr id="6437" name="Line 146"/>
          <p:cNvSpPr>
            <a:spLocks noChangeShapeType="1"/>
          </p:cNvSpPr>
          <p:nvPr/>
        </p:nvSpPr>
        <p:spPr bwMode="auto">
          <a:xfrm rot="9691848">
            <a:off x="5365750" y="44100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38" name="Line 147"/>
          <p:cNvSpPr>
            <a:spLocks noChangeShapeType="1"/>
          </p:cNvSpPr>
          <p:nvPr/>
        </p:nvSpPr>
        <p:spPr bwMode="auto">
          <a:xfrm rot="9691848">
            <a:off x="5356225" y="4584700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39" name="Line 148"/>
          <p:cNvSpPr>
            <a:spLocks noChangeShapeType="1"/>
          </p:cNvSpPr>
          <p:nvPr/>
        </p:nvSpPr>
        <p:spPr bwMode="auto">
          <a:xfrm rot="9691848">
            <a:off x="5359400" y="47910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440" name="Group 149"/>
          <p:cNvGrpSpPr>
            <a:grpSpLocks/>
          </p:cNvGrpSpPr>
          <p:nvPr/>
        </p:nvGrpSpPr>
        <p:grpSpPr bwMode="auto">
          <a:xfrm rot="10793026">
            <a:off x="4281488" y="4189413"/>
            <a:ext cx="1030287" cy="173037"/>
            <a:chOff x="4712" y="1742"/>
            <a:chExt cx="648" cy="108"/>
          </a:xfrm>
        </p:grpSpPr>
        <p:sp>
          <p:nvSpPr>
            <p:cNvPr id="6444" name="Rectangle 150"/>
            <p:cNvSpPr>
              <a:spLocks noChangeArrowheads="1"/>
            </p:cNvSpPr>
            <p:nvPr/>
          </p:nvSpPr>
          <p:spPr bwMode="auto">
            <a:xfrm>
              <a:off x="4712" y="1742"/>
              <a:ext cx="648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45" name="Rectangle 151"/>
            <p:cNvSpPr>
              <a:spLocks noChangeArrowheads="1"/>
            </p:cNvSpPr>
            <p:nvPr/>
          </p:nvSpPr>
          <p:spPr bwMode="auto">
            <a:xfrm>
              <a:off x="4712" y="1742"/>
              <a:ext cx="534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sp>
        <p:nvSpPr>
          <p:cNvPr id="6441" name="Line 152"/>
          <p:cNvSpPr>
            <a:spLocks noChangeShapeType="1"/>
          </p:cNvSpPr>
          <p:nvPr/>
        </p:nvSpPr>
        <p:spPr bwMode="auto">
          <a:xfrm rot="9691848">
            <a:off x="4032250" y="42322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42" name="Text Box 153"/>
          <p:cNvSpPr txBox="1">
            <a:spLocks noChangeArrowheads="1"/>
          </p:cNvSpPr>
          <p:nvPr/>
        </p:nvSpPr>
        <p:spPr bwMode="auto">
          <a:xfrm>
            <a:off x="4672013" y="3843338"/>
            <a:ext cx="1257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600"/>
              <a:t>ανασύνθεση</a:t>
            </a:r>
            <a:endParaRPr lang="en-US"/>
          </a:p>
        </p:txBody>
      </p:sp>
      <p:sp>
        <p:nvSpPr>
          <p:cNvPr id="644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10FB2068-3B24-4BA8-B8B4-C74294AF6B2D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Κατάτμηση και Ανασύνθεση του </a:t>
            </a:r>
            <a:r>
              <a:rPr lang="en-US" sz="3600" smtClean="0"/>
              <a:t>IP</a:t>
            </a:r>
            <a:endParaRPr lang="en-US" smtClean="0"/>
          </a:p>
        </p:txBody>
      </p:sp>
      <p:grpSp>
        <p:nvGrpSpPr>
          <p:cNvPr id="58371" name="Group 3"/>
          <p:cNvGrpSpPr>
            <a:grpSpLocks/>
          </p:cNvGrpSpPr>
          <p:nvPr/>
        </p:nvGrpSpPr>
        <p:grpSpPr bwMode="auto">
          <a:xfrm>
            <a:off x="3606800" y="1498600"/>
            <a:ext cx="4800600" cy="4041775"/>
            <a:chOff x="1218" y="944"/>
            <a:chExt cx="3024" cy="2546"/>
          </a:xfrm>
        </p:grpSpPr>
        <p:grpSp>
          <p:nvGrpSpPr>
            <p:cNvPr id="58378" name="Group 4"/>
            <p:cNvGrpSpPr>
              <a:grpSpLocks/>
            </p:cNvGrpSpPr>
            <p:nvPr/>
          </p:nvGrpSpPr>
          <p:grpSpPr bwMode="auto">
            <a:xfrm>
              <a:off x="1218" y="944"/>
              <a:ext cx="2676" cy="416"/>
              <a:chOff x="3006" y="1208"/>
              <a:chExt cx="2676" cy="416"/>
            </a:xfrm>
          </p:grpSpPr>
          <p:sp>
            <p:nvSpPr>
              <p:cNvPr id="58422" name="Rectangle 5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58423" name="Rectangle 6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58424" name="Text Box 7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9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ID</a:t>
                </a:r>
              </a:p>
              <a:p>
                <a:pPr eaLnBrk="0" hangingPunct="0"/>
                <a:r>
                  <a:rPr lang="en-US"/>
                  <a:t>=x</a:t>
                </a:r>
              </a:p>
            </p:txBody>
          </p:sp>
          <p:sp>
            <p:nvSpPr>
              <p:cNvPr id="58425" name="Text Box 8"/>
              <p:cNvSpPr txBox="1">
                <a:spLocks noChangeArrowheads="1"/>
              </p:cNvSpPr>
              <p:nvPr/>
            </p:nvSpPr>
            <p:spPr bwMode="auto">
              <a:xfrm>
                <a:off x="4605" y="1220"/>
                <a:ext cx="555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offset</a:t>
                </a:r>
              </a:p>
              <a:p>
                <a:pPr algn="ctr" eaLnBrk="0" hangingPunct="0"/>
                <a:r>
                  <a:rPr lang="en-US"/>
                  <a:t>=0</a:t>
                </a:r>
              </a:p>
            </p:txBody>
          </p:sp>
          <p:sp>
            <p:nvSpPr>
              <p:cNvPr id="58426" name="Text Box 9"/>
              <p:cNvSpPr txBox="1">
                <a:spLocks noChangeArrowheads="1"/>
              </p:cNvSpPr>
              <p:nvPr/>
            </p:nvSpPr>
            <p:spPr bwMode="auto">
              <a:xfrm>
                <a:off x="3980" y="1220"/>
                <a:ext cx="67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fragflag</a:t>
                </a:r>
              </a:p>
              <a:p>
                <a:pPr algn="ctr" eaLnBrk="0" hangingPunct="0"/>
                <a:r>
                  <a:rPr lang="en-US"/>
                  <a:t>=0</a:t>
                </a:r>
              </a:p>
            </p:txBody>
          </p:sp>
          <p:sp>
            <p:nvSpPr>
              <p:cNvPr id="58427" name="Text Box 10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541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length</a:t>
                </a:r>
              </a:p>
              <a:p>
                <a:pPr eaLnBrk="0" hangingPunct="0"/>
                <a:r>
                  <a:rPr lang="en-US"/>
                  <a:t>=4000</a:t>
                </a:r>
              </a:p>
            </p:txBody>
          </p:sp>
          <p:sp>
            <p:nvSpPr>
              <p:cNvPr id="58428" name="Line 11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29" name="Line 12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30" name="Line 13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31" name="Line 14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32" name="Line 15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33" name="Rectangle 16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58379" name="Group 17"/>
            <p:cNvGrpSpPr>
              <a:grpSpLocks/>
            </p:cNvGrpSpPr>
            <p:nvPr/>
          </p:nvGrpSpPr>
          <p:grpSpPr bwMode="auto">
            <a:xfrm>
              <a:off x="1566" y="2048"/>
              <a:ext cx="2676" cy="416"/>
              <a:chOff x="3006" y="1208"/>
              <a:chExt cx="2676" cy="416"/>
            </a:xfrm>
          </p:grpSpPr>
          <p:sp>
            <p:nvSpPr>
              <p:cNvPr id="58410" name="Rectangle 18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58411" name="Rectangle 19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58412" name="Text Box 20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9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ID</a:t>
                </a:r>
              </a:p>
              <a:p>
                <a:pPr eaLnBrk="0" hangingPunct="0"/>
                <a:r>
                  <a:rPr lang="en-US"/>
                  <a:t>=x</a:t>
                </a:r>
              </a:p>
            </p:txBody>
          </p:sp>
          <p:sp>
            <p:nvSpPr>
              <p:cNvPr id="58413" name="Text Box 21"/>
              <p:cNvSpPr txBox="1">
                <a:spLocks noChangeArrowheads="1"/>
              </p:cNvSpPr>
              <p:nvPr/>
            </p:nvSpPr>
            <p:spPr bwMode="auto">
              <a:xfrm>
                <a:off x="4605" y="1220"/>
                <a:ext cx="555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offset</a:t>
                </a:r>
              </a:p>
              <a:p>
                <a:pPr algn="ctr" eaLnBrk="0" hangingPunct="0"/>
                <a:r>
                  <a:rPr lang="en-US"/>
                  <a:t>=0</a:t>
                </a:r>
              </a:p>
            </p:txBody>
          </p:sp>
          <p:sp>
            <p:nvSpPr>
              <p:cNvPr id="58414" name="Text Box 22"/>
              <p:cNvSpPr txBox="1">
                <a:spLocks noChangeArrowheads="1"/>
              </p:cNvSpPr>
              <p:nvPr/>
            </p:nvSpPr>
            <p:spPr bwMode="auto">
              <a:xfrm>
                <a:off x="3980" y="1220"/>
                <a:ext cx="67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fragflag</a:t>
                </a:r>
              </a:p>
              <a:p>
                <a:pPr algn="ctr" eaLnBrk="0" hangingPunct="0"/>
                <a:r>
                  <a:rPr lang="en-US"/>
                  <a:t>=1</a:t>
                </a:r>
              </a:p>
            </p:txBody>
          </p:sp>
          <p:sp>
            <p:nvSpPr>
              <p:cNvPr id="58415" name="Text Box 23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53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length</a:t>
                </a:r>
              </a:p>
              <a:p>
                <a:pPr eaLnBrk="0" hangingPunct="0"/>
                <a:r>
                  <a:rPr lang="en-US"/>
                  <a:t>=1500</a:t>
                </a:r>
              </a:p>
            </p:txBody>
          </p:sp>
          <p:sp>
            <p:nvSpPr>
              <p:cNvPr id="58416" name="Line 24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17" name="Line 25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18" name="Line 26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19" name="Line 27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20" name="Line 28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21" name="Rectangle 29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58380" name="Group 30"/>
            <p:cNvGrpSpPr>
              <a:grpSpLocks/>
            </p:cNvGrpSpPr>
            <p:nvPr/>
          </p:nvGrpSpPr>
          <p:grpSpPr bwMode="auto">
            <a:xfrm>
              <a:off x="1566" y="2552"/>
              <a:ext cx="2676" cy="416"/>
              <a:chOff x="3006" y="1208"/>
              <a:chExt cx="2676" cy="416"/>
            </a:xfrm>
          </p:grpSpPr>
          <p:sp>
            <p:nvSpPr>
              <p:cNvPr id="58398" name="Rectangle 31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58399" name="Rectangle 32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58400" name="Text Box 33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9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ID</a:t>
                </a:r>
              </a:p>
              <a:p>
                <a:pPr eaLnBrk="0" hangingPunct="0"/>
                <a:r>
                  <a:rPr lang="en-US"/>
                  <a:t>=x</a:t>
                </a:r>
              </a:p>
            </p:txBody>
          </p:sp>
          <p:sp>
            <p:nvSpPr>
              <p:cNvPr id="58401" name="Text Box 34"/>
              <p:cNvSpPr txBox="1">
                <a:spLocks noChangeArrowheads="1"/>
              </p:cNvSpPr>
              <p:nvPr/>
            </p:nvSpPr>
            <p:spPr bwMode="auto">
              <a:xfrm>
                <a:off x="4605" y="1220"/>
                <a:ext cx="555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offset</a:t>
                </a:r>
              </a:p>
              <a:p>
                <a:pPr algn="ctr" eaLnBrk="0" hangingPunct="0"/>
                <a:r>
                  <a:rPr lang="en-US"/>
                  <a:t>=185</a:t>
                </a:r>
              </a:p>
            </p:txBody>
          </p:sp>
          <p:sp>
            <p:nvSpPr>
              <p:cNvPr id="58402" name="Text Box 35"/>
              <p:cNvSpPr txBox="1">
                <a:spLocks noChangeArrowheads="1"/>
              </p:cNvSpPr>
              <p:nvPr/>
            </p:nvSpPr>
            <p:spPr bwMode="auto">
              <a:xfrm>
                <a:off x="3980" y="1220"/>
                <a:ext cx="67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fragflag</a:t>
                </a:r>
              </a:p>
              <a:p>
                <a:pPr algn="ctr" eaLnBrk="0" hangingPunct="0"/>
                <a:r>
                  <a:rPr lang="en-US"/>
                  <a:t>=1</a:t>
                </a:r>
              </a:p>
            </p:txBody>
          </p:sp>
          <p:sp>
            <p:nvSpPr>
              <p:cNvPr id="58403" name="Text Box 36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53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length</a:t>
                </a:r>
              </a:p>
              <a:p>
                <a:pPr eaLnBrk="0" hangingPunct="0"/>
                <a:r>
                  <a:rPr lang="en-US"/>
                  <a:t>=1500</a:t>
                </a:r>
              </a:p>
            </p:txBody>
          </p:sp>
          <p:sp>
            <p:nvSpPr>
              <p:cNvPr id="58404" name="Line 37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05" name="Line 38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06" name="Line 39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07" name="Line 40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08" name="Line 41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09" name="Rectangle 42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58381" name="Group 43"/>
            <p:cNvGrpSpPr>
              <a:grpSpLocks/>
            </p:cNvGrpSpPr>
            <p:nvPr/>
          </p:nvGrpSpPr>
          <p:grpSpPr bwMode="auto">
            <a:xfrm>
              <a:off x="1560" y="3074"/>
              <a:ext cx="2676" cy="416"/>
              <a:chOff x="3006" y="1208"/>
              <a:chExt cx="2676" cy="416"/>
            </a:xfrm>
          </p:grpSpPr>
          <p:sp>
            <p:nvSpPr>
              <p:cNvPr id="58386" name="Rectangle 44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58387" name="Rectangle 45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58388" name="Text Box 46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9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ID</a:t>
                </a:r>
              </a:p>
              <a:p>
                <a:pPr eaLnBrk="0" hangingPunct="0"/>
                <a:r>
                  <a:rPr lang="en-US"/>
                  <a:t>=x</a:t>
                </a:r>
              </a:p>
            </p:txBody>
          </p:sp>
          <p:sp>
            <p:nvSpPr>
              <p:cNvPr id="58389" name="Text Box 47"/>
              <p:cNvSpPr txBox="1">
                <a:spLocks noChangeArrowheads="1"/>
              </p:cNvSpPr>
              <p:nvPr/>
            </p:nvSpPr>
            <p:spPr bwMode="auto">
              <a:xfrm>
                <a:off x="4605" y="1220"/>
                <a:ext cx="555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offset</a:t>
                </a:r>
              </a:p>
              <a:p>
                <a:pPr algn="ctr" eaLnBrk="0" hangingPunct="0"/>
                <a:r>
                  <a:rPr lang="en-US"/>
                  <a:t>=370</a:t>
                </a:r>
              </a:p>
            </p:txBody>
          </p:sp>
          <p:sp>
            <p:nvSpPr>
              <p:cNvPr id="58390" name="Text Box 48"/>
              <p:cNvSpPr txBox="1">
                <a:spLocks noChangeArrowheads="1"/>
              </p:cNvSpPr>
              <p:nvPr/>
            </p:nvSpPr>
            <p:spPr bwMode="auto">
              <a:xfrm>
                <a:off x="3980" y="1220"/>
                <a:ext cx="67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fragflag</a:t>
                </a:r>
              </a:p>
              <a:p>
                <a:pPr algn="ctr" eaLnBrk="0" hangingPunct="0"/>
                <a:r>
                  <a:rPr lang="en-US"/>
                  <a:t>=0</a:t>
                </a:r>
              </a:p>
            </p:txBody>
          </p:sp>
          <p:sp>
            <p:nvSpPr>
              <p:cNvPr id="58391" name="Text Box 49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53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length</a:t>
                </a:r>
              </a:p>
              <a:p>
                <a:pPr eaLnBrk="0" hangingPunct="0"/>
                <a:r>
                  <a:rPr lang="en-US"/>
                  <a:t>=1040</a:t>
                </a:r>
              </a:p>
            </p:txBody>
          </p:sp>
          <p:sp>
            <p:nvSpPr>
              <p:cNvPr id="58392" name="Line 50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393" name="Line 51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394" name="Line 52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395" name="Line 53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396" name="Line 54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397" name="Rectangle 55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sp>
          <p:nvSpPr>
            <p:cNvPr id="58382" name="Freeform 56"/>
            <p:cNvSpPr>
              <a:spLocks/>
            </p:cNvSpPr>
            <p:nvPr/>
          </p:nvSpPr>
          <p:spPr bwMode="auto">
            <a:xfrm>
              <a:off x="1290" y="1422"/>
              <a:ext cx="210" cy="1362"/>
            </a:xfrm>
            <a:custGeom>
              <a:avLst/>
              <a:gdLst>
                <a:gd name="T0" fmla="*/ 0 w 210"/>
                <a:gd name="T1" fmla="*/ 0 h 1362"/>
                <a:gd name="T2" fmla="*/ 0 w 210"/>
                <a:gd name="T3" fmla="*/ 1362 h 1362"/>
                <a:gd name="T4" fmla="*/ 210 w 210"/>
                <a:gd name="T5" fmla="*/ 858 h 1362"/>
                <a:gd name="T6" fmla="*/ 0 60000 65536"/>
                <a:gd name="T7" fmla="*/ 0 60000 65536"/>
                <a:gd name="T8" fmla="*/ 0 60000 65536"/>
                <a:gd name="T9" fmla="*/ 0 w 210"/>
                <a:gd name="T10" fmla="*/ 0 h 1362"/>
                <a:gd name="T11" fmla="*/ 210 w 210"/>
                <a:gd name="T12" fmla="*/ 1362 h 1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362">
                  <a:moveTo>
                    <a:pt x="0" y="0"/>
                  </a:moveTo>
                  <a:lnTo>
                    <a:pt x="0" y="1362"/>
                  </a:lnTo>
                  <a:lnTo>
                    <a:pt x="210" y="858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383" name="Line 57"/>
            <p:cNvSpPr>
              <a:spLocks noChangeShapeType="1"/>
            </p:cNvSpPr>
            <p:nvPr/>
          </p:nvSpPr>
          <p:spPr bwMode="auto">
            <a:xfrm>
              <a:off x="1290" y="2766"/>
              <a:ext cx="2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384" name="Line 58"/>
            <p:cNvSpPr>
              <a:spLocks noChangeShapeType="1"/>
            </p:cNvSpPr>
            <p:nvPr/>
          </p:nvSpPr>
          <p:spPr bwMode="auto">
            <a:xfrm>
              <a:off x="1296" y="2772"/>
              <a:ext cx="210" cy="4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385" name="Text Box 59"/>
            <p:cNvSpPr txBox="1">
              <a:spLocks noChangeArrowheads="1"/>
            </p:cNvSpPr>
            <p:nvPr/>
          </p:nvSpPr>
          <p:spPr bwMode="auto">
            <a:xfrm>
              <a:off x="1274" y="1472"/>
              <a:ext cx="207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dirty="0">
                  <a:solidFill>
                    <a:srgbClr val="FF0000"/>
                  </a:solidFill>
                </a:rPr>
                <a:t>Ένα μεγάλο </a:t>
              </a:r>
              <a:r>
                <a:rPr lang="en-US" dirty="0">
                  <a:solidFill>
                    <a:srgbClr val="FF0000"/>
                  </a:solidFill>
                </a:rPr>
                <a:t>datagram </a:t>
              </a:r>
              <a:r>
                <a:rPr lang="el-GR" dirty="0">
                  <a:solidFill>
                    <a:srgbClr val="FF0000"/>
                  </a:solidFill>
                </a:rPr>
                <a:t>γίνεται</a:t>
              </a:r>
              <a:endParaRPr lang="en-US" dirty="0">
                <a:solidFill>
                  <a:srgbClr val="FF0000"/>
                </a:solidFill>
              </a:endParaRPr>
            </a:p>
            <a:p>
              <a:pPr eaLnBrk="0" hangingPunct="0"/>
              <a:r>
                <a:rPr lang="el-GR" dirty="0">
                  <a:solidFill>
                    <a:srgbClr val="FF0000"/>
                  </a:solidFill>
                </a:rPr>
                <a:t> </a:t>
              </a:r>
              <a:r>
                <a:rPr lang="el-GR" dirty="0" smtClean="0">
                  <a:solidFill>
                    <a:srgbClr val="FF0000"/>
                  </a:solidFill>
                </a:rPr>
                <a:t>πολλά </a:t>
              </a:r>
              <a:r>
                <a:rPr lang="el-GR" dirty="0">
                  <a:solidFill>
                    <a:srgbClr val="FF0000"/>
                  </a:solidFill>
                </a:rPr>
                <a:t>μικρότερα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 err="1">
                  <a:solidFill>
                    <a:srgbClr val="FF0000"/>
                  </a:solidFill>
                </a:rPr>
                <a:t>datagrams</a:t>
              </a:r>
              <a:endParaRPr lang="en-US" dirty="0"/>
            </a:p>
          </p:txBody>
        </p:sp>
      </p:grpSp>
      <p:sp>
        <p:nvSpPr>
          <p:cNvPr id="58372" name="Rectangle 60"/>
          <p:cNvSpPr>
            <a:spLocks noChangeArrowheads="1"/>
          </p:cNvSpPr>
          <p:nvPr/>
        </p:nvSpPr>
        <p:spPr bwMode="auto">
          <a:xfrm>
            <a:off x="331788" y="1801813"/>
            <a:ext cx="2830512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l-GR" sz="2000" u="sng" dirty="0">
                <a:solidFill>
                  <a:srgbClr val="FF0000"/>
                </a:solidFill>
              </a:rPr>
              <a:t>Παράδειγμα</a:t>
            </a:r>
            <a:endParaRPr lang="en-US" sz="2000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4000 byte datagram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MTU = 1500 bytes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en-US" sz="2000" dirty="0"/>
          </a:p>
        </p:txBody>
      </p:sp>
      <p:sp>
        <p:nvSpPr>
          <p:cNvPr id="58373" name="Text Box 61"/>
          <p:cNvSpPr txBox="1">
            <a:spLocks noChangeArrowheads="1"/>
          </p:cNvSpPr>
          <p:nvPr/>
        </p:nvSpPr>
        <p:spPr bwMode="auto">
          <a:xfrm>
            <a:off x="920750" y="3876675"/>
            <a:ext cx="21050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1480 bytes </a:t>
            </a:r>
            <a:br>
              <a:rPr lang="en-US" sz="1600"/>
            </a:br>
            <a:r>
              <a:rPr lang="el-GR" sz="1600"/>
              <a:t>στο πεδίο δεδομένων</a:t>
            </a:r>
          </a:p>
          <a:p>
            <a:pPr eaLnBrk="0" hangingPunct="0"/>
            <a:r>
              <a:rPr lang="el-GR" sz="1600"/>
              <a:t>(</a:t>
            </a:r>
            <a:r>
              <a:rPr lang="en-US" sz="1600"/>
              <a:t>data field</a:t>
            </a:r>
            <a:r>
              <a:rPr lang="el-GR" sz="1600"/>
              <a:t>)</a:t>
            </a:r>
            <a:endParaRPr lang="en-US" sz="1600"/>
          </a:p>
        </p:txBody>
      </p:sp>
      <p:sp>
        <p:nvSpPr>
          <p:cNvPr id="58374" name="Line 62"/>
          <p:cNvSpPr>
            <a:spLocks noChangeShapeType="1"/>
          </p:cNvSpPr>
          <p:nvPr/>
        </p:nvSpPr>
        <p:spPr bwMode="auto">
          <a:xfrm flipV="1">
            <a:off x="2085975" y="3592513"/>
            <a:ext cx="2536825" cy="581025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8375" name="Text Box 63"/>
          <p:cNvSpPr txBox="1">
            <a:spLocks noChangeArrowheads="1"/>
          </p:cNvSpPr>
          <p:nvPr/>
        </p:nvSpPr>
        <p:spPr bwMode="auto">
          <a:xfrm>
            <a:off x="768350" y="4795838"/>
            <a:ext cx="25447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Μετατόπιση (</a:t>
            </a:r>
            <a:r>
              <a:rPr lang="en-US"/>
              <a:t>offset</a:t>
            </a:r>
            <a:r>
              <a:rPr lang="el-GR"/>
              <a:t>)</a:t>
            </a:r>
            <a:r>
              <a:rPr lang="en-US"/>
              <a:t> =</a:t>
            </a:r>
          </a:p>
          <a:p>
            <a:pPr eaLnBrk="0" hangingPunct="0"/>
            <a:r>
              <a:rPr lang="en-US"/>
              <a:t>1480/8 </a:t>
            </a:r>
          </a:p>
        </p:txBody>
      </p:sp>
      <p:sp>
        <p:nvSpPr>
          <p:cNvPr id="58376" name="Line 64"/>
          <p:cNvSpPr>
            <a:spLocks noChangeShapeType="1"/>
          </p:cNvSpPr>
          <p:nvPr/>
        </p:nvSpPr>
        <p:spPr bwMode="auto">
          <a:xfrm flipV="1">
            <a:off x="2870200" y="4440238"/>
            <a:ext cx="4032250" cy="412750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8377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68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0BD1FF1-55C9-4F94-B260-03E3349393E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6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838200"/>
          </a:xfrm>
        </p:spPr>
        <p:txBody>
          <a:bodyPr/>
          <a:lstStyle/>
          <a:p>
            <a:r>
              <a:rPr lang="el-GR" sz="3600" dirty="0" err="1" smtClean="0"/>
              <a:t>Διευθυνσιοδότηση</a:t>
            </a:r>
            <a:r>
              <a:rPr lang="el-GR" sz="3600" dirty="0" smtClean="0"/>
              <a:t> </a:t>
            </a:r>
            <a:r>
              <a:rPr lang="en-US" sz="3600" dirty="0" smtClean="0"/>
              <a:t>IP</a:t>
            </a:r>
            <a:endParaRPr lang="en-US" dirty="0" smtClean="0"/>
          </a:p>
        </p:txBody>
      </p:sp>
      <p:sp>
        <p:nvSpPr>
          <p:cNvPr id="7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8941" y="1021976"/>
            <a:ext cx="3747247" cy="4959724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l-GR" sz="2000" dirty="0" smtClean="0">
                <a:solidFill>
                  <a:schemeClr val="accent2"/>
                </a:solidFill>
              </a:rPr>
              <a:t>Διεύθυνση </a:t>
            </a:r>
            <a:r>
              <a:rPr lang="en-US" sz="2000" dirty="0" smtClean="0">
                <a:solidFill>
                  <a:schemeClr val="accent2"/>
                </a:solidFill>
              </a:rPr>
              <a:t>IP </a:t>
            </a:r>
            <a:r>
              <a:rPr lang="el-GR" sz="2000" dirty="0" smtClean="0">
                <a:solidFill>
                  <a:schemeClr val="accent2"/>
                </a:solidFill>
              </a:rPr>
              <a:t>(</a:t>
            </a:r>
            <a:r>
              <a:rPr lang="en-US" sz="2000" dirty="0" smtClean="0">
                <a:solidFill>
                  <a:schemeClr val="accent2"/>
                </a:solidFill>
              </a:rPr>
              <a:t>IP address</a:t>
            </a:r>
            <a:r>
              <a:rPr lang="el-GR" sz="2000" dirty="0" smtClean="0">
                <a:solidFill>
                  <a:schemeClr val="accent2"/>
                </a:solidFill>
              </a:rPr>
              <a:t>)</a:t>
            </a:r>
            <a:r>
              <a:rPr lang="en-US" sz="2000" dirty="0" smtClean="0">
                <a:solidFill>
                  <a:schemeClr val="accent2"/>
                </a:solidFill>
              </a:rPr>
              <a:t>:</a:t>
            </a:r>
            <a:r>
              <a:rPr lang="en-US" sz="2000" dirty="0" smtClean="0"/>
              <a:t> 32-bit </a:t>
            </a:r>
            <a:r>
              <a:rPr lang="el-GR" sz="2000" dirty="0" smtClean="0"/>
              <a:t>αναγνωριστικό</a:t>
            </a:r>
            <a:r>
              <a:rPr lang="en-US" sz="2000" dirty="0" smtClean="0"/>
              <a:t> </a:t>
            </a:r>
            <a:r>
              <a:rPr lang="el-GR" sz="2000" dirty="0" smtClean="0"/>
              <a:t>της διασύνδεσης του υπολογιστή, δρομολογητή</a:t>
            </a:r>
            <a:endParaRPr lang="en-US" sz="2000" dirty="0" smtClean="0"/>
          </a:p>
          <a:p>
            <a:pPr>
              <a:buFont typeface="Wingdings" pitchFamily="2" charset="2"/>
              <a:buChar char="q"/>
              <a:defRPr/>
            </a:pPr>
            <a:r>
              <a:rPr lang="el-GR" sz="2000" i="1" dirty="0" smtClean="0">
                <a:solidFill>
                  <a:schemeClr val="accent2"/>
                </a:solidFill>
              </a:rPr>
              <a:t>Διασύνδεση </a:t>
            </a:r>
            <a:r>
              <a:rPr lang="en-US" sz="2000" i="1" dirty="0" smtClean="0">
                <a:solidFill>
                  <a:schemeClr val="accent2"/>
                </a:solidFill>
              </a:rPr>
              <a:t>(interface):</a:t>
            </a:r>
            <a:r>
              <a:rPr lang="en-US" sz="2000" dirty="0" smtClean="0"/>
              <a:t> </a:t>
            </a:r>
            <a:r>
              <a:rPr lang="el-GR" sz="2000" dirty="0" smtClean="0"/>
              <a:t>σύνδεση μεταξύ υπολογιστή/</a:t>
            </a:r>
            <a:r>
              <a:rPr lang="el-GR" sz="2000" dirty="0" err="1" smtClean="0"/>
              <a:t>δρομολογητή</a:t>
            </a:r>
            <a:r>
              <a:rPr lang="el-GR" sz="2000" dirty="0" smtClean="0"/>
              <a:t> και φυσικής ζεύξης</a:t>
            </a:r>
            <a:endParaRPr lang="en-US" sz="2000" dirty="0" smtClean="0"/>
          </a:p>
          <a:p>
            <a:pPr lvl="1">
              <a:buFont typeface="Wingdings" pitchFamily="2" charset="2"/>
              <a:buChar char="q"/>
              <a:defRPr/>
            </a:pPr>
            <a:r>
              <a:rPr lang="el-GR" sz="1800" dirty="0" smtClean="0"/>
              <a:t>Οι δρομολογητές τυπικά έχουν πολλές διασυνδέσεις</a:t>
            </a:r>
            <a:endParaRPr lang="en-US" sz="1800" dirty="0" smtClean="0"/>
          </a:p>
          <a:p>
            <a:pPr lvl="1">
              <a:buFont typeface="Wingdings" pitchFamily="2" charset="2"/>
              <a:buChar char="q"/>
              <a:defRPr/>
            </a:pPr>
            <a:r>
              <a:rPr lang="el-GR" sz="1800" dirty="0" smtClean="0"/>
              <a:t>Ένας υπολογιστής τυπικά έχει μία ή δύο διασυνδέσεις </a:t>
            </a:r>
            <a:br>
              <a:rPr lang="el-GR" sz="1800" dirty="0" smtClean="0"/>
            </a:br>
            <a:r>
              <a:rPr lang="el-GR" sz="1800" dirty="0" smtClean="0"/>
              <a:t>(π.χ. ενσύρματο </a:t>
            </a:r>
            <a:r>
              <a:rPr lang="en-US" sz="1800" dirty="0" smtClean="0"/>
              <a:t>Ethernet,</a:t>
            </a:r>
            <a:r>
              <a:rPr lang="el-GR" sz="1800" dirty="0" smtClean="0"/>
              <a:t> ασύρματο 802.11)</a:t>
            </a:r>
            <a:endParaRPr lang="en-US" sz="1800" dirty="0" smtClean="0"/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l-GR" sz="1800" dirty="0" smtClean="0">
                <a:solidFill>
                  <a:srgbClr val="FF0000"/>
                </a:solidFill>
              </a:rPr>
              <a:t>Διευθύνσεις </a:t>
            </a:r>
            <a:r>
              <a:rPr lang="en-US" sz="1800" dirty="0" smtClean="0">
                <a:solidFill>
                  <a:srgbClr val="FF0000"/>
                </a:solidFill>
              </a:rPr>
              <a:t>IP </a:t>
            </a:r>
            <a:r>
              <a:rPr lang="el-GR" sz="1800" dirty="0" smtClean="0">
                <a:solidFill>
                  <a:srgbClr val="FF0000"/>
                </a:solidFill>
              </a:rPr>
              <a:t>σχετίζονται με κάθε </a:t>
            </a:r>
            <a:r>
              <a:rPr lang="el-GR" sz="1800" dirty="0" err="1" smtClean="0">
                <a:solidFill>
                  <a:srgbClr val="FF0000"/>
                </a:solidFill>
              </a:rPr>
              <a:t>διεπαφή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604" name="Object 436"/>
          <p:cNvGraphicFramePr>
            <a:graphicFrameLocks noChangeAspect="1"/>
          </p:cNvGraphicFramePr>
          <p:nvPr/>
        </p:nvGraphicFramePr>
        <p:xfrm>
          <a:off x="4456113" y="12652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Clip" r:id="rId3" imgW="1307263" imgH="1084139" progId="">
                  <p:embed/>
                </p:oleObj>
              </mc:Choice>
              <mc:Fallback>
                <p:oleObj name="Clip" r:id="rId3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26523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14" name="Line 5"/>
          <p:cNvSpPr>
            <a:spLocks noChangeShapeType="1"/>
          </p:cNvSpPr>
          <p:nvPr/>
        </p:nvSpPr>
        <p:spPr bwMode="auto">
          <a:xfrm>
            <a:off x="5016500" y="16383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15" name="Line 6"/>
          <p:cNvSpPr>
            <a:spLocks noChangeShapeType="1"/>
          </p:cNvSpPr>
          <p:nvPr/>
        </p:nvSpPr>
        <p:spPr bwMode="auto">
          <a:xfrm flipH="1">
            <a:off x="5307013" y="162401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16" name="Line 7"/>
          <p:cNvSpPr>
            <a:spLocks noChangeShapeType="1"/>
          </p:cNvSpPr>
          <p:nvPr/>
        </p:nvSpPr>
        <p:spPr bwMode="auto">
          <a:xfrm flipV="1">
            <a:off x="5016500" y="2282825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17" name="Line 8"/>
          <p:cNvSpPr>
            <a:spLocks noChangeShapeType="1"/>
          </p:cNvSpPr>
          <p:nvPr/>
        </p:nvSpPr>
        <p:spPr bwMode="auto">
          <a:xfrm>
            <a:off x="5026025" y="2909888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7605" name="Object 437"/>
          <p:cNvGraphicFramePr>
            <a:graphicFrameLocks noChangeAspect="1"/>
          </p:cNvGraphicFramePr>
          <p:nvPr/>
        </p:nvGraphicFramePr>
        <p:xfrm>
          <a:off x="4456113" y="19319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Clip" r:id="rId5" imgW="1307263" imgH="1084139" progId="">
                  <p:embed/>
                </p:oleObj>
              </mc:Choice>
              <mc:Fallback>
                <p:oleObj name="Clip" r:id="rId5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93198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06" name="Object 438"/>
          <p:cNvGraphicFramePr>
            <a:graphicFrameLocks noChangeAspect="1"/>
          </p:cNvGraphicFramePr>
          <p:nvPr/>
        </p:nvGraphicFramePr>
        <p:xfrm>
          <a:off x="4456113" y="25415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Clip" r:id="rId6" imgW="1307263" imgH="1084139" progId="">
                  <p:embed/>
                </p:oleObj>
              </mc:Choice>
              <mc:Fallback>
                <p:oleObj name="Clip" r:id="rId6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254158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18" name="Line 11"/>
          <p:cNvSpPr>
            <a:spLocks noChangeShapeType="1"/>
          </p:cNvSpPr>
          <p:nvPr/>
        </p:nvSpPr>
        <p:spPr bwMode="auto">
          <a:xfrm>
            <a:off x="5307013" y="2481263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7619" name="Group 12"/>
          <p:cNvGrpSpPr>
            <a:grpSpLocks/>
          </p:cNvGrpSpPr>
          <p:nvPr/>
        </p:nvGrpSpPr>
        <p:grpSpPr bwMode="auto">
          <a:xfrm>
            <a:off x="6249988" y="2446338"/>
            <a:ext cx="711200" cy="381000"/>
            <a:chOff x="3600" y="219"/>
            <a:chExt cx="360" cy="175"/>
          </a:xfrm>
        </p:grpSpPr>
        <p:sp>
          <p:nvSpPr>
            <p:cNvPr id="7660" name="Oval 1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661" name="Line 1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662" name="Line 1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663" name="Rectangle 1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7664" name="Oval 1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7665" name="Group 1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670" name="Line 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71" name="Line 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72" name="Line 2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66" name="Group 2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667" name="Line 2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68" name="Line 2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69" name="Line 2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7620" name="Text Box 26"/>
          <p:cNvSpPr txBox="1">
            <a:spLocks noChangeArrowheads="1"/>
          </p:cNvSpPr>
          <p:nvPr/>
        </p:nvSpPr>
        <p:spPr bwMode="auto">
          <a:xfrm>
            <a:off x="4975225" y="13128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223.1.1.1</a:t>
            </a:r>
            <a:endParaRPr lang="en-US"/>
          </a:p>
        </p:txBody>
      </p:sp>
      <p:grpSp>
        <p:nvGrpSpPr>
          <p:cNvPr id="7621" name="Group 27"/>
          <p:cNvGrpSpPr>
            <a:grpSpLocks/>
          </p:cNvGrpSpPr>
          <p:nvPr/>
        </p:nvGrpSpPr>
        <p:grpSpPr bwMode="auto">
          <a:xfrm>
            <a:off x="4975225" y="1955800"/>
            <a:ext cx="1031875" cy="336550"/>
            <a:chOff x="3251" y="608"/>
            <a:chExt cx="650" cy="212"/>
          </a:xfrm>
        </p:grpSpPr>
        <p:sp>
          <p:nvSpPr>
            <p:cNvPr id="7658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659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223.1.1.2</a:t>
              </a:r>
              <a:endParaRPr lang="en-US"/>
            </a:p>
          </p:txBody>
        </p:sp>
      </p:grpSp>
      <p:sp>
        <p:nvSpPr>
          <p:cNvPr id="7622" name="Text Box 30"/>
          <p:cNvSpPr txBox="1">
            <a:spLocks noChangeArrowheads="1"/>
          </p:cNvSpPr>
          <p:nvPr/>
        </p:nvSpPr>
        <p:spPr bwMode="auto">
          <a:xfrm>
            <a:off x="4860925" y="28940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223.1.1.3</a:t>
            </a:r>
            <a:endParaRPr lang="en-US"/>
          </a:p>
        </p:txBody>
      </p:sp>
      <p:sp>
        <p:nvSpPr>
          <p:cNvPr id="7623" name="Text Box 31"/>
          <p:cNvSpPr txBox="1">
            <a:spLocks noChangeArrowheads="1"/>
          </p:cNvSpPr>
          <p:nvPr/>
        </p:nvSpPr>
        <p:spPr bwMode="auto">
          <a:xfrm>
            <a:off x="5651500" y="222250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223.1.1.4</a:t>
            </a:r>
            <a:endParaRPr lang="en-US"/>
          </a:p>
        </p:txBody>
      </p:sp>
      <p:sp>
        <p:nvSpPr>
          <p:cNvPr id="7624" name="Line 32"/>
          <p:cNvSpPr>
            <a:spLocks noChangeShapeType="1"/>
          </p:cNvSpPr>
          <p:nvPr/>
        </p:nvSpPr>
        <p:spPr bwMode="auto">
          <a:xfrm>
            <a:off x="6854825" y="2490788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25" name="Text Box 33"/>
          <p:cNvSpPr txBox="1">
            <a:spLocks noChangeArrowheads="1"/>
          </p:cNvSpPr>
          <p:nvPr/>
        </p:nvSpPr>
        <p:spPr bwMode="auto">
          <a:xfrm>
            <a:off x="6727825" y="2212975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223.1.2.9</a:t>
            </a:r>
            <a:endParaRPr lang="en-US"/>
          </a:p>
        </p:txBody>
      </p:sp>
      <p:sp>
        <p:nvSpPr>
          <p:cNvPr id="7626" name="Line 34"/>
          <p:cNvSpPr>
            <a:spLocks noChangeShapeType="1"/>
          </p:cNvSpPr>
          <p:nvPr/>
        </p:nvSpPr>
        <p:spPr bwMode="auto">
          <a:xfrm flipH="1">
            <a:off x="7878763" y="179546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7607" name="Object 439"/>
          <p:cNvGraphicFramePr>
            <a:graphicFrameLocks noChangeAspect="1"/>
          </p:cNvGraphicFramePr>
          <p:nvPr/>
        </p:nvGraphicFramePr>
        <p:xfrm>
          <a:off x="8056563" y="15033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Clip" r:id="rId7" imgW="1307263" imgH="1084139" progId="">
                  <p:embed/>
                </p:oleObj>
              </mc:Choice>
              <mc:Fallback>
                <p:oleObj name="Clip" r:id="rId7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1503363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27" name="Line 36"/>
          <p:cNvSpPr>
            <a:spLocks noChangeShapeType="1"/>
          </p:cNvSpPr>
          <p:nvPr/>
        </p:nvSpPr>
        <p:spPr bwMode="auto">
          <a:xfrm>
            <a:off x="7878763" y="18002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7608" name="Object 440"/>
          <p:cNvGraphicFramePr>
            <a:graphicFrameLocks noChangeAspect="1"/>
          </p:cNvGraphicFramePr>
          <p:nvPr/>
        </p:nvGraphicFramePr>
        <p:xfrm>
          <a:off x="8061325" y="28844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Clip" r:id="rId8" imgW="1307263" imgH="1084139" progId="">
                  <p:embed/>
                </p:oleObj>
              </mc:Choice>
              <mc:Fallback>
                <p:oleObj name="Clip" r:id="rId8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1325" y="288448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28" name="Line 38"/>
          <p:cNvSpPr>
            <a:spLocks noChangeShapeType="1"/>
          </p:cNvSpPr>
          <p:nvPr/>
        </p:nvSpPr>
        <p:spPr bwMode="auto">
          <a:xfrm>
            <a:off x="7878763" y="30718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7629" name="Group 39"/>
          <p:cNvGrpSpPr>
            <a:grpSpLocks/>
          </p:cNvGrpSpPr>
          <p:nvPr/>
        </p:nvGrpSpPr>
        <p:grpSpPr bwMode="auto">
          <a:xfrm>
            <a:off x="7189788" y="2732088"/>
            <a:ext cx="1031875" cy="336550"/>
            <a:chOff x="4532" y="1229"/>
            <a:chExt cx="650" cy="212"/>
          </a:xfrm>
        </p:grpSpPr>
        <p:sp>
          <p:nvSpPr>
            <p:cNvPr id="7656" name="Rectangle 40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657" name="Text Box 41"/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223.1.2.2</a:t>
              </a:r>
              <a:endParaRPr lang="en-US"/>
            </a:p>
          </p:txBody>
        </p:sp>
      </p:grpSp>
      <p:grpSp>
        <p:nvGrpSpPr>
          <p:cNvPr id="7630" name="Group 42"/>
          <p:cNvGrpSpPr>
            <a:grpSpLocks/>
          </p:cNvGrpSpPr>
          <p:nvPr/>
        </p:nvGrpSpPr>
        <p:grpSpPr bwMode="auto">
          <a:xfrm>
            <a:off x="7151688" y="1760538"/>
            <a:ext cx="1031875" cy="336550"/>
            <a:chOff x="4532" y="1229"/>
            <a:chExt cx="650" cy="212"/>
          </a:xfrm>
        </p:grpSpPr>
        <p:sp>
          <p:nvSpPr>
            <p:cNvPr id="7654" name="Rectangle 43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655" name="Text Box 44"/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223.1.2.1</a:t>
              </a:r>
              <a:endParaRPr lang="en-US"/>
            </a:p>
          </p:txBody>
        </p:sp>
      </p:grpSp>
      <p:sp>
        <p:nvSpPr>
          <p:cNvPr id="7631" name="Line 45"/>
          <p:cNvSpPr>
            <a:spLocks noChangeShapeType="1"/>
          </p:cNvSpPr>
          <p:nvPr/>
        </p:nvSpPr>
        <p:spPr bwMode="auto">
          <a:xfrm flipH="1">
            <a:off x="6616700" y="2828925"/>
            <a:ext cx="0" cy="129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32" name="Line 46"/>
          <p:cNvSpPr>
            <a:spLocks noChangeShapeType="1"/>
          </p:cNvSpPr>
          <p:nvPr/>
        </p:nvSpPr>
        <p:spPr bwMode="auto">
          <a:xfrm flipH="1">
            <a:off x="6007100" y="4110038"/>
            <a:ext cx="1185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33" name="Line 47"/>
          <p:cNvSpPr>
            <a:spLocks noChangeShapeType="1"/>
          </p:cNvSpPr>
          <p:nvPr/>
        </p:nvSpPr>
        <p:spPr bwMode="auto">
          <a:xfrm flipH="1" flipV="1">
            <a:off x="6003925" y="41021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34" name="Line 48"/>
          <p:cNvSpPr>
            <a:spLocks noChangeShapeType="1"/>
          </p:cNvSpPr>
          <p:nvPr/>
        </p:nvSpPr>
        <p:spPr bwMode="auto">
          <a:xfrm flipH="1" flipV="1">
            <a:off x="7180263" y="41068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7609" name="Object 441"/>
          <p:cNvGraphicFramePr>
            <a:graphicFrameLocks noChangeAspect="1"/>
          </p:cNvGraphicFramePr>
          <p:nvPr/>
        </p:nvGraphicFramePr>
        <p:xfrm>
          <a:off x="6965950" y="42656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Clip" r:id="rId9" imgW="1307263" imgH="1084139" progId="">
                  <p:embed/>
                </p:oleObj>
              </mc:Choice>
              <mc:Fallback>
                <p:oleObj name="Clip" r:id="rId9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4265613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10" name="Object 442"/>
          <p:cNvGraphicFramePr>
            <a:graphicFrameLocks noChangeAspect="1"/>
          </p:cNvGraphicFramePr>
          <p:nvPr/>
        </p:nvGraphicFramePr>
        <p:xfrm>
          <a:off x="5708650" y="427990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Clip" r:id="rId10" imgW="1307263" imgH="1084139" progId="">
                  <p:embed/>
                </p:oleObj>
              </mc:Choice>
              <mc:Fallback>
                <p:oleObj name="Clip" r:id="rId10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4279900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635" name="Group 51"/>
          <p:cNvGrpSpPr>
            <a:grpSpLocks/>
          </p:cNvGrpSpPr>
          <p:nvPr/>
        </p:nvGrpSpPr>
        <p:grpSpPr bwMode="auto">
          <a:xfrm>
            <a:off x="7151688" y="3984625"/>
            <a:ext cx="1031875" cy="336550"/>
            <a:chOff x="4532" y="1229"/>
            <a:chExt cx="650" cy="212"/>
          </a:xfrm>
        </p:grpSpPr>
        <p:sp>
          <p:nvSpPr>
            <p:cNvPr id="7652" name="Rectangle 52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653" name="Text Box 53"/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223.1.3.2</a:t>
              </a:r>
              <a:endParaRPr lang="en-US"/>
            </a:p>
          </p:txBody>
        </p:sp>
      </p:grpSp>
      <p:grpSp>
        <p:nvGrpSpPr>
          <p:cNvPr id="7636" name="Group 54"/>
          <p:cNvGrpSpPr>
            <a:grpSpLocks/>
          </p:cNvGrpSpPr>
          <p:nvPr/>
        </p:nvGrpSpPr>
        <p:grpSpPr bwMode="auto">
          <a:xfrm>
            <a:off x="5003800" y="4013200"/>
            <a:ext cx="1031875" cy="336550"/>
            <a:chOff x="4532" y="1229"/>
            <a:chExt cx="650" cy="212"/>
          </a:xfrm>
        </p:grpSpPr>
        <p:sp>
          <p:nvSpPr>
            <p:cNvPr id="7650" name="Rectangle 55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651" name="Text Box 56"/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223.1.3.1</a:t>
              </a:r>
              <a:endParaRPr lang="en-US"/>
            </a:p>
          </p:txBody>
        </p:sp>
      </p:grpSp>
      <p:grpSp>
        <p:nvGrpSpPr>
          <p:cNvPr id="7637" name="Group 57"/>
          <p:cNvGrpSpPr>
            <a:grpSpLocks/>
          </p:cNvGrpSpPr>
          <p:nvPr/>
        </p:nvGrpSpPr>
        <p:grpSpPr bwMode="auto">
          <a:xfrm>
            <a:off x="6003925" y="2874963"/>
            <a:ext cx="1144588" cy="336550"/>
            <a:chOff x="4532" y="1229"/>
            <a:chExt cx="721" cy="212"/>
          </a:xfrm>
        </p:grpSpPr>
        <p:sp>
          <p:nvSpPr>
            <p:cNvPr id="7648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649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7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223.1.3.27</a:t>
              </a:r>
              <a:endParaRPr lang="en-US"/>
            </a:p>
          </p:txBody>
        </p:sp>
      </p:grpSp>
      <p:sp>
        <p:nvSpPr>
          <p:cNvPr id="7638" name="Text Box 60"/>
          <p:cNvSpPr txBox="1">
            <a:spLocks noChangeArrowheads="1"/>
          </p:cNvSpPr>
          <p:nvPr/>
        </p:nvSpPr>
        <p:spPr bwMode="auto">
          <a:xfrm>
            <a:off x="3984625" y="5341938"/>
            <a:ext cx="5043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latin typeface="Arial" charset="0"/>
              </a:rPr>
              <a:t>223.1.1.1 = 11011111 00000001 00000001 00000001</a:t>
            </a:r>
            <a:endParaRPr lang="en-US" dirty="0"/>
          </a:p>
        </p:txBody>
      </p:sp>
      <p:sp>
        <p:nvSpPr>
          <p:cNvPr id="7639" name="Freeform 61"/>
          <p:cNvSpPr>
            <a:spLocks/>
          </p:cNvSpPr>
          <p:nvPr/>
        </p:nvSpPr>
        <p:spPr bwMode="auto">
          <a:xfrm>
            <a:off x="5162550" y="5597525"/>
            <a:ext cx="892175" cy="92075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2147483647 h 58"/>
              <a:gd name="T4" fmla="*/ 2147483647 w 562"/>
              <a:gd name="T5" fmla="*/ 2147483647 h 58"/>
              <a:gd name="T6" fmla="*/ 2147483647 w 5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8"/>
              <a:gd name="T14" fmla="*/ 562 w 5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40" name="Freeform 62"/>
          <p:cNvSpPr>
            <a:spLocks/>
          </p:cNvSpPr>
          <p:nvPr/>
        </p:nvSpPr>
        <p:spPr bwMode="auto">
          <a:xfrm>
            <a:off x="6124575" y="5616575"/>
            <a:ext cx="892175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41" name="Freeform 63"/>
          <p:cNvSpPr>
            <a:spLocks/>
          </p:cNvSpPr>
          <p:nvPr/>
        </p:nvSpPr>
        <p:spPr bwMode="auto">
          <a:xfrm>
            <a:off x="7089775" y="5619750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42" name="Freeform 64"/>
          <p:cNvSpPr>
            <a:spLocks/>
          </p:cNvSpPr>
          <p:nvPr/>
        </p:nvSpPr>
        <p:spPr bwMode="auto">
          <a:xfrm>
            <a:off x="8054975" y="5622925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43" name="Text Box 65"/>
          <p:cNvSpPr txBox="1">
            <a:spLocks noChangeArrowheads="1"/>
          </p:cNvSpPr>
          <p:nvPr/>
        </p:nvSpPr>
        <p:spPr bwMode="auto">
          <a:xfrm>
            <a:off x="5360988" y="5818188"/>
            <a:ext cx="52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</a:t>
            </a:r>
            <a:endParaRPr lang="en-US"/>
          </a:p>
        </p:txBody>
      </p:sp>
      <p:sp>
        <p:nvSpPr>
          <p:cNvPr id="7644" name="Text Box 66"/>
          <p:cNvSpPr txBox="1">
            <a:spLocks noChangeArrowheads="1"/>
          </p:cNvSpPr>
          <p:nvPr/>
        </p:nvSpPr>
        <p:spPr bwMode="auto">
          <a:xfrm>
            <a:off x="6403975" y="582771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1</a:t>
            </a:r>
            <a:endParaRPr lang="en-US"/>
          </a:p>
        </p:txBody>
      </p:sp>
      <p:sp>
        <p:nvSpPr>
          <p:cNvPr id="7645" name="Text Box 67"/>
          <p:cNvSpPr txBox="1">
            <a:spLocks noChangeArrowheads="1"/>
          </p:cNvSpPr>
          <p:nvPr/>
        </p:nvSpPr>
        <p:spPr bwMode="auto">
          <a:xfrm>
            <a:off x="8361363" y="5827713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1</a:t>
            </a:r>
            <a:endParaRPr lang="en-US"/>
          </a:p>
        </p:txBody>
      </p:sp>
      <p:sp>
        <p:nvSpPr>
          <p:cNvPr id="7646" name="Text Box 68"/>
          <p:cNvSpPr txBox="1">
            <a:spLocks noChangeArrowheads="1"/>
          </p:cNvSpPr>
          <p:nvPr/>
        </p:nvSpPr>
        <p:spPr bwMode="auto">
          <a:xfrm>
            <a:off x="7342188" y="5827713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1</a:t>
            </a:r>
            <a:endParaRPr lang="en-US"/>
          </a:p>
        </p:txBody>
      </p:sp>
      <p:sp>
        <p:nvSpPr>
          <p:cNvPr id="7647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98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Διευθυνσιοδότηση </a:t>
            </a:r>
            <a:r>
              <a:rPr lang="en-US" smtClean="0"/>
              <a:t>IP: </a:t>
            </a:r>
            <a:r>
              <a:rPr lang="el-GR" smtClean="0"/>
              <a:t>εισαγωγή</a:t>
            </a:r>
          </a:p>
        </p:txBody>
      </p:sp>
      <p:sp>
        <p:nvSpPr>
          <p:cNvPr id="62466" name="Θέση κειμένου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Ε:  πώς συνδέονται στην πραγματικότητα οι </a:t>
            </a:r>
            <a:r>
              <a:rPr lang="el-GR" sz="2000" dirty="0" err="1" smtClean="0">
                <a:solidFill>
                  <a:srgbClr val="FF0000"/>
                </a:solidFill>
              </a:rPr>
              <a:t>διεπαφές</a:t>
            </a:r>
            <a:r>
              <a:rPr lang="el-GR" sz="2000" dirty="0" smtClean="0">
                <a:solidFill>
                  <a:srgbClr val="FF0000"/>
                </a:solidFill>
              </a:rPr>
              <a:t>;</a:t>
            </a:r>
          </a:p>
          <a:p>
            <a:pPr marL="0" indent="0">
              <a:buFont typeface="ZapfDingbats"/>
              <a:buNone/>
            </a:pPr>
            <a:endParaRPr lang="el-GR" sz="2000" dirty="0" smtClean="0"/>
          </a:p>
          <a:p>
            <a:pPr marL="0" indent="0"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Α:</a:t>
            </a:r>
            <a:r>
              <a:rPr lang="el-GR" sz="2000" dirty="0" smtClean="0"/>
              <a:t>  οι ενσύρματες </a:t>
            </a:r>
            <a:r>
              <a:rPr lang="en-US" sz="2000" dirty="0" smtClean="0"/>
              <a:t>Ethernet </a:t>
            </a:r>
            <a:r>
              <a:rPr lang="el-GR" sz="2000" dirty="0" err="1" smtClean="0"/>
              <a:t>διεπαφές</a:t>
            </a:r>
            <a:r>
              <a:rPr lang="el-GR" sz="2000" dirty="0" smtClean="0"/>
              <a:t> συνδέονται μέσω </a:t>
            </a:r>
            <a:r>
              <a:rPr lang="en-US" sz="2000" dirty="0" smtClean="0"/>
              <a:t>Ethernet </a:t>
            </a:r>
            <a:r>
              <a:rPr lang="el-GR" sz="2000" dirty="0" smtClean="0"/>
              <a:t>μεταγωγών (</a:t>
            </a:r>
            <a:r>
              <a:rPr lang="en-US" sz="2000" dirty="0" smtClean="0"/>
              <a:t>switches)</a:t>
            </a:r>
            <a:endParaRPr lang="el-GR" sz="2000" dirty="0" smtClean="0"/>
          </a:p>
          <a:p>
            <a:pPr marL="0" indent="0">
              <a:buFont typeface="ZapfDingbats"/>
              <a:buNone/>
            </a:pPr>
            <a:endParaRPr lang="en-US" sz="2000" dirty="0" smtClean="0"/>
          </a:p>
          <a:p>
            <a:pPr marL="0" indent="0"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Για τώρα: </a:t>
            </a:r>
            <a:r>
              <a:rPr lang="el-GR" sz="2000" dirty="0" smtClean="0"/>
              <a:t>δε χρειάζεται να ανησυχείτε για το πώς μία </a:t>
            </a:r>
            <a:r>
              <a:rPr lang="el-GR" sz="2000" dirty="0" err="1" smtClean="0"/>
              <a:t>διεπαφή</a:t>
            </a:r>
            <a:r>
              <a:rPr lang="el-GR" sz="2000" dirty="0" smtClean="0"/>
              <a:t> συνδέεται με μία άλλη (χωρίς δρομολογητή να παρεμβάλλεται)</a:t>
            </a:r>
          </a:p>
        </p:txBody>
      </p:sp>
      <p:sp>
        <p:nvSpPr>
          <p:cNvPr id="62467" name="Θέση αριθμού διαφάνειας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9EFF0668-E436-4F82-9201-69C15D55071F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62468" name="Θέση υποσέλιδου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62469" name="Freeform 140"/>
          <p:cNvSpPr>
            <a:spLocks/>
          </p:cNvSpPr>
          <p:nvPr/>
        </p:nvSpPr>
        <p:spPr bwMode="auto">
          <a:xfrm rot="-5400000">
            <a:off x="6203156" y="3196432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072521851 w 10315"/>
              <a:gd name="T3" fmla="*/ 2147483647 h 10000"/>
              <a:gd name="T4" fmla="*/ 1883157857 w 10315"/>
              <a:gd name="T5" fmla="*/ 2147483647 h 10000"/>
              <a:gd name="T6" fmla="*/ 71770211 w 10315"/>
              <a:gd name="T7" fmla="*/ 493693091 h 10000"/>
              <a:gd name="T8" fmla="*/ 357747572 w 10315"/>
              <a:gd name="T9" fmla="*/ 2147483647 h 10000"/>
              <a:gd name="T10" fmla="*/ 343394912 w 10315"/>
              <a:gd name="T11" fmla="*/ 2147483647 h 10000"/>
              <a:gd name="T12" fmla="*/ 269969444 w 10315"/>
              <a:gd name="T13" fmla="*/ 2147483647 h 10000"/>
              <a:gd name="T14" fmla="*/ 240705501 w 10315"/>
              <a:gd name="T15" fmla="*/ 2147483647 h 10000"/>
              <a:gd name="T16" fmla="*/ 781747606 w 10315"/>
              <a:gd name="T17" fmla="*/ 2147483647 h 10000"/>
              <a:gd name="T18" fmla="*/ 1977011682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70" name="Freeform 140"/>
          <p:cNvSpPr>
            <a:spLocks/>
          </p:cNvSpPr>
          <p:nvPr/>
        </p:nvSpPr>
        <p:spPr bwMode="auto">
          <a:xfrm rot="10800000">
            <a:off x="7200900" y="1870075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072526925 w 10315"/>
              <a:gd name="T3" fmla="*/ 2147483647 h 10000"/>
              <a:gd name="T4" fmla="*/ 1883162707 w 10315"/>
              <a:gd name="T5" fmla="*/ 2147483647 h 10000"/>
              <a:gd name="T6" fmla="*/ 71770378 w 10315"/>
              <a:gd name="T7" fmla="*/ 493693091 h 10000"/>
              <a:gd name="T8" fmla="*/ 357748652 w 10315"/>
              <a:gd name="T9" fmla="*/ 2147483647 h 10000"/>
              <a:gd name="T10" fmla="*/ 343395810 w 10315"/>
              <a:gd name="T11" fmla="*/ 2147483647 h 10000"/>
              <a:gd name="T12" fmla="*/ 269970091 w 10315"/>
              <a:gd name="T13" fmla="*/ 2147483647 h 10000"/>
              <a:gd name="T14" fmla="*/ 240706114 w 10315"/>
              <a:gd name="T15" fmla="*/ 2147483647 h 10000"/>
              <a:gd name="T16" fmla="*/ 781749842 w 10315"/>
              <a:gd name="T17" fmla="*/ 2147483647 h 10000"/>
              <a:gd name="T18" fmla="*/ 1977016643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71" name="Line 5"/>
          <p:cNvSpPr>
            <a:spLocks noChangeShapeType="1"/>
          </p:cNvSpPr>
          <p:nvPr/>
        </p:nvSpPr>
        <p:spPr bwMode="auto">
          <a:xfrm>
            <a:off x="4979988" y="1816100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72" name="Line 7"/>
          <p:cNvSpPr>
            <a:spLocks noChangeShapeType="1"/>
          </p:cNvSpPr>
          <p:nvPr/>
        </p:nvSpPr>
        <p:spPr bwMode="auto">
          <a:xfrm flipV="1">
            <a:off x="5014913" y="2555875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73" name="Line 8"/>
          <p:cNvSpPr>
            <a:spLocks noChangeShapeType="1"/>
          </p:cNvSpPr>
          <p:nvPr/>
        </p:nvSpPr>
        <p:spPr bwMode="auto">
          <a:xfrm>
            <a:off x="5026025" y="3087688"/>
            <a:ext cx="4222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74" name="Line 11"/>
          <p:cNvSpPr>
            <a:spLocks noChangeShapeType="1"/>
          </p:cNvSpPr>
          <p:nvPr/>
        </p:nvSpPr>
        <p:spPr bwMode="auto">
          <a:xfrm>
            <a:off x="5780088" y="2663825"/>
            <a:ext cx="5619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2475" name="Group 27"/>
          <p:cNvGrpSpPr>
            <a:grpSpLocks/>
          </p:cNvGrpSpPr>
          <p:nvPr/>
        </p:nvGrpSpPr>
        <p:grpSpPr bwMode="auto">
          <a:xfrm>
            <a:off x="3902075" y="1895475"/>
            <a:ext cx="1033463" cy="606425"/>
            <a:chOff x="3306" y="389"/>
            <a:chExt cx="651" cy="382"/>
          </a:xfrm>
        </p:grpSpPr>
        <p:sp>
          <p:nvSpPr>
            <p:cNvPr id="62530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1200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2531" name="Text Box 29"/>
            <p:cNvSpPr txBox="1">
              <a:spLocks noChangeArrowheads="1"/>
            </p:cNvSpPr>
            <p:nvPr/>
          </p:nvSpPr>
          <p:spPr bwMode="auto">
            <a:xfrm>
              <a:off x="3436" y="389"/>
              <a:ext cx="5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Arial" charset="0"/>
                  <a:ea typeface="ＭＳ Ｐゴシック"/>
                  <a:cs typeface="ＭＳ Ｐゴシック"/>
                </a:rPr>
                <a:t>223.1.1.2</a:t>
              </a:r>
              <a:endParaRPr lang="en-US" sz="1200">
                <a:ea typeface="ＭＳ Ｐゴシック"/>
                <a:cs typeface="ＭＳ Ｐゴシック"/>
              </a:endParaRPr>
            </a:p>
          </p:txBody>
        </p:sp>
      </p:grpSp>
      <p:sp>
        <p:nvSpPr>
          <p:cNvPr id="62476" name="Text Box 30"/>
          <p:cNvSpPr txBox="1">
            <a:spLocks noChangeArrowheads="1"/>
          </p:cNvSpPr>
          <p:nvPr/>
        </p:nvSpPr>
        <p:spPr bwMode="auto">
          <a:xfrm>
            <a:off x="4652963" y="3238500"/>
            <a:ext cx="827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223.1.1.3</a:t>
            </a:r>
            <a:endParaRPr lang="en-US" sz="1200">
              <a:ea typeface="ＭＳ Ｐゴシック"/>
              <a:cs typeface="ＭＳ Ｐゴシック"/>
            </a:endParaRPr>
          </a:p>
        </p:txBody>
      </p:sp>
      <p:sp>
        <p:nvSpPr>
          <p:cNvPr id="62477" name="Text Box 31"/>
          <p:cNvSpPr txBox="1">
            <a:spLocks noChangeArrowheads="1"/>
          </p:cNvSpPr>
          <p:nvPr/>
        </p:nvSpPr>
        <p:spPr bwMode="auto">
          <a:xfrm>
            <a:off x="5753100" y="2368550"/>
            <a:ext cx="827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223.1.1.4</a:t>
            </a:r>
            <a:endParaRPr lang="en-US" sz="1200">
              <a:ea typeface="ＭＳ Ｐゴシック"/>
              <a:cs typeface="ＭＳ Ｐゴシック"/>
            </a:endParaRPr>
          </a:p>
        </p:txBody>
      </p:sp>
      <p:sp>
        <p:nvSpPr>
          <p:cNvPr id="62478" name="Line 32"/>
          <p:cNvSpPr>
            <a:spLocks noChangeShapeType="1"/>
          </p:cNvSpPr>
          <p:nvPr/>
        </p:nvSpPr>
        <p:spPr bwMode="auto">
          <a:xfrm>
            <a:off x="6854825" y="2668588"/>
            <a:ext cx="5810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79" name="Text Box 33"/>
          <p:cNvSpPr txBox="1">
            <a:spLocks noChangeArrowheads="1"/>
          </p:cNvSpPr>
          <p:nvPr/>
        </p:nvSpPr>
        <p:spPr bwMode="auto">
          <a:xfrm>
            <a:off x="6729413" y="2378075"/>
            <a:ext cx="8270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223.1.2.9</a:t>
            </a:r>
            <a:endParaRPr lang="en-US" sz="1200">
              <a:ea typeface="ＭＳ Ｐゴシック"/>
              <a:cs typeface="ＭＳ Ｐゴシック"/>
            </a:endParaRPr>
          </a:p>
        </p:txBody>
      </p:sp>
      <p:sp>
        <p:nvSpPr>
          <p:cNvPr id="62480" name="Line 36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81" name="Line 38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82" name="Text Box 41"/>
          <p:cNvSpPr txBox="1">
            <a:spLocks noChangeArrowheads="1"/>
          </p:cNvSpPr>
          <p:nvPr/>
        </p:nvSpPr>
        <p:spPr bwMode="auto">
          <a:xfrm>
            <a:off x="7458075" y="3349625"/>
            <a:ext cx="827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223.1.2.2</a:t>
            </a:r>
            <a:endParaRPr lang="en-US" sz="1200">
              <a:ea typeface="ＭＳ Ｐゴシック"/>
              <a:cs typeface="ＭＳ Ｐゴシック"/>
            </a:endParaRPr>
          </a:p>
        </p:txBody>
      </p:sp>
      <p:sp>
        <p:nvSpPr>
          <p:cNvPr id="62483" name="Text Box 44"/>
          <p:cNvSpPr txBox="1">
            <a:spLocks noChangeArrowheads="1"/>
          </p:cNvSpPr>
          <p:nvPr/>
        </p:nvSpPr>
        <p:spPr bwMode="auto">
          <a:xfrm>
            <a:off x="7250113" y="1743075"/>
            <a:ext cx="827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223.1.2.1</a:t>
            </a:r>
            <a:endParaRPr lang="en-US" sz="1200">
              <a:ea typeface="ＭＳ Ｐゴシック"/>
              <a:cs typeface="ＭＳ Ｐゴシック"/>
            </a:endParaRPr>
          </a:p>
        </p:txBody>
      </p:sp>
      <p:sp>
        <p:nvSpPr>
          <p:cNvPr id="62484" name="Line 45"/>
          <p:cNvSpPr>
            <a:spLocks noChangeShapeType="1"/>
          </p:cNvSpPr>
          <p:nvPr/>
        </p:nvSpPr>
        <p:spPr bwMode="auto">
          <a:xfrm>
            <a:off x="6616700" y="3006725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85" name="Line 47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86" name="Line 48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87" name="Text Box 53"/>
          <p:cNvSpPr txBox="1">
            <a:spLocks noChangeArrowheads="1"/>
          </p:cNvSpPr>
          <p:nvPr/>
        </p:nvSpPr>
        <p:spPr bwMode="auto">
          <a:xfrm>
            <a:off x="7212013" y="4344988"/>
            <a:ext cx="827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223.1.3.2</a:t>
            </a:r>
            <a:endParaRPr lang="en-US" sz="1200">
              <a:ea typeface="ＭＳ Ｐゴシック"/>
              <a:cs typeface="ＭＳ Ｐゴシック"/>
            </a:endParaRPr>
          </a:p>
        </p:txBody>
      </p:sp>
      <p:sp>
        <p:nvSpPr>
          <p:cNvPr id="62488" name="Text Box 56"/>
          <p:cNvSpPr txBox="1">
            <a:spLocks noChangeArrowheads="1"/>
          </p:cNvSpPr>
          <p:nvPr/>
        </p:nvSpPr>
        <p:spPr bwMode="auto">
          <a:xfrm>
            <a:off x="5969000" y="4349750"/>
            <a:ext cx="8270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223.1.3.1</a:t>
            </a:r>
            <a:endParaRPr lang="en-US" sz="1200">
              <a:ea typeface="ＭＳ Ｐゴシック"/>
              <a:cs typeface="ＭＳ Ｐゴシック"/>
            </a:endParaRPr>
          </a:p>
        </p:txBody>
      </p:sp>
      <p:grpSp>
        <p:nvGrpSpPr>
          <p:cNvPr id="62489" name="Group 57"/>
          <p:cNvGrpSpPr>
            <a:grpSpLocks/>
          </p:cNvGrpSpPr>
          <p:nvPr/>
        </p:nvGrpSpPr>
        <p:grpSpPr bwMode="auto">
          <a:xfrm>
            <a:off x="6113463" y="3101975"/>
            <a:ext cx="935037" cy="276225"/>
            <a:chOff x="4532" y="1229"/>
            <a:chExt cx="589" cy="174"/>
          </a:xfrm>
        </p:grpSpPr>
        <p:sp>
          <p:nvSpPr>
            <p:cNvPr id="62528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1200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2529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5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Arial" charset="0"/>
                  <a:ea typeface="ＭＳ Ｐゴシック"/>
                  <a:cs typeface="ＭＳ Ｐゴシック"/>
                </a:rPr>
                <a:t>223.1.3.27</a:t>
              </a:r>
              <a:endParaRPr lang="en-US" sz="1200"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62490" name="Group 80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62526" name="Picture 81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527" name="Freeform 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62491" name="Group 83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62524" name="Picture 84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525" name="Freeform 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62492" name="Group 93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62522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523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62493" name="Group 96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62520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521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62494" name="Group 99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6251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12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6251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12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6251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12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grpSp>
          <p:nvGrpSpPr>
            <p:cNvPr id="62515" name="Group 10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62518" name="Freeform 1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2519" name="Freeform 1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62516" name="Line 10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2517" name="Line 10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3" name="Group 9"/>
          <p:cNvGrpSpPr>
            <a:grpSpLocks/>
          </p:cNvGrpSpPr>
          <p:nvPr/>
        </p:nvGrpSpPr>
        <p:grpSpPr bwMode="auto">
          <a:xfrm>
            <a:off x="5278438" y="1817688"/>
            <a:ext cx="509587" cy="1279525"/>
            <a:chOff x="5278322" y="1817603"/>
            <a:chExt cx="509379" cy="1279224"/>
          </a:xfrm>
        </p:grpSpPr>
        <p:pic>
          <p:nvPicPr>
            <p:cNvPr id="6250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78322" y="2485783"/>
              <a:ext cx="509379" cy="287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2510" name="Straight Connector 3"/>
            <p:cNvCxnSpPr>
              <a:cxnSpLocks noChangeShapeType="1"/>
            </p:cNvCxnSpPr>
            <p:nvPr/>
          </p:nvCxnSpPr>
          <p:spPr bwMode="auto">
            <a:xfrm>
              <a:off x="5369756" y="1817603"/>
              <a:ext cx="0" cy="6810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2511" name="Straight Connector 77"/>
            <p:cNvCxnSpPr>
              <a:cxnSpLocks noChangeShapeType="1"/>
            </p:cNvCxnSpPr>
            <p:nvPr/>
          </p:nvCxnSpPr>
          <p:spPr bwMode="auto">
            <a:xfrm flipV="1">
              <a:off x="5443520" y="2769741"/>
              <a:ext cx="1" cy="3270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2496" name="Text Box 26"/>
          <p:cNvSpPr txBox="1">
            <a:spLocks noChangeArrowheads="1"/>
          </p:cNvSpPr>
          <p:nvPr/>
        </p:nvSpPr>
        <p:spPr bwMode="auto">
          <a:xfrm>
            <a:off x="5041900" y="1404938"/>
            <a:ext cx="825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223.1.1.1</a:t>
            </a:r>
            <a:endParaRPr lang="en-US" sz="1200">
              <a:ea typeface="ＭＳ Ｐゴシック"/>
              <a:cs typeface="ＭＳ Ｐゴシック"/>
            </a:endParaRPr>
          </a:p>
        </p:txBody>
      </p:sp>
      <p:grpSp>
        <p:nvGrpSpPr>
          <p:cNvPr id="62497" name="Group 73"/>
          <p:cNvGrpSpPr>
            <a:grpSpLocks/>
          </p:cNvGrpSpPr>
          <p:nvPr/>
        </p:nvGrpSpPr>
        <p:grpSpPr bwMode="auto">
          <a:xfrm>
            <a:off x="4448175" y="1389063"/>
            <a:ext cx="641350" cy="558800"/>
            <a:chOff x="-44" y="1473"/>
            <a:chExt cx="981" cy="1105"/>
          </a:xfrm>
        </p:grpSpPr>
        <p:pic>
          <p:nvPicPr>
            <p:cNvPr id="62507" name="Picture 74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508" name="Freeform 7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62498" name="Group 87"/>
          <p:cNvGrpSpPr>
            <a:grpSpLocks/>
          </p:cNvGrpSpPr>
          <p:nvPr/>
        </p:nvGrpSpPr>
        <p:grpSpPr bwMode="auto">
          <a:xfrm flipH="1">
            <a:off x="8056563" y="1685925"/>
            <a:ext cx="641350" cy="558800"/>
            <a:chOff x="-44" y="1473"/>
            <a:chExt cx="981" cy="1105"/>
          </a:xfrm>
        </p:grpSpPr>
        <p:pic>
          <p:nvPicPr>
            <p:cNvPr id="62505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506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62499" name="Group 87"/>
          <p:cNvGrpSpPr>
            <a:grpSpLocks/>
          </p:cNvGrpSpPr>
          <p:nvPr/>
        </p:nvGrpSpPr>
        <p:grpSpPr bwMode="auto">
          <a:xfrm flipH="1">
            <a:off x="8247063" y="2992438"/>
            <a:ext cx="641350" cy="558800"/>
            <a:chOff x="-44" y="1473"/>
            <a:chExt cx="981" cy="1105"/>
          </a:xfrm>
        </p:grpSpPr>
        <p:pic>
          <p:nvPicPr>
            <p:cNvPr id="62503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504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pic>
        <p:nvPicPr>
          <p:cNvPr id="62500" name="Picture 777" descr="access_point_stylized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7150" y="3570288"/>
            <a:ext cx="58737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501" name="Straight Connector 12"/>
          <p:cNvCxnSpPr>
            <a:cxnSpLocks noChangeShapeType="1"/>
          </p:cNvCxnSpPr>
          <p:nvPr/>
        </p:nvCxnSpPr>
        <p:spPr bwMode="auto">
          <a:xfrm flipH="1">
            <a:off x="3784600" y="2709863"/>
            <a:ext cx="1506538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2502" name="TextBox 120"/>
          <p:cNvSpPr txBox="1">
            <a:spLocks noChangeArrowheads="1"/>
          </p:cNvSpPr>
          <p:nvPr/>
        </p:nvSpPr>
        <p:spPr bwMode="auto">
          <a:xfrm>
            <a:off x="4448175" y="5372100"/>
            <a:ext cx="4391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>
                <a:solidFill>
                  <a:srgbClr val="FF0000"/>
                </a:solidFill>
              </a:rPr>
              <a:t>Α:</a:t>
            </a:r>
            <a:r>
              <a:rPr lang="el-GR"/>
              <a:t> οι ασύρματες </a:t>
            </a:r>
            <a:r>
              <a:rPr lang="en-US"/>
              <a:t>WiFi </a:t>
            </a:r>
            <a:r>
              <a:rPr lang="el-GR"/>
              <a:t>διεπαφές συνδέονται μέσω </a:t>
            </a:r>
            <a:r>
              <a:rPr lang="en-US"/>
              <a:t>WiFi </a:t>
            </a:r>
            <a:r>
              <a:rPr lang="el-GR"/>
              <a:t>σταθμών βάσης </a:t>
            </a:r>
            <a:r>
              <a:rPr lang="en-US"/>
              <a:t>(base station)</a:t>
            </a:r>
            <a:endParaRPr lang="el-GR"/>
          </a:p>
        </p:txBody>
      </p:sp>
      <p:sp>
        <p:nvSpPr>
          <p:cNvPr id="69" name="Text Box 57"/>
          <p:cNvSpPr txBox="1">
            <a:spLocks noChangeArrowheads="1"/>
          </p:cNvSpPr>
          <p:nvPr/>
        </p:nvSpPr>
        <p:spPr bwMode="auto">
          <a:xfrm>
            <a:off x="7094538" y="3633787"/>
            <a:ext cx="901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l-GR" dirty="0">
                <a:solidFill>
                  <a:srgbClr val="FF0000"/>
                </a:solidFill>
              </a:rPr>
              <a:t>subnet</a:t>
            </a:r>
          </a:p>
        </p:txBody>
      </p:sp>
      <p:sp>
        <p:nvSpPr>
          <p:cNvPr id="70" name="Line 58"/>
          <p:cNvSpPr>
            <a:spLocks noChangeShapeType="1"/>
          </p:cNvSpPr>
          <p:nvPr/>
        </p:nvSpPr>
        <p:spPr bwMode="auto">
          <a:xfrm flipH="1">
            <a:off x="6972299" y="3993356"/>
            <a:ext cx="320673" cy="14327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2" name="Straight Connector 90"/>
          <p:cNvCxnSpPr>
            <a:cxnSpLocks noChangeShapeType="1"/>
          </p:cNvCxnSpPr>
          <p:nvPr/>
        </p:nvCxnSpPr>
        <p:spPr bwMode="auto">
          <a:xfrm flipH="1">
            <a:off x="4983196" y="3993356"/>
            <a:ext cx="1466817" cy="16371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9064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4D14B88-8ECA-4659-A8C2-1345A44600B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Κεφάλαιο</a:t>
            </a:r>
            <a:r>
              <a:rPr lang="en-US" sz="3200" dirty="0" smtClean="0"/>
              <a:t> 4: </a:t>
            </a:r>
            <a:r>
              <a:rPr lang="el-GR" sz="3200" dirty="0" smtClean="0"/>
              <a:t>Επίπεδο Δικτύου</a:t>
            </a:r>
            <a:endParaRPr lang="en-US" sz="3200" dirty="0" smtClean="0"/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4. 1 </a:t>
            </a:r>
            <a:r>
              <a:rPr lang="el-GR" sz="2000" dirty="0" smtClean="0">
                <a:solidFill>
                  <a:srgbClr val="FF0000"/>
                </a:solidFill>
              </a:rPr>
              <a:t>Εισαγωγή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457200" indent="-457200">
              <a:buNone/>
            </a:pPr>
            <a:r>
              <a:rPr lang="en-US" sz="2000" dirty="0" smtClean="0"/>
              <a:t>4.2 </a:t>
            </a:r>
            <a:r>
              <a:rPr lang="el-GR" sz="2000" dirty="0" smtClean="0"/>
              <a:t>Δίκτυα εικονικού κυκλώματος και </a:t>
            </a:r>
            <a:r>
              <a:rPr lang="el-GR" sz="2000" dirty="0" err="1" smtClean="0"/>
              <a:t>δεδομενογράμματος</a:t>
            </a:r>
            <a:endParaRPr lang="en-US" sz="2000" dirty="0" smtClean="0"/>
          </a:p>
          <a:p>
            <a:pPr marL="457200" indent="-457200">
              <a:buNone/>
            </a:pPr>
            <a:r>
              <a:rPr lang="en-US" sz="2000" dirty="0" smtClean="0"/>
              <a:t>4.3 </a:t>
            </a:r>
            <a:r>
              <a:rPr lang="el-GR" sz="2000" dirty="0" smtClean="0"/>
              <a:t>Τι βρίσκεται μέσα σ’ ένα δρομολογητή</a:t>
            </a:r>
            <a:endParaRPr lang="en-US" sz="2000" dirty="0" smtClean="0"/>
          </a:p>
          <a:p>
            <a:pPr marL="457200" indent="-457200">
              <a:buNone/>
            </a:pPr>
            <a:r>
              <a:rPr lang="en-US" sz="2000" dirty="0" smtClean="0"/>
              <a:t>4.4 IP: </a:t>
            </a:r>
            <a:r>
              <a:rPr lang="el-GR" sz="2000" dirty="0" smtClean="0"/>
              <a:t>Πρωτόκολλο Διαδικτύου</a:t>
            </a:r>
            <a:r>
              <a:rPr lang="en-US" sz="2000" dirty="0" smtClean="0"/>
              <a:t> (Internet Protocol)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Μορφή </a:t>
            </a:r>
            <a:r>
              <a:rPr lang="el-GR" sz="1800" dirty="0" err="1" smtClean="0"/>
              <a:t>δεδομενογράματος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err="1" smtClean="0"/>
              <a:t>Διευθυνσιοδότηση</a:t>
            </a:r>
            <a:r>
              <a:rPr lang="el-GR" sz="1800" dirty="0" smtClean="0"/>
              <a:t> </a:t>
            </a:r>
            <a:r>
              <a:rPr lang="en-US" sz="1800" dirty="0" smtClean="0"/>
              <a:t>IPv4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ICMP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IPv6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359275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4.5 </a:t>
            </a:r>
            <a:r>
              <a:rPr lang="el-GR" sz="2000" dirty="0" smtClean="0"/>
              <a:t>Αλγόριθμοι δρομολόγησης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Κατάστασης ζεύξης</a:t>
            </a:r>
            <a:r>
              <a:rPr lang="en-US" sz="1800" dirty="0" smtClean="0"/>
              <a:t> (Link State)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Διανύσματος απόστασης</a:t>
            </a:r>
            <a:r>
              <a:rPr lang="en-US" sz="1800" dirty="0" smtClean="0"/>
              <a:t> (Distance Vector)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Ιεραρχική δρομολόγηση</a:t>
            </a:r>
            <a:endParaRPr lang="en-US" sz="1800" dirty="0" smtClean="0"/>
          </a:p>
          <a:p>
            <a:pPr>
              <a:buNone/>
            </a:pPr>
            <a:r>
              <a:rPr lang="en-US" sz="2000" dirty="0" smtClean="0"/>
              <a:t>4.6 </a:t>
            </a:r>
            <a:r>
              <a:rPr lang="el-GR" sz="2000" dirty="0" smtClean="0"/>
              <a:t>Δρομολόγηση στο Διαδίκτυο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RIP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OSPF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BGP</a:t>
            </a:r>
          </a:p>
          <a:p>
            <a:endParaRPr lang="en-US" sz="2000" dirty="0" smtClean="0"/>
          </a:p>
        </p:txBody>
      </p:sp>
      <p:sp>
        <p:nvSpPr>
          <p:cNvPr id="18437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E01DEEFD-3D47-4FD1-BF13-9D9BE65E5EE2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636" name="Freeform 2"/>
          <p:cNvSpPr>
            <a:spLocks/>
          </p:cNvSpPr>
          <p:nvPr/>
        </p:nvSpPr>
        <p:spPr bwMode="auto">
          <a:xfrm>
            <a:off x="4378325" y="1160463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37" name="Freeform 3"/>
          <p:cNvSpPr>
            <a:spLocks/>
          </p:cNvSpPr>
          <p:nvPr/>
        </p:nvSpPr>
        <p:spPr bwMode="auto">
          <a:xfrm>
            <a:off x="6894513" y="1447800"/>
            <a:ext cx="1906587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38" name="Freeform 4"/>
          <p:cNvSpPr>
            <a:spLocks/>
          </p:cNvSpPr>
          <p:nvPr/>
        </p:nvSpPr>
        <p:spPr bwMode="auto">
          <a:xfrm>
            <a:off x="5578475" y="2881313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3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err="1" smtClean="0"/>
              <a:t>Υποδίκτυα</a:t>
            </a:r>
            <a:r>
              <a:rPr lang="el-GR" sz="3600" dirty="0" smtClean="0"/>
              <a:t> (</a:t>
            </a:r>
            <a:r>
              <a:rPr lang="en-US" sz="3600" dirty="0" smtClean="0"/>
              <a:t>Subnets</a:t>
            </a:r>
            <a:r>
              <a:rPr lang="el-GR" sz="3600" dirty="0" smtClean="0"/>
              <a:t>)</a:t>
            </a:r>
            <a:endParaRPr lang="en-US" sz="3600" dirty="0" smtClean="0"/>
          </a:p>
        </p:txBody>
      </p:sp>
      <p:sp>
        <p:nvSpPr>
          <p:cNvPr id="864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819525" cy="486568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dirty="0" smtClean="0">
                <a:solidFill>
                  <a:schemeClr val="accent2"/>
                </a:solidFill>
              </a:rPr>
              <a:t>Διεύθυνση </a:t>
            </a:r>
            <a:r>
              <a:rPr lang="en-US" sz="2400" dirty="0" smtClean="0">
                <a:solidFill>
                  <a:schemeClr val="accent2"/>
                </a:solidFill>
              </a:rPr>
              <a:t>IP:</a:t>
            </a:r>
            <a:r>
              <a:rPr lang="en-US" sz="2400" dirty="0" smtClean="0"/>
              <a:t> </a:t>
            </a:r>
          </a:p>
          <a:p>
            <a:pPr lvl="1">
              <a:buFont typeface="Wingdings" pitchFamily="2" charset="2"/>
              <a:buChar char="q"/>
            </a:pPr>
            <a:r>
              <a:rPr lang="el-GR" sz="2000" dirty="0" smtClean="0"/>
              <a:t>Τμήμα </a:t>
            </a:r>
            <a:r>
              <a:rPr lang="el-GR" sz="2000" dirty="0" err="1" smtClean="0"/>
              <a:t>υποδικτύου</a:t>
            </a:r>
            <a:r>
              <a:rPr lang="el-GR" sz="2000" dirty="0" smtClean="0"/>
              <a:t> (</a:t>
            </a:r>
            <a:r>
              <a:rPr lang="en-US" sz="2000" dirty="0" smtClean="0"/>
              <a:t>subnet part</a:t>
            </a:r>
            <a:r>
              <a:rPr lang="el-GR" sz="2000" dirty="0" smtClean="0"/>
              <a:t>)</a:t>
            </a:r>
            <a:r>
              <a:rPr lang="en-US" sz="2000" dirty="0" smtClean="0"/>
              <a:t> -</a:t>
            </a:r>
            <a:r>
              <a:rPr lang="el-GR" sz="2000" dirty="0" smtClean="0"/>
              <a:t> </a:t>
            </a:r>
            <a:r>
              <a:rPr lang="en-US" sz="2000" dirty="0" smtClean="0"/>
              <a:t>bits </a:t>
            </a:r>
            <a:r>
              <a:rPr lang="el-GR" sz="2000" dirty="0" smtClean="0"/>
              <a:t>υψηλής τάξης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 lvl="1">
              <a:buFont typeface="Wingdings" pitchFamily="2" charset="2"/>
              <a:buChar char="q"/>
            </a:pPr>
            <a:r>
              <a:rPr lang="el-GR" sz="2000" dirty="0" smtClean="0"/>
              <a:t>Τμήμα υπολογιστή (</a:t>
            </a:r>
            <a:r>
              <a:rPr lang="en-US" sz="2000" dirty="0" smtClean="0"/>
              <a:t>host part</a:t>
            </a:r>
            <a:r>
              <a:rPr lang="el-GR" sz="2000" dirty="0" smtClean="0"/>
              <a:t>) – </a:t>
            </a:r>
            <a:r>
              <a:rPr lang="en-US" sz="2000" dirty="0" smtClean="0"/>
              <a:t>bits </a:t>
            </a:r>
            <a:r>
              <a:rPr lang="el-GR" sz="2000" dirty="0" smtClean="0"/>
              <a:t>χαμηλής τάξης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400" i="1" dirty="0" smtClean="0">
                <a:solidFill>
                  <a:schemeClr val="accent2"/>
                </a:solidFill>
              </a:rPr>
              <a:t>Τι είναι ένα </a:t>
            </a:r>
            <a:r>
              <a:rPr lang="el-GR" sz="2400" i="1" dirty="0" err="1" smtClean="0">
                <a:solidFill>
                  <a:schemeClr val="accent2"/>
                </a:solidFill>
              </a:rPr>
              <a:t>υποδίκτυο</a:t>
            </a:r>
            <a:r>
              <a:rPr lang="el-GR" sz="2400" i="1" dirty="0" smtClean="0">
                <a:solidFill>
                  <a:schemeClr val="accent2"/>
                </a:solidFill>
              </a:rPr>
              <a:t>;</a:t>
            </a:r>
            <a:endParaRPr lang="en-US" sz="2400" i="1" dirty="0" smtClean="0">
              <a:solidFill>
                <a:schemeClr val="accent2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l-GR" sz="2000" dirty="0" smtClean="0"/>
              <a:t>Διασυνδέσεις συσκευών με ίδιο τμήμα </a:t>
            </a:r>
            <a:r>
              <a:rPr lang="el-GR" sz="2000" dirty="0" err="1" smtClean="0"/>
              <a:t>υποδικτύου</a:t>
            </a:r>
            <a:r>
              <a:rPr lang="el-GR" sz="2000" dirty="0" smtClean="0"/>
              <a:t> στην </a:t>
            </a:r>
            <a:r>
              <a:rPr lang="en-US" sz="2000" dirty="0" smtClean="0"/>
              <a:t>IP</a:t>
            </a:r>
            <a:r>
              <a:rPr lang="el-GR" sz="2000" dirty="0" smtClean="0"/>
              <a:t> διεύθυνση</a:t>
            </a:r>
            <a:endParaRPr lang="en-US" sz="2000" dirty="0" smtClean="0"/>
          </a:p>
          <a:p>
            <a:pPr lvl="1">
              <a:buFont typeface="Wingdings" pitchFamily="2" charset="2"/>
              <a:buChar char="q"/>
            </a:pPr>
            <a:r>
              <a:rPr lang="el-GR" sz="2000" dirty="0" smtClean="0"/>
              <a:t>Έχουν φυσική πρόσβαση το ένα στο άλλο </a:t>
            </a:r>
            <a:r>
              <a:rPr lang="el-GR" sz="2000" dirty="0" smtClean="0">
                <a:solidFill>
                  <a:srgbClr val="FF0000"/>
                </a:solidFill>
              </a:rPr>
              <a:t>χωρίς μεσολάβηση δρομολογητή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628" name="Object 436"/>
          <p:cNvGraphicFramePr>
            <a:graphicFrameLocks noChangeAspect="1"/>
          </p:cNvGraphicFramePr>
          <p:nvPr/>
        </p:nvGraphicFramePr>
        <p:xfrm>
          <a:off x="4456113" y="12652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Clip" r:id="rId3" imgW="1307263" imgH="1084139" progId="">
                  <p:embed/>
                </p:oleObj>
              </mc:Choice>
              <mc:Fallback>
                <p:oleObj name="Clip" r:id="rId3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26523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41" name="Line 8"/>
          <p:cNvSpPr>
            <a:spLocks noChangeShapeType="1"/>
          </p:cNvSpPr>
          <p:nvPr/>
        </p:nvSpPr>
        <p:spPr bwMode="auto">
          <a:xfrm>
            <a:off x="5016500" y="16383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42" name="Line 9"/>
          <p:cNvSpPr>
            <a:spLocks noChangeShapeType="1"/>
          </p:cNvSpPr>
          <p:nvPr/>
        </p:nvSpPr>
        <p:spPr bwMode="auto">
          <a:xfrm flipH="1">
            <a:off x="5307013" y="162401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43" name="Line 10"/>
          <p:cNvSpPr>
            <a:spLocks noChangeShapeType="1"/>
          </p:cNvSpPr>
          <p:nvPr/>
        </p:nvSpPr>
        <p:spPr bwMode="auto">
          <a:xfrm flipV="1">
            <a:off x="5016500" y="2282825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44" name="Line 11"/>
          <p:cNvSpPr>
            <a:spLocks noChangeShapeType="1"/>
          </p:cNvSpPr>
          <p:nvPr/>
        </p:nvSpPr>
        <p:spPr bwMode="auto">
          <a:xfrm>
            <a:off x="5026025" y="2909888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8629" name="Object 437"/>
          <p:cNvGraphicFramePr>
            <a:graphicFrameLocks noChangeAspect="1"/>
          </p:cNvGraphicFramePr>
          <p:nvPr/>
        </p:nvGraphicFramePr>
        <p:xfrm>
          <a:off x="4456113" y="19319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Clip" r:id="rId5" imgW="1307263" imgH="1084139" progId="">
                  <p:embed/>
                </p:oleObj>
              </mc:Choice>
              <mc:Fallback>
                <p:oleObj name="Clip" r:id="rId5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93198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30" name="Object 438"/>
          <p:cNvGraphicFramePr>
            <a:graphicFrameLocks noChangeAspect="1"/>
          </p:cNvGraphicFramePr>
          <p:nvPr/>
        </p:nvGraphicFramePr>
        <p:xfrm>
          <a:off x="4456113" y="25415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Clip" r:id="rId6" imgW="1307263" imgH="1084139" progId="">
                  <p:embed/>
                </p:oleObj>
              </mc:Choice>
              <mc:Fallback>
                <p:oleObj name="Clip" r:id="rId6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254158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45" name="Line 14"/>
          <p:cNvSpPr>
            <a:spLocks noChangeShapeType="1"/>
          </p:cNvSpPr>
          <p:nvPr/>
        </p:nvSpPr>
        <p:spPr bwMode="auto">
          <a:xfrm>
            <a:off x="5307013" y="2481263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646" name="Group 15"/>
          <p:cNvGrpSpPr>
            <a:grpSpLocks/>
          </p:cNvGrpSpPr>
          <p:nvPr/>
        </p:nvGrpSpPr>
        <p:grpSpPr bwMode="auto">
          <a:xfrm>
            <a:off x="6249988" y="2446338"/>
            <a:ext cx="711200" cy="381000"/>
            <a:chOff x="3600" y="219"/>
            <a:chExt cx="360" cy="175"/>
          </a:xfrm>
        </p:grpSpPr>
        <p:sp>
          <p:nvSpPr>
            <p:cNvPr id="8674" name="Oval 1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8675" name="Line 1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676" name="Line 1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677" name="Rectangle 1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8678" name="Oval 2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8679" name="Group 2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684" name="Line 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685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686" name="Line 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8680" name="Group 2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681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682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683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8647" name="Text Box 29"/>
          <p:cNvSpPr txBox="1">
            <a:spLocks noChangeArrowheads="1"/>
          </p:cNvSpPr>
          <p:nvPr/>
        </p:nvSpPr>
        <p:spPr bwMode="auto">
          <a:xfrm>
            <a:off x="4975225" y="13128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223.1.1.1</a:t>
            </a:r>
            <a:endParaRPr lang="en-US"/>
          </a:p>
        </p:txBody>
      </p:sp>
      <p:sp>
        <p:nvSpPr>
          <p:cNvPr id="8648" name="Rectangle 30"/>
          <p:cNvSpPr>
            <a:spLocks noChangeArrowheads="1"/>
          </p:cNvSpPr>
          <p:nvPr/>
        </p:nvSpPr>
        <p:spPr bwMode="auto">
          <a:xfrm>
            <a:off x="5062538" y="2033588"/>
            <a:ext cx="309562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8649" name="Text Box 31"/>
          <p:cNvSpPr txBox="1">
            <a:spLocks noChangeArrowheads="1"/>
          </p:cNvSpPr>
          <p:nvPr/>
        </p:nvSpPr>
        <p:spPr bwMode="auto">
          <a:xfrm>
            <a:off x="4976813" y="19415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223.1.1.2</a:t>
            </a:r>
            <a:endParaRPr lang="en-US"/>
          </a:p>
        </p:txBody>
      </p:sp>
      <p:sp>
        <p:nvSpPr>
          <p:cNvPr id="8650" name="Text Box 32"/>
          <p:cNvSpPr txBox="1">
            <a:spLocks noChangeArrowheads="1"/>
          </p:cNvSpPr>
          <p:nvPr/>
        </p:nvSpPr>
        <p:spPr bwMode="auto">
          <a:xfrm>
            <a:off x="4860925" y="28940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223.1.1.3</a:t>
            </a:r>
            <a:endParaRPr lang="en-US"/>
          </a:p>
        </p:txBody>
      </p:sp>
      <p:sp>
        <p:nvSpPr>
          <p:cNvPr id="8651" name="Text Box 33"/>
          <p:cNvSpPr txBox="1">
            <a:spLocks noChangeArrowheads="1"/>
          </p:cNvSpPr>
          <p:nvPr/>
        </p:nvSpPr>
        <p:spPr bwMode="auto">
          <a:xfrm>
            <a:off x="5651500" y="222250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223.1.1.4</a:t>
            </a:r>
            <a:endParaRPr lang="en-US"/>
          </a:p>
        </p:txBody>
      </p:sp>
      <p:sp>
        <p:nvSpPr>
          <p:cNvPr id="8652" name="Line 34"/>
          <p:cNvSpPr>
            <a:spLocks noChangeShapeType="1"/>
          </p:cNvSpPr>
          <p:nvPr/>
        </p:nvSpPr>
        <p:spPr bwMode="auto">
          <a:xfrm>
            <a:off x="6854825" y="2490788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53" name="Text Box 35"/>
          <p:cNvSpPr txBox="1">
            <a:spLocks noChangeArrowheads="1"/>
          </p:cNvSpPr>
          <p:nvPr/>
        </p:nvSpPr>
        <p:spPr bwMode="auto">
          <a:xfrm>
            <a:off x="6727825" y="2212975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223.1.2.9</a:t>
            </a:r>
            <a:endParaRPr lang="en-US"/>
          </a:p>
        </p:txBody>
      </p:sp>
      <p:sp>
        <p:nvSpPr>
          <p:cNvPr id="8654" name="Line 36"/>
          <p:cNvSpPr>
            <a:spLocks noChangeShapeType="1"/>
          </p:cNvSpPr>
          <p:nvPr/>
        </p:nvSpPr>
        <p:spPr bwMode="auto">
          <a:xfrm flipH="1">
            <a:off x="7878763" y="179546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8631" name="Object 439"/>
          <p:cNvGraphicFramePr>
            <a:graphicFrameLocks noChangeAspect="1"/>
          </p:cNvGraphicFramePr>
          <p:nvPr/>
        </p:nvGraphicFramePr>
        <p:xfrm>
          <a:off x="8056563" y="15033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Clip" r:id="rId7" imgW="1307263" imgH="1084139" progId="">
                  <p:embed/>
                </p:oleObj>
              </mc:Choice>
              <mc:Fallback>
                <p:oleObj name="Clip" r:id="rId7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1503363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55" name="Line 38"/>
          <p:cNvSpPr>
            <a:spLocks noChangeShapeType="1"/>
          </p:cNvSpPr>
          <p:nvPr/>
        </p:nvSpPr>
        <p:spPr bwMode="auto">
          <a:xfrm>
            <a:off x="7878763" y="18002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8632" name="Object 440"/>
          <p:cNvGraphicFramePr>
            <a:graphicFrameLocks noChangeAspect="1"/>
          </p:cNvGraphicFramePr>
          <p:nvPr/>
        </p:nvGraphicFramePr>
        <p:xfrm>
          <a:off x="8061325" y="28844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Clip" r:id="rId8" imgW="1307263" imgH="1084139" progId="">
                  <p:embed/>
                </p:oleObj>
              </mc:Choice>
              <mc:Fallback>
                <p:oleObj name="Clip" r:id="rId8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1325" y="288448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56" name="Line 40"/>
          <p:cNvSpPr>
            <a:spLocks noChangeShapeType="1"/>
          </p:cNvSpPr>
          <p:nvPr/>
        </p:nvSpPr>
        <p:spPr bwMode="auto">
          <a:xfrm>
            <a:off x="7878763" y="30718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57" name="Rectangle 41"/>
          <p:cNvSpPr>
            <a:spLocks noChangeArrowheads="1"/>
          </p:cNvSpPr>
          <p:nvPr/>
        </p:nvSpPr>
        <p:spPr bwMode="auto">
          <a:xfrm>
            <a:off x="7824788" y="2819400"/>
            <a:ext cx="171450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8658" name="Text Box 42"/>
          <p:cNvSpPr txBox="1">
            <a:spLocks noChangeArrowheads="1"/>
          </p:cNvSpPr>
          <p:nvPr/>
        </p:nvSpPr>
        <p:spPr bwMode="auto">
          <a:xfrm>
            <a:off x="7251700" y="275748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223.1.2.2</a:t>
            </a:r>
            <a:endParaRPr lang="en-US"/>
          </a:p>
        </p:txBody>
      </p:sp>
      <p:sp>
        <p:nvSpPr>
          <p:cNvPr id="8659" name="Rectangle 43"/>
          <p:cNvSpPr>
            <a:spLocks noChangeArrowheads="1"/>
          </p:cNvSpPr>
          <p:nvPr/>
        </p:nvSpPr>
        <p:spPr bwMode="auto">
          <a:xfrm>
            <a:off x="7839075" y="1847850"/>
            <a:ext cx="247650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8660" name="Text Box 44"/>
          <p:cNvSpPr txBox="1">
            <a:spLocks noChangeArrowheads="1"/>
          </p:cNvSpPr>
          <p:nvPr/>
        </p:nvSpPr>
        <p:spPr bwMode="auto">
          <a:xfrm>
            <a:off x="7061200" y="17510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223.1.2.1</a:t>
            </a:r>
            <a:endParaRPr lang="en-US"/>
          </a:p>
        </p:txBody>
      </p:sp>
      <p:sp>
        <p:nvSpPr>
          <p:cNvPr id="8661" name="Line 45"/>
          <p:cNvSpPr>
            <a:spLocks noChangeShapeType="1"/>
          </p:cNvSpPr>
          <p:nvPr/>
        </p:nvSpPr>
        <p:spPr bwMode="auto">
          <a:xfrm flipH="1">
            <a:off x="6616700" y="2828925"/>
            <a:ext cx="0" cy="129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62" name="Line 46"/>
          <p:cNvSpPr>
            <a:spLocks noChangeShapeType="1"/>
          </p:cNvSpPr>
          <p:nvPr/>
        </p:nvSpPr>
        <p:spPr bwMode="auto">
          <a:xfrm flipH="1">
            <a:off x="6007100" y="4110038"/>
            <a:ext cx="1185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63" name="Line 47"/>
          <p:cNvSpPr>
            <a:spLocks noChangeShapeType="1"/>
          </p:cNvSpPr>
          <p:nvPr/>
        </p:nvSpPr>
        <p:spPr bwMode="auto">
          <a:xfrm flipH="1" flipV="1">
            <a:off x="6003925" y="41021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64" name="Line 48"/>
          <p:cNvSpPr>
            <a:spLocks noChangeShapeType="1"/>
          </p:cNvSpPr>
          <p:nvPr/>
        </p:nvSpPr>
        <p:spPr bwMode="auto">
          <a:xfrm flipH="1" flipV="1">
            <a:off x="7180263" y="41068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8633" name="Object 441"/>
          <p:cNvGraphicFramePr>
            <a:graphicFrameLocks noChangeAspect="1"/>
          </p:cNvGraphicFramePr>
          <p:nvPr/>
        </p:nvGraphicFramePr>
        <p:xfrm>
          <a:off x="6965950" y="42656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Clip" r:id="rId9" imgW="1307263" imgH="1084139" progId="">
                  <p:embed/>
                </p:oleObj>
              </mc:Choice>
              <mc:Fallback>
                <p:oleObj name="Clip" r:id="rId9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4265613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34" name="Object 442"/>
          <p:cNvGraphicFramePr>
            <a:graphicFrameLocks noChangeAspect="1"/>
          </p:cNvGraphicFramePr>
          <p:nvPr/>
        </p:nvGraphicFramePr>
        <p:xfrm>
          <a:off x="5708650" y="427990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Clip" r:id="rId10" imgW="1307263" imgH="1084139" progId="">
                  <p:embed/>
                </p:oleObj>
              </mc:Choice>
              <mc:Fallback>
                <p:oleObj name="Clip" r:id="rId10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4279900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65" name="Text Box 51"/>
          <p:cNvSpPr txBox="1">
            <a:spLocks noChangeArrowheads="1"/>
          </p:cNvSpPr>
          <p:nvPr/>
        </p:nvSpPr>
        <p:spPr bwMode="auto">
          <a:xfrm>
            <a:off x="7185025" y="395605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223.1.3.2</a:t>
            </a:r>
            <a:endParaRPr lang="en-US"/>
          </a:p>
        </p:txBody>
      </p:sp>
      <p:sp>
        <p:nvSpPr>
          <p:cNvPr id="8666" name="Rectangle 52"/>
          <p:cNvSpPr>
            <a:spLocks noChangeArrowheads="1"/>
          </p:cNvSpPr>
          <p:nvPr/>
        </p:nvSpPr>
        <p:spPr bwMode="auto">
          <a:xfrm>
            <a:off x="4848225" y="3829050"/>
            <a:ext cx="847725" cy="180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8667" name="Text Box 53"/>
          <p:cNvSpPr txBox="1">
            <a:spLocks noChangeArrowheads="1"/>
          </p:cNvSpPr>
          <p:nvPr/>
        </p:nvSpPr>
        <p:spPr bwMode="auto">
          <a:xfrm>
            <a:off x="5008563" y="399415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223.1.3.1</a:t>
            </a:r>
            <a:endParaRPr lang="en-US"/>
          </a:p>
        </p:txBody>
      </p:sp>
      <p:sp>
        <p:nvSpPr>
          <p:cNvPr id="8668" name="Rectangle 54"/>
          <p:cNvSpPr>
            <a:spLocks noChangeArrowheads="1"/>
          </p:cNvSpPr>
          <p:nvPr/>
        </p:nvSpPr>
        <p:spPr bwMode="auto">
          <a:xfrm>
            <a:off x="6553200" y="2962275"/>
            <a:ext cx="128588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8669" name="Text Box 55"/>
          <p:cNvSpPr txBox="1">
            <a:spLocks noChangeArrowheads="1"/>
          </p:cNvSpPr>
          <p:nvPr/>
        </p:nvSpPr>
        <p:spPr bwMode="auto">
          <a:xfrm>
            <a:off x="6115050" y="2922588"/>
            <a:ext cx="1144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223.1.3.27</a:t>
            </a:r>
            <a:endParaRPr lang="en-US"/>
          </a:p>
        </p:txBody>
      </p:sp>
      <p:sp>
        <p:nvSpPr>
          <p:cNvPr id="8670" name="Text Box 56"/>
          <p:cNvSpPr txBox="1">
            <a:spLocks noChangeArrowheads="1"/>
          </p:cNvSpPr>
          <p:nvPr/>
        </p:nvSpPr>
        <p:spPr bwMode="auto">
          <a:xfrm>
            <a:off x="4670425" y="5051425"/>
            <a:ext cx="4418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Δίκτυο που αποτελείται από 3 υποδίκτυα</a:t>
            </a:r>
            <a:endParaRPr lang="en-US"/>
          </a:p>
        </p:txBody>
      </p:sp>
      <p:sp>
        <p:nvSpPr>
          <p:cNvPr id="8671" name="Text Box 57"/>
          <p:cNvSpPr txBox="1">
            <a:spLocks noChangeArrowheads="1"/>
          </p:cNvSpPr>
          <p:nvPr/>
        </p:nvSpPr>
        <p:spPr bwMode="auto">
          <a:xfrm>
            <a:off x="6842125" y="3432175"/>
            <a:ext cx="901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subnet</a:t>
            </a:r>
          </a:p>
        </p:txBody>
      </p:sp>
      <p:sp>
        <p:nvSpPr>
          <p:cNvPr id="8672" name="Line 58"/>
          <p:cNvSpPr>
            <a:spLocks noChangeShapeType="1"/>
          </p:cNvSpPr>
          <p:nvPr/>
        </p:nvSpPr>
        <p:spPr bwMode="auto">
          <a:xfrm flipH="1">
            <a:off x="6705600" y="3695700"/>
            <a:ext cx="17145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7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3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9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81F1A234-88CD-4E58-BB61-81BFC9D13695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9660" name="Rectangle 5"/>
          <p:cNvSpPr>
            <a:spLocks noGrp="1" noChangeArrowheads="1"/>
          </p:cNvSpPr>
          <p:nvPr>
            <p:ph type="title"/>
          </p:nvPr>
        </p:nvSpPr>
        <p:spPr>
          <a:xfrm>
            <a:off x="503238" y="155575"/>
            <a:ext cx="5208587" cy="1143000"/>
          </a:xfrm>
        </p:spPr>
        <p:txBody>
          <a:bodyPr/>
          <a:lstStyle/>
          <a:p>
            <a:r>
              <a:rPr lang="el-GR" sz="3600" dirty="0" err="1" smtClean="0"/>
              <a:t>Υποδίκτυα</a:t>
            </a:r>
            <a:endParaRPr lang="en-US" sz="3600" dirty="0" smtClean="0"/>
          </a:p>
        </p:txBody>
      </p:sp>
      <p:sp>
        <p:nvSpPr>
          <p:cNvPr id="966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endParaRPr lang="en-US" sz="2400" smtClean="0"/>
          </a:p>
          <a:p>
            <a:endParaRPr lang="en-US" sz="2400" smtClean="0"/>
          </a:p>
        </p:txBody>
      </p:sp>
      <p:grpSp>
        <p:nvGrpSpPr>
          <p:cNvPr id="9662" name="Group 59"/>
          <p:cNvGrpSpPr>
            <a:grpSpLocks/>
          </p:cNvGrpSpPr>
          <p:nvPr/>
        </p:nvGrpSpPr>
        <p:grpSpPr bwMode="auto">
          <a:xfrm>
            <a:off x="4506913" y="460375"/>
            <a:ext cx="4422775" cy="4413250"/>
            <a:chOff x="2758" y="589"/>
            <a:chExt cx="2786" cy="2780"/>
          </a:xfrm>
        </p:grpSpPr>
        <p:sp>
          <p:nvSpPr>
            <p:cNvPr id="9678" name="Freeform 2"/>
            <p:cNvSpPr>
              <a:spLocks/>
            </p:cNvSpPr>
            <p:nvPr/>
          </p:nvSpPr>
          <p:spPr bwMode="auto">
            <a:xfrm>
              <a:off x="2758" y="731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79" name="Freeform 3"/>
            <p:cNvSpPr>
              <a:spLocks/>
            </p:cNvSpPr>
            <p:nvPr/>
          </p:nvSpPr>
          <p:spPr bwMode="auto">
            <a:xfrm>
              <a:off x="4343" y="912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80" name="Freeform 4"/>
            <p:cNvSpPr>
              <a:spLocks/>
            </p:cNvSpPr>
            <p:nvPr/>
          </p:nvSpPr>
          <p:spPr bwMode="auto">
            <a:xfrm>
              <a:off x="3514" y="1815"/>
              <a:ext cx="1286" cy="1247"/>
            </a:xfrm>
            <a:custGeom>
              <a:avLst/>
              <a:gdLst>
                <a:gd name="T0" fmla="*/ 587 w 1286"/>
                <a:gd name="T1" fmla="*/ 30 h 1247"/>
                <a:gd name="T2" fmla="*/ 509 w 1286"/>
                <a:gd name="T3" fmla="*/ 618 h 1247"/>
                <a:gd name="T4" fmla="*/ 77 w 1286"/>
                <a:gd name="T5" fmla="*/ 909 h 1247"/>
                <a:gd name="T6" fmla="*/ 47 w 1286"/>
                <a:gd name="T7" fmla="*/ 1095 h 1247"/>
                <a:gd name="T8" fmla="*/ 140 w 1286"/>
                <a:gd name="T9" fmla="*/ 1224 h 1247"/>
                <a:gd name="T10" fmla="*/ 461 w 1286"/>
                <a:gd name="T11" fmla="*/ 1209 h 1247"/>
                <a:gd name="T12" fmla="*/ 692 w 1286"/>
                <a:gd name="T13" fmla="*/ 1209 h 1247"/>
                <a:gd name="T14" fmla="*/ 1190 w 1286"/>
                <a:gd name="T15" fmla="*/ 1227 h 1247"/>
                <a:gd name="T16" fmla="*/ 1271 w 1286"/>
                <a:gd name="T17" fmla="*/ 1089 h 1247"/>
                <a:gd name="T18" fmla="*/ 1139 w 1286"/>
                <a:gd name="T19" fmla="*/ 741 h 1247"/>
                <a:gd name="T20" fmla="*/ 800 w 1286"/>
                <a:gd name="T21" fmla="*/ 627 h 1247"/>
                <a:gd name="T22" fmla="*/ 749 w 1286"/>
                <a:gd name="T23" fmla="*/ 42 h 1247"/>
                <a:gd name="T24" fmla="*/ 587 w 1286"/>
                <a:gd name="T25" fmla="*/ 30 h 12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6"/>
                <a:gd name="T40" fmla="*/ 0 h 1247"/>
                <a:gd name="T41" fmla="*/ 1286 w 1286"/>
                <a:gd name="T42" fmla="*/ 1247 h 12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6" h="1247">
                  <a:moveTo>
                    <a:pt x="587" y="30"/>
                  </a:moveTo>
                  <a:cubicBezTo>
                    <a:pt x="473" y="60"/>
                    <a:pt x="601" y="475"/>
                    <a:pt x="509" y="618"/>
                  </a:cubicBezTo>
                  <a:cubicBezTo>
                    <a:pt x="424" y="765"/>
                    <a:pt x="154" y="830"/>
                    <a:pt x="77" y="909"/>
                  </a:cubicBezTo>
                  <a:cubicBezTo>
                    <a:pt x="0" y="988"/>
                    <a:pt x="37" y="1043"/>
                    <a:pt x="47" y="1095"/>
                  </a:cubicBezTo>
                  <a:cubicBezTo>
                    <a:pt x="57" y="1147"/>
                    <a:pt x="71" y="1205"/>
                    <a:pt x="140" y="1224"/>
                  </a:cubicBezTo>
                  <a:cubicBezTo>
                    <a:pt x="209" y="1243"/>
                    <a:pt x="369" y="1212"/>
                    <a:pt x="461" y="1209"/>
                  </a:cubicBezTo>
                  <a:cubicBezTo>
                    <a:pt x="553" y="1206"/>
                    <a:pt x="571" y="1206"/>
                    <a:pt x="692" y="1209"/>
                  </a:cubicBezTo>
                  <a:cubicBezTo>
                    <a:pt x="813" y="1212"/>
                    <a:pt x="1094" y="1247"/>
                    <a:pt x="1190" y="1227"/>
                  </a:cubicBezTo>
                  <a:cubicBezTo>
                    <a:pt x="1286" y="1207"/>
                    <a:pt x="1279" y="1170"/>
                    <a:pt x="1271" y="1089"/>
                  </a:cubicBezTo>
                  <a:cubicBezTo>
                    <a:pt x="1263" y="1008"/>
                    <a:pt x="1217" y="818"/>
                    <a:pt x="1139" y="741"/>
                  </a:cubicBezTo>
                  <a:cubicBezTo>
                    <a:pt x="1061" y="664"/>
                    <a:pt x="865" y="743"/>
                    <a:pt x="800" y="627"/>
                  </a:cubicBezTo>
                  <a:cubicBezTo>
                    <a:pt x="735" y="511"/>
                    <a:pt x="785" y="142"/>
                    <a:pt x="749" y="42"/>
                  </a:cubicBezTo>
                  <a:cubicBezTo>
                    <a:pt x="695" y="15"/>
                    <a:pt x="701" y="0"/>
                    <a:pt x="587" y="30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9652" name="Object 436"/>
            <p:cNvGraphicFramePr>
              <a:graphicFrameLocks noChangeAspect="1"/>
            </p:cNvGraphicFramePr>
            <p:nvPr/>
          </p:nvGraphicFramePr>
          <p:xfrm>
            <a:off x="2807" y="797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8" name="Clip" r:id="rId3" imgW="1307263" imgH="1084139" progId="">
                    <p:embed/>
                  </p:oleObj>
                </mc:Choice>
                <mc:Fallback>
                  <p:oleObj name="Clip" r:id="rId3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7" y="797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81" name="Line 8"/>
            <p:cNvSpPr>
              <a:spLocks noChangeShapeType="1"/>
            </p:cNvSpPr>
            <p:nvPr/>
          </p:nvSpPr>
          <p:spPr bwMode="auto">
            <a:xfrm>
              <a:off x="3160" y="1032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82" name="Line 9"/>
            <p:cNvSpPr>
              <a:spLocks noChangeShapeType="1"/>
            </p:cNvSpPr>
            <p:nvPr/>
          </p:nvSpPr>
          <p:spPr bwMode="auto">
            <a:xfrm flipH="1">
              <a:off x="3343" y="1023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83" name="Line 10"/>
            <p:cNvSpPr>
              <a:spLocks noChangeShapeType="1"/>
            </p:cNvSpPr>
            <p:nvPr/>
          </p:nvSpPr>
          <p:spPr bwMode="auto">
            <a:xfrm flipV="1">
              <a:off x="3160" y="1438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84" name="Line 11"/>
            <p:cNvSpPr>
              <a:spLocks noChangeShapeType="1"/>
            </p:cNvSpPr>
            <p:nvPr/>
          </p:nvSpPr>
          <p:spPr bwMode="auto">
            <a:xfrm>
              <a:off x="3166" y="1833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9653" name="Object 437"/>
            <p:cNvGraphicFramePr>
              <a:graphicFrameLocks noChangeAspect="1"/>
            </p:cNvGraphicFramePr>
            <p:nvPr/>
          </p:nvGraphicFramePr>
          <p:xfrm>
            <a:off x="2807" y="1217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9" name="Clip" r:id="rId5" imgW="1307263" imgH="1084139" progId="">
                    <p:embed/>
                  </p:oleObj>
                </mc:Choice>
                <mc:Fallback>
                  <p:oleObj name="Clip" r:id="rId5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7" y="1217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54" name="Object 438"/>
            <p:cNvGraphicFramePr>
              <a:graphicFrameLocks noChangeAspect="1"/>
            </p:cNvGraphicFramePr>
            <p:nvPr/>
          </p:nvGraphicFramePr>
          <p:xfrm>
            <a:off x="2807" y="1601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0" name="Clip" r:id="rId6" imgW="1307263" imgH="1084139" progId="">
                    <p:embed/>
                  </p:oleObj>
                </mc:Choice>
                <mc:Fallback>
                  <p:oleObj name="Clip" r:id="rId6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7" y="1601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85" name="Line 14"/>
            <p:cNvSpPr>
              <a:spLocks noChangeShapeType="1"/>
            </p:cNvSpPr>
            <p:nvPr/>
          </p:nvSpPr>
          <p:spPr bwMode="auto">
            <a:xfrm>
              <a:off x="3343" y="1563"/>
              <a:ext cx="652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9686" name="Group 15"/>
            <p:cNvGrpSpPr>
              <a:grpSpLocks/>
            </p:cNvGrpSpPr>
            <p:nvPr/>
          </p:nvGrpSpPr>
          <p:grpSpPr bwMode="auto">
            <a:xfrm>
              <a:off x="3937" y="1541"/>
              <a:ext cx="448" cy="240"/>
              <a:chOff x="3600" y="219"/>
              <a:chExt cx="360" cy="175"/>
            </a:xfrm>
          </p:grpSpPr>
          <p:sp>
            <p:nvSpPr>
              <p:cNvPr id="9699" name="Oval 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9700" name="Line 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701" name="Line 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702" name="Rectangle 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9703" name="Oval 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9704" name="Group 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709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9710" name="Line 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9711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9705" name="Group 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706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9707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9708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9687" name="Text Box 33"/>
            <p:cNvSpPr txBox="1">
              <a:spLocks noChangeArrowheads="1"/>
            </p:cNvSpPr>
            <p:nvPr/>
          </p:nvSpPr>
          <p:spPr bwMode="auto">
            <a:xfrm>
              <a:off x="3243" y="589"/>
              <a:ext cx="8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223.1.1.0/24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688" name="Line 34"/>
            <p:cNvSpPr>
              <a:spLocks noChangeShapeType="1"/>
            </p:cNvSpPr>
            <p:nvPr/>
          </p:nvSpPr>
          <p:spPr bwMode="auto">
            <a:xfrm>
              <a:off x="4318" y="1569"/>
              <a:ext cx="6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89" name="Text Box 35"/>
            <p:cNvSpPr txBox="1">
              <a:spLocks noChangeArrowheads="1"/>
            </p:cNvSpPr>
            <p:nvPr/>
          </p:nvSpPr>
          <p:spPr bwMode="auto">
            <a:xfrm>
              <a:off x="4668" y="672"/>
              <a:ext cx="8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223.1.2.0/24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690" name="Line 36"/>
            <p:cNvSpPr>
              <a:spLocks noChangeShapeType="1"/>
            </p:cNvSpPr>
            <p:nvPr/>
          </p:nvSpPr>
          <p:spPr bwMode="auto">
            <a:xfrm flipH="1">
              <a:off x="4963" y="1131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9655" name="Object 439"/>
            <p:cNvGraphicFramePr>
              <a:graphicFrameLocks noChangeAspect="1"/>
            </p:cNvGraphicFramePr>
            <p:nvPr/>
          </p:nvGraphicFramePr>
          <p:xfrm>
            <a:off x="5075" y="947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1" name="Clip" r:id="rId7" imgW="1307263" imgH="1084139" progId="">
                    <p:embed/>
                  </p:oleObj>
                </mc:Choice>
                <mc:Fallback>
                  <p:oleObj name="Clip" r:id="rId7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5" y="947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91" name="Line 38"/>
            <p:cNvSpPr>
              <a:spLocks noChangeShapeType="1"/>
            </p:cNvSpPr>
            <p:nvPr/>
          </p:nvSpPr>
          <p:spPr bwMode="auto">
            <a:xfrm>
              <a:off x="4963" y="1134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9656" name="Object 440"/>
            <p:cNvGraphicFramePr>
              <a:graphicFrameLocks noChangeAspect="1"/>
            </p:cNvGraphicFramePr>
            <p:nvPr/>
          </p:nvGraphicFramePr>
          <p:xfrm>
            <a:off x="5078" y="1817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2" name="Clip" r:id="rId8" imgW="1307263" imgH="1084139" progId="">
                    <p:embed/>
                  </p:oleObj>
                </mc:Choice>
                <mc:Fallback>
                  <p:oleObj name="Clip" r:id="rId8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8" y="1817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92" name="Line 40"/>
            <p:cNvSpPr>
              <a:spLocks noChangeShapeType="1"/>
            </p:cNvSpPr>
            <p:nvPr/>
          </p:nvSpPr>
          <p:spPr bwMode="auto">
            <a:xfrm>
              <a:off x="4963" y="1935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93" name="Line 45"/>
            <p:cNvSpPr>
              <a:spLocks noChangeShapeType="1"/>
            </p:cNvSpPr>
            <p:nvPr/>
          </p:nvSpPr>
          <p:spPr bwMode="auto">
            <a:xfrm flipH="1">
              <a:off x="4168" y="1782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94" name="Line 46"/>
            <p:cNvSpPr>
              <a:spLocks noChangeShapeType="1"/>
            </p:cNvSpPr>
            <p:nvPr/>
          </p:nvSpPr>
          <p:spPr bwMode="auto">
            <a:xfrm flipH="1">
              <a:off x="3784" y="2589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95" name="Line 47"/>
            <p:cNvSpPr>
              <a:spLocks noChangeShapeType="1"/>
            </p:cNvSpPr>
            <p:nvPr/>
          </p:nvSpPr>
          <p:spPr bwMode="auto">
            <a:xfrm flipH="1" flipV="1">
              <a:off x="3782" y="2584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96" name="Line 48"/>
            <p:cNvSpPr>
              <a:spLocks noChangeShapeType="1"/>
            </p:cNvSpPr>
            <p:nvPr/>
          </p:nvSpPr>
          <p:spPr bwMode="auto">
            <a:xfrm flipH="1" flipV="1">
              <a:off x="4523" y="2587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9657" name="Object 441"/>
            <p:cNvGraphicFramePr>
              <a:graphicFrameLocks noChangeAspect="1"/>
            </p:cNvGraphicFramePr>
            <p:nvPr/>
          </p:nvGraphicFramePr>
          <p:xfrm>
            <a:off x="4388" y="2687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3" name="Clip" r:id="rId9" imgW="1307263" imgH="1084139" progId="">
                    <p:embed/>
                  </p:oleObj>
                </mc:Choice>
                <mc:Fallback>
                  <p:oleObj name="Clip" r:id="rId9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8" y="2687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58" name="Object 442"/>
            <p:cNvGraphicFramePr>
              <a:graphicFrameLocks noChangeAspect="1"/>
            </p:cNvGraphicFramePr>
            <p:nvPr/>
          </p:nvGraphicFramePr>
          <p:xfrm>
            <a:off x="3596" y="2696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4" name="Clip" r:id="rId10" imgW="1307263" imgH="1084139" progId="">
                    <p:embed/>
                  </p:oleObj>
                </mc:Choice>
                <mc:Fallback>
                  <p:oleObj name="Clip" r:id="rId10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6" y="2696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97" name="Text Box 51"/>
            <p:cNvSpPr txBox="1">
              <a:spLocks noChangeArrowheads="1"/>
            </p:cNvSpPr>
            <p:nvPr/>
          </p:nvSpPr>
          <p:spPr bwMode="auto">
            <a:xfrm>
              <a:off x="3739" y="3157"/>
              <a:ext cx="8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223.1.3.0/24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698" name="Rectangle 52"/>
            <p:cNvSpPr>
              <a:spLocks noChangeArrowheads="1"/>
            </p:cNvSpPr>
            <p:nvPr/>
          </p:nvSpPr>
          <p:spPr bwMode="auto">
            <a:xfrm>
              <a:off x="3054" y="2412"/>
              <a:ext cx="534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sp>
        <p:nvSpPr>
          <p:cNvPr id="9663" name="Rectangle 60"/>
          <p:cNvSpPr>
            <a:spLocks noGrp="1" noChangeArrowheads="1"/>
          </p:cNvSpPr>
          <p:nvPr>
            <p:ph type="body" sz="half" idx="2"/>
          </p:nvPr>
        </p:nvSpPr>
        <p:spPr>
          <a:xfrm>
            <a:off x="515938" y="1535113"/>
            <a:ext cx="3810000" cy="5103812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u="sng" dirty="0" smtClean="0">
                <a:solidFill>
                  <a:srgbClr val="FF0000"/>
                </a:solidFill>
              </a:rPr>
              <a:t>Συνταγή</a:t>
            </a:r>
            <a:endParaRPr lang="en-US" sz="2400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Για τον καθορισμό των </a:t>
            </a:r>
            <a:r>
              <a:rPr lang="el-GR" sz="2400" dirty="0" err="1" smtClean="0"/>
              <a:t>υποδικτύων</a:t>
            </a:r>
            <a:r>
              <a:rPr lang="en-US" sz="2400" dirty="0" smtClean="0"/>
              <a:t>, </a:t>
            </a:r>
            <a:r>
              <a:rPr lang="el-GR" sz="2400" dirty="0" smtClean="0"/>
              <a:t>αποσυνδέστε</a:t>
            </a:r>
            <a:r>
              <a:rPr lang="en-US" sz="2400" dirty="0" smtClean="0"/>
              <a:t> </a:t>
            </a:r>
            <a:r>
              <a:rPr lang="el-GR" sz="2400" dirty="0" smtClean="0"/>
              <a:t>κάθε </a:t>
            </a:r>
            <a:r>
              <a:rPr lang="el-GR" sz="2400" dirty="0" err="1" smtClean="0"/>
              <a:t>διεπαφή</a:t>
            </a:r>
            <a:r>
              <a:rPr lang="el-GR" sz="2400" dirty="0" smtClean="0"/>
              <a:t> από τον υπολογιστή ή το δρομολογητή</a:t>
            </a:r>
            <a:r>
              <a:rPr lang="en-US" sz="2400" dirty="0" smtClean="0"/>
              <a:t>,</a:t>
            </a:r>
            <a:r>
              <a:rPr lang="el-GR" sz="2400" dirty="0" smtClean="0"/>
              <a:t> δημιουργώντας</a:t>
            </a:r>
            <a:r>
              <a:rPr lang="en-US" sz="2400" dirty="0" smtClean="0"/>
              <a:t> </a:t>
            </a:r>
            <a:r>
              <a:rPr lang="el-GR" sz="2400" dirty="0" smtClean="0"/>
              <a:t>νησίδες απομονωμένων δικτύων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Κάθε</a:t>
            </a:r>
            <a:r>
              <a:rPr lang="en-US" sz="2400" dirty="0" smtClean="0"/>
              <a:t> </a:t>
            </a:r>
            <a:r>
              <a:rPr lang="el-GR" sz="2400" dirty="0" smtClean="0"/>
              <a:t>απομονωμένο δίκτυο καλείται </a:t>
            </a:r>
            <a:r>
              <a:rPr lang="el-GR" sz="2400" dirty="0" err="1" smtClean="0">
                <a:solidFill>
                  <a:srgbClr val="FF0000"/>
                </a:solidFill>
              </a:rPr>
              <a:t>υποδίκτυο</a:t>
            </a:r>
            <a:endParaRPr lang="en-US" sz="2400" dirty="0" smtClean="0"/>
          </a:p>
        </p:txBody>
      </p:sp>
      <p:sp>
        <p:nvSpPr>
          <p:cNvPr id="9664" name="Text Box 61"/>
          <p:cNvSpPr txBox="1">
            <a:spLocks noChangeArrowheads="1"/>
          </p:cNvSpPr>
          <p:nvPr/>
        </p:nvSpPr>
        <p:spPr bwMode="auto">
          <a:xfrm>
            <a:off x="5537200" y="5073650"/>
            <a:ext cx="2338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Μάσκα υποδικτύου</a:t>
            </a:r>
          </a:p>
          <a:p>
            <a:pPr eaLnBrk="0" hangingPunct="0"/>
            <a:r>
              <a:rPr lang="el-GR"/>
              <a:t> (</a:t>
            </a:r>
            <a:r>
              <a:rPr lang="en-US"/>
              <a:t>Subnet mask</a:t>
            </a:r>
            <a:r>
              <a:rPr lang="el-GR"/>
              <a:t>)</a:t>
            </a:r>
            <a:r>
              <a:rPr lang="en-US"/>
              <a:t>: /24</a:t>
            </a:r>
          </a:p>
        </p:txBody>
      </p:sp>
      <p:sp>
        <p:nvSpPr>
          <p:cNvPr id="9665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9666" name="Text Box 203"/>
          <p:cNvSpPr txBox="1">
            <a:spLocks noChangeArrowheads="1"/>
          </p:cNvSpPr>
          <p:nvPr/>
        </p:nvSpPr>
        <p:spPr bwMode="auto">
          <a:xfrm>
            <a:off x="5140325" y="815975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223.1.1.1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667" name="Text Box 203"/>
          <p:cNvSpPr txBox="1">
            <a:spLocks noChangeArrowheads="1"/>
          </p:cNvSpPr>
          <p:nvPr/>
        </p:nvSpPr>
        <p:spPr bwMode="auto">
          <a:xfrm>
            <a:off x="4975225" y="1490663"/>
            <a:ext cx="1041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223.1.1.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2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668" name="Text Box 203"/>
          <p:cNvSpPr txBox="1">
            <a:spLocks noChangeArrowheads="1"/>
          </p:cNvSpPr>
          <p:nvPr/>
        </p:nvSpPr>
        <p:spPr bwMode="auto">
          <a:xfrm>
            <a:off x="4556125" y="2589213"/>
            <a:ext cx="10398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223.1.1.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3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669" name="Text Box 203"/>
          <p:cNvSpPr txBox="1">
            <a:spLocks noChangeArrowheads="1"/>
          </p:cNvSpPr>
          <p:nvPr/>
        </p:nvSpPr>
        <p:spPr bwMode="auto">
          <a:xfrm>
            <a:off x="5597525" y="1709738"/>
            <a:ext cx="1041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223.1.1.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4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670" name="Text Box 203"/>
          <p:cNvSpPr txBox="1">
            <a:spLocks noChangeArrowheads="1"/>
          </p:cNvSpPr>
          <p:nvPr/>
        </p:nvSpPr>
        <p:spPr bwMode="auto">
          <a:xfrm>
            <a:off x="6697663" y="1674813"/>
            <a:ext cx="10398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223.1.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2</a:t>
            </a:r>
            <a:r>
              <a:rPr lang="en-US" sz="1600">
                <a:latin typeface="Arial" charset="0"/>
                <a:ea typeface="ＭＳ Ｐゴシック"/>
                <a:cs typeface="ＭＳ Ｐゴシック"/>
              </a:rPr>
              <a:t>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9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671" name="Text Box 203"/>
          <p:cNvSpPr txBox="1">
            <a:spLocks noChangeArrowheads="1"/>
          </p:cNvSpPr>
          <p:nvPr/>
        </p:nvSpPr>
        <p:spPr bwMode="auto">
          <a:xfrm>
            <a:off x="7931150" y="1416050"/>
            <a:ext cx="10398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223.1.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2</a:t>
            </a:r>
            <a:r>
              <a:rPr lang="en-US" sz="1600">
                <a:latin typeface="Arial" charset="0"/>
                <a:ea typeface="ＭＳ Ｐゴシック"/>
                <a:cs typeface="ＭＳ Ｐゴシック"/>
              </a:rPr>
              <a:t>.1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672" name="Text Box 203"/>
          <p:cNvSpPr txBox="1">
            <a:spLocks noChangeArrowheads="1"/>
          </p:cNvSpPr>
          <p:nvPr/>
        </p:nvSpPr>
        <p:spPr bwMode="auto">
          <a:xfrm>
            <a:off x="7807325" y="2789238"/>
            <a:ext cx="1041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223.1.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2</a:t>
            </a:r>
            <a:r>
              <a:rPr lang="en-US" sz="1600">
                <a:latin typeface="Arial" charset="0"/>
                <a:ea typeface="ＭＳ Ｐゴシック"/>
                <a:cs typeface="ＭＳ Ｐゴシック"/>
              </a:rPr>
              <a:t>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2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673" name="Text Box 203"/>
          <p:cNvSpPr txBox="1">
            <a:spLocks noChangeArrowheads="1"/>
          </p:cNvSpPr>
          <p:nvPr/>
        </p:nvSpPr>
        <p:spPr bwMode="auto">
          <a:xfrm>
            <a:off x="6148388" y="2441575"/>
            <a:ext cx="1155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223.1.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3</a:t>
            </a:r>
            <a:r>
              <a:rPr lang="en-US" sz="1600">
                <a:latin typeface="Arial" charset="0"/>
                <a:ea typeface="ＭＳ Ｐゴシック"/>
                <a:cs typeface="ＭＳ Ｐゴシック"/>
              </a:rPr>
              <a:t>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27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674" name="Text Box 203"/>
          <p:cNvSpPr txBox="1">
            <a:spLocks noChangeArrowheads="1"/>
          </p:cNvSpPr>
          <p:nvPr/>
        </p:nvSpPr>
        <p:spPr bwMode="auto">
          <a:xfrm>
            <a:off x="5103813" y="3300413"/>
            <a:ext cx="1041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223.1.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3</a:t>
            </a:r>
            <a:r>
              <a:rPr lang="en-US" sz="1600">
                <a:latin typeface="Arial" charset="0"/>
                <a:ea typeface="ＭＳ Ｐゴシック"/>
                <a:cs typeface="ＭＳ Ｐゴシック"/>
              </a:rPr>
              <a:t>.1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675" name="Text Box 203"/>
          <p:cNvSpPr txBox="1">
            <a:spLocks noChangeArrowheads="1"/>
          </p:cNvSpPr>
          <p:nvPr/>
        </p:nvSpPr>
        <p:spPr bwMode="auto">
          <a:xfrm>
            <a:off x="7042150" y="3300413"/>
            <a:ext cx="1041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223.1.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3</a:t>
            </a:r>
            <a:r>
              <a:rPr lang="en-US" sz="1600">
                <a:latin typeface="Arial" charset="0"/>
                <a:ea typeface="ＭＳ Ｐゴシック"/>
                <a:cs typeface="ＭＳ Ｐゴシック"/>
              </a:rPr>
              <a:t>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2</a:t>
            </a:r>
            <a:endParaRPr lang="en-US">
              <a:ea typeface="ＭＳ Ｐゴシック"/>
              <a:cs typeface="ＭＳ Ｐゴシック"/>
            </a:endParaRPr>
          </a:p>
        </p:txBody>
      </p:sp>
      <p:pic>
        <p:nvPicPr>
          <p:cNvPr id="9676" name="Εικόνα 3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54838" y="2795588"/>
            <a:ext cx="9763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77" name="Εικόνα 4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50075" y="3106738"/>
            <a:ext cx="2555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49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3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9209450D-EC3B-409C-B081-7EB8877254C0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0684" name="Freeform 2"/>
          <p:cNvSpPr>
            <a:spLocks/>
          </p:cNvSpPr>
          <p:nvPr/>
        </p:nvSpPr>
        <p:spPr bwMode="auto">
          <a:xfrm>
            <a:off x="6115050" y="2819400"/>
            <a:ext cx="1268413" cy="1463675"/>
          </a:xfrm>
          <a:custGeom>
            <a:avLst/>
            <a:gdLst>
              <a:gd name="T0" fmla="*/ 2147483647 w 799"/>
              <a:gd name="T1" fmla="*/ 2147483647 h 922"/>
              <a:gd name="T2" fmla="*/ 2147483647 w 799"/>
              <a:gd name="T3" fmla="*/ 2147483647 h 922"/>
              <a:gd name="T4" fmla="*/ 2147483647 w 799"/>
              <a:gd name="T5" fmla="*/ 2147483647 h 922"/>
              <a:gd name="T6" fmla="*/ 2147483647 w 799"/>
              <a:gd name="T7" fmla="*/ 2147483647 h 922"/>
              <a:gd name="T8" fmla="*/ 2147483647 w 799"/>
              <a:gd name="T9" fmla="*/ 2147483647 h 922"/>
              <a:gd name="T10" fmla="*/ 2147483647 w 799"/>
              <a:gd name="T11" fmla="*/ 0 h 922"/>
              <a:gd name="T12" fmla="*/ 2147483647 w 799"/>
              <a:gd name="T13" fmla="*/ 2147483647 h 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99"/>
              <a:gd name="T22" fmla="*/ 0 h 922"/>
              <a:gd name="T23" fmla="*/ 799 w 799"/>
              <a:gd name="T24" fmla="*/ 922 h 9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99" h="922">
                <a:moveTo>
                  <a:pt x="6" y="66"/>
                </a:moveTo>
                <a:cubicBezTo>
                  <a:pt x="13" y="117"/>
                  <a:pt x="234" y="314"/>
                  <a:pt x="341" y="446"/>
                </a:cubicBezTo>
                <a:cubicBezTo>
                  <a:pt x="448" y="578"/>
                  <a:pt x="577" y="794"/>
                  <a:pt x="648" y="858"/>
                </a:cubicBezTo>
                <a:cubicBezTo>
                  <a:pt x="719" y="922"/>
                  <a:pt x="799" y="912"/>
                  <a:pt x="768" y="828"/>
                </a:cubicBezTo>
                <a:cubicBezTo>
                  <a:pt x="737" y="744"/>
                  <a:pt x="581" y="492"/>
                  <a:pt x="463" y="354"/>
                </a:cubicBezTo>
                <a:cubicBezTo>
                  <a:pt x="345" y="216"/>
                  <a:pt x="136" y="48"/>
                  <a:pt x="60" y="0"/>
                </a:cubicBezTo>
                <a:cubicBezTo>
                  <a:pt x="25" y="47"/>
                  <a:pt x="0" y="15"/>
                  <a:pt x="6" y="6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685" name="Freeform 3"/>
          <p:cNvSpPr>
            <a:spLocks/>
          </p:cNvSpPr>
          <p:nvPr/>
        </p:nvSpPr>
        <p:spPr bwMode="auto">
          <a:xfrm>
            <a:off x="4819650" y="4330700"/>
            <a:ext cx="2257425" cy="327025"/>
          </a:xfrm>
          <a:custGeom>
            <a:avLst/>
            <a:gdLst>
              <a:gd name="T0" fmla="*/ 2147483647 w 1422"/>
              <a:gd name="T1" fmla="*/ 2147483647 h 206"/>
              <a:gd name="T2" fmla="*/ 2147483647 w 1422"/>
              <a:gd name="T3" fmla="*/ 2147483647 h 206"/>
              <a:gd name="T4" fmla="*/ 2147483647 w 1422"/>
              <a:gd name="T5" fmla="*/ 2147483647 h 206"/>
              <a:gd name="T6" fmla="*/ 2147483647 w 1422"/>
              <a:gd name="T7" fmla="*/ 2147483647 h 206"/>
              <a:gd name="T8" fmla="*/ 2147483647 w 1422"/>
              <a:gd name="T9" fmla="*/ 2147483647 h 206"/>
              <a:gd name="T10" fmla="*/ 2147483647 w 1422"/>
              <a:gd name="T11" fmla="*/ 2147483647 h 206"/>
              <a:gd name="T12" fmla="*/ 2147483647 w 1422"/>
              <a:gd name="T13" fmla="*/ 2147483647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2"/>
              <a:gd name="T22" fmla="*/ 0 h 206"/>
              <a:gd name="T23" fmla="*/ 1422 w 1422"/>
              <a:gd name="T24" fmla="*/ 206 h 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2" h="206">
                <a:moveTo>
                  <a:pt x="42" y="176"/>
                </a:moveTo>
                <a:cubicBezTo>
                  <a:pt x="84" y="206"/>
                  <a:pt x="437" y="167"/>
                  <a:pt x="641" y="166"/>
                </a:cubicBezTo>
                <a:cubicBezTo>
                  <a:pt x="845" y="165"/>
                  <a:pt x="1153" y="192"/>
                  <a:pt x="1266" y="170"/>
                </a:cubicBezTo>
                <a:cubicBezTo>
                  <a:pt x="1379" y="148"/>
                  <a:pt x="1422" y="58"/>
                  <a:pt x="1320" y="32"/>
                </a:cubicBezTo>
                <a:cubicBezTo>
                  <a:pt x="1218" y="6"/>
                  <a:pt x="869" y="15"/>
                  <a:pt x="657" y="14"/>
                </a:cubicBezTo>
                <a:cubicBezTo>
                  <a:pt x="445" y="13"/>
                  <a:pt x="147" y="0"/>
                  <a:pt x="45" y="27"/>
                </a:cubicBezTo>
                <a:cubicBezTo>
                  <a:pt x="56" y="84"/>
                  <a:pt x="0" y="146"/>
                  <a:pt x="42" y="17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686" name="Freeform 4"/>
          <p:cNvSpPr>
            <a:spLocks/>
          </p:cNvSpPr>
          <p:nvPr/>
        </p:nvSpPr>
        <p:spPr bwMode="auto">
          <a:xfrm>
            <a:off x="4562475" y="2743200"/>
            <a:ext cx="1158875" cy="1547813"/>
          </a:xfrm>
          <a:custGeom>
            <a:avLst/>
            <a:gdLst>
              <a:gd name="T0" fmla="*/ 2147483647 w 730"/>
              <a:gd name="T1" fmla="*/ 2147483647 h 975"/>
              <a:gd name="T2" fmla="*/ 2147483647 w 730"/>
              <a:gd name="T3" fmla="*/ 2147483647 h 975"/>
              <a:gd name="T4" fmla="*/ 2147483647 w 730"/>
              <a:gd name="T5" fmla="*/ 2147483647 h 975"/>
              <a:gd name="T6" fmla="*/ 2147483647 w 730"/>
              <a:gd name="T7" fmla="*/ 2147483647 h 975"/>
              <a:gd name="T8" fmla="*/ 2147483647 w 730"/>
              <a:gd name="T9" fmla="*/ 2147483647 h 975"/>
              <a:gd name="T10" fmla="*/ 0 w 730"/>
              <a:gd name="T11" fmla="*/ 2147483647 h 975"/>
              <a:gd name="T12" fmla="*/ 2147483647 w 730"/>
              <a:gd name="T13" fmla="*/ 2147483647 h 9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30"/>
              <a:gd name="T22" fmla="*/ 0 h 975"/>
              <a:gd name="T23" fmla="*/ 730 w 730"/>
              <a:gd name="T24" fmla="*/ 975 h 9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30" h="975">
                <a:moveTo>
                  <a:pt x="157" y="952"/>
                </a:moveTo>
                <a:cubicBezTo>
                  <a:pt x="272" y="930"/>
                  <a:pt x="357" y="644"/>
                  <a:pt x="462" y="498"/>
                </a:cubicBezTo>
                <a:cubicBezTo>
                  <a:pt x="554" y="363"/>
                  <a:pt x="686" y="220"/>
                  <a:pt x="708" y="144"/>
                </a:cubicBezTo>
                <a:cubicBezTo>
                  <a:pt x="730" y="68"/>
                  <a:pt x="654" y="0"/>
                  <a:pt x="594" y="42"/>
                </a:cubicBezTo>
                <a:cubicBezTo>
                  <a:pt x="534" y="84"/>
                  <a:pt x="447" y="253"/>
                  <a:pt x="348" y="396"/>
                </a:cubicBezTo>
                <a:cubicBezTo>
                  <a:pt x="249" y="539"/>
                  <a:pt x="32" y="807"/>
                  <a:pt x="0" y="900"/>
                </a:cubicBezTo>
                <a:cubicBezTo>
                  <a:pt x="53" y="924"/>
                  <a:pt x="43" y="975"/>
                  <a:pt x="157" y="952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687" name="Freeform 5"/>
          <p:cNvSpPr>
            <a:spLocks/>
          </p:cNvSpPr>
          <p:nvPr/>
        </p:nvSpPr>
        <p:spPr bwMode="auto">
          <a:xfrm rot="5265760">
            <a:off x="5310982" y="561181"/>
            <a:ext cx="1612900" cy="2049463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68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Υποδίκτυα</a:t>
            </a:r>
            <a:endParaRPr lang="en-US" smtClean="0"/>
          </a:p>
        </p:txBody>
      </p:sp>
      <p:sp>
        <p:nvSpPr>
          <p:cNvPr id="1068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47675" y="1314450"/>
            <a:ext cx="3695700" cy="4648200"/>
          </a:xfrm>
        </p:spPr>
        <p:txBody>
          <a:bodyPr/>
          <a:lstStyle/>
          <a:p>
            <a:pPr algn="ctr">
              <a:buFont typeface="ZapfDingbats"/>
              <a:buNone/>
            </a:pPr>
            <a:r>
              <a:rPr lang="el-GR" sz="2400" dirty="0" smtClean="0">
                <a:solidFill>
                  <a:schemeClr val="accent2"/>
                </a:solidFill>
              </a:rPr>
              <a:t>Πόσα;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>
              <a:buFont typeface="ZapfDingbats"/>
              <a:buNone/>
            </a:pPr>
            <a:endParaRPr lang="en-US" sz="2400" dirty="0" smtClean="0">
              <a:solidFill>
                <a:schemeClr val="accent2"/>
              </a:solidFill>
            </a:endParaRPr>
          </a:p>
          <a:p>
            <a:pPr algn="ctr">
              <a:buFont typeface="ZapfDingbats"/>
              <a:buNone/>
            </a:pPr>
            <a:endParaRPr lang="en-US" sz="2400" dirty="0" smtClean="0"/>
          </a:p>
        </p:txBody>
      </p:sp>
      <p:graphicFrame>
        <p:nvGraphicFramePr>
          <p:cNvPr id="10676" name="Object 436"/>
          <p:cNvGraphicFramePr>
            <a:graphicFrameLocks noChangeAspect="1"/>
          </p:cNvGraphicFramePr>
          <p:nvPr/>
        </p:nvGraphicFramePr>
        <p:xfrm>
          <a:off x="6389688" y="9509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Clip" r:id="rId3" imgW="1307263" imgH="1084139" progId="">
                  <p:embed/>
                </p:oleObj>
              </mc:Choice>
              <mc:Fallback>
                <p:oleObj name="Clip" r:id="rId3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950913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90" name="Line 9"/>
          <p:cNvSpPr>
            <a:spLocks noChangeShapeType="1"/>
          </p:cNvSpPr>
          <p:nvPr/>
        </p:nvSpPr>
        <p:spPr bwMode="auto">
          <a:xfrm flipH="1">
            <a:off x="5226050" y="1576388"/>
            <a:ext cx="1500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691" name="Line 10"/>
          <p:cNvSpPr>
            <a:spLocks noChangeShapeType="1"/>
          </p:cNvSpPr>
          <p:nvPr/>
        </p:nvSpPr>
        <p:spPr bwMode="auto">
          <a:xfrm flipH="1" flipV="1">
            <a:off x="6727825" y="1401763"/>
            <a:ext cx="3175" cy="16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692" name="Line 11"/>
          <p:cNvSpPr>
            <a:spLocks noChangeShapeType="1"/>
          </p:cNvSpPr>
          <p:nvPr/>
        </p:nvSpPr>
        <p:spPr bwMode="auto">
          <a:xfrm flipH="1">
            <a:off x="5227638" y="1347788"/>
            <a:ext cx="3175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0677" name="Object 437"/>
          <p:cNvGraphicFramePr>
            <a:graphicFrameLocks noChangeAspect="1"/>
          </p:cNvGraphicFramePr>
          <p:nvPr/>
        </p:nvGraphicFramePr>
        <p:xfrm>
          <a:off x="5780088" y="8461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Clip" r:id="rId5" imgW="1307263" imgH="1084139" progId="">
                  <p:embed/>
                </p:oleObj>
              </mc:Choice>
              <mc:Fallback>
                <p:oleObj name="Clip" r:id="rId5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0088" y="84613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78" name="Object 438"/>
          <p:cNvGraphicFramePr>
            <a:graphicFrameLocks noChangeAspect="1"/>
          </p:cNvGraphicFramePr>
          <p:nvPr/>
        </p:nvGraphicFramePr>
        <p:xfrm>
          <a:off x="5151438" y="9794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Clip" r:id="rId6" imgW="1307263" imgH="1084139" progId="">
                  <p:embed/>
                </p:oleObj>
              </mc:Choice>
              <mc:Fallback>
                <p:oleObj name="Clip" r:id="rId6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38" y="97948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93" name="Line 14"/>
          <p:cNvSpPr>
            <a:spLocks noChangeShapeType="1"/>
          </p:cNvSpPr>
          <p:nvPr/>
        </p:nvSpPr>
        <p:spPr bwMode="auto">
          <a:xfrm flipH="1">
            <a:off x="5856288" y="1585913"/>
            <a:ext cx="3175" cy="796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694" name="Text Box 15"/>
          <p:cNvSpPr txBox="1">
            <a:spLocks noChangeArrowheads="1"/>
          </p:cNvSpPr>
          <p:nvPr/>
        </p:nvSpPr>
        <p:spPr bwMode="auto">
          <a:xfrm>
            <a:off x="4237038" y="134620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223.1.1.1</a:t>
            </a:r>
            <a:endParaRPr lang="en-US"/>
          </a:p>
        </p:txBody>
      </p:sp>
      <p:sp>
        <p:nvSpPr>
          <p:cNvPr id="10695" name="Rectangle 16"/>
          <p:cNvSpPr>
            <a:spLocks noChangeArrowheads="1"/>
          </p:cNvSpPr>
          <p:nvPr/>
        </p:nvSpPr>
        <p:spPr bwMode="auto">
          <a:xfrm>
            <a:off x="5729288" y="2052638"/>
            <a:ext cx="309562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0696" name="Text Box 17"/>
          <p:cNvSpPr txBox="1">
            <a:spLocks noChangeArrowheads="1"/>
          </p:cNvSpPr>
          <p:nvPr/>
        </p:nvSpPr>
        <p:spPr bwMode="auto">
          <a:xfrm>
            <a:off x="5372100" y="19542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223.1.1.3</a:t>
            </a:r>
            <a:endParaRPr lang="en-US"/>
          </a:p>
        </p:txBody>
      </p:sp>
      <p:sp>
        <p:nvSpPr>
          <p:cNvPr id="10697" name="Text Box 18"/>
          <p:cNvSpPr txBox="1">
            <a:spLocks noChangeArrowheads="1"/>
          </p:cNvSpPr>
          <p:nvPr/>
        </p:nvSpPr>
        <p:spPr bwMode="auto">
          <a:xfrm>
            <a:off x="6684963" y="13509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223.1.1.4</a:t>
            </a:r>
            <a:endParaRPr lang="en-US"/>
          </a:p>
        </p:txBody>
      </p:sp>
      <p:sp>
        <p:nvSpPr>
          <p:cNvPr id="10698" name="Freeform 19"/>
          <p:cNvSpPr>
            <a:spLocks/>
          </p:cNvSpPr>
          <p:nvPr/>
        </p:nvSpPr>
        <p:spPr bwMode="auto">
          <a:xfrm>
            <a:off x="3622675" y="4564063"/>
            <a:ext cx="1539875" cy="1490662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0699" name="Group 20"/>
          <p:cNvGrpSpPr>
            <a:grpSpLocks/>
          </p:cNvGrpSpPr>
          <p:nvPr/>
        </p:nvGrpSpPr>
        <p:grpSpPr bwMode="auto">
          <a:xfrm>
            <a:off x="4059238" y="4275138"/>
            <a:ext cx="711200" cy="381000"/>
            <a:chOff x="3600" y="219"/>
            <a:chExt cx="360" cy="175"/>
          </a:xfrm>
        </p:grpSpPr>
        <p:sp>
          <p:nvSpPr>
            <p:cNvPr id="10758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0759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760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761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0762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0763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768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69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70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0764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765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66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67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0700" name="Line 34"/>
          <p:cNvSpPr>
            <a:spLocks noChangeShapeType="1"/>
          </p:cNvSpPr>
          <p:nvPr/>
        </p:nvSpPr>
        <p:spPr bwMode="auto">
          <a:xfrm flipH="1">
            <a:off x="4378325" y="4667250"/>
            <a:ext cx="0" cy="704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01" name="Line 35"/>
          <p:cNvSpPr>
            <a:spLocks noChangeShapeType="1"/>
          </p:cNvSpPr>
          <p:nvPr/>
        </p:nvSpPr>
        <p:spPr bwMode="auto">
          <a:xfrm flipH="1" flipV="1">
            <a:off x="3859213" y="5372100"/>
            <a:ext cx="101917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02" name="Line 36"/>
          <p:cNvSpPr>
            <a:spLocks noChangeShapeType="1"/>
          </p:cNvSpPr>
          <p:nvPr/>
        </p:nvSpPr>
        <p:spPr bwMode="auto">
          <a:xfrm flipH="1" flipV="1">
            <a:off x="3870325" y="5387975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03" name="Line 37"/>
          <p:cNvSpPr>
            <a:spLocks noChangeShapeType="1"/>
          </p:cNvSpPr>
          <p:nvPr/>
        </p:nvSpPr>
        <p:spPr bwMode="auto">
          <a:xfrm flipH="1" flipV="1">
            <a:off x="4865688" y="537368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0679" name="Object 439"/>
          <p:cNvGraphicFramePr>
            <a:graphicFrameLocks noChangeAspect="1"/>
          </p:cNvGraphicFramePr>
          <p:nvPr/>
        </p:nvGraphicFramePr>
        <p:xfrm>
          <a:off x="4413250" y="54752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Clip" r:id="rId7" imgW="1307263" imgH="1084139" progId="">
                  <p:embed/>
                </p:oleObj>
              </mc:Choice>
              <mc:Fallback>
                <p:oleObj name="Clip" r:id="rId7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0" y="547528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80" name="Object 440"/>
          <p:cNvGraphicFramePr>
            <a:graphicFrameLocks noChangeAspect="1"/>
          </p:cNvGraphicFramePr>
          <p:nvPr/>
        </p:nvGraphicFramePr>
        <p:xfrm>
          <a:off x="3765550" y="548957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Clip" r:id="rId8" imgW="1307263" imgH="1084139" progId="">
                  <p:embed/>
                </p:oleObj>
              </mc:Choice>
              <mc:Fallback>
                <p:oleObj name="Clip" r:id="rId8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550" y="5489575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04" name="Text Box 40"/>
          <p:cNvSpPr txBox="1">
            <a:spLocks noChangeArrowheads="1"/>
          </p:cNvSpPr>
          <p:nvPr/>
        </p:nvSpPr>
        <p:spPr bwMode="auto">
          <a:xfrm>
            <a:off x="4813300" y="5260975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223.1.2.2</a:t>
            </a:r>
            <a:endParaRPr lang="en-US"/>
          </a:p>
        </p:txBody>
      </p:sp>
      <p:sp>
        <p:nvSpPr>
          <p:cNvPr id="10705" name="Text Box 41"/>
          <p:cNvSpPr txBox="1">
            <a:spLocks noChangeArrowheads="1"/>
          </p:cNvSpPr>
          <p:nvPr/>
        </p:nvSpPr>
        <p:spPr bwMode="auto">
          <a:xfrm>
            <a:off x="2917825" y="52562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223.1.2.1</a:t>
            </a:r>
            <a:endParaRPr lang="en-US"/>
          </a:p>
        </p:txBody>
      </p:sp>
      <p:sp>
        <p:nvSpPr>
          <p:cNvPr id="10706" name="Rectangle 42"/>
          <p:cNvSpPr>
            <a:spLocks noChangeArrowheads="1"/>
          </p:cNvSpPr>
          <p:nvPr/>
        </p:nvSpPr>
        <p:spPr bwMode="auto">
          <a:xfrm>
            <a:off x="4319588" y="4767263"/>
            <a:ext cx="128587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0707" name="Text Box 43"/>
          <p:cNvSpPr txBox="1">
            <a:spLocks noChangeArrowheads="1"/>
          </p:cNvSpPr>
          <p:nvPr/>
        </p:nvSpPr>
        <p:spPr bwMode="auto">
          <a:xfrm>
            <a:off x="3876675" y="470693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223.1.2.6</a:t>
            </a:r>
            <a:endParaRPr lang="en-US"/>
          </a:p>
        </p:txBody>
      </p:sp>
      <p:sp>
        <p:nvSpPr>
          <p:cNvPr id="10708" name="Freeform 45"/>
          <p:cNvSpPr>
            <a:spLocks/>
          </p:cNvSpPr>
          <p:nvPr/>
        </p:nvSpPr>
        <p:spPr bwMode="auto">
          <a:xfrm>
            <a:off x="6651625" y="4583113"/>
            <a:ext cx="1539875" cy="1490662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0709" name="Group 46"/>
          <p:cNvGrpSpPr>
            <a:grpSpLocks/>
          </p:cNvGrpSpPr>
          <p:nvPr/>
        </p:nvGrpSpPr>
        <p:grpSpPr bwMode="auto">
          <a:xfrm>
            <a:off x="7088188" y="4294188"/>
            <a:ext cx="711200" cy="381000"/>
            <a:chOff x="3600" y="219"/>
            <a:chExt cx="360" cy="175"/>
          </a:xfrm>
        </p:grpSpPr>
        <p:sp>
          <p:nvSpPr>
            <p:cNvPr id="10745" name="Oval 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0746" name="Line 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747" name="Line 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748" name="Rectangle 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0749" name="Oval 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0750" name="Group 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755" name="Line 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56" name="Line 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57" name="Line 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0751" name="Group 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752" name="Line 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53" name="Line 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54" name="Line 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0710" name="Line 60"/>
          <p:cNvSpPr>
            <a:spLocks noChangeShapeType="1"/>
          </p:cNvSpPr>
          <p:nvPr/>
        </p:nvSpPr>
        <p:spPr bwMode="auto">
          <a:xfrm flipH="1">
            <a:off x="7407275" y="4686300"/>
            <a:ext cx="0" cy="704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11" name="Line 61"/>
          <p:cNvSpPr>
            <a:spLocks noChangeShapeType="1"/>
          </p:cNvSpPr>
          <p:nvPr/>
        </p:nvSpPr>
        <p:spPr bwMode="auto">
          <a:xfrm flipH="1" flipV="1">
            <a:off x="6888163" y="5391150"/>
            <a:ext cx="101917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12" name="Line 62"/>
          <p:cNvSpPr>
            <a:spLocks noChangeShapeType="1"/>
          </p:cNvSpPr>
          <p:nvPr/>
        </p:nvSpPr>
        <p:spPr bwMode="auto">
          <a:xfrm flipH="1" flipV="1">
            <a:off x="6899275" y="5407025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13" name="Line 63"/>
          <p:cNvSpPr>
            <a:spLocks noChangeShapeType="1"/>
          </p:cNvSpPr>
          <p:nvPr/>
        </p:nvSpPr>
        <p:spPr bwMode="auto">
          <a:xfrm flipH="1" flipV="1">
            <a:off x="7894638" y="53927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0681" name="Object 441"/>
          <p:cNvGraphicFramePr>
            <a:graphicFrameLocks noChangeAspect="1"/>
          </p:cNvGraphicFramePr>
          <p:nvPr/>
        </p:nvGraphicFramePr>
        <p:xfrm>
          <a:off x="7442200" y="54943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Clip" r:id="rId9" imgW="1307263" imgH="1084139" progId="">
                  <p:embed/>
                </p:oleObj>
              </mc:Choice>
              <mc:Fallback>
                <p:oleObj name="Clip" r:id="rId9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00" y="549433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82" name="Object 442"/>
          <p:cNvGraphicFramePr>
            <a:graphicFrameLocks noChangeAspect="1"/>
          </p:cNvGraphicFramePr>
          <p:nvPr/>
        </p:nvGraphicFramePr>
        <p:xfrm>
          <a:off x="6794500" y="550862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Clip" r:id="rId10" imgW="1307263" imgH="1084139" progId="">
                  <p:embed/>
                </p:oleObj>
              </mc:Choice>
              <mc:Fallback>
                <p:oleObj name="Clip" r:id="rId10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0" y="5508625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14" name="Text Box 66"/>
          <p:cNvSpPr txBox="1">
            <a:spLocks noChangeArrowheads="1"/>
          </p:cNvSpPr>
          <p:nvPr/>
        </p:nvSpPr>
        <p:spPr bwMode="auto">
          <a:xfrm>
            <a:off x="7842250" y="5280025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223.1.3.2</a:t>
            </a:r>
            <a:endParaRPr lang="en-US"/>
          </a:p>
        </p:txBody>
      </p:sp>
      <p:sp>
        <p:nvSpPr>
          <p:cNvPr id="10715" name="Text Box 67"/>
          <p:cNvSpPr txBox="1">
            <a:spLocks noChangeArrowheads="1"/>
          </p:cNvSpPr>
          <p:nvPr/>
        </p:nvSpPr>
        <p:spPr bwMode="auto">
          <a:xfrm>
            <a:off x="5946775" y="52752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223.1.3.1</a:t>
            </a:r>
            <a:endParaRPr lang="en-US"/>
          </a:p>
        </p:txBody>
      </p:sp>
      <p:sp>
        <p:nvSpPr>
          <p:cNvPr id="10716" name="Rectangle 68"/>
          <p:cNvSpPr>
            <a:spLocks noChangeArrowheads="1"/>
          </p:cNvSpPr>
          <p:nvPr/>
        </p:nvSpPr>
        <p:spPr bwMode="auto">
          <a:xfrm>
            <a:off x="7348538" y="4786313"/>
            <a:ext cx="128587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0717" name="Text Box 69"/>
          <p:cNvSpPr txBox="1">
            <a:spLocks noChangeArrowheads="1"/>
          </p:cNvSpPr>
          <p:nvPr/>
        </p:nvSpPr>
        <p:spPr bwMode="auto">
          <a:xfrm>
            <a:off x="6899275" y="4751388"/>
            <a:ext cx="1144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223.1.3.27</a:t>
            </a:r>
            <a:endParaRPr lang="en-US"/>
          </a:p>
        </p:txBody>
      </p:sp>
      <p:grpSp>
        <p:nvGrpSpPr>
          <p:cNvPr id="10718" name="Group 70"/>
          <p:cNvGrpSpPr>
            <a:grpSpLocks/>
          </p:cNvGrpSpPr>
          <p:nvPr/>
        </p:nvGrpSpPr>
        <p:grpSpPr bwMode="auto">
          <a:xfrm>
            <a:off x="5526088" y="2389188"/>
            <a:ext cx="711200" cy="381000"/>
            <a:chOff x="3600" y="219"/>
            <a:chExt cx="360" cy="175"/>
          </a:xfrm>
        </p:grpSpPr>
        <p:sp>
          <p:nvSpPr>
            <p:cNvPr id="10732" name="Oval 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0733" name="Line 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734" name="Line 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735" name="Rectangle 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0736" name="Oval 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0737" name="Group 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742" name="Line 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43" name="Line 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44" name="Line 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0738" name="Group 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739" name="Line 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40" name="Line 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41" name="Line 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0719" name="Line 84"/>
          <p:cNvSpPr>
            <a:spLocks noChangeShapeType="1"/>
          </p:cNvSpPr>
          <p:nvPr/>
        </p:nvSpPr>
        <p:spPr bwMode="auto">
          <a:xfrm flipH="1" flipV="1">
            <a:off x="6108700" y="1306513"/>
            <a:ext cx="3175" cy="265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20" name="Rectangle 85"/>
          <p:cNvSpPr>
            <a:spLocks noChangeArrowheads="1"/>
          </p:cNvSpPr>
          <p:nvPr/>
        </p:nvSpPr>
        <p:spPr bwMode="auto">
          <a:xfrm>
            <a:off x="6053138" y="1343025"/>
            <a:ext cx="109537" cy="195263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0721" name="Text Box 86"/>
          <p:cNvSpPr txBox="1">
            <a:spLocks noChangeArrowheads="1"/>
          </p:cNvSpPr>
          <p:nvPr/>
        </p:nvSpPr>
        <p:spPr bwMode="auto">
          <a:xfrm>
            <a:off x="5618163" y="5572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223.1.1.2</a:t>
            </a:r>
            <a:endParaRPr lang="en-US" sz="1600"/>
          </a:p>
        </p:txBody>
      </p:sp>
      <p:sp>
        <p:nvSpPr>
          <p:cNvPr id="10722" name="Line 87"/>
          <p:cNvSpPr>
            <a:spLocks noChangeShapeType="1"/>
          </p:cNvSpPr>
          <p:nvPr/>
        </p:nvSpPr>
        <p:spPr bwMode="auto">
          <a:xfrm flipV="1">
            <a:off x="4591050" y="2762250"/>
            <a:ext cx="1114425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23" name="Line 88"/>
          <p:cNvSpPr>
            <a:spLocks noChangeShapeType="1"/>
          </p:cNvSpPr>
          <p:nvPr/>
        </p:nvSpPr>
        <p:spPr bwMode="auto">
          <a:xfrm flipH="1" flipV="1">
            <a:off x="6105525" y="2743200"/>
            <a:ext cx="127635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24" name="Line 89"/>
          <p:cNvSpPr>
            <a:spLocks noChangeShapeType="1"/>
          </p:cNvSpPr>
          <p:nvPr/>
        </p:nvSpPr>
        <p:spPr bwMode="auto">
          <a:xfrm flipH="1" flipV="1">
            <a:off x="4781550" y="4505325"/>
            <a:ext cx="23050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25" name="Text Box 90"/>
          <p:cNvSpPr txBox="1">
            <a:spLocks noChangeArrowheads="1"/>
          </p:cNvSpPr>
          <p:nvPr/>
        </p:nvSpPr>
        <p:spPr bwMode="auto">
          <a:xfrm>
            <a:off x="6184900" y="265588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223.1.7.0</a:t>
            </a:r>
            <a:endParaRPr lang="en-US"/>
          </a:p>
        </p:txBody>
      </p:sp>
      <p:sp>
        <p:nvSpPr>
          <p:cNvPr id="10726" name="Text Box 91"/>
          <p:cNvSpPr txBox="1">
            <a:spLocks noChangeArrowheads="1"/>
          </p:cNvSpPr>
          <p:nvPr/>
        </p:nvSpPr>
        <p:spPr bwMode="auto">
          <a:xfrm>
            <a:off x="7261225" y="39417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223.1.7.1</a:t>
            </a:r>
            <a:endParaRPr lang="en-US"/>
          </a:p>
        </p:txBody>
      </p:sp>
      <p:sp>
        <p:nvSpPr>
          <p:cNvPr id="10727" name="Text Box 92"/>
          <p:cNvSpPr txBox="1">
            <a:spLocks noChangeArrowheads="1"/>
          </p:cNvSpPr>
          <p:nvPr/>
        </p:nvSpPr>
        <p:spPr bwMode="auto">
          <a:xfrm>
            <a:off x="6022975" y="419893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223.1.8.0</a:t>
            </a:r>
            <a:endParaRPr lang="en-US"/>
          </a:p>
        </p:txBody>
      </p:sp>
      <p:sp>
        <p:nvSpPr>
          <p:cNvPr id="10728" name="Text Box 93"/>
          <p:cNvSpPr txBox="1">
            <a:spLocks noChangeArrowheads="1"/>
          </p:cNvSpPr>
          <p:nvPr/>
        </p:nvSpPr>
        <p:spPr bwMode="auto">
          <a:xfrm>
            <a:off x="4775200" y="419893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223.1.8.1</a:t>
            </a:r>
            <a:endParaRPr lang="en-US"/>
          </a:p>
        </p:txBody>
      </p:sp>
      <p:sp>
        <p:nvSpPr>
          <p:cNvPr id="10729" name="Text Box 94"/>
          <p:cNvSpPr txBox="1">
            <a:spLocks noChangeArrowheads="1"/>
          </p:cNvSpPr>
          <p:nvPr/>
        </p:nvSpPr>
        <p:spPr bwMode="auto">
          <a:xfrm>
            <a:off x="3698875" y="39036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223.1.9.1</a:t>
            </a:r>
            <a:endParaRPr lang="en-US"/>
          </a:p>
        </p:txBody>
      </p:sp>
      <p:sp>
        <p:nvSpPr>
          <p:cNvPr id="10730" name="Text Box 95"/>
          <p:cNvSpPr txBox="1">
            <a:spLocks noChangeArrowheads="1"/>
          </p:cNvSpPr>
          <p:nvPr/>
        </p:nvSpPr>
        <p:spPr bwMode="auto">
          <a:xfrm>
            <a:off x="4565650" y="26654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223.1.9.2</a:t>
            </a:r>
            <a:endParaRPr lang="en-US"/>
          </a:p>
        </p:txBody>
      </p:sp>
      <p:sp>
        <p:nvSpPr>
          <p:cNvPr id="10731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3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AF311ECF-4963-4F70-B2BC-F53E8DDC261E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Διευθυνσιοδότηση </a:t>
            </a:r>
            <a:r>
              <a:rPr lang="en-US" smtClean="0"/>
              <a:t>IP: CIDR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328738"/>
            <a:ext cx="8107363" cy="317182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CIDR: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C</a:t>
            </a:r>
            <a:r>
              <a:rPr lang="en-US" sz="3200" dirty="0" smtClean="0"/>
              <a:t>lassless </a:t>
            </a:r>
            <a:r>
              <a:rPr lang="en-US" sz="3200" dirty="0" err="1" smtClean="0">
                <a:solidFill>
                  <a:srgbClr val="FF0000"/>
                </a:solidFill>
              </a:rPr>
              <a:t>I</a:t>
            </a:r>
            <a:r>
              <a:rPr lang="en-US" sz="3200" dirty="0" err="1" smtClean="0"/>
              <a:t>nter</a:t>
            </a:r>
            <a:r>
              <a:rPr lang="en-US" sz="3200" dirty="0" err="1" smtClean="0">
                <a:solidFill>
                  <a:srgbClr val="FF0000"/>
                </a:solidFill>
              </a:rPr>
              <a:t>D</a:t>
            </a:r>
            <a:r>
              <a:rPr lang="en-US" sz="3200" dirty="0" err="1" smtClean="0"/>
              <a:t>omain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/>
              <a:t>outing</a:t>
            </a:r>
            <a:endParaRPr lang="el-GR" sz="3200" dirty="0" smtClean="0"/>
          </a:p>
          <a:p>
            <a:pPr>
              <a:buFont typeface="ZapfDingbats"/>
              <a:buNone/>
            </a:pPr>
            <a:r>
              <a:rPr lang="el-GR" sz="2400" dirty="0" smtClean="0"/>
              <a:t>(Αταξική </a:t>
            </a:r>
            <a:r>
              <a:rPr lang="el-GR" sz="2400" dirty="0" err="1" smtClean="0"/>
              <a:t>Διατομεακή</a:t>
            </a:r>
            <a:r>
              <a:rPr lang="el-GR" sz="2400" dirty="0" smtClean="0"/>
              <a:t> Δρομολόγηση)</a:t>
            </a: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Το τμήμα </a:t>
            </a:r>
            <a:r>
              <a:rPr lang="el-GR" dirty="0" err="1" smtClean="0"/>
              <a:t>υποδικτύου</a:t>
            </a:r>
            <a:r>
              <a:rPr lang="el-GR" dirty="0" smtClean="0"/>
              <a:t> (</a:t>
            </a:r>
            <a:r>
              <a:rPr lang="en-US" dirty="0" smtClean="0"/>
              <a:t>subnet</a:t>
            </a:r>
            <a:r>
              <a:rPr lang="el-GR" dirty="0" smtClean="0"/>
              <a:t> </a:t>
            </a:r>
            <a:r>
              <a:rPr lang="en-US" dirty="0" smtClean="0"/>
              <a:t>part) </a:t>
            </a:r>
            <a:r>
              <a:rPr lang="el-GR" dirty="0" smtClean="0"/>
              <a:t>της διεύθυνσης έχει </a:t>
            </a:r>
            <a:r>
              <a:rPr lang="en-US" dirty="0" smtClean="0"/>
              <a:t> </a:t>
            </a:r>
            <a:r>
              <a:rPr lang="el-GR" dirty="0" smtClean="0"/>
              <a:t>αυθαίρετο μήκος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Δομή διεύθυνσης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a.b.c.d</a:t>
            </a:r>
            <a:r>
              <a:rPr lang="en-US" dirty="0" smtClean="0">
                <a:solidFill>
                  <a:srgbClr val="FF0000"/>
                </a:solidFill>
              </a:rPr>
              <a:t>/x</a:t>
            </a:r>
            <a:r>
              <a:rPr lang="en-US" dirty="0" smtClean="0"/>
              <a:t>, </a:t>
            </a:r>
            <a:r>
              <a:rPr lang="el-GR" dirty="0" smtClean="0"/>
              <a:t>όπου</a:t>
            </a:r>
            <a:r>
              <a:rPr lang="en-US" dirty="0" smtClean="0"/>
              <a:t> x </a:t>
            </a:r>
            <a:r>
              <a:rPr lang="el-GR" dirty="0" smtClean="0"/>
              <a:t>είναι ο</a:t>
            </a:r>
            <a:r>
              <a:rPr lang="en-US" dirty="0" smtClean="0"/>
              <a:t> # bits </a:t>
            </a:r>
            <a:r>
              <a:rPr lang="el-GR" dirty="0" smtClean="0"/>
              <a:t>στο τμήμα </a:t>
            </a:r>
            <a:r>
              <a:rPr lang="el-GR" dirty="0" err="1" smtClean="0"/>
              <a:t>υποδικτύου</a:t>
            </a:r>
            <a:r>
              <a:rPr lang="el-GR" dirty="0" smtClean="0"/>
              <a:t> της διεύθυνσης </a:t>
            </a:r>
            <a:endParaRPr lang="en-US" dirty="0" smtClean="0"/>
          </a:p>
        </p:txBody>
      </p:sp>
      <p:grpSp>
        <p:nvGrpSpPr>
          <p:cNvPr id="69636" name="Group 4"/>
          <p:cNvGrpSpPr>
            <a:grpSpLocks/>
          </p:cNvGrpSpPr>
          <p:nvPr/>
        </p:nvGrpSpPr>
        <p:grpSpPr bwMode="auto">
          <a:xfrm>
            <a:off x="1423988" y="4123764"/>
            <a:ext cx="6124575" cy="1757083"/>
            <a:chOff x="1339" y="899"/>
            <a:chExt cx="3858" cy="1024"/>
          </a:xfrm>
        </p:grpSpPr>
        <p:sp>
          <p:nvSpPr>
            <p:cNvPr id="69638" name="Text Box 5"/>
            <p:cNvSpPr txBox="1">
              <a:spLocks noChangeArrowheads="1"/>
            </p:cNvSpPr>
            <p:nvPr/>
          </p:nvSpPr>
          <p:spPr bwMode="auto">
            <a:xfrm>
              <a:off x="1339" y="1262"/>
              <a:ext cx="38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chemeClr val="accent2"/>
                  </a:solidFill>
                  <a:latin typeface="Arial" charset="0"/>
                </a:rPr>
                <a:t>11001000  00010111</a:t>
              </a:r>
              <a:r>
                <a:rPr lang="en-US" sz="2400" dirty="0">
                  <a:latin typeface="Arial" charset="0"/>
                </a:rPr>
                <a:t>  </a:t>
              </a:r>
              <a:r>
                <a:rPr lang="en-US" sz="2400" dirty="0">
                  <a:solidFill>
                    <a:schemeClr val="accent2"/>
                  </a:solidFill>
                  <a:latin typeface="Arial" charset="0"/>
                </a:rPr>
                <a:t>0001000</a:t>
              </a:r>
              <a:r>
                <a:rPr lang="en-US" sz="2400" dirty="0">
                  <a:latin typeface="Arial" charset="0"/>
                </a:rPr>
                <a:t>0  00000000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69639" name="Text Box 6"/>
            <p:cNvSpPr txBox="1">
              <a:spLocks noChangeArrowheads="1"/>
            </p:cNvSpPr>
            <p:nvPr/>
          </p:nvSpPr>
          <p:spPr bwMode="auto">
            <a:xfrm>
              <a:off x="2376" y="922"/>
              <a:ext cx="5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accent2"/>
                  </a:solidFill>
                </a:rPr>
                <a:t>subnet</a:t>
              </a:r>
            </a:p>
            <a:p>
              <a:pPr algn="ctr" eaLnBrk="0" hangingPunct="0"/>
              <a:r>
                <a:rPr lang="en-US">
                  <a:solidFill>
                    <a:schemeClr val="accent2"/>
                  </a:solidFill>
                </a:rPr>
                <a:t>part</a:t>
              </a:r>
              <a:endParaRPr lang="en-US"/>
            </a:p>
          </p:txBody>
        </p:sp>
        <p:sp>
          <p:nvSpPr>
            <p:cNvPr id="69640" name="Text Box 7"/>
            <p:cNvSpPr txBox="1">
              <a:spLocks noChangeArrowheads="1"/>
            </p:cNvSpPr>
            <p:nvPr/>
          </p:nvSpPr>
          <p:spPr bwMode="auto">
            <a:xfrm>
              <a:off x="4468" y="899"/>
              <a:ext cx="41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host</a:t>
              </a:r>
            </a:p>
            <a:p>
              <a:pPr algn="ctr" eaLnBrk="0" hangingPunct="0"/>
              <a:r>
                <a:rPr lang="en-US"/>
                <a:t>part</a:t>
              </a:r>
            </a:p>
          </p:txBody>
        </p:sp>
        <p:sp>
          <p:nvSpPr>
            <p:cNvPr id="69641" name="Line 8"/>
            <p:cNvSpPr>
              <a:spLocks noChangeShapeType="1"/>
            </p:cNvSpPr>
            <p:nvPr/>
          </p:nvSpPr>
          <p:spPr bwMode="auto">
            <a:xfrm>
              <a:off x="3020" y="1121"/>
              <a:ext cx="102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642" name="Line 9"/>
            <p:cNvSpPr>
              <a:spLocks noChangeShapeType="1"/>
            </p:cNvSpPr>
            <p:nvPr/>
          </p:nvSpPr>
          <p:spPr bwMode="auto">
            <a:xfrm flipH="1">
              <a:off x="1408" y="1118"/>
              <a:ext cx="924" cy="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643" name="Line 10"/>
            <p:cNvSpPr>
              <a:spLocks noChangeShapeType="1"/>
            </p:cNvSpPr>
            <p:nvPr/>
          </p:nvSpPr>
          <p:spPr bwMode="auto">
            <a:xfrm flipH="1" flipV="1">
              <a:off x="4055" y="1123"/>
              <a:ext cx="436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644" name="Line 11"/>
            <p:cNvSpPr>
              <a:spLocks noChangeShapeType="1"/>
            </p:cNvSpPr>
            <p:nvPr/>
          </p:nvSpPr>
          <p:spPr bwMode="auto">
            <a:xfrm flipV="1">
              <a:off x="4778" y="1121"/>
              <a:ext cx="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645" name="Text Box 12"/>
            <p:cNvSpPr txBox="1">
              <a:spLocks noChangeArrowheads="1"/>
            </p:cNvSpPr>
            <p:nvPr/>
          </p:nvSpPr>
          <p:spPr bwMode="auto">
            <a:xfrm>
              <a:off x="2559" y="1635"/>
              <a:ext cx="14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200.23.16.0/23</a:t>
              </a:r>
              <a:endParaRPr lang="en-US"/>
            </a:p>
          </p:txBody>
        </p:sp>
      </p:grpSp>
      <p:sp>
        <p:nvSpPr>
          <p:cNvPr id="6963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8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DDA1EAF-DD1A-4FD2-B5F9-50756999D586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Διευθύνσεις </a:t>
            </a:r>
            <a:r>
              <a:rPr lang="en-US" sz="3600" dirty="0" smtClean="0"/>
              <a:t>IP: </a:t>
            </a:r>
            <a:r>
              <a:rPr lang="el-GR" sz="3600" dirty="0" smtClean="0"/>
              <a:t>πώς αποδίδονται;</a:t>
            </a:r>
            <a:endParaRPr lang="en-US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687513"/>
            <a:ext cx="8034338" cy="4402137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dirty="0" smtClean="0">
                <a:solidFill>
                  <a:srgbClr val="FF0000"/>
                </a:solidFill>
              </a:rPr>
              <a:t>Ε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Πώς παίρνει ένας υπολογιστής διεύθυνση</a:t>
            </a:r>
            <a:r>
              <a:rPr lang="en-US" dirty="0" smtClean="0"/>
              <a:t> IP?</a:t>
            </a:r>
          </a:p>
          <a:p>
            <a:pPr>
              <a:buFont typeface="ZapfDingbats"/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Προσδιορισμένο σε ένα αρχείο από το διαχειριστή του συστήματος </a:t>
            </a:r>
            <a:endParaRPr lang="en-US" sz="2400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Windows: control-panel-&gt;network-&gt;configuration-&gt;</a:t>
            </a:r>
            <a:r>
              <a:rPr lang="en-US" dirty="0" err="1" smtClean="0"/>
              <a:t>tcp</a:t>
            </a:r>
            <a:r>
              <a:rPr lang="en-US" dirty="0" smtClean="0"/>
              <a:t>/</a:t>
            </a:r>
            <a:r>
              <a:rPr lang="en-US" dirty="0" err="1" smtClean="0"/>
              <a:t>ip</a:t>
            </a:r>
            <a:r>
              <a:rPr lang="en-US" dirty="0" smtClean="0"/>
              <a:t>-&gt;properties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UNIX: /etc/</a:t>
            </a:r>
            <a:r>
              <a:rPr lang="en-US" dirty="0" err="1" smtClean="0"/>
              <a:t>rc.config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</a:rPr>
              <a:t>DHCP: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ynamic </a:t>
            </a:r>
            <a:r>
              <a:rPr lang="en-US" sz="2400" dirty="0" smtClean="0">
                <a:solidFill>
                  <a:srgbClr val="FF0000"/>
                </a:solidFill>
              </a:rPr>
              <a:t>H</a:t>
            </a:r>
            <a:r>
              <a:rPr lang="en-US" sz="2400" dirty="0" smtClean="0"/>
              <a:t>ost </a:t>
            </a:r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onfiguration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/>
              <a:t>rotocol: </a:t>
            </a:r>
            <a:r>
              <a:rPr lang="el-GR" sz="2400" dirty="0" smtClean="0"/>
              <a:t>δυναμική απόδοση διεύθυνσης από έναν </a:t>
            </a:r>
            <a:r>
              <a:rPr lang="el-GR" sz="2400" dirty="0" err="1" smtClean="0"/>
              <a:t>εξυπηρέτη</a:t>
            </a:r>
            <a:endParaRPr lang="en-US" sz="2400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“plug-and-play” </a:t>
            </a:r>
          </a:p>
          <a:p>
            <a:pPr>
              <a:buFont typeface="ZapfDingbats"/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7066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8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858F817A-9C0A-4054-9BD9-C1E5940B2606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346075"/>
            <a:ext cx="8826500" cy="1143000"/>
          </a:xfrm>
        </p:spPr>
        <p:txBody>
          <a:bodyPr/>
          <a:lstStyle/>
          <a:p>
            <a:r>
              <a:rPr lang="en-US" sz="3200" smtClean="0"/>
              <a:t>DHCP: Dynamic Host Configuration Protocol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3779" y="1418897"/>
            <a:ext cx="8544911" cy="4997669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Σκοπός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να επιτρέπει στον υπολογιστή να αποκτά </a:t>
            </a:r>
            <a:r>
              <a:rPr lang="el-GR" sz="2000" i="1" dirty="0" smtClean="0"/>
              <a:t>δυναμικά </a:t>
            </a:r>
            <a:r>
              <a:rPr lang="el-GR" sz="2000" dirty="0" smtClean="0"/>
              <a:t>διεύθυνση</a:t>
            </a:r>
            <a:r>
              <a:rPr lang="el-GR" sz="2000" i="1" dirty="0" smtClean="0"/>
              <a:t> </a:t>
            </a:r>
            <a:r>
              <a:rPr lang="en-US" sz="2000" dirty="0" smtClean="0"/>
              <a:t>IP </a:t>
            </a:r>
            <a:r>
              <a:rPr lang="el-GR" sz="2000" dirty="0" smtClean="0"/>
              <a:t>από τον </a:t>
            </a:r>
            <a:r>
              <a:rPr lang="el-GR" sz="2000" dirty="0" err="1" smtClean="0"/>
              <a:t>εξυπηρέτη</a:t>
            </a:r>
            <a:r>
              <a:rPr lang="el-GR" sz="2000" dirty="0" smtClean="0"/>
              <a:t> του δικτύου όταν συνδέεται στο δίκτυο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Μπορεί να ανανεώσει τη μίσθωση της διεύθυνσης που χρησιμοποιείται</a:t>
            </a:r>
            <a:endParaRPr lang="en-US" sz="1600" dirty="0" smtClean="0"/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Επιτρέπει την επαναχρησιμοποίηση των διευθύνσεων</a:t>
            </a:r>
            <a:r>
              <a:rPr lang="en-US" sz="1600" dirty="0" smtClean="0"/>
              <a:t> (</a:t>
            </a:r>
            <a:r>
              <a:rPr lang="el-GR" sz="1600" dirty="0" smtClean="0"/>
              <a:t>κρατά τη διεύθυνση μόνο όσο είναι συνδεδεμένος και «ενεργός»</a:t>
            </a:r>
            <a:r>
              <a:rPr lang="en-US" sz="16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Υποστήριξη για κινητούς χρήστες που θέλουν να συνδεθούν στο δίκτυο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l-GR" sz="1600" dirty="0" smtClean="0"/>
              <a:t>περισσότερα σε λίγο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endParaRPr lang="en-US" sz="1600" dirty="0" smtClean="0"/>
          </a:p>
          <a:p>
            <a:pPr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Επισκόπηση </a:t>
            </a:r>
            <a:r>
              <a:rPr lang="en-US" sz="2000" dirty="0" smtClean="0">
                <a:solidFill>
                  <a:srgbClr val="FF0000"/>
                </a:solidFill>
              </a:rPr>
              <a:t>DHCP: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 υπολογιστής εκπέμπει </a:t>
            </a:r>
            <a:r>
              <a:rPr lang="el-GR" altLang="el-GR" sz="2000" dirty="0"/>
              <a:t>(</a:t>
            </a:r>
            <a:r>
              <a:rPr lang="en-US" altLang="el-GR" sz="2000" dirty="0"/>
              <a:t>broadcasts</a:t>
            </a:r>
            <a:r>
              <a:rPr lang="el-GR" altLang="el-GR" sz="2000" dirty="0" smtClean="0"/>
              <a:t>)</a:t>
            </a:r>
            <a:r>
              <a:rPr lang="el-GR" sz="2000" dirty="0" smtClean="0"/>
              <a:t> </a:t>
            </a:r>
            <a:r>
              <a:rPr lang="en-US" sz="2000" dirty="0" smtClean="0"/>
              <a:t>“</a:t>
            </a:r>
            <a:r>
              <a:rPr lang="en-US" sz="2000" dirty="0" smtClean="0">
                <a:solidFill>
                  <a:schemeClr val="accent2"/>
                </a:solidFill>
              </a:rPr>
              <a:t>DHCP discover</a:t>
            </a:r>
            <a:r>
              <a:rPr lang="en-US" sz="2000" dirty="0" smtClean="0"/>
              <a:t>”</a:t>
            </a:r>
            <a:r>
              <a:rPr lang="el-GR" sz="2000" dirty="0" smtClean="0"/>
              <a:t> </a:t>
            </a:r>
            <a:r>
              <a:rPr lang="en-US" sz="2000" dirty="0" err="1" smtClean="0"/>
              <a:t>msg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 </a:t>
            </a:r>
            <a:r>
              <a:rPr lang="el-GR" sz="2000" dirty="0" err="1" smtClean="0"/>
              <a:t>εξυπηρέτης</a:t>
            </a:r>
            <a:r>
              <a:rPr lang="el-GR" sz="2000" dirty="0" smtClean="0"/>
              <a:t> </a:t>
            </a:r>
            <a:r>
              <a:rPr lang="en-US" sz="2000" dirty="0" smtClean="0"/>
              <a:t>DHCP </a:t>
            </a:r>
            <a:r>
              <a:rPr lang="el-GR" sz="2000" dirty="0" smtClean="0"/>
              <a:t>αποκρίνεται με ένα μήνυμα</a:t>
            </a:r>
            <a:r>
              <a:rPr lang="en-US" sz="2000" dirty="0" smtClean="0"/>
              <a:t> “</a:t>
            </a:r>
            <a:r>
              <a:rPr lang="en-US" sz="2000" dirty="0" smtClean="0">
                <a:solidFill>
                  <a:schemeClr val="accent2"/>
                </a:solidFill>
              </a:rPr>
              <a:t>DHCP offer</a:t>
            </a:r>
            <a:r>
              <a:rPr lang="en-US" sz="2000" dirty="0" smtClean="0"/>
              <a:t>” </a:t>
            </a:r>
            <a:r>
              <a:rPr lang="en-US" sz="2000" dirty="0" err="1" smtClean="0"/>
              <a:t>msg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 υπολογιστής ζητά διεύθυνση </a:t>
            </a:r>
            <a:r>
              <a:rPr lang="en-US" sz="2000" dirty="0" smtClean="0"/>
              <a:t>IP: “</a:t>
            </a:r>
            <a:r>
              <a:rPr lang="en-US" sz="2000" dirty="0" smtClean="0">
                <a:solidFill>
                  <a:schemeClr val="accent2"/>
                </a:solidFill>
              </a:rPr>
              <a:t>DHCP request</a:t>
            </a:r>
            <a:r>
              <a:rPr lang="en-US" sz="2000" dirty="0" smtClean="0"/>
              <a:t>” </a:t>
            </a:r>
            <a:r>
              <a:rPr lang="en-US" sz="2000" dirty="0" err="1" smtClean="0"/>
              <a:t>msg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 </a:t>
            </a:r>
            <a:r>
              <a:rPr lang="el-GR" sz="2000" dirty="0" err="1" smtClean="0"/>
              <a:t>εξυπηρέτης</a:t>
            </a:r>
            <a:r>
              <a:rPr lang="el-GR" sz="2000" dirty="0" smtClean="0"/>
              <a:t> </a:t>
            </a:r>
            <a:r>
              <a:rPr lang="en-US" sz="2000" dirty="0" smtClean="0"/>
              <a:t>DHCP </a:t>
            </a:r>
            <a:r>
              <a:rPr lang="el-GR" sz="2000" dirty="0" smtClean="0"/>
              <a:t>στέλνει τη διεύθυνση</a:t>
            </a:r>
            <a:r>
              <a:rPr lang="en-US" sz="2000" dirty="0" smtClean="0"/>
              <a:t>: “</a:t>
            </a:r>
            <a:r>
              <a:rPr lang="en-US" sz="2000" dirty="0" smtClean="0">
                <a:solidFill>
                  <a:schemeClr val="accent2"/>
                </a:solidFill>
              </a:rPr>
              <a:t>DHCP </a:t>
            </a:r>
            <a:r>
              <a:rPr lang="en-US" sz="2000" dirty="0" err="1" smtClean="0">
                <a:solidFill>
                  <a:schemeClr val="accent2"/>
                </a:solidFill>
              </a:rPr>
              <a:t>ack</a:t>
            </a:r>
            <a:r>
              <a:rPr lang="en-US" sz="2000" dirty="0" smtClean="0"/>
              <a:t>” </a:t>
            </a:r>
            <a:r>
              <a:rPr lang="en-US" sz="2000" dirty="0" err="1" smtClean="0"/>
              <a:t>msg</a:t>
            </a:r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7168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8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F85F3539-C8CF-4016-9FC1-2C99B349505E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1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388938"/>
            <a:ext cx="7772400" cy="1143000"/>
          </a:xfrm>
        </p:spPr>
        <p:txBody>
          <a:bodyPr/>
          <a:lstStyle/>
          <a:p>
            <a:pPr algn="ctr"/>
            <a:r>
              <a:rPr lang="el-GR" sz="3200" dirty="0" smtClean="0"/>
              <a:t>Σενάριο πελάτη-εξυπηρέτη </a:t>
            </a:r>
            <a:r>
              <a:rPr lang="en-US" sz="3200" dirty="0" smtClean="0"/>
              <a:t>DHCP</a:t>
            </a:r>
          </a:p>
        </p:txBody>
      </p:sp>
      <p:sp>
        <p:nvSpPr>
          <p:cNvPr id="11835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1836" name="Freeform 4"/>
          <p:cNvSpPr>
            <a:spLocks/>
          </p:cNvSpPr>
          <p:nvPr/>
        </p:nvSpPr>
        <p:spPr bwMode="auto">
          <a:xfrm>
            <a:off x="1712913" y="2103438"/>
            <a:ext cx="1941512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37" name="Freeform 5"/>
          <p:cNvSpPr>
            <a:spLocks/>
          </p:cNvSpPr>
          <p:nvPr/>
        </p:nvSpPr>
        <p:spPr bwMode="auto">
          <a:xfrm>
            <a:off x="4229100" y="2390775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38" name="Freeform 6"/>
          <p:cNvSpPr>
            <a:spLocks/>
          </p:cNvSpPr>
          <p:nvPr/>
        </p:nvSpPr>
        <p:spPr bwMode="auto">
          <a:xfrm>
            <a:off x="2921000" y="3767138"/>
            <a:ext cx="2055813" cy="1490662"/>
          </a:xfrm>
          <a:custGeom>
            <a:avLst/>
            <a:gdLst>
              <a:gd name="T0" fmla="*/ 2147483647 w 1295"/>
              <a:gd name="T1" fmla="*/ 2147483647 h 939"/>
              <a:gd name="T2" fmla="*/ 2147483647 w 1295"/>
              <a:gd name="T3" fmla="*/ 2147483647 h 939"/>
              <a:gd name="T4" fmla="*/ 2147483647 w 1295"/>
              <a:gd name="T5" fmla="*/ 2147483647 h 939"/>
              <a:gd name="T6" fmla="*/ 2147483647 w 1295"/>
              <a:gd name="T7" fmla="*/ 2147483647 h 939"/>
              <a:gd name="T8" fmla="*/ 2147483647 w 1295"/>
              <a:gd name="T9" fmla="*/ 2147483647 h 939"/>
              <a:gd name="T10" fmla="*/ 2147483647 w 1295"/>
              <a:gd name="T11" fmla="*/ 2147483647 h 939"/>
              <a:gd name="T12" fmla="*/ 2147483647 w 1295"/>
              <a:gd name="T13" fmla="*/ 2147483647 h 939"/>
              <a:gd name="T14" fmla="*/ 2147483647 w 1295"/>
              <a:gd name="T15" fmla="*/ 2147483647 h 939"/>
              <a:gd name="T16" fmla="*/ 2147483647 w 1295"/>
              <a:gd name="T17" fmla="*/ 2147483647 h 939"/>
              <a:gd name="T18" fmla="*/ 2147483647 w 1295"/>
              <a:gd name="T19" fmla="*/ 2147483647 h 939"/>
              <a:gd name="T20" fmla="*/ 2147483647 w 1295"/>
              <a:gd name="T21" fmla="*/ 2147483647 h 939"/>
              <a:gd name="T22" fmla="*/ 2147483647 w 1295"/>
              <a:gd name="T23" fmla="*/ 2147483647 h 9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5"/>
              <a:gd name="T37" fmla="*/ 0 h 939"/>
              <a:gd name="T38" fmla="*/ 1295 w 1295"/>
              <a:gd name="T39" fmla="*/ 939 h 9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5" h="939">
                <a:moveTo>
                  <a:pt x="600" y="30"/>
                </a:moveTo>
                <a:cubicBezTo>
                  <a:pt x="486" y="60"/>
                  <a:pt x="610" y="247"/>
                  <a:pt x="525" y="393"/>
                </a:cubicBezTo>
                <a:cubicBezTo>
                  <a:pt x="439" y="467"/>
                  <a:pt x="162" y="394"/>
                  <a:pt x="81" y="471"/>
                </a:cubicBezTo>
                <a:cubicBezTo>
                  <a:pt x="0" y="548"/>
                  <a:pt x="18" y="779"/>
                  <a:pt x="39" y="855"/>
                </a:cubicBezTo>
                <a:cubicBezTo>
                  <a:pt x="60" y="931"/>
                  <a:pt x="142" y="915"/>
                  <a:pt x="207" y="927"/>
                </a:cubicBezTo>
                <a:cubicBezTo>
                  <a:pt x="272" y="939"/>
                  <a:pt x="346" y="933"/>
                  <a:pt x="429" y="927"/>
                </a:cubicBezTo>
                <a:cubicBezTo>
                  <a:pt x="512" y="921"/>
                  <a:pt x="572" y="904"/>
                  <a:pt x="705" y="891"/>
                </a:cubicBezTo>
                <a:cubicBezTo>
                  <a:pt x="838" y="878"/>
                  <a:pt x="1159" y="921"/>
                  <a:pt x="1227" y="849"/>
                </a:cubicBezTo>
                <a:cubicBezTo>
                  <a:pt x="1295" y="777"/>
                  <a:pt x="1188" y="540"/>
                  <a:pt x="1113" y="459"/>
                </a:cubicBezTo>
                <a:cubicBezTo>
                  <a:pt x="1038" y="378"/>
                  <a:pt x="835" y="432"/>
                  <a:pt x="777" y="363"/>
                </a:cubicBezTo>
                <a:cubicBezTo>
                  <a:pt x="719" y="294"/>
                  <a:pt x="791" y="97"/>
                  <a:pt x="762" y="42"/>
                </a:cubicBezTo>
                <a:cubicBezTo>
                  <a:pt x="708" y="15"/>
                  <a:pt x="714" y="0"/>
                  <a:pt x="600" y="30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1824" name="Object 560"/>
          <p:cNvGraphicFramePr>
            <a:graphicFrameLocks noChangeAspect="1"/>
          </p:cNvGraphicFramePr>
          <p:nvPr/>
        </p:nvGraphicFramePr>
        <p:xfrm>
          <a:off x="1790700" y="22082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Clip" r:id="rId4" imgW="1307263" imgH="1084139" progId="">
                  <p:embed/>
                </p:oleObj>
              </mc:Choice>
              <mc:Fallback>
                <p:oleObj name="Clip" r:id="rId4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208213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39" name="Line 8"/>
          <p:cNvSpPr>
            <a:spLocks noChangeShapeType="1"/>
          </p:cNvSpPr>
          <p:nvPr/>
        </p:nvSpPr>
        <p:spPr bwMode="auto">
          <a:xfrm>
            <a:off x="2351088" y="2581275"/>
            <a:ext cx="27781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40" name="Line 9"/>
          <p:cNvSpPr>
            <a:spLocks noChangeShapeType="1"/>
          </p:cNvSpPr>
          <p:nvPr/>
        </p:nvSpPr>
        <p:spPr bwMode="auto">
          <a:xfrm flipH="1">
            <a:off x="2641600" y="2566988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41" name="Line 10"/>
          <p:cNvSpPr>
            <a:spLocks noChangeShapeType="1"/>
          </p:cNvSpPr>
          <p:nvPr/>
        </p:nvSpPr>
        <p:spPr bwMode="auto">
          <a:xfrm flipV="1">
            <a:off x="2351088" y="32258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42" name="Line 11"/>
          <p:cNvSpPr>
            <a:spLocks noChangeShapeType="1"/>
          </p:cNvSpPr>
          <p:nvPr/>
        </p:nvSpPr>
        <p:spPr bwMode="auto">
          <a:xfrm>
            <a:off x="2360613" y="38528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1825" name="Object 561"/>
          <p:cNvGraphicFramePr>
            <a:graphicFrameLocks noChangeAspect="1"/>
          </p:cNvGraphicFramePr>
          <p:nvPr/>
        </p:nvGraphicFramePr>
        <p:xfrm>
          <a:off x="1790700" y="28749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Clip" r:id="rId6" imgW="1307263" imgH="1084139" progId="">
                  <p:embed/>
                </p:oleObj>
              </mc:Choice>
              <mc:Fallback>
                <p:oleObj name="Clip" r:id="rId6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874963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26" name="Object 562"/>
          <p:cNvGraphicFramePr>
            <a:graphicFrameLocks noChangeAspect="1"/>
          </p:cNvGraphicFramePr>
          <p:nvPr/>
        </p:nvGraphicFramePr>
        <p:xfrm>
          <a:off x="1790700" y="34845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Clip" r:id="rId7" imgW="1307263" imgH="1084139" progId="">
                  <p:embed/>
                </p:oleObj>
              </mc:Choice>
              <mc:Fallback>
                <p:oleObj name="Clip" r:id="rId7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3484563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43" name="Line 14"/>
          <p:cNvSpPr>
            <a:spLocks noChangeShapeType="1"/>
          </p:cNvSpPr>
          <p:nvPr/>
        </p:nvSpPr>
        <p:spPr bwMode="auto">
          <a:xfrm>
            <a:off x="2641600" y="3424238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1844" name="Group 15"/>
          <p:cNvGrpSpPr>
            <a:grpSpLocks/>
          </p:cNvGrpSpPr>
          <p:nvPr/>
        </p:nvGrpSpPr>
        <p:grpSpPr bwMode="auto">
          <a:xfrm>
            <a:off x="3584575" y="3389313"/>
            <a:ext cx="711200" cy="381000"/>
            <a:chOff x="3600" y="219"/>
            <a:chExt cx="360" cy="175"/>
          </a:xfrm>
        </p:grpSpPr>
        <p:sp>
          <p:nvSpPr>
            <p:cNvPr id="11910" name="Oval 1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911" name="Line 1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912" name="Line 1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913" name="Rectangle 1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914" name="Oval 2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1915" name="Group 2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920" name="Line 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921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922" name="Line 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1916" name="Group 2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917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918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919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1845" name="Text Box 29"/>
          <p:cNvSpPr txBox="1">
            <a:spLocks noChangeArrowheads="1"/>
          </p:cNvSpPr>
          <p:nvPr/>
        </p:nvSpPr>
        <p:spPr bwMode="auto">
          <a:xfrm>
            <a:off x="2309813" y="225583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223.1.1.1</a:t>
            </a:r>
            <a:endParaRPr lang="en-US"/>
          </a:p>
        </p:txBody>
      </p:sp>
      <p:sp>
        <p:nvSpPr>
          <p:cNvPr id="11846" name="Rectangle 30"/>
          <p:cNvSpPr>
            <a:spLocks noChangeArrowheads="1"/>
          </p:cNvSpPr>
          <p:nvPr/>
        </p:nvSpPr>
        <p:spPr bwMode="auto">
          <a:xfrm>
            <a:off x="2397125" y="2976563"/>
            <a:ext cx="309563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1847" name="Text Box 31"/>
          <p:cNvSpPr txBox="1">
            <a:spLocks noChangeArrowheads="1"/>
          </p:cNvSpPr>
          <p:nvPr/>
        </p:nvSpPr>
        <p:spPr bwMode="auto">
          <a:xfrm>
            <a:off x="2387600" y="288448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223.1.1.2</a:t>
            </a:r>
            <a:endParaRPr lang="en-US"/>
          </a:p>
        </p:txBody>
      </p:sp>
      <p:sp>
        <p:nvSpPr>
          <p:cNvPr id="11848" name="Text Box 32"/>
          <p:cNvSpPr txBox="1">
            <a:spLocks noChangeArrowheads="1"/>
          </p:cNvSpPr>
          <p:nvPr/>
        </p:nvSpPr>
        <p:spPr bwMode="auto">
          <a:xfrm>
            <a:off x="2195513" y="383698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223.1.1.3</a:t>
            </a:r>
            <a:endParaRPr lang="en-US"/>
          </a:p>
        </p:txBody>
      </p:sp>
      <p:sp>
        <p:nvSpPr>
          <p:cNvPr id="11849" name="Text Box 33"/>
          <p:cNvSpPr txBox="1">
            <a:spLocks noChangeArrowheads="1"/>
          </p:cNvSpPr>
          <p:nvPr/>
        </p:nvSpPr>
        <p:spPr bwMode="auto">
          <a:xfrm>
            <a:off x="2986088" y="3165475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223.1.1.4</a:t>
            </a:r>
            <a:endParaRPr lang="en-US"/>
          </a:p>
        </p:txBody>
      </p:sp>
      <p:sp>
        <p:nvSpPr>
          <p:cNvPr id="11850" name="Line 34"/>
          <p:cNvSpPr>
            <a:spLocks noChangeShapeType="1"/>
          </p:cNvSpPr>
          <p:nvPr/>
        </p:nvSpPr>
        <p:spPr bwMode="auto">
          <a:xfrm>
            <a:off x="4189413" y="3433763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51" name="Text Box 35"/>
          <p:cNvSpPr txBox="1">
            <a:spLocks noChangeArrowheads="1"/>
          </p:cNvSpPr>
          <p:nvPr/>
        </p:nvSpPr>
        <p:spPr bwMode="auto">
          <a:xfrm>
            <a:off x="4062413" y="315595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223.1.2.9</a:t>
            </a:r>
            <a:endParaRPr lang="en-US"/>
          </a:p>
        </p:txBody>
      </p:sp>
      <p:sp>
        <p:nvSpPr>
          <p:cNvPr id="11852" name="Line 36"/>
          <p:cNvSpPr>
            <a:spLocks noChangeShapeType="1"/>
          </p:cNvSpPr>
          <p:nvPr/>
        </p:nvSpPr>
        <p:spPr bwMode="auto">
          <a:xfrm flipH="1">
            <a:off x="5213350" y="2738438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1827" name="Object 563"/>
          <p:cNvGraphicFramePr>
            <a:graphicFrameLocks noChangeAspect="1"/>
          </p:cNvGraphicFramePr>
          <p:nvPr/>
        </p:nvGraphicFramePr>
        <p:xfrm>
          <a:off x="5391150" y="24463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Clip" r:id="rId8" imgW="1307263" imgH="1084139" progId="">
                  <p:embed/>
                </p:oleObj>
              </mc:Choice>
              <mc:Fallback>
                <p:oleObj name="Clip" r:id="rId8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244633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53" name="Line 38"/>
          <p:cNvSpPr>
            <a:spLocks noChangeShapeType="1"/>
          </p:cNvSpPr>
          <p:nvPr/>
        </p:nvSpPr>
        <p:spPr bwMode="auto">
          <a:xfrm>
            <a:off x="5213350" y="27432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1828" name="Object 564"/>
          <p:cNvGraphicFramePr>
            <a:graphicFrameLocks noChangeAspect="1"/>
          </p:cNvGraphicFramePr>
          <p:nvPr/>
        </p:nvGraphicFramePr>
        <p:xfrm>
          <a:off x="5395913" y="38274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Clip" r:id="rId9" imgW="1307263" imgH="1084139" progId="">
                  <p:embed/>
                </p:oleObj>
              </mc:Choice>
              <mc:Fallback>
                <p:oleObj name="Clip" r:id="rId9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913" y="3827463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54" name="Line 40"/>
          <p:cNvSpPr>
            <a:spLocks noChangeShapeType="1"/>
          </p:cNvSpPr>
          <p:nvPr/>
        </p:nvSpPr>
        <p:spPr bwMode="auto">
          <a:xfrm>
            <a:off x="5213350" y="4014788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55" name="Rectangle 41"/>
          <p:cNvSpPr>
            <a:spLocks noChangeArrowheads="1"/>
          </p:cNvSpPr>
          <p:nvPr/>
        </p:nvSpPr>
        <p:spPr bwMode="auto">
          <a:xfrm>
            <a:off x="5159375" y="3749675"/>
            <a:ext cx="171450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1856" name="Text Box 42"/>
          <p:cNvSpPr txBox="1">
            <a:spLocks noChangeArrowheads="1"/>
          </p:cNvSpPr>
          <p:nvPr/>
        </p:nvSpPr>
        <p:spPr bwMode="auto">
          <a:xfrm>
            <a:off x="4573588" y="36369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223.1.2.2</a:t>
            </a:r>
            <a:endParaRPr lang="en-US"/>
          </a:p>
        </p:txBody>
      </p:sp>
      <p:sp>
        <p:nvSpPr>
          <p:cNvPr id="11857" name="Text Box 43"/>
          <p:cNvSpPr txBox="1">
            <a:spLocks noChangeArrowheads="1"/>
          </p:cNvSpPr>
          <p:nvPr/>
        </p:nvSpPr>
        <p:spPr bwMode="auto">
          <a:xfrm>
            <a:off x="5297488" y="21447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223.1.2.1</a:t>
            </a:r>
            <a:endParaRPr lang="en-US"/>
          </a:p>
        </p:txBody>
      </p:sp>
      <p:sp>
        <p:nvSpPr>
          <p:cNvPr id="11858" name="Line 44"/>
          <p:cNvSpPr>
            <a:spLocks noChangeShapeType="1"/>
          </p:cNvSpPr>
          <p:nvPr/>
        </p:nvSpPr>
        <p:spPr bwMode="auto">
          <a:xfrm flipH="1">
            <a:off x="3951288" y="3771900"/>
            <a:ext cx="0" cy="719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59" name="Line 45"/>
          <p:cNvSpPr>
            <a:spLocks noChangeShapeType="1"/>
          </p:cNvSpPr>
          <p:nvPr/>
        </p:nvSpPr>
        <p:spPr bwMode="auto">
          <a:xfrm flipH="1">
            <a:off x="3294063" y="4491038"/>
            <a:ext cx="11858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60" name="Line 46"/>
          <p:cNvSpPr>
            <a:spLocks noChangeShapeType="1"/>
          </p:cNvSpPr>
          <p:nvPr/>
        </p:nvSpPr>
        <p:spPr bwMode="auto">
          <a:xfrm flipH="1" flipV="1">
            <a:off x="3290888" y="44831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61" name="Line 47"/>
          <p:cNvSpPr>
            <a:spLocks noChangeShapeType="1"/>
          </p:cNvSpPr>
          <p:nvPr/>
        </p:nvSpPr>
        <p:spPr bwMode="auto">
          <a:xfrm flipH="1" flipV="1">
            <a:off x="4467225" y="44878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1829" name="Object 565"/>
          <p:cNvGraphicFramePr>
            <a:graphicFrameLocks noChangeAspect="1"/>
          </p:cNvGraphicFramePr>
          <p:nvPr/>
        </p:nvGraphicFramePr>
        <p:xfrm>
          <a:off x="4252913" y="46466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Clip" r:id="rId10" imgW="1307263" imgH="1084139" progId="">
                  <p:embed/>
                </p:oleObj>
              </mc:Choice>
              <mc:Fallback>
                <p:oleObj name="Clip" r:id="rId10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913" y="4646613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30" name="Object 566"/>
          <p:cNvGraphicFramePr>
            <a:graphicFrameLocks noChangeAspect="1"/>
          </p:cNvGraphicFramePr>
          <p:nvPr/>
        </p:nvGraphicFramePr>
        <p:xfrm>
          <a:off x="2995613" y="466090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Clip" r:id="rId11" imgW="1307263" imgH="1084139" progId="">
                  <p:embed/>
                </p:oleObj>
              </mc:Choice>
              <mc:Fallback>
                <p:oleObj name="Clip" r:id="rId11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613" y="4660900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62" name="Text Box 50"/>
          <p:cNvSpPr txBox="1">
            <a:spLocks noChangeArrowheads="1"/>
          </p:cNvSpPr>
          <p:nvPr/>
        </p:nvSpPr>
        <p:spPr bwMode="auto">
          <a:xfrm>
            <a:off x="4471988" y="433705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223.1.3.2</a:t>
            </a:r>
            <a:endParaRPr lang="en-US"/>
          </a:p>
        </p:txBody>
      </p:sp>
      <p:sp>
        <p:nvSpPr>
          <p:cNvPr id="11863" name="Text Box 51"/>
          <p:cNvSpPr txBox="1">
            <a:spLocks noChangeArrowheads="1"/>
          </p:cNvSpPr>
          <p:nvPr/>
        </p:nvSpPr>
        <p:spPr bwMode="auto">
          <a:xfrm>
            <a:off x="2295525" y="437515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223.1.3.1</a:t>
            </a:r>
            <a:endParaRPr lang="en-US"/>
          </a:p>
        </p:txBody>
      </p:sp>
      <p:sp>
        <p:nvSpPr>
          <p:cNvPr id="11864" name="Rectangle 52"/>
          <p:cNvSpPr>
            <a:spLocks noChangeArrowheads="1"/>
          </p:cNvSpPr>
          <p:nvPr/>
        </p:nvSpPr>
        <p:spPr bwMode="auto">
          <a:xfrm>
            <a:off x="3887788" y="3905250"/>
            <a:ext cx="128587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1865" name="Text Box 53"/>
          <p:cNvSpPr txBox="1">
            <a:spLocks noChangeArrowheads="1"/>
          </p:cNvSpPr>
          <p:nvPr/>
        </p:nvSpPr>
        <p:spPr bwMode="auto">
          <a:xfrm>
            <a:off x="3322638" y="3840163"/>
            <a:ext cx="1144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223.1.3.27</a:t>
            </a:r>
            <a:endParaRPr lang="en-US"/>
          </a:p>
        </p:txBody>
      </p:sp>
      <p:grpSp>
        <p:nvGrpSpPr>
          <p:cNvPr id="11866" name="Group 54"/>
          <p:cNvGrpSpPr>
            <a:grpSpLocks/>
          </p:cNvGrpSpPr>
          <p:nvPr/>
        </p:nvGrpSpPr>
        <p:grpSpPr bwMode="auto">
          <a:xfrm>
            <a:off x="1890713" y="2170113"/>
            <a:ext cx="369887" cy="396875"/>
            <a:chOff x="2822" y="1181"/>
            <a:chExt cx="233" cy="250"/>
          </a:xfrm>
        </p:grpSpPr>
        <p:sp>
          <p:nvSpPr>
            <p:cNvPr id="11908" name="Rectangle 55"/>
            <p:cNvSpPr>
              <a:spLocks noChangeArrowheads="1"/>
            </p:cNvSpPr>
            <p:nvPr/>
          </p:nvSpPr>
          <p:spPr bwMode="auto">
            <a:xfrm>
              <a:off x="2886" y="1230"/>
              <a:ext cx="114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909" name="Text Box 56"/>
            <p:cNvSpPr txBox="1">
              <a:spLocks noChangeArrowheads="1"/>
            </p:cNvSpPr>
            <p:nvPr/>
          </p:nvSpPr>
          <p:spPr bwMode="auto">
            <a:xfrm>
              <a:off x="2822" y="1181"/>
              <a:ext cx="2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FF0000"/>
                  </a:solidFill>
                </a:rPr>
                <a:t>A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1867" name="Group 57"/>
          <p:cNvGrpSpPr>
            <a:grpSpLocks/>
          </p:cNvGrpSpPr>
          <p:nvPr/>
        </p:nvGrpSpPr>
        <p:grpSpPr bwMode="auto">
          <a:xfrm>
            <a:off x="1881188" y="3408363"/>
            <a:ext cx="344487" cy="396875"/>
            <a:chOff x="2822" y="1181"/>
            <a:chExt cx="217" cy="250"/>
          </a:xfrm>
        </p:grpSpPr>
        <p:sp>
          <p:nvSpPr>
            <p:cNvPr id="11906" name="Rectangle 58"/>
            <p:cNvSpPr>
              <a:spLocks noChangeArrowheads="1"/>
            </p:cNvSpPr>
            <p:nvPr/>
          </p:nvSpPr>
          <p:spPr bwMode="auto">
            <a:xfrm>
              <a:off x="2886" y="1230"/>
              <a:ext cx="114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907" name="Text Box 59"/>
            <p:cNvSpPr txBox="1">
              <a:spLocks noChangeArrowheads="1"/>
            </p:cNvSpPr>
            <p:nvPr/>
          </p:nvSpPr>
          <p:spPr bwMode="auto">
            <a:xfrm>
              <a:off x="2822" y="1181"/>
              <a:ext cx="2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FF0000"/>
                  </a:solidFill>
                </a:rPr>
                <a:t>B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1868" name="Group 60"/>
          <p:cNvGrpSpPr>
            <a:grpSpLocks/>
          </p:cNvGrpSpPr>
          <p:nvPr/>
        </p:nvGrpSpPr>
        <p:grpSpPr bwMode="auto">
          <a:xfrm>
            <a:off x="5491163" y="3770313"/>
            <a:ext cx="342900" cy="396875"/>
            <a:chOff x="2822" y="1181"/>
            <a:chExt cx="216" cy="250"/>
          </a:xfrm>
        </p:grpSpPr>
        <p:sp>
          <p:nvSpPr>
            <p:cNvPr id="11904" name="Rectangle 61"/>
            <p:cNvSpPr>
              <a:spLocks noChangeArrowheads="1"/>
            </p:cNvSpPr>
            <p:nvPr/>
          </p:nvSpPr>
          <p:spPr bwMode="auto">
            <a:xfrm>
              <a:off x="2886" y="1230"/>
              <a:ext cx="114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905" name="Text Box 62"/>
            <p:cNvSpPr txBox="1">
              <a:spLocks noChangeArrowheads="1"/>
            </p:cNvSpPr>
            <p:nvPr/>
          </p:nvSpPr>
          <p:spPr bwMode="auto">
            <a:xfrm>
              <a:off x="2822" y="1181"/>
              <a:ext cx="2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FF0000"/>
                  </a:solidFill>
                </a:rPr>
                <a:t>E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1869" name="Rectangle 63"/>
          <p:cNvSpPr>
            <a:spLocks noChangeArrowheads="1"/>
          </p:cNvSpPr>
          <p:nvPr/>
        </p:nvSpPr>
        <p:spPr bwMode="auto">
          <a:xfrm>
            <a:off x="6210300" y="6770688"/>
            <a:ext cx="857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11870" name="Line 64"/>
          <p:cNvSpPr>
            <a:spLocks noChangeShapeType="1"/>
          </p:cNvSpPr>
          <p:nvPr/>
        </p:nvSpPr>
        <p:spPr bwMode="auto">
          <a:xfrm>
            <a:off x="4851400" y="2908300"/>
            <a:ext cx="3349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71" name="Freeform 65"/>
          <p:cNvSpPr>
            <a:spLocks/>
          </p:cNvSpPr>
          <p:nvPr/>
        </p:nvSpPr>
        <p:spPr bwMode="auto">
          <a:xfrm>
            <a:off x="4664075" y="2781300"/>
            <a:ext cx="361950" cy="180975"/>
          </a:xfrm>
          <a:custGeom>
            <a:avLst/>
            <a:gdLst>
              <a:gd name="T0" fmla="*/ 2147483647 w 228"/>
              <a:gd name="T1" fmla="*/ 0 h 114"/>
              <a:gd name="T2" fmla="*/ 0 w 228"/>
              <a:gd name="T3" fmla="*/ 2147483647 h 114"/>
              <a:gd name="T4" fmla="*/ 2147483647 w 228"/>
              <a:gd name="T5" fmla="*/ 2147483647 h 114"/>
              <a:gd name="T6" fmla="*/ 2147483647 w 228"/>
              <a:gd name="T7" fmla="*/ 0 h 114"/>
              <a:gd name="T8" fmla="*/ 2147483647 w 228"/>
              <a:gd name="T9" fmla="*/ 0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"/>
              <a:gd name="T16" fmla="*/ 0 h 114"/>
              <a:gd name="T17" fmla="*/ 228 w 228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" h="114">
                <a:moveTo>
                  <a:pt x="88" y="0"/>
                </a:moveTo>
                <a:lnTo>
                  <a:pt x="0" y="114"/>
                </a:lnTo>
                <a:lnTo>
                  <a:pt x="139" y="114"/>
                </a:lnTo>
                <a:lnTo>
                  <a:pt x="228" y="0"/>
                </a:lnTo>
                <a:lnTo>
                  <a:pt x="88" y="0"/>
                </a:ln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72" name="Rectangle 66"/>
          <p:cNvSpPr>
            <a:spLocks noChangeArrowheads="1"/>
          </p:cNvSpPr>
          <p:nvPr/>
        </p:nvSpPr>
        <p:spPr bwMode="auto">
          <a:xfrm>
            <a:off x="4848225" y="2189163"/>
            <a:ext cx="166688" cy="59848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l-GR"/>
          </a:p>
        </p:txBody>
      </p:sp>
      <p:sp>
        <p:nvSpPr>
          <p:cNvPr id="11873" name="Rectangle 67"/>
          <p:cNvSpPr>
            <a:spLocks noChangeArrowheads="1"/>
          </p:cNvSpPr>
          <p:nvPr/>
        </p:nvSpPr>
        <p:spPr bwMode="auto">
          <a:xfrm>
            <a:off x="4664075" y="2360613"/>
            <a:ext cx="231775" cy="59848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l-GR"/>
          </a:p>
        </p:txBody>
      </p:sp>
      <p:sp>
        <p:nvSpPr>
          <p:cNvPr id="11874" name="Rectangle 68"/>
          <p:cNvSpPr>
            <a:spLocks noChangeArrowheads="1"/>
          </p:cNvSpPr>
          <p:nvPr/>
        </p:nvSpPr>
        <p:spPr bwMode="auto">
          <a:xfrm>
            <a:off x="4652963" y="2360613"/>
            <a:ext cx="231775" cy="598487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l-GR"/>
          </a:p>
        </p:txBody>
      </p:sp>
      <p:sp>
        <p:nvSpPr>
          <p:cNvPr id="11875" name="Freeform 69"/>
          <p:cNvSpPr>
            <a:spLocks/>
          </p:cNvSpPr>
          <p:nvPr/>
        </p:nvSpPr>
        <p:spPr bwMode="auto">
          <a:xfrm>
            <a:off x="4664075" y="2181225"/>
            <a:ext cx="361950" cy="182563"/>
          </a:xfrm>
          <a:custGeom>
            <a:avLst/>
            <a:gdLst>
              <a:gd name="T0" fmla="*/ 2147483647 w 228"/>
              <a:gd name="T1" fmla="*/ 0 h 115"/>
              <a:gd name="T2" fmla="*/ 0 w 228"/>
              <a:gd name="T3" fmla="*/ 2147483647 h 115"/>
              <a:gd name="T4" fmla="*/ 2147483647 w 228"/>
              <a:gd name="T5" fmla="*/ 2147483647 h 115"/>
              <a:gd name="T6" fmla="*/ 2147483647 w 228"/>
              <a:gd name="T7" fmla="*/ 0 h 115"/>
              <a:gd name="T8" fmla="*/ 2147483647 w 228"/>
              <a:gd name="T9" fmla="*/ 0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"/>
              <a:gd name="T16" fmla="*/ 0 h 115"/>
              <a:gd name="T17" fmla="*/ 228 w 228"/>
              <a:gd name="T18" fmla="*/ 115 h 1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" h="115">
                <a:moveTo>
                  <a:pt x="88" y="0"/>
                </a:moveTo>
                <a:lnTo>
                  <a:pt x="0" y="115"/>
                </a:lnTo>
                <a:lnTo>
                  <a:pt x="139" y="115"/>
                </a:lnTo>
                <a:lnTo>
                  <a:pt x="228" y="0"/>
                </a:lnTo>
                <a:lnTo>
                  <a:pt x="88" y="0"/>
                </a:ln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76" name="Freeform 70"/>
          <p:cNvSpPr>
            <a:spLocks/>
          </p:cNvSpPr>
          <p:nvPr/>
        </p:nvSpPr>
        <p:spPr bwMode="auto">
          <a:xfrm>
            <a:off x="4664075" y="2181225"/>
            <a:ext cx="361950" cy="182563"/>
          </a:xfrm>
          <a:custGeom>
            <a:avLst/>
            <a:gdLst>
              <a:gd name="T0" fmla="*/ 2147483647 w 228"/>
              <a:gd name="T1" fmla="*/ 0 h 115"/>
              <a:gd name="T2" fmla="*/ 0 w 228"/>
              <a:gd name="T3" fmla="*/ 2147483647 h 115"/>
              <a:gd name="T4" fmla="*/ 2147483647 w 228"/>
              <a:gd name="T5" fmla="*/ 2147483647 h 115"/>
              <a:gd name="T6" fmla="*/ 2147483647 w 228"/>
              <a:gd name="T7" fmla="*/ 0 h 115"/>
              <a:gd name="T8" fmla="*/ 2147483647 w 228"/>
              <a:gd name="T9" fmla="*/ 0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"/>
              <a:gd name="T16" fmla="*/ 0 h 115"/>
              <a:gd name="T17" fmla="*/ 228 w 228"/>
              <a:gd name="T18" fmla="*/ 115 h 1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" h="115">
                <a:moveTo>
                  <a:pt x="88" y="0"/>
                </a:moveTo>
                <a:lnTo>
                  <a:pt x="0" y="115"/>
                </a:lnTo>
                <a:lnTo>
                  <a:pt x="139" y="115"/>
                </a:lnTo>
                <a:lnTo>
                  <a:pt x="228" y="0"/>
                </a:lnTo>
                <a:lnTo>
                  <a:pt x="88" y="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77" name="Line 71"/>
          <p:cNvSpPr>
            <a:spLocks noChangeShapeType="1"/>
          </p:cNvSpPr>
          <p:nvPr/>
        </p:nvSpPr>
        <p:spPr bwMode="auto">
          <a:xfrm>
            <a:off x="5026025" y="2195513"/>
            <a:ext cx="1588" cy="5857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78" name="Line 72"/>
          <p:cNvSpPr>
            <a:spLocks noChangeShapeType="1"/>
          </p:cNvSpPr>
          <p:nvPr/>
        </p:nvSpPr>
        <p:spPr bwMode="auto">
          <a:xfrm flipH="1">
            <a:off x="4895850" y="2781300"/>
            <a:ext cx="130175" cy="1778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79" name="Rectangle 73"/>
          <p:cNvSpPr>
            <a:spLocks noChangeArrowheads="1"/>
          </p:cNvSpPr>
          <p:nvPr/>
        </p:nvSpPr>
        <p:spPr bwMode="auto">
          <a:xfrm>
            <a:off x="4694238" y="2438400"/>
            <a:ext cx="153987" cy="3429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l-GR"/>
          </a:p>
        </p:txBody>
      </p:sp>
      <p:sp>
        <p:nvSpPr>
          <p:cNvPr id="11880" name="Rectangle 74"/>
          <p:cNvSpPr>
            <a:spLocks noChangeArrowheads="1"/>
          </p:cNvSpPr>
          <p:nvPr/>
        </p:nvSpPr>
        <p:spPr bwMode="auto">
          <a:xfrm>
            <a:off x="4694238" y="2438400"/>
            <a:ext cx="153987" cy="34290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l-GR"/>
          </a:p>
        </p:txBody>
      </p:sp>
      <p:sp>
        <p:nvSpPr>
          <p:cNvPr id="11881" name="Rectangle 75"/>
          <p:cNvSpPr>
            <a:spLocks noChangeArrowheads="1"/>
          </p:cNvSpPr>
          <p:nvPr/>
        </p:nvSpPr>
        <p:spPr bwMode="auto">
          <a:xfrm>
            <a:off x="4714875" y="2541588"/>
            <a:ext cx="115888" cy="123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l-GR"/>
          </a:p>
        </p:txBody>
      </p:sp>
      <p:sp>
        <p:nvSpPr>
          <p:cNvPr id="11882" name="Rectangle 76"/>
          <p:cNvSpPr>
            <a:spLocks noChangeArrowheads="1"/>
          </p:cNvSpPr>
          <p:nvPr/>
        </p:nvSpPr>
        <p:spPr bwMode="auto">
          <a:xfrm>
            <a:off x="3952875" y="2193925"/>
            <a:ext cx="711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  <a:latin typeface="Arial" charset="0"/>
              </a:rPr>
              <a:t>DHCP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883" name="Rectangle 77"/>
          <p:cNvSpPr>
            <a:spLocks noChangeArrowheads="1"/>
          </p:cNvSpPr>
          <p:nvPr/>
        </p:nvSpPr>
        <p:spPr bwMode="auto">
          <a:xfrm>
            <a:off x="4664075" y="2193925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 </a:t>
            </a:r>
            <a:endParaRPr lang="en-US"/>
          </a:p>
        </p:txBody>
      </p:sp>
      <p:sp>
        <p:nvSpPr>
          <p:cNvPr id="11884" name="Rectangle 78"/>
          <p:cNvSpPr>
            <a:spLocks noChangeArrowheads="1"/>
          </p:cNvSpPr>
          <p:nvPr/>
        </p:nvSpPr>
        <p:spPr bwMode="auto">
          <a:xfrm>
            <a:off x="3952875" y="2459038"/>
            <a:ext cx="63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  <a:latin typeface="Arial" charset="0"/>
              </a:rPr>
              <a:t>server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885" name="Rectangle 79"/>
          <p:cNvSpPr>
            <a:spLocks noChangeArrowheads="1"/>
          </p:cNvSpPr>
          <p:nvPr/>
        </p:nvSpPr>
        <p:spPr bwMode="auto">
          <a:xfrm>
            <a:off x="4584700" y="245903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 </a:t>
            </a:r>
            <a:endParaRPr lang="en-US"/>
          </a:p>
        </p:txBody>
      </p:sp>
      <p:sp>
        <p:nvSpPr>
          <p:cNvPr id="11886" name="Rectangle 80"/>
          <p:cNvSpPr>
            <a:spLocks noChangeArrowheads="1"/>
          </p:cNvSpPr>
          <p:nvPr/>
        </p:nvSpPr>
        <p:spPr bwMode="auto">
          <a:xfrm>
            <a:off x="4541838" y="4017963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 </a:t>
            </a:r>
            <a:endParaRPr lang="en-US"/>
          </a:p>
        </p:txBody>
      </p:sp>
      <p:sp>
        <p:nvSpPr>
          <p:cNvPr id="11887" name="Freeform 81"/>
          <p:cNvSpPr>
            <a:spLocks/>
          </p:cNvSpPr>
          <p:nvPr/>
        </p:nvSpPr>
        <p:spPr bwMode="auto">
          <a:xfrm>
            <a:off x="6142038" y="5005388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2147483647 w 2"/>
              <a:gd name="T19" fmla="*/ 0 h 2"/>
              <a:gd name="T20" fmla="*/ 2147483647 w 2"/>
              <a:gd name="T21" fmla="*/ 0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"/>
              <a:gd name="T55" fmla="*/ 0 h 2"/>
              <a:gd name="T56" fmla="*/ 2 w 2"/>
              <a:gd name="T57" fmla="*/ 2 h 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88" name="Freeform 82"/>
          <p:cNvSpPr>
            <a:spLocks/>
          </p:cNvSpPr>
          <p:nvPr/>
        </p:nvSpPr>
        <p:spPr bwMode="auto">
          <a:xfrm>
            <a:off x="6154738" y="4999038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2147483647 h 2"/>
              <a:gd name="T18" fmla="*/ 2147483647 w 2"/>
              <a:gd name="T19" fmla="*/ 0 h 2"/>
              <a:gd name="T20" fmla="*/ 2147483647 w 2"/>
              <a:gd name="T21" fmla="*/ 0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w 2"/>
              <a:gd name="T35" fmla="*/ 2147483647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"/>
              <a:gd name="T55" fmla="*/ 0 h 2"/>
              <a:gd name="T56" fmla="*/ 2 w 2"/>
              <a:gd name="T57" fmla="*/ 2 h 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89" name="Freeform 83"/>
          <p:cNvSpPr>
            <a:spLocks/>
          </p:cNvSpPr>
          <p:nvPr/>
        </p:nvSpPr>
        <p:spPr bwMode="auto">
          <a:xfrm>
            <a:off x="6172200" y="4995863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0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"/>
              <a:gd name="T55" fmla="*/ 0 h 2"/>
              <a:gd name="T56" fmla="*/ 2 w 2"/>
              <a:gd name="T57" fmla="*/ 2 h 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90" name="Freeform 84"/>
          <p:cNvSpPr>
            <a:spLocks/>
          </p:cNvSpPr>
          <p:nvPr/>
        </p:nvSpPr>
        <p:spPr bwMode="auto">
          <a:xfrm>
            <a:off x="6165850" y="5008563"/>
            <a:ext cx="1588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w 1588"/>
              <a:gd name="T29" fmla="*/ 0 h 1587"/>
              <a:gd name="T30" fmla="*/ 0 w 1588"/>
              <a:gd name="T31" fmla="*/ 0 h 1587"/>
              <a:gd name="T32" fmla="*/ 0 w 1588"/>
              <a:gd name="T33" fmla="*/ 0 h 1587"/>
              <a:gd name="T34" fmla="*/ 0 w 1588"/>
              <a:gd name="T35" fmla="*/ 0 h 158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88"/>
              <a:gd name="T55" fmla="*/ 0 h 1587"/>
              <a:gd name="T56" fmla="*/ 1588 w 1588"/>
              <a:gd name="T57" fmla="*/ 1587 h 158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91" name="Freeform 85"/>
          <p:cNvSpPr>
            <a:spLocks/>
          </p:cNvSpPr>
          <p:nvPr/>
        </p:nvSpPr>
        <p:spPr bwMode="auto">
          <a:xfrm>
            <a:off x="6151563" y="501332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2147483647 h 2"/>
              <a:gd name="T6" fmla="*/ 0 w 1587"/>
              <a:gd name="T7" fmla="*/ 2147483647 h 2"/>
              <a:gd name="T8" fmla="*/ 0 w 1587"/>
              <a:gd name="T9" fmla="*/ 2147483647 h 2"/>
              <a:gd name="T10" fmla="*/ 0 w 1587"/>
              <a:gd name="T11" fmla="*/ 2147483647 h 2"/>
              <a:gd name="T12" fmla="*/ 0 w 1587"/>
              <a:gd name="T13" fmla="*/ 2147483647 h 2"/>
              <a:gd name="T14" fmla="*/ 0 w 1587"/>
              <a:gd name="T15" fmla="*/ 2147483647 h 2"/>
              <a:gd name="T16" fmla="*/ 0 w 1587"/>
              <a:gd name="T17" fmla="*/ 2147483647 h 2"/>
              <a:gd name="T18" fmla="*/ 0 w 1587"/>
              <a:gd name="T19" fmla="*/ 2147483647 h 2"/>
              <a:gd name="T20" fmla="*/ 0 w 1587"/>
              <a:gd name="T21" fmla="*/ 2147483647 h 2"/>
              <a:gd name="T22" fmla="*/ 0 w 1587"/>
              <a:gd name="T23" fmla="*/ 0 h 2"/>
              <a:gd name="T24" fmla="*/ 0 w 1587"/>
              <a:gd name="T25" fmla="*/ 0 h 2"/>
              <a:gd name="T26" fmla="*/ 0 w 1587"/>
              <a:gd name="T27" fmla="*/ 0 h 2"/>
              <a:gd name="T28" fmla="*/ 0 w 1587"/>
              <a:gd name="T29" fmla="*/ 2147483647 h 2"/>
              <a:gd name="T30" fmla="*/ 0 w 1587"/>
              <a:gd name="T31" fmla="*/ 2147483647 h 2"/>
              <a:gd name="T32" fmla="*/ 0 w 1587"/>
              <a:gd name="T33" fmla="*/ 2147483647 h 2"/>
              <a:gd name="T34" fmla="*/ 0 w 1587"/>
              <a:gd name="T35" fmla="*/ 2147483647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87"/>
              <a:gd name="T55" fmla="*/ 0 h 2"/>
              <a:gd name="T56" fmla="*/ 1587 w 1587"/>
              <a:gd name="T57" fmla="*/ 2 h 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92" name="Freeform 86"/>
          <p:cNvSpPr>
            <a:spLocks/>
          </p:cNvSpPr>
          <p:nvPr/>
        </p:nvSpPr>
        <p:spPr bwMode="auto">
          <a:xfrm>
            <a:off x="6059488" y="48831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2147483647 w 2"/>
              <a:gd name="T21" fmla="*/ 0 h 2"/>
              <a:gd name="T22" fmla="*/ 2147483647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"/>
              <a:gd name="T55" fmla="*/ 0 h 2"/>
              <a:gd name="T56" fmla="*/ 2 w 2"/>
              <a:gd name="T57" fmla="*/ 2 h 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93" name="Freeform 87"/>
          <p:cNvSpPr>
            <a:spLocks/>
          </p:cNvSpPr>
          <p:nvPr/>
        </p:nvSpPr>
        <p:spPr bwMode="auto">
          <a:xfrm>
            <a:off x="6073775" y="4878388"/>
            <a:ext cx="3175" cy="4762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2147483647 w 2"/>
              <a:gd name="T11" fmla="*/ 2147483647 h 3"/>
              <a:gd name="T12" fmla="*/ 2147483647 w 2"/>
              <a:gd name="T13" fmla="*/ 2147483647 h 3"/>
              <a:gd name="T14" fmla="*/ 2147483647 w 2"/>
              <a:gd name="T15" fmla="*/ 2147483647 h 3"/>
              <a:gd name="T16" fmla="*/ 2147483647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2147483647 w 2"/>
              <a:gd name="T23" fmla="*/ 0 h 3"/>
              <a:gd name="T24" fmla="*/ 2147483647 w 2"/>
              <a:gd name="T25" fmla="*/ 0 h 3"/>
              <a:gd name="T26" fmla="*/ 2147483647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2147483647 h 3"/>
              <a:gd name="T34" fmla="*/ 0 w 2"/>
              <a:gd name="T35" fmla="*/ 2147483647 h 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"/>
              <a:gd name="T55" fmla="*/ 0 h 3"/>
              <a:gd name="T56" fmla="*/ 2 w 2"/>
              <a:gd name="T57" fmla="*/ 3 h 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94" name="Freeform 88"/>
          <p:cNvSpPr>
            <a:spLocks/>
          </p:cNvSpPr>
          <p:nvPr/>
        </p:nvSpPr>
        <p:spPr bwMode="auto">
          <a:xfrm>
            <a:off x="6086475" y="4875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2147483647 h 2"/>
              <a:gd name="T18" fmla="*/ 2147483647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"/>
              <a:gd name="T55" fmla="*/ 0 h 2"/>
              <a:gd name="T56" fmla="*/ 2 w 2"/>
              <a:gd name="T57" fmla="*/ 2 h 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95" name="Freeform 89"/>
          <p:cNvSpPr>
            <a:spLocks/>
          </p:cNvSpPr>
          <p:nvPr/>
        </p:nvSpPr>
        <p:spPr bwMode="auto">
          <a:xfrm>
            <a:off x="6089650" y="4883150"/>
            <a:ext cx="7938" cy="3175"/>
          </a:xfrm>
          <a:custGeom>
            <a:avLst/>
            <a:gdLst>
              <a:gd name="T0" fmla="*/ 0 w 5"/>
              <a:gd name="T1" fmla="*/ 2147483647 h 2"/>
              <a:gd name="T2" fmla="*/ 0 w 5"/>
              <a:gd name="T3" fmla="*/ 2147483647 h 2"/>
              <a:gd name="T4" fmla="*/ 0 w 5"/>
              <a:gd name="T5" fmla="*/ 2147483647 h 2"/>
              <a:gd name="T6" fmla="*/ 2147483647 w 5"/>
              <a:gd name="T7" fmla="*/ 2147483647 h 2"/>
              <a:gd name="T8" fmla="*/ 2147483647 w 5"/>
              <a:gd name="T9" fmla="*/ 2147483647 h 2"/>
              <a:gd name="T10" fmla="*/ 2147483647 w 5"/>
              <a:gd name="T11" fmla="*/ 2147483647 h 2"/>
              <a:gd name="T12" fmla="*/ 2147483647 w 5"/>
              <a:gd name="T13" fmla="*/ 2147483647 h 2"/>
              <a:gd name="T14" fmla="*/ 2147483647 w 5"/>
              <a:gd name="T15" fmla="*/ 2147483647 h 2"/>
              <a:gd name="T16" fmla="*/ 2147483647 w 5"/>
              <a:gd name="T17" fmla="*/ 2147483647 h 2"/>
              <a:gd name="T18" fmla="*/ 2147483647 w 5"/>
              <a:gd name="T19" fmla="*/ 0 h 2"/>
              <a:gd name="T20" fmla="*/ 2147483647 w 5"/>
              <a:gd name="T21" fmla="*/ 0 h 2"/>
              <a:gd name="T22" fmla="*/ 2147483647 w 5"/>
              <a:gd name="T23" fmla="*/ 0 h 2"/>
              <a:gd name="T24" fmla="*/ 2147483647 w 5"/>
              <a:gd name="T25" fmla="*/ 0 h 2"/>
              <a:gd name="T26" fmla="*/ 2147483647 w 5"/>
              <a:gd name="T27" fmla="*/ 0 h 2"/>
              <a:gd name="T28" fmla="*/ 0 w 5"/>
              <a:gd name="T29" fmla="*/ 0 h 2"/>
              <a:gd name="T30" fmla="*/ 0 w 5"/>
              <a:gd name="T31" fmla="*/ 0 h 2"/>
              <a:gd name="T32" fmla="*/ 0 w 5"/>
              <a:gd name="T33" fmla="*/ 2147483647 h 2"/>
              <a:gd name="T34" fmla="*/ 0 w 5"/>
              <a:gd name="T35" fmla="*/ 2147483647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"/>
              <a:gd name="T55" fmla="*/ 0 h 2"/>
              <a:gd name="T56" fmla="*/ 5 w 5"/>
              <a:gd name="T57" fmla="*/ 2 h 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" h="2">
                <a:moveTo>
                  <a:pt x="0" y="2"/>
                </a:moveTo>
                <a:lnTo>
                  <a:pt x="0" y="2"/>
                </a:lnTo>
                <a:lnTo>
                  <a:pt x="3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96" name="Freeform 90"/>
          <p:cNvSpPr>
            <a:spLocks/>
          </p:cNvSpPr>
          <p:nvPr/>
        </p:nvSpPr>
        <p:spPr bwMode="auto">
          <a:xfrm>
            <a:off x="6076950" y="4889500"/>
            <a:ext cx="3175" cy="1588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0 w 2"/>
              <a:gd name="T5" fmla="*/ 0 h 1588"/>
              <a:gd name="T6" fmla="*/ 0 w 2"/>
              <a:gd name="T7" fmla="*/ 0 h 1588"/>
              <a:gd name="T8" fmla="*/ 2147483647 w 2"/>
              <a:gd name="T9" fmla="*/ 0 h 1588"/>
              <a:gd name="T10" fmla="*/ 2147483647 w 2"/>
              <a:gd name="T11" fmla="*/ 0 h 1588"/>
              <a:gd name="T12" fmla="*/ 2147483647 w 2"/>
              <a:gd name="T13" fmla="*/ 0 h 1588"/>
              <a:gd name="T14" fmla="*/ 2147483647 w 2"/>
              <a:gd name="T15" fmla="*/ 0 h 1588"/>
              <a:gd name="T16" fmla="*/ 2147483647 w 2"/>
              <a:gd name="T17" fmla="*/ 0 h 1588"/>
              <a:gd name="T18" fmla="*/ 2147483647 w 2"/>
              <a:gd name="T19" fmla="*/ 0 h 1588"/>
              <a:gd name="T20" fmla="*/ 2147483647 w 2"/>
              <a:gd name="T21" fmla="*/ 0 h 1588"/>
              <a:gd name="T22" fmla="*/ 2147483647 w 2"/>
              <a:gd name="T23" fmla="*/ 0 h 1588"/>
              <a:gd name="T24" fmla="*/ 2147483647 w 2"/>
              <a:gd name="T25" fmla="*/ 0 h 1588"/>
              <a:gd name="T26" fmla="*/ 0 w 2"/>
              <a:gd name="T27" fmla="*/ 0 h 1588"/>
              <a:gd name="T28" fmla="*/ 0 w 2"/>
              <a:gd name="T29" fmla="*/ 0 h 1588"/>
              <a:gd name="T30" fmla="*/ 0 w 2"/>
              <a:gd name="T31" fmla="*/ 0 h 1588"/>
              <a:gd name="T32" fmla="*/ 0 w 2"/>
              <a:gd name="T33" fmla="*/ 0 h 1588"/>
              <a:gd name="T34" fmla="*/ 0 w 2"/>
              <a:gd name="T35" fmla="*/ 0 h 158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"/>
              <a:gd name="T55" fmla="*/ 0 h 1588"/>
              <a:gd name="T56" fmla="*/ 2 w 2"/>
              <a:gd name="T57" fmla="*/ 1588 h 158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11897" name="Group 91"/>
          <p:cNvGrpSpPr>
            <a:grpSpLocks/>
          </p:cNvGrpSpPr>
          <p:nvPr/>
        </p:nvGrpSpPr>
        <p:grpSpPr bwMode="auto">
          <a:xfrm>
            <a:off x="6269038" y="2998788"/>
            <a:ext cx="676275" cy="674687"/>
            <a:chOff x="2870" y="1518"/>
            <a:chExt cx="292" cy="320"/>
          </a:xfrm>
        </p:grpSpPr>
        <p:graphicFrame>
          <p:nvGraphicFramePr>
            <p:cNvPr id="11831" name="Object 56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3" name="Clip" r:id="rId12" imgW="826829" imgH="840406" progId="">
                    <p:embed/>
                  </p:oleObj>
                </mc:Choice>
                <mc:Fallback>
                  <p:oleObj name="Clip" r:id="rId12" imgW="826829" imgH="84040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32" name="Object 56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4" name="Clip" r:id="rId14" imgW="1268295" imgH="1199426" progId="">
                    <p:embed/>
                  </p:oleObj>
                </mc:Choice>
                <mc:Fallback>
                  <p:oleObj name="Clip" r:id="rId14" imgW="1268295" imgH="119942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898" name="Rectangle 94"/>
          <p:cNvSpPr>
            <a:spLocks noChangeArrowheads="1"/>
          </p:cNvSpPr>
          <p:nvPr/>
        </p:nvSpPr>
        <p:spPr bwMode="auto">
          <a:xfrm>
            <a:off x="6457950" y="3670300"/>
            <a:ext cx="22272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l-GR">
                <a:latin typeface="Arial" charset="0"/>
              </a:rPr>
              <a:t>Ο</a:t>
            </a:r>
            <a:r>
              <a:rPr lang="el-GR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DHCP </a:t>
            </a:r>
            <a:r>
              <a:rPr lang="el-GR">
                <a:solidFill>
                  <a:srgbClr val="FF0000"/>
                </a:solidFill>
                <a:latin typeface="Arial" charset="0"/>
              </a:rPr>
              <a:t>πελάτης</a:t>
            </a:r>
            <a:endParaRPr lang="en-US">
              <a:solidFill>
                <a:srgbClr val="FF0000"/>
              </a:solidFill>
              <a:latin typeface="Arial" charset="0"/>
            </a:endParaRPr>
          </a:p>
          <a:p>
            <a:pPr eaLnBrk="0" hangingPunct="0"/>
            <a:r>
              <a:rPr lang="el-GR">
                <a:solidFill>
                  <a:srgbClr val="000000"/>
                </a:solidFill>
                <a:latin typeface="Arial" charset="0"/>
              </a:rPr>
              <a:t>που φτάνει </a:t>
            </a: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r>
              <a:rPr lang="el-GR">
                <a:solidFill>
                  <a:srgbClr val="000000"/>
                </a:solidFill>
                <a:latin typeface="Arial" charset="0"/>
              </a:rPr>
              <a:t>χρειάζεται διεύθυνση </a:t>
            </a:r>
          </a:p>
          <a:p>
            <a:pPr eaLnBrk="0" hangingPunct="0"/>
            <a:r>
              <a:rPr lang="el-GR">
                <a:solidFill>
                  <a:srgbClr val="000000"/>
                </a:solidFill>
                <a:latin typeface="Arial" charset="0"/>
              </a:rPr>
              <a:t>σε αυτό το δίκτυο </a:t>
            </a:r>
            <a:endParaRPr lang="en-US"/>
          </a:p>
        </p:txBody>
      </p:sp>
      <p:sp>
        <p:nvSpPr>
          <p:cNvPr id="11899" name="Freeform 95"/>
          <p:cNvSpPr>
            <a:spLocks noEditPoints="1"/>
          </p:cNvSpPr>
          <p:nvPr/>
        </p:nvSpPr>
        <p:spPr bwMode="auto">
          <a:xfrm>
            <a:off x="5629275" y="3259138"/>
            <a:ext cx="706438" cy="171450"/>
          </a:xfrm>
          <a:custGeom>
            <a:avLst/>
            <a:gdLst>
              <a:gd name="T0" fmla="*/ 2147483647 w 445"/>
              <a:gd name="T1" fmla="*/ 2147483647 h 108"/>
              <a:gd name="T2" fmla="*/ 2147483647 w 445"/>
              <a:gd name="T3" fmla="*/ 2147483647 h 108"/>
              <a:gd name="T4" fmla="*/ 2147483647 w 445"/>
              <a:gd name="T5" fmla="*/ 2147483647 h 108"/>
              <a:gd name="T6" fmla="*/ 2147483647 w 445"/>
              <a:gd name="T7" fmla="*/ 2147483647 h 108"/>
              <a:gd name="T8" fmla="*/ 2147483647 w 445"/>
              <a:gd name="T9" fmla="*/ 2147483647 h 108"/>
              <a:gd name="T10" fmla="*/ 2147483647 w 445"/>
              <a:gd name="T11" fmla="*/ 2147483647 h 108"/>
              <a:gd name="T12" fmla="*/ 2147483647 w 445"/>
              <a:gd name="T13" fmla="*/ 2147483647 h 108"/>
              <a:gd name="T14" fmla="*/ 2147483647 w 445"/>
              <a:gd name="T15" fmla="*/ 2147483647 h 108"/>
              <a:gd name="T16" fmla="*/ 2147483647 w 445"/>
              <a:gd name="T17" fmla="*/ 2147483647 h 108"/>
              <a:gd name="T18" fmla="*/ 2147483647 w 445"/>
              <a:gd name="T19" fmla="*/ 2147483647 h 108"/>
              <a:gd name="T20" fmla="*/ 2147483647 w 445"/>
              <a:gd name="T21" fmla="*/ 2147483647 h 108"/>
              <a:gd name="T22" fmla="*/ 2147483647 w 445"/>
              <a:gd name="T23" fmla="*/ 2147483647 h 108"/>
              <a:gd name="T24" fmla="*/ 2147483647 w 445"/>
              <a:gd name="T25" fmla="*/ 2147483647 h 108"/>
              <a:gd name="T26" fmla="*/ 2147483647 w 445"/>
              <a:gd name="T27" fmla="*/ 2147483647 h 108"/>
              <a:gd name="T28" fmla="*/ 2147483647 w 445"/>
              <a:gd name="T29" fmla="*/ 2147483647 h 108"/>
              <a:gd name="T30" fmla="*/ 2147483647 w 445"/>
              <a:gd name="T31" fmla="*/ 2147483647 h 108"/>
              <a:gd name="T32" fmla="*/ 2147483647 w 445"/>
              <a:gd name="T33" fmla="*/ 2147483647 h 108"/>
              <a:gd name="T34" fmla="*/ 2147483647 w 445"/>
              <a:gd name="T35" fmla="*/ 2147483647 h 108"/>
              <a:gd name="T36" fmla="*/ 2147483647 w 445"/>
              <a:gd name="T37" fmla="*/ 2147483647 h 108"/>
              <a:gd name="T38" fmla="*/ 2147483647 w 445"/>
              <a:gd name="T39" fmla="*/ 2147483647 h 108"/>
              <a:gd name="T40" fmla="*/ 2147483647 w 445"/>
              <a:gd name="T41" fmla="*/ 2147483647 h 108"/>
              <a:gd name="T42" fmla="*/ 0 w 445"/>
              <a:gd name="T43" fmla="*/ 2147483647 h 108"/>
              <a:gd name="T44" fmla="*/ 2147483647 w 445"/>
              <a:gd name="T45" fmla="*/ 0 h 108"/>
              <a:gd name="T46" fmla="*/ 2147483647 w 445"/>
              <a:gd name="T47" fmla="*/ 2147483647 h 10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45"/>
              <a:gd name="T73" fmla="*/ 0 h 108"/>
              <a:gd name="T74" fmla="*/ 445 w 445"/>
              <a:gd name="T75" fmla="*/ 108 h 10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45" h="108">
                <a:moveTo>
                  <a:pt x="439" y="63"/>
                </a:moveTo>
                <a:lnTo>
                  <a:pt x="88" y="63"/>
                </a:lnTo>
                <a:lnTo>
                  <a:pt x="86" y="60"/>
                </a:lnTo>
                <a:lnTo>
                  <a:pt x="84" y="60"/>
                </a:lnTo>
                <a:lnTo>
                  <a:pt x="82" y="58"/>
                </a:lnTo>
                <a:lnTo>
                  <a:pt x="82" y="54"/>
                </a:lnTo>
                <a:lnTo>
                  <a:pt x="82" y="52"/>
                </a:lnTo>
                <a:lnTo>
                  <a:pt x="84" y="50"/>
                </a:lnTo>
                <a:lnTo>
                  <a:pt x="86" y="50"/>
                </a:lnTo>
                <a:lnTo>
                  <a:pt x="88" y="48"/>
                </a:lnTo>
                <a:lnTo>
                  <a:pt x="439" y="48"/>
                </a:lnTo>
                <a:lnTo>
                  <a:pt x="441" y="50"/>
                </a:lnTo>
                <a:lnTo>
                  <a:pt x="443" y="50"/>
                </a:lnTo>
                <a:lnTo>
                  <a:pt x="445" y="52"/>
                </a:lnTo>
                <a:lnTo>
                  <a:pt x="445" y="54"/>
                </a:lnTo>
                <a:lnTo>
                  <a:pt x="445" y="58"/>
                </a:lnTo>
                <a:lnTo>
                  <a:pt x="443" y="60"/>
                </a:lnTo>
                <a:lnTo>
                  <a:pt x="441" y="60"/>
                </a:lnTo>
                <a:lnTo>
                  <a:pt x="439" y="63"/>
                </a:lnTo>
                <a:close/>
                <a:moveTo>
                  <a:pt x="107" y="108"/>
                </a:moveTo>
                <a:lnTo>
                  <a:pt x="0" y="54"/>
                </a:lnTo>
                <a:lnTo>
                  <a:pt x="107" y="0"/>
                </a:lnTo>
                <a:lnTo>
                  <a:pt x="107" y="108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90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pic>
        <p:nvPicPr>
          <p:cNvPr id="11901" name="Εικόνα 1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2413" y="1743075"/>
            <a:ext cx="1346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02" name="Εικόνα 3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27613" y="1725613"/>
            <a:ext cx="13477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03" name="Εικόνα 4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87713" y="5238750"/>
            <a:ext cx="135413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49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F084958-80CA-4B87-9626-EECDE7393E0B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2417" name="Rectangle 2"/>
          <p:cNvSpPr>
            <a:spLocks noGrp="1" noChangeArrowheads="1"/>
          </p:cNvSpPr>
          <p:nvPr>
            <p:ph type="title"/>
          </p:nvPr>
        </p:nvSpPr>
        <p:spPr>
          <a:xfrm>
            <a:off x="779928" y="0"/>
            <a:ext cx="7502059" cy="1020763"/>
          </a:xfrm>
        </p:spPr>
        <p:txBody>
          <a:bodyPr/>
          <a:lstStyle/>
          <a:p>
            <a:r>
              <a:rPr lang="el-GR" sz="3200" dirty="0" smtClean="0"/>
              <a:t>Σενάριο πελάτη-εξυπηρέτη </a:t>
            </a:r>
            <a:r>
              <a:rPr lang="en-US" sz="3200" dirty="0" smtClean="0"/>
              <a:t>DHCP</a:t>
            </a:r>
          </a:p>
        </p:txBody>
      </p:sp>
      <p:sp>
        <p:nvSpPr>
          <p:cNvPr id="12418" name="Rectangle 3"/>
          <p:cNvSpPr>
            <a:spLocks noChangeArrowheads="1"/>
          </p:cNvSpPr>
          <p:nvPr/>
        </p:nvSpPr>
        <p:spPr bwMode="auto">
          <a:xfrm>
            <a:off x="2111375" y="6343650"/>
            <a:ext cx="5630863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12419" name="Group 4"/>
          <p:cNvGrpSpPr>
            <a:grpSpLocks/>
          </p:cNvGrpSpPr>
          <p:nvPr/>
        </p:nvGrpSpPr>
        <p:grpSpPr bwMode="auto">
          <a:xfrm>
            <a:off x="6938963" y="1550988"/>
            <a:ext cx="460375" cy="492125"/>
            <a:chOff x="2870" y="1518"/>
            <a:chExt cx="292" cy="320"/>
          </a:xfrm>
        </p:grpSpPr>
        <p:graphicFrame>
          <p:nvGraphicFramePr>
            <p:cNvPr id="12414" name="Object 12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0" r:id="rId4" imgW="826829" imgH="840406" progId="">
                    <p:embed/>
                  </p:oleObj>
                </mc:Choice>
                <mc:Fallback>
                  <p:oleObj r:id="rId4" imgW="826829" imgH="84040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15" name="Object 12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1" r:id="rId6" imgW="1268295" imgH="1199426" progId="">
                    <p:embed/>
                  </p:oleObj>
                </mc:Choice>
                <mc:Fallback>
                  <p:oleObj r:id="rId6" imgW="1268295" imgH="119942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420" name="Text Box 7"/>
          <p:cNvSpPr txBox="1">
            <a:spLocks noChangeArrowheads="1"/>
          </p:cNvSpPr>
          <p:nvPr/>
        </p:nvSpPr>
        <p:spPr bwMode="auto">
          <a:xfrm>
            <a:off x="1387475" y="1017588"/>
            <a:ext cx="2374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DHCP server: 223.1.2.5</a:t>
            </a:r>
          </a:p>
        </p:txBody>
      </p:sp>
      <p:sp>
        <p:nvSpPr>
          <p:cNvPr id="12421" name="Text Box 8"/>
          <p:cNvSpPr txBox="1">
            <a:spLocks noChangeArrowheads="1"/>
          </p:cNvSpPr>
          <p:nvPr/>
        </p:nvSpPr>
        <p:spPr bwMode="auto">
          <a:xfrm>
            <a:off x="6750050" y="995363"/>
            <a:ext cx="9128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arriving</a:t>
            </a:r>
          </a:p>
          <a:p>
            <a:pPr algn="ctr" eaLnBrk="0" hangingPunct="0"/>
            <a:r>
              <a:rPr lang="en-US" sz="1600"/>
              <a:t> client</a:t>
            </a:r>
            <a:endParaRPr lang="en-US"/>
          </a:p>
        </p:txBody>
      </p:sp>
      <p:sp>
        <p:nvSpPr>
          <p:cNvPr id="12422" name="Line 9"/>
          <p:cNvSpPr>
            <a:spLocks noChangeShapeType="1"/>
          </p:cNvSpPr>
          <p:nvPr/>
        </p:nvSpPr>
        <p:spPr bwMode="auto">
          <a:xfrm flipH="1">
            <a:off x="2562225" y="2019300"/>
            <a:ext cx="4395788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423" name="Line 10"/>
          <p:cNvSpPr>
            <a:spLocks noChangeShapeType="1"/>
          </p:cNvSpPr>
          <p:nvPr/>
        </p:nvSpPr>
        <p:spPr bwMode="auto">
          <a:xfrm>
            <a:off x="2528888" y="1974850"/>
            <a:ext cx="0" cy="37607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424" name="Line 11"/>
          <p:cNvSpPr>
            <a:spLocks noChangeShapeType="1"/>
          </p:cNvSpPr>
          <p:nvPr/>
        </p:nvSpPr>
        <p:spPr bwMode="auto">
          <a:xfrm>
            <a:off x="7054850" y="2051050"/>
            <a:ext cx="0" cy="37623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425" name="Line 12"/>
          <p:cNvSpPr>
            <a:spLocks noChangeShapeType="1"/>
          </p:cNvSpPr>
          <p:nvPr/>
        </p:nvSpPr>
        <p:spPr bwMode="auto">
          <a:xfrm>
            <a:off x="2109788" y="2743200"/>
            <a:ext cx="0" cy="1906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426" name="Text Box 13"/>
          <p:cNvSpPr txBox="1">
            <a:spLocks noChangeArrowheads="1"/>
          </p:cNvSpPr>
          <p:nvPr/>
        </p:nvSpPr>
        <p:spPr bwMode="auto">
          <a:xfrm>
            <a:off x="1851025" y="4618038"/>
            <a:ext cx="560388" cy="393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100"/>
              <a:t>time</a:t>
            </a:r>
            <a:endParaRPr lang="en-US"/>
          </a:p>
        </p:txBody>
      </p:sp>
      <p:grpSp>
        <p:nvGrpSpPr>
          <p:cNvPr id="12427" name="Group 14"/>
          <p:cNvGrpSpPr>
            <a:grpSpLocks/>
          </p:cNvGrpSpPr>
          <p:nvPr/>
        </p:nvGrpSpPr>
        <p:grpSpPr bwMode="auto">
          <a:xfrm>
            <a:off x="2466975" y="1541463"/>
            <a:ext cx="182563" cy="400050"/>
            <a:chOff x="4180" y="783"/>
            <a:chExt cx="150" cy="307"/>
          </a:xfrm>
        </p:grpSpPr>
        <p:sp>
          <p:nvSpPr>
            <p:cNvPr id="12447" name="AutoShape 1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448" name="Rectangle 1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449" name="Rectangle 1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450" name="AutoShape 1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451" name="Line 1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452" name="Line 2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453" name="Rectangle 2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454" name="Rectangle 2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grpSp>
        <p:nvGrpSpPr>
          <p:cNvPr id="12428" name="Group 23"/>
          <p:cNvGrpSpPr>
            <a:grpSpLocks/>
          </p:cNvGrpSpPr>
          <p:nvPr/>
        </p:nvGrpSpPr>
        <p:grpSpPr bwMode="auto">
          <a:xfrm>
            <a:off x="4090988" y="1154113"/>
            <a:ext cx="2673350" cy="1116012"/>
            <a:chOff x="11865" y="3885"/>
            <a:chExt cx="3720" cy="1260"/>
          </a:xfrm>
        </p:grpSpPr>
        <p:sp>
          <p:nvSpPr>
            <p:cNvPr id="12445" name="Text Box 24"/>
            <p:cNvSpPr txBox="1">
              <a:spLocks noChangeArrowheads="1"/>
            </p:cNvSpPr>
            <p:nvPr/>
          </p:nvSpPr>
          <p:spPr bwMode="auto">
            <a:xfrm>
              <a:off x="11865" y="3885"/>
              <a:ext cx="2062" cy="4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 b="1">
                  <a:latin typeface="Arial" charset="0"/>
                </a:rPr>
                <a:t>DHCP discover</a:t>
              </a:r>
              <a:endParaRPr lang="en-US" sz="1200" b="1"/>
            </a:p>
          </p:txBody>
        </p:sp>
        <p:sp>
          <p:nvSpPr>
            <p:cNvPr id="12446" name="Text Box 25"/>
            <p:cNvSpPr txBox="1">
              <a:spLocks noChangeArrowheads="1"/>
            </p:cNvSpPr>
            <p:nvPr/>
          </p:nvSpPr>
          <p:spPr bwMode="auto">
            <a:xfrm>
              <a:off x="12015" y="4231"/>
              <a:ext cx="3570" cy="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>
                  <a:latin typeface="Arial" charset="0"/>
                </a:rPr>
                <a:t>src : 0.0.0.0, 68     </a:t>
              </a:r>
            </a:p>
            <a:p>
              <a:pPr eaLnBrk="0" hangingPunct="0"/>
              <a:r>
                <a:rPr lang="en-US" sz="1200">
                  <a:latin typeface="Arial" charset="0"/>
                </a:rPr>
                <a:t>dest.: 255.255.255.255,67</a:t>
              </a:r>
            </a:p>
            <a:p>
              <a:pPr eaLnBrk="0" hangingPunct="0"/>
              <a:r>
                <a:rPr lang="en-US" sz="1200">
                  <a:latin typeface="Arial" charset="0"/>
                </a:rPr>
                <a:t>yiaddr:    0.0.0.0</a:t>
              </a:r>
            </a:p>
            <a:p>
              <a:pPr eaLnBrk="0" hangingPunct="0"/>
              <a:r>
                <a:rPr lang="en-US" sz="1200">
                  <a:latin typeface="Arial" charset="0"/>
                </a:rPr>
                <a:t>transaction ID: 654</a:t>
              </a:r>
              <a:endParaRPr lang="en-US"/>
            </a:p>
          </p:txBody>
        </p:sp>
      </p:grpSp>
      <p:sp>
        <p:nvSpPr>
          <p:cNvPr id="12429" name="Line 26"/>
          <p:cNvSpPr>
            <a:spLocks noChangeShapeType="1"/>
          </p:cNvSpPr>
          <p:nvPr/>
        </p:nvSpPr>
        <p:spPr bwMode="auto">
          <a:xfrm>
            <a:off x="2605088" y="3005138"/>
            <a:ext cx="4395787" cy="538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430" name="Text Box 27"/>
          <p:cNvSpPr txBox="1">
            <a:spLocks noChangeArrowheads="1"/>
          </p:cNvSpPr>
          <p:nvPr/>
        </p:nvSpPr>
        <p:spPr bwMode="auto">
          <a:xfrm>
            <a:off x="4264025" y="2390775"/>
            <a:ext cx="1379538" cy="33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 b="1">
                <a:latin typeface="Arial" charset="0"/>
              </a:rPr>
              <a:t>DHCP offer</a:t>
            </a:r>
            <a:endParaRPr lang="en-US"/>
          </a:p>
        </p:txBody>
      </p:sp>
      <p:sp>
        <p:nvSpPr>
          <p:cNvPr id="12431" name="Text Box 28"/>
          <p:cNvSpPr txBox="1">
            <a:spLocks noChangeArrowheads="1"/>
          </p:cNvSpPr>
          <p:nvPr/>
        </p:nvSpPr>
        <p:spPr bwMode="auto">
          <a:xfrm>
            <a:off x="4360863" y="2643188"/>
            <a:ext cx="2424112" cy="965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>
                <a:latin typeface="Arial" charset="0"/>
              </a:rPr>
              <a:t>src: 223.1.2.5, 67      </a:t>
            </a:r>
          </a:p>
          <a:p>
            <a:pPr eaLnBrk="0" hangingPunct="0"/>
            <a:r>
              <a:rPr lang="en-US" sz="1200">
                <a:latin typeface="Arial" charset="0"/>
              </a:rPr>
              <a:t>dest:  255.255.255.255, 68</a:t>
            </a:r>
          </a:p>
          <a:p>
            <a:pPr eaLnBrk="0" hangingPunct="0"/>
            <a:r>
              <a:rPr lang="en-US" sz="1200">
                <a:latin typeface="Arial" charset="0"/>
              </a:rPr>
              <a:t>yiaddrr: 223.1.2.4</a:t>
            </a:r>
          </a:p>
          <a:p>
            <a:pPr eaLnBrk="0" hangingPunct="0"/>
            <a:r>
              <a:rPr lang="en-US" sz="1200">
                <a:latin typeface="Arial" charset="0"/>
              </a:rPr>
              <a:t>transaction ID: 654</a:t>
            </a:r>
          </a:p>
          <a:p>
            <a:pPr eaLnBrk="0" hangingPunct="0"/>
            <a:r>
              <a:rPr lang="en-US" sz="1200">
                <a:latin typeface="Arial" charset="0"/>
              </a:rPr>
              <a:t>Lifetime: 3600 secs</a:t>
            </a:r>
            <a:endParaRPr lang="en-US" sz="800"/>
          </a:p>
        </p:txBody>
      </p:sp>
      <p:sp>
        <p:nvSpPr>
          <p:cNvPr id="12432" name="Line 29"/>
          <p:cNvSpPr>
            <a:spLocks noChangeShapeType="1"/>
          </p:cNvSpPr>
          <p:nvPr/>
        </p:nvSpPr>
        <p:spPr bwMode="auto">
          <a:xfrm flipH="1">
            <a:off x="2497138" y="4233863"/>
            <a:ext cx="4395787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433" name="Text Box 30"/>
          <p:cNvSpPr txBox="1">
            <a:spLocks noChangeArrowheads="1"/>
          </p:cNvSpPr>
          <p:nvPr/>
        </p:nvSpPr>
        <p:spPr bwMode="auto">
          <a:xfrm>
            <a:off x="2668588" y="3576638"/>
            <a:ext cx="1379537" cy="3286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 b="1">
                <a:latin typeface="Arial" charset="0"/>
              </a:rPr>
              <a:t>DHCP request</a:t>
            </a:r>
            <a:endParaRPr lang="en-US"/>
          </a:p>
        </p:txBody>
      </p:sp>
      <p:sp>
        <p:nvSpPr>
          <p:cNvPr id="12434" name="Text Box 31"/>
          <p:cNvSpPr txBox="1">
            <a:spLocks noChangeArrowheads="1"/>
          </p:cNvSpPr>
          <p:nvPr/>
        </p:nvSpPr>
        <p:spPr bwMode="auto">
          <a:xfrm>
            <a:off x="2798763" y="3838575"/>
            <a:ext cx="2757487" cy="942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>
                <a:latin typeface="Arial" charset="0"/>
              </a:rPr>
              <a:t>src:  0.0.0.0, 68     </a:t>
            </a:r>
          </a:p>
          <a:p>
            <a:pPr eaLnBrk="0" hangingPunct="0"/>
            <a:r>
              <a:rPr lang="en-US" sz="1200">
                <a:latin typeface="Arial" charset="0"/>
              </a:rPr>
              <a:t>dest::  255.255.255.255, 67</a:t>
            </a:r>
          </a:p>
          <a:p>
            <a:pPr eaLnBrk="0" hangingPunct="0"/>
            <a:r>
              <a:rPr lang="en-US" sz="1200">
                <a:latin typeface="Arial" charset="0"/>
              </a:rPr>
              <a:t>yiaddrr: 223.1.2.4</a:t>
            </a:r>
          </a:p>
          <a:p>
            <a:pPr eaLnBrk="0" hangingPunct="0"/>
            <a:r>
              <a:rPr lang="en-US" sz="1200">
                <a:latin typeface="Arial" charset="0"/>
              </a:rPr>
              <a:t>transaction ID: 655</a:t>
            </a:r>
          </a:p>
          <a:p>
            <a:pPr eaLnBrk="0" hangingPunct="0"/>
            <a:r>
              <a:rPr lang="en-US" sz="1200">
                <a:latin typeface="Arial" charset="0"/>
              </a:rPr>
              <a:t>Lifetime: 3600 secs</a:t>
            </a:r>
            <a:endParaRPr lang="en-US"/>
          </a:p>
        </p:txBody>
      </p:sp>
      <p:sp>
        <p:nvSpPr>
          <p:cNvPr id="12435" name="Line 32"/>
          <p:cNvSpPr>
            <a:spLocks noChangeShapeType="1"/>
          </p:cNvSpPr>
          <p:nvPr/>
        </p:nvSpPr>
        <p:spPr bwMode="auto">
          <a:xfrm>
            <a:off x="2582863" y="5264150"/>
            <a:ext cx="4395787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436" name="Text Box 33"/>
          <p:cNvSpPr txBox="1">
            <a:spLocks noChangeArrowheads="1"/>
          </p:cNvSpPr>
          <p:nvPr/>
        </p:nvSpPr>
        <p:spPr bwMode="auto">
          <a:xfrm>
            <a:off x="4221163" y="4979988"/>
            <a:ext cx="1379537" cy="3286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 b="1">
                <a:latin typeface="Arial" charset="0"/>
              </a:rPr>
              <a:t>DHCP ACK</a:t>
            </a:r>
            <a:endParaRPr lang="en-US"/>
          </a:p>
        </p:txBody>
      </p:sp>
      <p:sp>
        <p:nvSpPr>
          <p:cNvPr id="12437" name="Text Box 34"/>
          <p:cNvSpPr txBox="1">
            <a:spLocks noChangeArrowheads="1"/>
          </p:cNvSpPr>
          <p:nvPr/>
        </p:nvSpPr>
        <p:spPr bwMode="auto">
          <a:xfrm>
            <a:off x="4318000" y="5232400"/>
            <a:ext cx="2413000" cy="9636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>
                <a:latin typeface="Arial" charset="0"/>
              </a:rPr>
              <a:t>src: 223.1.2.5, 67      </a:t>
            </a:r>
          </a:p>
          <a:p>
            <a:pPr eaLnBrk="0" hangingPunct="0"/>
            <a:r>
              <a:rPr lang="en-US" sz="1200">
                <a:latin typeface="Arial" charset="0"/>
              </a:rPr>
              <a:t>dest:  255.255.255.255, 68</a:t>
            </a:r>
          </a:p>
          <a:p>
            <a:pPr eaLnBrk="0" hangingPunct="0"/>
            <a:r>
              <a:rPr lang="en-US" sz="1200">
                <a:latin typeface="Arial" charset="0"/>
              </a:rPr>
              <a:t>yiaddrr: 223.1.2.4</a:t>
            </a:r>
          </a:p>
          <a:p>
            <a:pPr eaLnBrk="0" hangingPunct="0"/>
            <a:r>
              <a:rPr lang="en-US" sz="1200">
                <a:latin typeface="Arial" charset="0"/>
              </a:rPr>
              <a:t>transaction ID: 655</a:t>
            </a:r>
          </a:p>
          <a:p>
            <a:pPr eaLnBrk="0" hangingPunct="0"/>
            <a:r>
              <a:rPr lang="en-US" sz="1200">
                <a:latin typeface="Arial" charset="0"/>
              </a:rPr>
              <a:t>Lifetime: 3600 secs</a:t>
            </a:r>
            <a:endParaRPr lang="en-US" sz="1000"/>
          </a:p>
        </p:txBody>
      </p:sp>
      <p:sp>
        <p:nvSpPr>
          <p:cNvPr id="124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2439" name="TextBox 36"/>
          <p:cNvSpPr txBox="1">
            <a:spLocks noChangeArrowheads="1"/>
          </p:cNvSpPr>
          <p:nvPr/>
        </p:nvSpPr>
        <p:spPr bwMode="auto">
          <a:xfrm>
            <a:off x="5711825" y="857250"/>
            <a:ext cx="785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200"/>
              <a:t>Θύρα 67</a:t>
            </a:r>
            <a:endParaRPr lang="en-US" sz="1200"/>
          </a:p>
        </p:txBody>
      </p:sp>
      <p:cxnSp>
        <p:nvCxnSpPr>
          <p:cNvPr id="12440" name="Straight Arrow Connector 38"/>
          <p:cNvCxnSpPr>
            <a:cxnSpLocks noChangeShapeType="1"/>
          </p:cNvCxnSpPr>
          <p:nvPr/>
        </p:nvCxnSpPr>
        <p:spPr bwMode="auto">
          <a:xfrm rot="5400000">
            <a:off x="5870575" y="1287463"/>
            <a:ext cx="541337" cy="134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441" name="TextBox 40"/>
          <p:cNvSpPr txBox="1">
            <a:spLocks noChangeArrowheads="1"/>
          </p:cNvSpPr>
          <p:nvPr/>
        </p:nvSpPr>
        <p:spPr bwMode="auto">
          <a:xfrm>
            <a:off x="7321550" y="2297113"/>
            <a:ext cx="16192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200"/>
              <a:t>Εκπομπή προς όλους</a:t>
            </a:r>
            <a:endParaRPr lang="en-US" sz="1200"/>
          </a:p>
        </p:txBody>
      </p:sp>
      <p:cxnSp>
        <p:nvCxnSpPr>
          <p:cNvPr id="12442" name="Straight Arrow Connector 41"/>
          <p:cNvCxnSpPr>
            <a:cxnSpLocks noChangeShapeType="1"/>
            <a:stCxn id="12441" idx="1"/>
          </p:cNvCxnSpPr>
          <p:nvPr/>
        </p:nvCxnSpPr>
        <p:spPr bwMode="auto">
          <a:xfrm rot="10800000">
            <a:off x="5508625" y="1851025"/>
            <a:ext cx="1812925" cy="584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443" name="TextBox 40"/>
          <p:cNvSpPr txBox="1">
            <a:spLocks noChangeArrowheads="1"/>
          </p:cNvSpPr>
          <p:nvPr/>
        </p:nvSpPr>
        <p:spPr bwMode="auto">
          <a:xfrm>
            <a:off x="7158038" y="2833688"/>
            <a:ext cx="1130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Your address</a:t>
            </a:r>
          </a:p>
        </p:txBody>
      </p:sp>
      <p:cxnSp>
        <p:nvCxnSpPr>
          <p:cNvPr id="12444" name="Straight Arrow Connector 41"/>
          <p:cNvCxnSpPr>
            <a:cxnSpLocks noChangeShapeType="1"/>
          </p:cNvCxnSpPr>
          <p:nvPr/>
        </p:nvCxnSpPr>
        <p:spPr bwMode="auto">
          <a:xfrm rot="10800000">
            <a:off x="5475288" y="1952625"/>
            <a:ext cx="1749425" cy="9255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6463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DHCP:</a:t>
            </a:r>
            <a:r>
              <a:rPr lang="en-US" sz="3200" u="none" dirty="0" smtClean="0"/>
              <a:t> </a:t>
            </a:r>
            <a:r>
              <a:rPr lang="el-GR" sz="3200" u="none" dirty="0" smtClean="0"/>
              <a:t>περισσότερα ….</a:t>
            </a:r>
          </a:p>
        </p:txBody>
      </p:sp>
      <p:sp>
        <p:nvSpPr>
          <p:cNvPr id="79874" name="Θέση αριθμού διαφάνειας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931A4A05-3C06-4606-8A56-91F1D87D960B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79875" name="Θέση υποσέλιδου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79876" name="TextBox 4"/>
          <p:cNvSpPr txBox="1">
            <a:spLocks noChangeArrowheads="1"/>
          </p:cNvSpPr>
          <p:nvPr/>
        </p:nvSpPr>
        <p:spPr bwMode="auto">
          <a:xfrm>
            <a:off x="533400" y="1443318"/>
            <a:ext cx="81438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sz="2400" dirty="0"/>
              <a:t>Το </a:t>
            </a:r>
            <a:r>
              <a:rPr lang="en-US" sz="2400" b="1" dirty="0"/>
              <a:t>DHCP</a:t>
            </a:r>
            <a:r>
              <a:rPr lang="el-GR" sz="2400" dirty="0"/>
              <a:t> μπορεί να κάνει περισσότερα από απλά να κατανέμει μια </a:t>
            </a:r>
            <a:r>
              <a:rPr lang="en-US" sz="2400" dirty="0"/>
              <a:t>IP </a:t>
            </a:r>
            <a:r>
              <a:rPr lang="el-GR" sz="2400" dirty="0"/>
              <a:t>διεύθυνση  στο </a:t>
            </a:r>
            <a:r>
              <a:rPr lang="el-GR" sz="2400" dirty="0" err="1"/>
              <a:t>υποδίκτυο</a:t>
            </a:r>
            <a:r>
              <a:rPr lang="el-GR" sz="2400" dirty="0"/>
              <a:t>:</a:t>
            </a:r>
          </a:p>
          <a:p>
            <a:pPr marL="742950" lvl="1" indent="-285750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400" dirty="0"/>
              <a:t>Διεύθυνση του δρομολογητή </a:t>
            </a:r>
            <a:r>
              <a:rPr lang="el-GR" sz="2400" dirty="0" smtClean="0"/>
              <a:t>πρώτου άλματος </a:t>
            </a:r>
            <a:br>
              <a:rPr lang="el-GR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first-hop router)</a:t>
            </a:r>
            <a:r>
              <a:rPr lang="el-GR" sz="2400" dirty="0"/>
              <a:t> για τον πελάτη</a:t>
            </a:r>
          </a:p>
          <a:p>
            <a:pPr marL="742950" lvl="1" indent="-285750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400" dirty="0"/>
              <a:t>Όνομα και </a:t>
            </a:r>
            <a:r>
              <a:rPr lang="en-US" sz="2400" dirty="0"/>
              <a:t>IP </a:t>
            </a:r>
            <a:r>
              <a:rPr lang="el-GR" sz="2400" dirty="0"/>
              <a:t>διεύθυνση του </a:t>
            </a:r>
            <a:r>
              <a:rPr lang="en-US" sz="2400" dirty="0"/>
              <a:t>DNS server</a:t>
            </a:r>
          </a:p>
          <a:p>
            <a:pPr marL="742950" lvl="1" indent="-285750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400" dirty="0"/>
              <a:t>Μάσκα δικτύου (υποδεικνύοντας το τμήμα δικτύου σε σχέση με το τμήμα υπολογιστή της διεύθυνσης)</a:t>
            </a:r>
          </a:p>
        </p:txBody>
      </p:sp>
    </p:spTree>
    <p:extLst>
      <p:ext uri="{BB962C8B-B14F-4D97-AF65-F5344CB8AC3E}">
        <p14:creationId xmlns:p14="http://schemas.microsoft.com/office/powerpoint/2010/main" val="312032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Τίτλος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4842641" cy="562091"/>
          </a:xfrm>
        </p:spPr>
        <p:txBody>
          <a:bodyPr/>
          <a:lstStyle/>
          <a:p>
            <a:r>
              <a:rPr lang="en-US" sz="3200" dirty="0" smtClean="0"/>
              <a:t>DHCP: </a:t>
            </a:r>
            <a:r>
              <a:rPr lang="el-GR" sz="3200" dirty="0" smtClean="0"/>
              <a:t>παράδειγμα</a:t>
            </a:r>
          </a:p>
        </p:txBody>
      </p:sp>
      <p:sp>
        <p:nvSpPr>
          <p:cNvPr id="80898" name="Θέση αριθμού διαφάνειας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D9C1647-F3B3-4861-9DE4-81561854D17D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80899" name="Θέση υποσέλιδου 3"/>
          <p:cNvSpPr>
            <a:spLocks noGrp="1"/>
          </p:cNvSpPr>
          <p:nvPr>
            <p:ph type="ftr" sz="quarter" idx="12"/>
          </p:nvPr>
        </p:nvSpPr>
        <p:spPr>
          <a:xfrm>
            <a:off x="4716463" y="6400800"/>
            <a:ext cx="3606800" cy="457200"/>
          </a:xfrm>
          <a:noFill/>
        </p:spPr>
        <p:txBody>
          <a:bodyPr/>
          <a:lstStyle/>
          <a:p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80900" name="Ορθογώνιο 5"/>
          <p:cNvSpPr>
            <a:spLocks noChangeArrowheads="1"/>
          </p:cNvSpPr>
          <p:nvPr/>
        </p:nvSpPr>
        <p:spPr bwMode="auto">
          <a:xfrm>
            <a:off x="196850" y="1258888"/>
            <a:ext cx="4876800" cy="34385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el-GR"/>
          </a:p>
        </p:txBody>
      </p:sp>
      <p:sp>
        <p:nvSpPr>
          <p:cNvPr id="80901" name="Freeform 3"/>
          <p:cNvSpPr>
            <a:spLocks/>
          </p:cNvSpPr>
          <p:nvPr/>
        </p:nvSpPr>
        <p:spPr bwMode="auto">
          <a:xfrm>
            <a:off x="773113" y="1428750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0902" name="Line 36"/>
          <p:cNvSpPr>
            <a:spLocks noChangeShapeType="1"/>
          </p:cNvSpPr>
          <p:nvPr/>
        </p:nvSpPr>
        <p:spPr bwMode="auto">
          <a:xfrm flipV="1">
            <a:off x="3775075" y="25003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03" name="Line 43"/>
          <p:cNvSpPr>
            <a:spLocks noChangeShapeType="1"/>
          </p:cNvSpPr>
          <p:nvPr/>
        </p:nvSpPr>
        <p:spPr bwMode="auto">
          <a:xfrm flipV="1">
            <a:off x="2665413" y="2673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04" name="Line 44"/>
          <p:cNvSpPr>
            <a:spLocks noChangeShapeType="1"/>
          </p:cNvSpPr>
          <p:nvPr/>
        </p:nvSpPr>
        <p:spPr bwMode="auto">
          <a:xfrm flipV="1">
            <a:off x="3924300" y="2357438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05" name="Line 48"/>
          <p:cNvSpPr>
            <a:spLocks noChangeShapeType="1"/>
          </p:cNvSpPr>
          <p:nvPr/>
        </p:nvSpPr>
        <p:spPr bwMode="auto">
          <a:xfrm flipV="1">
            <a:off x="3279775" y="2892425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06" name="Text Box 155"/>
          <p:cNvSpPr txBox="1">
            <a:spLocks noChangeArrowheads="1"/>
          </p:cNvSpPr>
          <p:nvPr/>
        </p:nvSpPr>
        <p:spPr bwMode="auto">
          <a:xfrm>
            <a:off x="3327400" y="3284538"/>
            <a:ext cx="1047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latin typeface="Arial" charset="0"/>
                <a:ea typeface="ＭＳ Ｐゴシック"/>
                <a:cs typeface="ＭＳ Ｐゴシック"/>
              </a:rPr>
              <a:t>168.1.1.1</a:t>
            </a:r>
          </a:p>
          <a:p>
            <a:pPr eaLnBrk="0" hangingPunct="0"/>
            <a:endParaRPr lang="en-US" sz="1400">
              <a:latin typeface="Arial" charset="0"/>
              <a:ea typeface="ＭＳ Ｐゴシック"/>
              <a:cs typeface="ＭＳ Ｐゴシック"/>
            </a:endParaRPr>
          </a:p>
        </p:txBody>
      </p:sp>
      <p:grpSp>
        <p:nvGrpSpPr>
          <p:cNvPr id="80907" name="Group 186"/>
          <p:cNvGrpSpPr>
            <a:grpSpLocks/>
          </p:cNvGrpSpPr>
          <p:nvPr/>
        </p:nvGrpSpPr>
        <p:grpSpPr bwMode="auto">
          <a:xfrm>
            <a:off x="3140075" y="2598738"/>
            <a:ext cx="963613" cy="300037"/>
            <a:chOff x="4410" y="1365"/>
            <a:chExt cx="663" cy="224"/>
          </a:xfrm>
        </p:grpSpPr>
        <p:sp>
          <p:nvSpPr>
            <p:cNvPr id="81083" name="Rectangle 187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84" name="AutoShape 188"/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85" name="Freeform 189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86" name="Freeform 190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267 h 63"/>
                <a:gd name="T2" fmla="*/ 1294 w 280"/>
                <a:gd name="T3" fmla="*/ 259 h 63"/>
                <a:gd name="T4" fmla="*/ 7635 w 280"/>
                <a:gd name="T5" fmla="*/ 0 h 63"/>
                <a:gd name="T6" fmla="*/ 9748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81087" name="Freeform 191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80908" name="Group 192"/>
          <p:cNvGrpSpPr>
            <a:grpSpLocks/>
          </p:cNvGrpSpPr>
          <p:nvPr/>
        </p:nvGrpSpPr>
        <p:grpSpPr bwMode="auto">
          <a:xfrm>
            <a:off x="2674938" y="3525838"/>
            <a:ext cx="1066800" cy="406400"/>
            <a:chOff x="4396" y="1245"/>
            <a:chExt cx="672" cy="248"/>
          </a:xfrm>
        </p:grpSpPr>
        <p:sp>
          <p:nvSpPr>
            <p:cNvPr id="8107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8107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8107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grpSp>
          <p:nvGrpSpPr>
            <p:cNvPr id="81078" name="Group 19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1081" name="Freeform 19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1082" name="Freeform 19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81079" name="Line 19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80" name="Line 20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0909" name="Group 201"/>
          <p:cNvGrpSpPr>
            <a:grpSpLocks/>
          </p:cNvGrpSpPr>
          <p:nvPr/>
        </p:nvGrpSpPr>
        <p:grpSpPr bwMode="auto">
          <a:xfrm>
            <a:off x="2706688" y="3330575"/>
            <a:ext cx="423862" cy="647700"/>
            <a:chOff x="4140" y="429"/>
            <a:chExt cx="1425" cy="2396"/>
          </a:xfrm>
        </p:grpSpPr>
        <p:sp>
          <p:nvSpPr>
            <p:cNvPr id="81043" name="Freeform 20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44" name="Rectangle 203"/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45" name="Freeform 20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46" name="Freeform 20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47" name="Rectangle 206"/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81048" name="Group 20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1073" name="AutoShape 208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1074" name="AutoShape 209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1049" name="Rectangle 210"/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81050" name="Group 21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1071" name="AutoShape 212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1072" name="AutoShape 213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1051" name="Rectangle 214"/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52" name="Rectangle 215"/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81053" name="Group 21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1069" name="AutoShape 2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1070" name="AutoShape 218"/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1054" name="Freeform 21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81055" name="Group 22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1067" name="AutoShape 221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1068" name="AutoShape 222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1056" name="Rectangle 223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57" name="Freeform 22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58" name="Freeform 22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59" name="Oval 226"/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60" name="Freeform 22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61" name="AutoShape 22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62" name="AutoShape 229"/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63" name="Oval 230"/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64" name="Oval 231"/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81065" name="Oval 232"/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66" name="Rectangle 233"/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80910" name="Group 234"/>
          <p:cNvGrpSpPr>
            <a:grpSpLocks/>
          </p:cNvGrpSpPr>
          <p:nvPr/>
        </p:nvGrpSpPr>
        <p:grpSpPr bwMode="auto">
          <a:xfrm>
            <a:off x="1978025" y="2295525"/>
            <a:ext cx="850900" cy="615950"/>
            <a:chOff x="4420" y="878"/>
            <a:chExt cx="614" cy="458"/>
          </a:xfrm>
        </p:grpSpPr>
        <p:pic>
          <p:nvPicPr>
            <p:cNvPr id="81021" name="Picture 235" descr="laptop_keyboar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022" name="Freeform 236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81023" name="Picture 237" descr="scree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024" name="Freeform 238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25" name="Freeform 239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26" name="Freeform 240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27" name="Freeform 241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28" name="Freeform 242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29" name="Freeform 243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81030" name="Group 244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81037" name="Freeform 245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1038" name="Freeform 246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1039" name="Freeform 247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1040" name="Freeform 248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1041" name="Freeform 249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1042" name="Freeform 250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81031" name="Freeform 251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32" name="Freeform 252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33" name="Freeform 253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34" name="Freeform 254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35" name="Freeform 255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36" name="Freeform 256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84" name="AutoShape 34"/>
          <p:cNvSpPr>
            <a:spLocks noChangeArrowheads="1"/>
          </p:cNvSpPr>
          <p:nvPr/>
        </p:nvSpPr>
        <p:spPr bwMode="auto">
          <a:xfrm>
            <a:off x="830263" y="2422525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5" name="Group 45"/>
          <p:cNvGrpSpPr>
            <a:grpSpLocks/>
          </p:cNvGrpSpPr>
          <p:nvPr/>
        </p:nvGrpSpPr>
        <p:grpSpPr bwMode="auto">
          <a:xfrm>
            <a:off x="1195388" y="1258888"/>
            <a:ext cx="976312" cy="1460500"/>
            <a:chOff x="651" y="681"/>
            <a:chExt cx="615" cy="920"/>
          </a:xfrm>
        </p:grpSpPr>
        <p:sp>
          <p:nvSpPr>
            <p:cNvPr id="81013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7000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81014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1015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1016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DHCP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UDP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IP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Eth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Phy</a:t>
                </a:r>
              </a:p>
            </p:txBody>
          </p:sp>
          <p:sp>
            <p:nvSpPr>
              <p:cNvPr id="81017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1018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1019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1020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94" name="Group 54"/>
          <p:cNvGrpSpPr>
            <a:grpSpLocks/>
          </p:cNvGrpSpPr>
          <p:nvPr/>
        </p:nvGrpSpPr>
        <p:grpSpPr bwMode="auto">
          <a:xfrm>
            <a:off x="520700" y="1317625"/>
            <a:ext cx="544513" cy="244475"/>
            <a:chOff x="844" y="3337"/>
            <a:chExt cx="343" cy="154"/>
          </a:xfrm>
        </p:grpSpPr>
        <p:sp>
          <p:nvSpPr>
            <p:cNvPr id="81011" name="Rectangle 55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12" name="Text Box 56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bg1"/>
                  </a:solidFill>
                  <a:latin typeface="Arial" charset="0"/>
                  <a:ea typeface="ＭＳ Ｐゴシック"/>
                  <a:cs typeface="ＭＳ Ｐゴシック"/>
                </a:rPr>
                <a:t>DHCP</a:t>
              </a:r>
            </a:p>
          </p:txBody>
        </p:sp>
      </p:grpSp>
      <p:grpSp>
        <p:nvGrpSpPr>
          <p:cNvPr id="97" name="Group 57"/>
          <p:cNvGrpSpPr>
            <a:grpSpLocks/>
          </p:cNvGrpSpPr>
          <p:nvPr/>
        </p:nvGrpSpPr>
        <p:grpSpPr bwMode="auto">
          <a:xfrm>
            <a:off x="66675" y="1336675"/>
            <a:ext cx="1081088" cy="1166813"/>
            <a:chOff x="42" y="744"/>
            <a:chExt cx="681" cy="735"/>
          </a:xfrm>
        </p:grpSpPr>
        <p:grpSp>
          <p:nvGrpSpPr>
            <p:cNvPr id="80979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80981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81006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100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1010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  <a:ea typeface="ＭＳ Ｐゴシック"/>
                        <a:cs typeface="ＭＳ Ｐゴシック"/>
                      </a:rPr>
                      <a:t>DHCP</a:t>
                    </a:r>
                  </a:p>
                </p:txBody>
              </p:sp>
            </p:grpSp>
            <p:sp>
              <p:nvSpPr>
                <p:cNvPr id="81007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1008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80982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81000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1004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1005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  <a:ea typeface="ＭＳ Ｐゴシック"/>
                        <a:cs typeface="ＭＳ Ｐゴシック"/>
                      </a:rPr>
                      <a:t>DHCP</a:t>
                    </a:r>
                  </a:p>
                </p:txBody>
              </p:sp>
            </p:grpSp>
            <p:grpSp>
              <p:nvGrpSpPr>
                <p:cNvPr id="81001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1002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1003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</p:grpSp>
          </p:grpSp>
          <p:grpSp>
            <p:nvGrpSpPr>
              <p:cNvPr id="80983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0998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0999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80984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80985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8098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80992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0996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  <p:sp>
                    <p:nvSpPr>
                      <p:cNvPr id="80997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>
                            <a:solidFill>
                              <a:schemeClr val="bg1"/>
                            </a:solidFill>
                            <a:latin typeface="Arial" charset="0"/>
                            <a:ea typeface="ＭＳ Ｐゴシック"/>
                            <a:cs typeface="ＭＳ Ｐゴシック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80993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0994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  <p:sp>
                    <p:nvSpPr>
                      <p:cNvPr id="80995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</p:grpSp>
              </p:grpSp>
              <p:sp>
                <p:nvSpPr>
                  <p:cNvPr id="80990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0991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</p:grpSp>
            <p:sp>
              <p:nvSpPr>
                <p:cNvPr id="80986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0987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0988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</p:grpSp>
        <p:sp>
          <p:nvSpPr>
            <p:cNvPr id="80980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0" name="Group 90"/>
          <p:cNvGrpSpPr>
            <a:grpSpLocks/>
          </p:cNvGrpSpPr>
          <p:nvPr/>
        </p:nvGrpSpPr>
        <p:grpSpPr bwMode="auto">
          <a:xfrm>
            <a:off x="650875" y="2544763"/>
            <a:ext cx="1081088" cy="244475"/>
            <a:chOff x="504" y="3523"/>
            <a:chExt cx="681" cy="154"/>
          </a:xfrm>
        </p:grpSpPr>
        <p:grpSp>
          <p:nvGrpSpPr>
            <p:cNvPr id="80966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80970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80973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0977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0978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  <a:ea typeface="ＭＳ Ｐゴシック"/>
                        <a:cs typeface="ＭＳ Ｐゴシック"/>
                      </a:rPr>
                      <a:t>DHCP</a:t>
                    </a:r>
                  </a:p>
                </p:txBody>
              </p:sp>
            </p:grpSp>
            <p:grpSp>
              <p:nvGrpSpPr>
                <p:cNvPr id="80974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097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0976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</p:grpSp>
          </p:grpSp>
          <p:sp>
            <p:nvSpPr>
              <p:cNvPr id="80971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0972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0967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0968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0969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44" name="Group 104"/>
          <p:cNvGrpSpPr>
            <a:grpSpLocks/>
          </p:cNvGrpSpPr>
          <p:nvPr/>
        </p:nvGrpSpPr>
        <p:grpSpPr bwMode="auto">
          <a:xfrm>
            <a:off x="1477963" y="3236913"/>
            <a:ext cx="1316037" cy="1314450"/>
            <a:chOff x="931" y="1941"/>
            <a:chExt cx="829" cy="828"/>
          </a:xfrm>
        </p:grpSpPr>
        <p:sp>
          <p:nvSpPr>
            <p:cNvPr id="80958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000099">
                    <a:alpha val="64998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80959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0960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0961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DHCP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UDP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IP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Eth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Phy</a:t>
                </a:r>
              </a:p>
            </p:txBody>
          </p:sp>
          <p:sp>
            <p:nvSpPr>
              <p:cNvPr id="80962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0963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0964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0965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153" name="Group 113"/>
          <p:cNvGrpSpPr>
            <a:grpSpLocks/>
          </p:cNvGrpSpPr>
          <p:nvPr/>
        </p:nvGrpSpPr>
        <p:grpSpPr bwMode="auto">
          <a:xfrm>
            <a:off x="339725" y="3136900"/>
            <a:ext cx="1081088" cy="1217613"/>
            <a:chOff x="1404" y="3105"/>
            <a:chExt cx="681" cy="767"/>
          </a:xfrm>
        </p:grpSpPr>
        <p:grpSp>
          <p:nvGrpSpPr>
            <p:cNvPr id="80923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80928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80953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0956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0957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  <a:ea typeface="ＭＳ Ｐゴシック"/>
                        <a:cs typeface="ＭＳ Ｐゴシック"/>
                      </a:rPr>
                      <a:t>DHCP</a:t>
                    </a:r>
                  </a:p>
                </p:txBody>
              </p:sp>
            </p:grpSp>
            <p:sp>
              <p:nvSpPr>
                <p:cNvPr id="80954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0955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80929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80947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0951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0952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  <a:ea typeface="ＭＳ Ｐゴシック"/>
                        <a:cs typeface="ＭＳ Ｐゴシック"/>
                      </a:rPr>
                      <a:t>DHCP</a:t>
                    </a:r>
                  </a:p>
                </p:txBody>
              </p:sp>
            </p:grpSp>
            <p:grpSp>
              <p:nvGrpSpPr>
                <p:cNvPr id="80948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0949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0950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</p:grpSp>
          </p:grpSp>
          <p:grpSp>
            <p:nvGrpSpPr>
              <p:cNvPr id="80930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0945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0946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80931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80932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80936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80939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0943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  <p:sp>
                    <p:nvSpPr>
                      <p:cNvPr id="80944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>
                            <a:solidFill>
                              <a:schemeClr val="bg1"/>
                            </a:solidFill>
                            <a:latin typeface="Arial" charset="0"/>
                            <a:ea typeface="ＭＳ Ｐゴシック"/>
                            <a:cs typeface="ＭＳ Ｐゴシック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80940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0941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  <p:sp>
                    <p:nvSpPr>
                      <p:cNvPr id="80942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</p:grpSp>
              </p:grpSp>
              <p:sp>
                <p:nvSpPr>
                  <p:cNvPr id="80937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0938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</p:grpSp>
            <p:sp>
              <p:nvSpPr>
                <p:cNvPr id="80933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0934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0935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</p:grpSp>
        <p:sp>
          <p:nvSpPr>
            <p:cNvPr id="80924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80925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0926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0927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DHCP</a:t>
                </a:r>
              </a:p>
            </p:txBody>
          </p:sp>
        </p:grpSp>
      </p:grpSp>
      <p:grpSp>
        <p:nvGrpSpPr>
          <p:cNvPr id="189" name="Group 149"/>
          <p:cNvGrpSpPr>
            <a:grpSpLocks/>
          </p:cNvGrpSpPr>
          <p:nvPr/>
        </p:nvGrpSpPr>
        <p:grpSpPr bwMode="auto">
          <a:xfrm>
            <a:off x="803275" y="3333750"/>
            <a:ext cx="544513" cy="244475"/>
            <a:chOff x="844" y="3337"/>
            <a:chExt cx="343" cy="154"/>
          </a:xfrm>
        </p:grpSpPr>
        <p:sp>
          <p:nvSpPr>
            <p:cNvPr id="80921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0922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bg1"/>
                  </a:solidFill>
                  <a:latin typeface="Arial" charset="0"/>
                  <a:ea typeface="ＭＳ Ｐゴシック"/>
                  <a:cs typeface="ＭＳ Ｐゴシック"/>
                </a:rPr>
                <a:t>DHCP</a:t>
              </a:r>
            </a:p>
          </p:txBody>
        </p:sp>
      </p:grpSp>
      <p:sp>
        <p:nvSpPr>
          <p:cNvPr id="80919" name="TextBox 191"/>
          <p:cNvSpPr txBox="1">
            <a:spLocks noChangeArrowheads="1"/>
          </p:cNvSpPr>
          <p:nvPr/>
        </p:nvSpPr>
        <p:spPr bwMode="auto">
          <a:xfrm>
            <a:off x="2727325" y="4094163"/>
            <a:ext cx="19351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/>
              <a:t>router </a:t>
            </a:r>
            <a:r>
              <a:rPr lang="el-GR" sz="1600"/>
              <a:t>με ενσωματωμένο </a:t>
            </a:r>
            <a:r>
              <a:rPr lang="en-US" sz="1600"/>
              <a:t>DHCP server</a:t>
            </a:r>
            <a:endParaRPr lang="el-GR" sz="1600"/>
          </a:p>
        </p:txBody>
      </p:sp>
      <p:sp>
        <p:nvSpPr>
          <p:cNvPr id="80920" name="TextBox 192"/>
          <p:cNvSpPr txBox="1">
            <a:spLocks noChangeArrowheads="1"/>
          </p:cNvSpPr>
          <p:nvPr/>
        </p:nvSpPr>
        <p:spPr bwMode="auto">
          <a:xfrm>
            <a:off x="4598495" y="790691"/>
            <a:ext cx="454550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l-GR" dirty="0"/>
              <a:t>Για τη σύνδεση του </a:t>
            </a:r>
            <a:r>
              <a:rPr lang="en-US" dirty="0"/>
              <a:t>laptop </a:t>
            </a:r>
            <a:r>
              <a:rPr lang="el-GR" dirty="0"/>
              <a:t>απαιτείται η </a:t>
            </a:r>
            <a:r>
              <a:rPr lang="en-US" dirty="0"/>
              <a:t>IP </a:t>
            </a:r>
            <a:r>
              <a:rPr lang="el-GR" dirty="0"/>
              <a:t>διεύθυνσή του, η διεύθυνση του δρομολογητή </a:t>
            </a:r>
            <a:r>
              <a:rPr lang="el-GR" dirty="0" smtClean="0"/>
              <a:t>πρώτου άλματος, </a:t>
            </a:r>
            <a:br>
              <a:rPr lang="el-GR" dirty="0" smtClean="0"/>
            </a:br>
            <a:r>
              <a:rPr lang="el-GR" dirty="0" smtClean="0"/>
              <a:t>η </a:t>
            </a:r>
            <a:r>
              <a:rPr lang="el-GR" dirty="0"/>
              <a:t>διεύθυνση του </a:t>
            </a:r>
            <a:r>
              <a:rPr lang="en-US" dirty="0"/>
              <a:t>DNS server:</a:t>
            </a:r>
            <a:r>
              <a:rPr lang="el-GR" dirty="0"/>
              <a:t> χρησιμοποίησε </a:t>
            </a:r>
            <a:r>
              <a:rPr lang="en-US" dirty="0" smtClean="0"/>
              <a:t>DHCP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  <a:p>
            <a:pPr marL="285750" indent="-285750" eaLnBrk="0" hangingPunct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l-GR" dirty="0"/>
              <a:t>Το μήνυμα </a:t>
            </a:r>
            <a:r>
              <a:rPr lang="en-US" dirty="0"/>
              <a:t>DHCP request </a:t>
            </a:r>
            <a:r>
              <a:rPr lang="el-GR" dirty="0"/>
              <a:t>ενθυλακώνεται στο </a:t>
            </a:r>
            <a:r>
              <a:rPr lang="en-US" dirty="0"/>
              <a:t>UDP, </a:t>
            </a:r>
            <a:r>
              <a:rPr lang="el-GR" dirty="0"/>
              <a:t>που ενθυλακώνεται σε </a:t>
            </a:r>
            <a:r>
              <a:rPr lang="en-US" dirty="0"/>
              <a:t>IP, </a:t>
            </a:r>
            <a:r>
              <a:rPr lang="el-GR" dirty="0"/>
              <a:t>που ενθυλακώνεται στο </a:t>
            </a:r>
            <a:r>
              <a:rPr lang="en-US" dirty="0"/>
              <a:t>Ethernet </a:t>
            </a:r>
            <a:r>
              <a:rPr lang="en-US" dirty="0" smtClean="0"/>
              <a:t>802.1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  <a:p>
            <a:pPr marL="285750" indent="-285750" eaLnBrk="0" hangingPunct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l-GR" dirty="0"/>
              <a:t>Εκπέμπεται ένα </a:t>
            </a:r>
            <a:r>
              <a:rPr lang="en-US" dirty="0"/>
              <a:t>broadcast </a:t>
            </a:r>
            <a:r>
              <a:rPr lang="en-US" dirty="0" smtClean="0"/>
              <a:t>Ethernet </a:t>
            </a:r>
            <a:r>
              <a:rPr lang="el-GR" dirty="0"/>
              <a:t>πλαίσιο στο </a:t>
            </a:r>
            <a:r>
              <a:rPr lang="en-US" dirty="0"/>
              <a:t>LAN (</a:t>
            </a:r>
            <a:r>
              <a:rPr lang="el-GR" dirty="0"/>
              <a:t>προορισμός: </a:t>
            </a:r>
            <a:r>
              <a:rPr lang="en-US" dirty="0" smtClean="0"/>
              <a:t>FF</a:t>
            </a:r>
            <a:r>
              <a:rPr lang="el-GR" dirty="0" smtClean="0"/>
              <a:t>-</a:t>
            </a:r>
            <a:r>
              <a:rPr lang="en-US" dirty="0" smtClean="0"/>
              <a:t>FF</a:t>
            </a:r>
            <a:r>
              <a:rPr lang="el-GR" dirty="0" smtClean="0"/>
              <a:t>-</a:t>
            </a:r>
            <a:r>
              <a:rPr lang="en-US" dirty="0" smtClean="0"/>
              <a:t>FF</a:t>
            </a:r>
            <a:r>
              <a:rPr lang="el-GR" dirty="0" smtClean="0"/>
              <a:t>-</a:t>
            </a:r>
            <a:r>
              <a:rPr lang="en-US" dirty="0" smtClean="0"/>
              <a:t>FF</a:t>
            </a:r>
            <a:r>
              <a:rPr lang="el-GR" dirty="0" smtClean="0"/>
              <a:t>-</a:t>
            </a:r>
            <a:r>
              <a:rPr lang="en-US" dirty="0" smtClean="0"/>
              <a:t>FF), </a:t>
            </a:r>
            <a:r>
              <a:rPr lang="el-GR" dirty="0"/>
              <a:t>που λαμβάνεται στο δρομολογητή ο οποίος τρέχει τον </a:t>
            </a:r>
            <a:r>
              <a:rPr lang="en-US" dirty="0"/>
              <a:t>DHCP </a:t>
            </a:r>
            <a:r>
              <a:rPr lang="en-US" dirty="0" smtClean="0"/>
              <a:t>server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  <a:p>
            <a:pPr marL="285750" indent="-285750" eaLnBrk="0" hangingPunct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l-GR" dirty="0"/>
              <a:t>Το </a:t>
            </a:r>
            <a:r>
              <a:rPr lang="en-US" dirty="0" smtClean="0"/>
              <a:t>Ethernet</a:t>
            </a:r>
            <a:r>
              <a:rPr lang="el-GR" dirty="0" smtClean="0"/>
              <a:t> </a:t>
            </a:r>
            <a:r>
              <a:rPr lang="en-US" dirty="0" smtClean="0"/>
              <a:t>frame </a:t>
            </a:r>
            <a:r>
              <a:rPr lang="el-GR" dirty="0" smtClean="0"/>
              <a:t>απ</a:t>
            </a:r>
            <a:r>
              <a:rPr lang="en-US" dirty="0" smtClean="0"/>
              <a:t>o</a:t>
            </a:r>
            <a:r>
              <a:rPr lang="el-GR" dirty="0" err="1" smtClean="0"/>
              <a:t>θυλακώνεται</a:t>
            </a:r>
            <a:r>
              <a:rPr lang="el-GR" dirty="0" smtClean="0"/>
              <a:t> </a:t>
            </a:r>
            <a:r>
              <a:rPr lang="el-GR" dirty="0"/>
              <a:t>σε </a:t>
            </a:r>
            <a:r>
              <a:rPr lang="en-US" dirty="0"/>
              <a:t>IP, </a:t>
            </a:r>
            <a:r>
              <a:rPr lang="el-GR" dirty="0"/>
              <a:t>το </a:t>
            </a:r>
            <a:r>
              <a:rPr lang="en-US" dirty="0"/>
              <a:t>IP </a:t>
            </a:r>
            <a:r>
              <a:rPr lang="el-GR" dirty="0" smtClean="0"/>
              <a:t>απ</a:t>
            </a:r>
            <a:r>
              <a:rPr lang="en-US" dirty="0" smtClean="0"/>
              <a:t>o</a:t>
            </a:r>
            <a:r>
              <a:rPr lang="el-GR" dirty="0" err="1" smtClean="0"/>
              <a:t>θυλακώνεται</a:t>
            </a:r>
            <a:r>
              <a:rPr lang="el-GR" dirty="0" smtClean="0"/>
              <a:t> </a:t>
            </a:r>
            <a:r>
              <a:rPr lang="el-GR" dirty="0"/>
              <a:t>σε </a:t>
            </a:r>
            <a:r>
              <a:rPr lang="en-US" dirty="0"/>
              <a:t>UDP </a:t>
            </a:r>
            <a:r>
              <a:rPr lang="el-GR" dirty="0"/>
              <a:t>και το </a:t>
            </a:r>
            <a:r>
              <a:rPr lang="en-US" dirty="0"/>
              <a:t>UDP </a:t>
            </a:r>
            <a:r>
              <a:rPr lang="el-GR" dirty="0"/>
              <a:t>σε </a:t>
            </a:r>
            <a:r>
              <a:rPr lang="en-US" dirty="0"/>
              <a:t>DHCP.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956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F6F14EBF-9CF3-4A0D-A2EB-EF996DB9798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/>
          <a:lstStyle/>
          <a:p>
            <a:r>
              <a:rPr lang="el-GR" sz="3600" dirty="0" smtClean="0"/>
              <a:t>Επίπεδο Δικτύου</a:t>
            </a:r>
            <a:endParaRPr lang="en-US" sz="36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054100"/>
            <a:ext cx="4086225" cy="183197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Μεταφορά τμήματος από τον υπολογιστή αποστολέα στον υπολογιστή δέκτη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Στην πλευρά αποστολής ενθυλακώνει τα τμήματα σε </a:t>
            </a:r>
            <a:r>
              <a:rPr lang="en-US" sz="2000" dirty="0" smtClean="0"/>
              <a:t>datagrams </a:t>
            </a:r>
            <a:r>
              <a:rPr lang="en-US" sz="1800" dirty="0" smtClean="0"/>
              <a:t>(</a:t>
            </a:r>
            <a:r>
              <a:rPr lang="el-GR" sz="1800" dirty="0" err="1" smtClean="0"/>
              <a:t>δεδομενογράμματα</a:t>
            </a:r>
            <a:r>
              <a:rPr lang="en-US" sz="1800" dirty="0" smtClean="0"/>
              <a:t>)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Στην πλευρά του δέκτη</a:t>
            </a:r>
            <a:r>
              <a:rPr lang="en-US" sz="2000" dirty="0" smtClean="0"/>
              <a:t>,</a:t>
            </a:r>
            <a:r>
              <a:rPr lang="el-GR" sz="2000" dirty="0" smtClean="0"/>
              <a:t> παραδίδει τα τμήματα στο επίπεδο μεταφοράς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Πρωτόκολλα επιπέδου δικτύου σε </a:t>
            </a:r>
            <a:r>
              <a:rPr lang="el-GR" sz="2000" dirty="0" smtClean="0">
                <a:solidFill>
                  <a:srgbClr val="000099"/>
                </a:solidFill>
              </a:rPr>
              <a:t>κάθε</a:t>
            </a:r>
            <a:r>
              <a:rPr lang="el-GR" sz="2000" dirty="0" smtClean="0"/>
              <a:t> υπολογιστή, δρομολογητή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Ο δρομολογητής εξετάζει πεδία της κεφαλίδας όλων των</a:t>
            </a:r>
            <a:r>
              <a:rPr lang="en-US" sz="2000" dirty="0" smtClean="0"/>
              <a:t> IP datagrams</a:t>
            </a:r>
            <a:r>
              <a:rPr lang="el-GR" sz="2000" dirty="0" smtClean="0"/>
              <a:t> που περνούν από αυτόν</a:t>
            </a:r>
            <a:endParaRPr lang="en-US" sz="1600" dirty="0" smtClean="0"/>
          </a:p>
          <a:p>
            <a:pPr>
              <a:buFont typeface="ZapfDingbats"/>
              <a:buNone/>
            </a:pPr>
            <a:endParaRPr lang="en-US" sz="2000" dirty="0" smtClean="0"/>
          </a:p>
        </p:txBody>
      </p:sp>
      <p:sp>
        <p:nvSpPr>
          <p:cNvPr id="19460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19461" name="Freeform 1285"/>
          <p:cNvSpPr>
            <a:spLocks/>
          </p:cNvSpPr>
          <p:nvPr/>
        </p:nvSpPr>
        <p:spPr bwMode="auto">
          <a:xfrm>
            <a:off x="6748463" y="3516313"/>
            <a:ext cx="1314450" cy="674687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62" name="Freeform 1286"/>
          <p:cNvSpPr>
            <a:spLocks/>
          </p:cNvSpPr>
          <p:nvPr/>
        </p:nvSpPr>
        <p:spPr bwMode="auto">
          <a:xfrm>
            <a:off x="6767513" y="1990725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63" name="Freeform 1287"/>
          <p:cNvSpPr>
            <a:spLocks/>
          </p:cNvSpPr>
          <p:nvPr/>
        </p:nvSpPr>
        <p:spPr bwMode="auto">
          <a:xfrm>
            <a:off x="4946650" y="1698625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19464" name="Group 1288"/>
          <p:cNvGrpSpPr>
            <a:grpSpLocks/>
          </p:cNvGrpSpPr>
          <p:nvPr/>
        </p:nvGrpSpPr>
        <p:grpSpPr bwMode="auto">
          <a:xfrm>
            <a:off x="5022850" y="2963863"/>
            <a:ext cx="1458913" cy="933450"/>
            <a:chOff x="2889" y="1631"/>
            <a:chExt cx="980" cy="743"/>
          </a:xfrm>
        </p:grpSpPr>
        <p:sp>
          <p:nvSpPr>
            <p:cNvPr id="20077" name="Rectangle 128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0078" name="AutoShape 129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solidFill>
                  <a:srgbClr val="00CCFF"/>
                </a:solidFill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19465" name="Line 1291"/>
          <p:cNvSpPr>
            <a:spLocks noChangeShapeType="1"/>
          </p:cNvSpPr>
          <p:nvPr/>
        </p:nvSpPr>
        <p:spPr bwMode="auto">
          <a:xfrm>
            <a:off x="7140575" y="3802063"/>
            <a:ext cx="163513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66" name="Line 1292"/>
          <p:cNvSpPr>
            <a:spLocks noChangeShapeType="1"/>
          </p:cNvSpPr>
          <p:nvPr/>
        </p:nvSpPr>
        <p:spPr bwMode="auto">
          <a:xfrm>
            <a:off x="7237413" y="3722688"/>
            <a:ext cx="27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67" name="Line 1293"/>
          <p:cNvSpPr>
            <a:spLocks noChangeShapeType="1"/>
          </p:cNvSpPr>
          <p:nvPr/>
        </p:nvSpPr>
        <p:spPr bwMode="auto">
          <a:xfrm flipV="1">
            <a:off x="7473950" y="3808413"/>
            <a:ext cx="1349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68" name="Line 1294"/>
          <p:cNvSpPr>
            <a:spLocks noChangeShapeType="1"/>
          </p:cNvSpPr>
          <p:nvPr/>
        </p:nvSpPr>
        <p:spPr bwMode="auto">
          <a:xfrm>
            <a:off x="6172200" y="3729038"/>
            <a:ext cx="67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69" name="Line 1295"/>
          <p:cNvSpPr>
            <a:spLocks noChangeShapeType="1"/>
          </p:cNvSpPr>
          <p:nvPr/>
        </p:nvSpPr>
        <p:spPr bwMode="auto">
          <a:xfrm>
            <a:off x="6467475" y="2576513"/>
            <a:ext cx="5095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70" name="Line 1296"/>
          <p:cNvSpPr>
            <a:spLocks noChangeShapeType="1"/>
          </p:cNvSpPr>
          <p:nvPr/>
        </p:nvSpPr>
        <p:spPr bwMode="auto">
          <a:xfrm>
            <a:off x="6034088" y="2392363"/>
            <a:ext cx="1524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71" name="Freeform 1297"/>
          <p:cNvSpPr>
            <a:spLocks/>
          </p:cNvSpPr>
          <p:nvPr/>
        </p:nvSpPr>
        <p:spPr bwMode="auto">
          <a:xfrm>
            <a:off x="5241925" y="4367213"/>
            <a:ext cx="3079750" cy="1665287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72" name="Line 1298"/>
          <p:cNvSpPr>
            <a:spLocks noChangeShapeType="1"/>
          </p:cNvSpPr>
          <p:nvPr/>
        </p:nvSpPr>
        <p:spPr bwMode="auto">
          <a:xfrm rot="16200000" flipV="1">
            <a:off x="7541419" y="5239544"/>
            <a:ext cx="47466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73" name="Line 1299"/>
          <p:cNvSpPr>
            <a:spLocks noChangeShapeType="1"/>
          </p:cNvSpPr>
          <p:nvPr/>
        </p:nvSpPr>
        <p:spPr bwMode="auto">
          <a:xfrm rot="5400000" flipV="1">
            <a:off x="7735888" y="5429250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74" name="Line 1300"/>
          <p:cNvSpPr>
            <a:spLocks noChangeShapeType="1"/>
          </p:cNvSpPr>
          <p:nvPr/>
        </p:nvSpPr>
        <p:spPr bwMode="auto">
          <a:xfrm rot="16200000" flipH="1">
            <a:off x="7843837" y="5027613"/>
            <a:ext cx="19367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75" name="Line 1301"/>
          <p:cNvSpPr>
            <a:spLocks noChangeShapeType="1"/>
          </p:cNvSpPr>
          <p:nvPr/>
        </p:nvSpPr>
        <p:spPr bwMode="auto">
          <a:xfrm>
            <a:off x="7102475" y="4686300"/>
            <a:ext cx="3905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76" name="Line 1302"/>
          <p:cNvSpPr>
            <a:spLocks noChangeShapeType="1"/>
          </p:cNvSpPr>
          <p:nvPr/>
        </p:nvSpPr>
        <p:spPr bwMode="auto">
          <a:xfrm flipV="1">
            <a:off x="6481763" y="4673600"/>
            <a:ext cx="322262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77" name="Line 1303"/>
          <p:cNvSpPr>
            <a:spLocks noChangeShapeType="1"/>
          </p:cNvSpPr>
          <p:nvPr/>
        </p:nvSpPr>
        <p:spPr bwMode="auto">
          <a:xfrm flipV="1">
            <a:off x="6524625" y="4965700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78" name="Line 1305"/>
          <p:cNvSpPr>
            <a:spLocks noChangeShapeType="1"/>
          </p:cNvSpPr>
          <p:nvPr/>
        </p:nvSpPr>
        <p:spPr bwMode="auto">
          <a:xfrm>
            <a:off x="5845175" y="4762500"/>
            <a:ext cx="233363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79" name="Line 1306"/>
          <p:cNvSpPr>
            <a:spLocks noChangeShapeType="1"/>
          </p:cNvSpPr>
          <p:nvPr/>
        </p:nvSpPr>
        <p:spPr bwMode="auto">
          <a:xfrm flipV="1">
            <a:off x="5586413" y="4999038"/>
            <a:ext cx="403225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0" name="Line 1309"/>
          <p:cNvSpPr>
            <a:spLocks noChangeShapeType="1"/>
          </p:cNvSpPr>
          <p:nvPr/>
        </p:nvSpPr>
        <p:spPr bwMode="auto">
          <a:xfrm flipH="1">
            <a:off x="6011863" y="5054600"/>
            <a:ext cx="1778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1" name="Line 1310"/>
          <p:cNvSpPr>
            <a:spLocks noChangeShapeType="1"/>
          </p:cNvSpPr>
          <p:nvPr/>
        </p:nvSpPr>
        <p:spPr bwMode="auto">
          <a:xfrm flipH="1" flipV="1">
            <a:off x="6405563" y="5038725"/>
            <a:ext cx="158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2" name="Line 1311"/>
          <p:cNvSpPr>
            <a:spLocks noChangeShapeType="1"/>
          </p:cNvSpPr>
          <p:nvPr/>
        </p:nvSpPr>
        <p:spPr bwMode="auto">
          <a:xfrm>
            <a:off x="6488113" y="5041900"/>
            <a:ext cx="503237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3" name="Line 1313"/>
          <p:cNvSpPr>
            <a:spLocks noChangeShapeType="1"/>
          </p:cNvSpPr>
          <p:nvPr/>
        </p:nvSpPr>
        <p:spPr bwMode="auto">
          <a:xfrm>
            <a:off x="6026150" y="3511550"/>
            <a:ext cx="0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4" name="Line 1314"/>
          <p:cNvSpPr>
            <a:spLocks noChangeShapeType="1"/>
          </p:cNvSpPr>
          <p:nvPr/>
        </p:nvSpPr>
        <p:spPr bwMode="auto">
          <a:xfrm flipV="1">
            <a:off x="7321550" y="2481263"/>
            <a:ext cx="123825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5" name="Line 1315"/>
          <p:cNvSpPr>
            <a:spLocks noChangeShapeType="1"/>
          </p:cNvSpPr>
          <p:nvPr/>
        </p:nvSpPr>
        <p:spPr bwMode="auto">
          <a:xfrm>
            <a:off x="7150100" y="2654300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6" name="Line 1316"/>
          <p:cNvSpPr>
            <a:spLocks noChangeShapeType="1"/>
          </p:cNvSpPr>
          <p:nvPr/>
        </p:nvSpPr>
        <p:spPr bwMode="auto">
          <a:xfrm flipV="1">
            <a:off x="7321550" y="2551113"/>
            <a:ext cx="2635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7" name="Line 1317"/>
          <p:cNvSpPr>
            <a:spLocks noChangeShapeType="1"/>
          </p:cNvSpPr>
          <p:nvPr/>
        </p:nvSpPr>
        <p:spPr bwMode="auto">
          <a:xfrm>
            <a:off x="7686675" y="2549525"/>
            <a:ext cx="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8" name="Line 1318"/>
          <p:cNvSpPr>
            <a:spLocks noChangeShapeType="1"/>
          </p:cNvSpPr>
          <p:nvPr/>
        </p:nvSpPr>
        <p:spPr bwMode="auto">
          <a:xfrm>
            <a:off x="7340600" y="2855913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9" name="Line 1319"/>
          <p:cNvSpPr>
            <a:spLocks noChangeShapeType="1"/>
          </p:cNvSpPr>
          <p:nvPr/>
        </p:nvSpPr>
        <p:spPr bwMode="auto">
          <a:xfrm flipV="1">
            <a:off x="5635625" y="3722688"/>
            <a:ext cx="1682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90" name="Line 1320"/>
          <p:cNvSpPr>
            <a:spLocks noChangeShapeType="1"/>
          </p:cNvSpPr>
          <p:nvPr/>
        </p:nvSpPr>
        <p:spPr bwMode="auto">
          <a:xfrm>
            <a:off x="7894638" y="2846388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91" name="Line 1321"/>
          <p:cNvSpPr>
            <a:spLocks noChangeShapeType="1"/>
          </p:cNvSpPr>
          <p:nvPr/>
        </p:nvSpPr>
        <p:spPr bwMode="auto">
          <a:xfrm flipH="1">
            <a:off x="7040563" y="2922588"/>
            <a:ext cx="98425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92" name="Line 1322"/>
          <p:cNvSpPr>
            <a:spLocks noChangeShapeType="1"/>
          </p:cNvSpPr>
          <p:nvPr/>
        </p:nvSpPr>
        <p:spPr bwMode="auto">
          <a:xfrm flipH="1">
            <a:off x="7632700" y="2922588"/>
            <a:ext cx="111125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93" name="Line 1323"/>
          <p:cNvSpPr>
            <a:spLocks noChangeShapeType="1"/>
          </p:cNvSpPr>
          <p:nvPr/>
        </p:nvSpPr>
        <p:spPr bwMode="auto">
          <a:xfrm flipV="1">
            <a:off x="7016750" y="4064000"/>
            <a:ext cx="227013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19494" name="Group 1324"/>
          <p:cNvGrpSpPr>
            <a:grpSpLocks/>
          </p:cNvGrpSpPr>
          <p:nvPr/>
        </p:nvGrpSpPr>
        <p:grpSpPr bwMode="auto">
          <a:xfrm flipH="1">
            <a:off x="5519738" y="4522788"/>
            <a:ext cx="414337" cy="373062"/>
            <a:chOff x="2839" y="3501"/>
            <a:chExt cx="755" cy="803"/>
          </a:xfrm>
        </p:grpSpPr>
        <p:pic>
          <p:nvPicPr>
            <p:cNvPr id="20075" name="Picture 132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076" name="Freeform 132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9495" name="Group 1327"/>
          <p:cNvGrpSpPr>
            <a:grpSpLocks/>
          </p:cNvGrpSpPr>
          <p:nvPr/>
        </p:nvGrpSpPr>
        <p:grpSpPr bwMode="auto">
          <a:xfrm flipH="1">
            <a:off x="5202238" y="4943475"/>
            <a:ext cx="482600" cy="406400"/>
            <a:chOff x="2839" y="3501"/>
            <a:chExt cx="755" cy="803"/>
          </a:xfrm>
        </p:grpSpPr>
        <p:pic>
          <p:nvPicPr>
            <p:cNvPr id="20073" name="Picture 1328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074" name="Freeform 132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9496" name="Group 1330"/>
          <p:cNvGrpSpPr>
            <a:grpSpLocks/>
          </p:cNvGrpSpPr>
          <p:nvPr/>
        </p:nvGrpSpPr>
        <p:grpSpPr bwMode="auto">
          <a:xfrm flipH="1">
            <a:off x="5680075" y="5245100"/>
            <a:ext cx="427038" cy="349250"/>
            <a:chOff x="2839" y="3501"/>
            <a:chExt cx="755" cy="803"/>
          </a:xfrm>
        </p:grpSpPr>
        <p:pic>
          <p:nvPicPr>
            <p:cNvPr id="20071" name="Picture 1331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072" name="Freeform 133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9497" name="Group 1333"/>
          <p:cNvGrpSpPr>
            <a:grpSpLocks/>
          </p:cNvGrpSpPr>
          <p:nvPr/>
        </p:nvGrpSpPr>
        <p:grpSpPr bwMode="auto">
          <a:xfrm>
            <a:off x="6294438" y="5227638"/>
            <a:ext cx="427037" cy="350837"/>
            <a:chOff x="2839" y="3501"/>
            <a:chExt cx="755" cy="803"/>
          </a:xfrm>
        </p:grpSpPr>
        <p:pic>
          <p:nvPicPr>
            <p:cNvPr id="20069" name="Picture 1334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070" name="Freeform 133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pic>
        <p:nvPicPr>
          <p:cNvPr id="19498" name="Picture 1336" descr="car_icon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6475" y="1709738"/>
            <a:ext cx="8493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99" name="Group 1337"/>
          <p:cNvGrpSpPr>
            <a:grpSpLocks/>
          </p:cNvGrpSpPr>
          <p:nvPr/>
        </p:nvGrpSpPr>
        <p:grpSpPr bwMode="auto">
          <a:xfrm>
            <a:off x="5357813" y="1535113"/>
            <a:ext cx="415925" cy="385762"/>
            <a:chOff x="2751" y="1851"/>
            <a:chExt cx="462" cy="478"/>
          </a:xfrm>
        </p:grpSpPr>
        <p:pic>
          <p:nvPicPr>
            <p:cNvPr id="20067" name="Picture 1338" descr="iphone_stylized_sma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068" name="Picture 1339" descr="antenna_radiation_stylize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500" name="Group 1340"/>
          <p:cNvGrpSpPr>
            <a:grpSpLocks/>
          </p:cNvGrpSpPr>
          <p:nvPr/>
        </p:nvGrpSpPr>
        <p:grpSpPr bwMode="auto">
          <a:xfrm>
            <a:off x="7434263" y="2384425"/>
            <a:ext cx="390525" cy="169863"/>
            <a:chOff x="4650" y="1129"/>
            <a:chExt cx="246" cy="95"/>
          </a:xfrm>
        </p:grpSpPr>
        <p:sp>
          <p:nvSpPr>
            <p:cNvPr id="2005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6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6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0062" name="Group 13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65" name="Freeform 13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066" name="Freeform 13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0063" name="Line 13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064" name="Line 13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01" name="Group 1349"/>
          <p:cNvGrpSpPr>
            <a:grpSpLocks/>
          </p:cNvGrpSpPr>
          <p:nvPr/>
        </p:nvGrpSpPr>
        <p:grpSpPr bwMode="auto">
          <a:xfrm>
            <a:off x="7507288" y="2746375"/>
            <a:ext cx="390525" cy="176213"/>
            <a:chOff x="4650" y="1129"/>
            <a:chExt cx="246" cy="95"/>
          </a:xfrm>
        </p:grpSpPr>
        <p:sp>
          <p:nvSpPr>
            <p:cNvPr id="2005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5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5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0054" name="Group 1353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57" name="Freeform 13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058" name="Freeform 13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0055" name="Line 1356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056" name="Line 1357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02" name="Group 1358"/>
          <p:cNvGrpSpPr>
            <a:grpSpLocks/>
          </p:cNvGrpSpPr>
          <p:nvPr/>
        </p:nvGrpSpPr>
        <p:grpSpPr bwMode="auto">
          <a:xfrm>
            <a:off x="6948488" y="2482850"/>
            <a:ext cx="390525" cy="169863"/>
            <a:chOff x="4650" y="1129"/>
            <a:chExt cx="246" cy="95"/>
          </a:xfrm>
        </p:grpSpPr>
        <p:sp>
          <p:nvSpPr>
            <p:cNvPr id="2004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4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4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0046" name="Group 136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49" name="Freeform 13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050" name="Freeform 13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0047" name="Line 136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048" name="Line 136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03" name="Group 1367"/>
          <p:cNvGrpSpPr>
            <a:grpSpLocks/>
          </p:cNvGrpSpPr>
          <p:nvPr/>
        </p:nvGrpSpPr>
        <p:grpSpPr bwMode="auto">
          <a:xfrm>
            <a:off x="6959600" y="2746375"/>
            <a:ext cx="390525" cy="169863"/>
            <a:chOff x="4650" y="1129"/>
            <a:chExt cx="246" cy="95"/>
          </a:xfrm>
        </p:grpSpPr>
        <p:sp>
          <p:nvSpPr>
            <p:cNvPr id="2003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3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3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0038" name="Group 137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41" name="Freeform 13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042" name="Freeform 13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0039" name="Line 137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040" name="Line 137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9504" name="Line 1376"/>
          <p:cNvSpPr>
            <a:spLocks noChangeShapeType="1"/>
          </p:cNvSpPr>
          <p:nvPr/>
        </p:nvSpPr>
        <p:spPr bwMode="auto">
          <a:xfrm>
            <a:off x="8089900" y="284480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19505" name="Group 1377"/>
          <p:cNvGrpSpPr>
            <a:grpSpLocks/>
          </p:cNvGrpSpPr>
          <p:nvPr/>
        </p:nvGrpSpPr>
        <p:grpSpPr bwMode="auto">
          <a:xfrm>
            <a:off x="7145338" y="3900488"/>
            <a:ext cx="485775" cy="203200"/>
            <a:chOff x="4650" y="1129"/>
            <a:chExt cx="246" cy="95"/>
          </a:xfrm>
        </p:grpSpPr>
        <p:sp>
          <p:nvSpPr>
            <p:cNvPr id="2002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2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2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0030" name="Group 138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33" name="Freeform 13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034" name="Freeform 13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0031" name="Line 138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032" name="Line 138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06" name="Group 1386"/>
          <p:cNvGrpSpPr>
            <a:grpSpLocks/>
          </p:cNvGrpSpPr>
          <p:nvPr/>
        </p:nvGrpSpPr>
        <p:grpSpPr bwMode="auto">
          <a:xfrm>
            <a:off x="6826250" y="3619500"/>
            <a:ext cx="485775" cy="203200"/>
            <a:chOff x="4650" y="1129"/>
            <a:chExt cx="246" cy="95"/>
          </a:xfrm>
        </p:grpSpPr>
        <p:sp>
          <p:nvSpPr>
            <p:cNvPr id="2001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2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2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0022" name="Group 1390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25" name="Freeform 139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026" name="Freeform 139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0023" name="Line 1393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024" name="Line 1394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07" name="Group 1395"/>
          <p:cNvGrpSpPr>
            <a:grpSpLocks/>
          </p:cNvGrpSpPr>
          <p:nvPr/>
        </p:nvGrpSpPr>
        <p:grpSpPr bwMode="auto">
          <a:xfrm>
            <a:off x="7488238" y="3632200"/>
            <a:ext cx="485775" cy="203200"/>
            <a:chOff x="4650" y="1129"/>
            <a:chExt cx="246" cy="95"/>
          </a:xfrm>
        </p:grpSpPr>
        <p:sp>
          <p:nvSpPr>
            <p:cNvPr id="2001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1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1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0014" name="Group 139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17" name="Freeform 140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018" name="Freeform 140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0015" name="Line 140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016" name="Line 140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08" name="Group 1404"/>
          <p:cNvGrpSpPr>
            <a:grpSpLocks/>
          </p:cNvGrpSpPr>
          <p:nvPr/>
        </p:nvGrpSpPr>
        <p:grpSpPr bwMode="auto">
          <a:xfrm>
            <a:off x="6707188" y="4494213"/>
            <a:ext cx="619125" cy="242887"/>
            <a:chOff x="4650" y="1129"/>
            <a:chExt cx="246" cy="95"/>
          </a:xfrm>
        </p:grpSpPr>
        <p:sp>
          <p:nvSpPr>
            <p:cNvPr id="2000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0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0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0006" name="Group 1408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09" name="Freeform 140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010" name="Freeform 141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0007" name="Line 1411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008" name="Line 1412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09" name="Group 1413"/>
          <p:cNvGrpSpPr>
            <a:grpSpLocks/>
          </p:cNvGrpSpPr>
          <p:nvPr/>
        </p:nvGrpSpPr>
        <p:grpSpPr bwMode="auto">
          <a:xfrm>
            <a:off x="7340600" y="4792663"/>
            <a:ext cx="619125" cy="242887"/>
            <a:chOff x="4650" y="1129"/>
            <a:chExt cx="246" cy="95"/>
          </a:xfrm>
        </p:grpSpPr>
        <p:sp>
          <p:nvSpPr>
            <p:cNvPr id="1999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99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99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19998" name="Group 1417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01" name="Freeform 141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002" name="Freeform 141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9999" name="Line 1420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000" name="Line 1421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10" name="Group 1422"/>
          <p:cNvGrpSpPr>
            <a:grpSpLocks/>
          </p:cNvGrpSpPr>
          <p:nvPr/>
        </p:nvGrpSpPr>
        <p:grpSpPr bwMode="auto">
          <a:xfrm>
            <a:off x="5991225" y="4837113"/>
            <a:ext cx="619125" cy="242887"/>
            <a:chOff x="4650" y="1129"/>
            <a:chExt cx="246" cy="95"/>
          </a:xfrm>
        </p:grpSpPr>
        <p:sp>
          <p:nvSpPr>
            <p:cNvPr id="1998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98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98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19990" name="Group 1426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9993" name="Freeform 142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994" name="Freeform 142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9991" name="Line 1429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92" name="Line 1430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11" name="Group 1431"/>
          <p:cNvGrpSpPr>
            <a:grpSpLocks/>
          </p:cNvGrpSpPr>
          <p:nvPr/>
        </p:nvGrpSpPr>
        <p:grpSpPr bwMode="auto">
          <a:xfrm>
            <a:off x="5797550" y="3629025"/>
            <a:ext cx="390525" cy="169863"/>
            <a:chOff x="4650" y="1129"/>
            <a:chExt cx="246" cy="95"/>
          </a:xfrm>
        </p:grpSpPr>
        <p:sp>
          <p:nvSpPr>
            <p:cNvPr id="1997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98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98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19982" name="Group 1435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9985" name="Freeform 143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986" name="Freeform 143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9983" name="Line 1438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84" name="Line 1439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12" name="Group 1440"/>
          <p:cNvGrpSpPr>
            <a:grpSpLocks/>
          </p:cNvGrpSpPr>
          <p:nvPr/>
        </p:nvGrpSpPr>
        <p:grpSpPr bwMode="auto">
          <a:xfrm>
            <a:off x="6097588" y="2476500"/>
            <a:ext cx="390525" cy="169863"/>
            <a:chOff x="4650" y="1129"/>
            <a:chExt cx="246" cy="95"/>
          </a:xfrm>
        </p:grpSpPr>
        <p:sp>
          <p:nvSpPr>
            <p:cNvPr id="1997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97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97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19974" name="Group 14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9977" name="Freeform 14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978" name="Freeform 14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9975" name="Line 14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76" name="Line 14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13" name="Group 1449"/>
          <p:cNvGrpSpPr>
            <a:grpSpLocks/>
          </p:cNvGrpSpPr>
          <p:nvPr/>
        </p:nvGrpSpPr>
        <p:grpSpPr bwMode="auto">
          <a:xfrm>
            <a:off x="5356225" y="3489325"/>
            <a:ext cx="506413" cy="352425"/>
            <a:chOff x="2967" y="478"/>
            <a:chExt cx="788" cy="625"/>
          </a:xfrm>
        </p:grpSpPr>
        <p:pic>
          <p:nvPicPr>
            <p:cNvPr id="19969" name="Picture 1450" descr="access_point_stylized_small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970" name="Picture 1451" descr="antenna_radiation_stylize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514" name="Group 1452"/>
          <p:cNvGrpSpPr>
            <a:grpSpLocks/>
          </p:cNvGrpSpPr>
          <p:nvPr/>
        </p:nvGrpSpPr>
        <p:grpSpPr bwMode="auto">
          <a:xfrm>
            <a:off x="6877050" y="4992688"/>
            <a:ext cx="563563" cy="420687"/>
            <a:chOff x="2967" y="478"/>
            <a:chExt cx="788" cy="625"/>
          </a:xfrm>
        </p:grpSpPr>
        <p:pic>
          <p:nvPicPr>
            <p:cNvPr id="19967" name="Picture 1453" descr="access_point_stylized_small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968" name="Picture 1454" descr="antenna_radiation_stylized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515" name="Group 1455"/>
          <p:cNvGrpSpPr>
            <a:grpSpLocks/>
          </p:cNvGrpSpPr>
          <p:nvPr/>
        </p:nvGrpSpPr>
        <p:grpSpPr bwMode="auto">
          <a:xfrm>
            <a:off x="5805488" y="1833563"/>
            <a:ext cx="457200" cy="631825"/>
            <a:chOff x="742" y="2409"/>
            <a:chExt cx="576" cy="881"/>
          </a:xfrm>
        </p:grpSpPr>
        <p:grpSp>
          <p:nvGrpSpPr>
            <p:cNvPr id="19949" name="Group 1456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995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5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5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5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5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5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5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5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6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6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6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6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6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6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6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19950" name="Picture 1472" descr="cell_tower_radiation copy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951" name="Oval 1473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9516" name="Group 1474"/>
          <p:cNvGrpSpPr>
            <a:grpSpLocks/>
          </p:cNvGrpSpPr>
          <p:nvPr/>
        </p:nvGrpSpPr>
        <p:grpSpPr bwMode="auto">
          <a:xfrm>
            <a:off x="7985125" y="4991100"/>
            <a:ext cx="227013" cy="481013"/>
            <a:chOff x="4140" y="429"/>
            <a:chExt cx="1425" cy="2396"/>
          </a:xfrm>
        </p:grpSpPr>
        <p:sp>
          <p:nvSpPr>
            <p:cNvPr id="19917" name="Freeform 147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18" name="Rectangle 1476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19" name="Freeform 147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20" name="Freeform 147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21" name="Rectangle 1479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19922" name="Group 148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947" name="AutoShape 148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948" name="AutoShape 1482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9923" name="Rectangle 1483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19924" name="Group 148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945" name="AutoShape 1485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946" name="AutoShape 1486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9925" name="Rectangle 1487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26" name="Rectangle 1488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19927" name="Group 148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943" name="AutoShape 1490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944" name="AutoShape 149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9928" name="Freeform 149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9929" name="Group 149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941" name="AutoShape 1494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942" name="AutoShape 1495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9930" name="Rectangle 1496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31" name="Freeform 149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32" name="Freeform 149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33" name="Oval 1499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34" name="Freeform 150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35" name="AutoShape 1501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36" name="AutoShape 1502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37" name="Oval 1503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38" name="Oval 1504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9939" name="Oval 1505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40" name="Rectangle 1506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9517" name="Group 1507"/>
          <p:cNvGrpSpPr>
            <a:grpSpLocks/>
          </p:cNvGrpSpPr>
          <p:nvPr/>
        </p:nvGrpSpPr>
        <p:grpSpPr bwMode="auto">
          <a:xfrm>
            <a:off x="7669213" y="5292725"/>
            <a:ext cx="227012" cy="481013"/>
            <a:chOff x="4140" y="429"/>
            <a:chExt cx="1425" cy="2396"/>
          </a:xfrm>
        </p:grpSpPr>
        <p:sp>
          <p:nvSpPr>
            <p:cNvPr id="19885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86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887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88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89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19890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915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916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9891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19892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913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914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9893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894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19895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911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912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9896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9897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909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910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9898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899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00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01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02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03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04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05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06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9907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08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9518" name="Group 1540"/>
          <p:cNvGrpSpPr>
            <a:grpSpLocks/>
          </p:cNvGrpSpPr>
          <p:nvPr/>
        </p:nvGrpSpPr>
        <p:grpSpPr bwMode="auto">
          <a:xfrm>
            <a:off x="5046663" y="2032000"/>
            <a:ext cx="534987" cy="407988"/>
            <a:chOff x="877" y="1008"/>
            <a:chExt cx="2747" cy="2591"/>
          </a:xfrm>
        </p:grpSpPr>
        <p:pic>
          <p:nvPicPr>
            <p:cNvPr id="19862" name="Picture 1541" descr="antenna_stylized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63" name="Picture 1542" descr="laptop_keyboard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64" name="Freeform 1543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27 w 2982"/>
                <a:gd name="T1" fmla="*/ 0 h 2442"/>
                <a:gd name="T2" fmla="*/ 0 w 2982"/>
                <a:gd name="T3" fmla="*/ 44 h 2442"/>
                <a:gd name="T4" fmla="*/ 119 w 2982"/>
                <a:gd name="T5" fmla="*/ 62 h 2442"/>
                <a:gd name="T6" fmla="*/ 148 w 2982"/>
                <a:gd name="T7" fmla="*/ 8 h 2442"/>
                <a:gd name="T8" fmla="*/ 2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19865" name="Picture 1544" descr="screen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66" name="Freeform 1545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25 w 2528"/>
                <a:gd name="T3" fmla="*/ 9 h 455"/>
                <a:gd name="T4" fmla="*/ 122 w 2528"/>
                <a:gd name="T5" fmla="*/ 11 h 455"/>
                <a:gd name="T6" fmla="*/ 0 w 2528"/>
                <a:gd name="T7" fmla="*/ 2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67" name="Freeform 1546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28 w 702"/>
                <a:gd name="T1" fmla="*/ 0 h 1893"/>
                <a:gd name="T2" fmla="*/ 0 w 702"/>
                <a:gd name="T3" fmla="*/ 47 h 1893"/>
                <a:gd name="T4" fmla="*/ 5 w 702"/>
                <a:gd name="T5" fmla="*/ 48 h 1893"/>
                <a:gd name="T6" fmla="*/ 35 w 702"/>
                <a:gd name="T7" fmla="*/ 1 h 1893"/>
                <a:gd name="T8" fmla="*/ 2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68" name="Freeform 1547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38 w 756"/>
                <a:gd name="T1" fmla="*/ 0 h 2184"/>
                <a:gd name="T2" fmla="*/ 7 w 756"/>
                <a:gd name="T3" fmla="*/ 55 h 2184"/>
                <a:gd name="T4" fmla="*/ 0 w 756"/>
                <a:gd name="T5" fmla="*/ 54 h 2184"/>
                <a:gd name="T6" fmla="*/ 30 w 756"/>
                <a:gd name="T7" fmla="*/ 2 h 2184"/>
                <a:gd name="T8" fmla="*/ 3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69" name="Freeform 1548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3 h 738"/>
                <a:gd name="T4" fmla="*/ 121 w 2773"/>
                <a:gd name="T5" fmla="*/ 18 h 738"/>
                <a:gd name="T6" fmla="*/ 118 w 2773"/>
                <a:gd name="T7" fmla="*/ 15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70" name="Freeform 1549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58 w 637"/>
                <a:gd name="T1" fmla="*/ 0 h 1659"/>
                <a:gd name="T2" fmla="*/ 59 w 637"/>
                <a:gd name="T3" fmla="*/ 0 h 1659"/>
                <a:gd name="T4" fmla="*/ 6 w 637"/>
                <a:gd name="T5" fmla="*/ 223 h 1659"/>
                <a:gd name="T6" fmla="*/ 0 w 637"/>
                <a:gd name="T7" fmla="*/ 220 h 1659"/>
                <a:gd name="T8" fmla="*/ 5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71" name="Freeform 1550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8 h 550"/>
                <a:gd name="T4" fmla="*/ 203 w 2216"/>
                <a:gd name="T5" fmla="*/ 75 h 550"/>
                <a:gd name="T6" fmla="*/ 208 w 2216"/>
                <a:gd name="T7" fmla="*/ 6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9872" name="Group 1551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9879" name="Freeform 1552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80" name="Freeform 1553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81" name="Freeform 1554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82" name="Freeform 1555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83" name="Freeform 1556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84" name="Freeform 1557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9873" name="Freeform 1558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55 h 792"/>
                <a:gd name="T2" fmla="*/ 56 w 990"/>
                <a:gd name="T3" fmla="*/ 0 h 792"/>
                <a:gd name="T4" fmla="*/ 56 w 990"/>
                <a:gd name="T5" fmla="*/ 4 h 792"/>
                <a:gd name="T6" fmla="*/ 0 w 990"/>
                <a:gd name="T7" fmla="*/ 60 h 792"/>
                <a:gd name="T8" fmla="*/ 1 w 990"/>
                <a:gd name="T9" fmla="*/ 5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74" name="Freeform 1559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45 w 2532"/>
                <a:gd name="T5" fmla="*/ 51 h 723"/>
                <a:gd name="T6" fmla="*/ 145 w 2532"/>
                <a:gd name="T7" fmla="*/ 54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75" name="Freeform 1560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2 w 26"/>
                <a:gd name="T1" fmla="*/ 1 h 147"/>
                <a:gd name="T2" fmla="*/ 2 w 26"/>
                <a:gd name="T3" fmla="*/ 10 h 147"/>
                <a:gd name="T4" fmla="*/ 0 w 26"/>
                <a:gd name="T5" fmla="*/ 10 h 147"/>
                <a:gd name="T6" fmla="*/ 1 w 26"/>
                <a:gd name="T7" fmla="*/ 0 h 147"/>
                <a:gd name="T8" fmla="*/ 2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76" name="Freeform 1561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67 w 1176"/>
                <a:gd name="T1" fmla="*/ 0 h 606"/>
                <a:gd name="T2" fmla="*/ 0 w 1176"/>
                <a:gd name="T3" fmla="*/ 45 h 606"/>
                <a:gd name="T4" fmla="*/ 1 w 1176"/>
                <a:gd name="T5" fmla="*/ 45 h 606"/>
                <a:gd name="T6" fmla="*/ 67 w 1176"/>
                <a:gd name="T7" fmla="*/ 1 h 606"/>
                <a:gd name="T8" fmla="*/ 6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77" name="Freeform 1562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05 w 2532"/>
                <a:gd name="T5" fmla="*/ 40 h 723"/>
                <a:gd name="T6" fmla="*/ 105 w 2532"/>
                <a:gd name="T7" fmla="*/ 4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78" name="Freeform 1563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49 h 723"/>
                <a:gd name="T6" fmla="*/ 0 w 2532"/>
                <a:gd name="T7" fmla="*/ 52 h 723"/>
                <a:gd name="T8" fmla="*/ 0 w 2532"/>
                <a:gd name="T9" fmla="*/ 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19" name="Group 1564"/>
          <p:cNvGrpSpPr>
            <a:grpSpLocks/>
          </p:cNvGrpSpPr>
          <p:nvPr/>
        </p:nvGrpSpPr>
        <p:grpSpPr bwMode="auto">
          <a:xfrm>
            <a:off x="6616700" y="5475288"/>
            <a:ext cx="474663" cy="407987"/>
            <a:chOff x="877" y="1008"/>
            <a:chExt cx="2747" cy="2591"/>
          </a:xfrm>
        </p:grpSpPr>
        <p:pic>
          <p:nvPicPr>
            <p:cNvPr id="19839" name="Picture 1565" descr="antenna_stylized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40" name="Picture 1566" descr="laptop_keyboard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41" name="Freeform 15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27 w 2982"/>
                <a:gd name="T1" fmla="*/ 0 h 2442"/>
                <a:gd name="T2" fmla="*/ 0 w 2982"/>
                <a:gd name="T3" fmla="*/ 44 h 2442"/>
                <a:gd name="T4" fmla="*/ 119 w 2982"/>
                <a:gd name="T5" fmla="*/ 62 h 2442"/>
                <a:gd name="T6" fmla="*/ 148 w 2982"/>
                <a:gd name="T7" fmla="*/ 8 h 2442"/>
                <a:gd name="T8" fmla="*/ 2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19842" name="Picture 1568" descr="screen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43" name="Freeform 15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25 w 2528"/>
                <a:gd name="T3" fmla="*/ 9 h 455"/>
                <a:gd name="T4" fmla="*/ 122 w 2528"/>
                <a:gd name="T5" fmla="*/ 11 h 455"/>
                <a:gd name="T6" fmla="*/ 0 w 2528"/>
                <a:gd name="T7" fmla="*/ 2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44" name="Freeform 15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28 w 702"/>
                <a:gd name="T1" fmla="*/ 0 h 1893"/>
                <a:gd name="T2" fmla="*/ 0 w 702"/>
                <a:gd name="T3" fmla="*/ 47 h 1893"/>
                <a:gd name="T4" fmla="*/ 5 w 702"/>
                <a:gd name="T5" fmla="*/ 48 h 1893"/>
                <a:gd name="T6" fmla="*/ 35 w 702"/>
                <a:gd name="T7" fmla="*/ 1 h 1893"/>
                <a:gd name="T8" fmla="*/ 2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45" name="Freeform 15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38 w 756"/>
                <a:gd name="T1" fmla="*/ 0 h 2184"/>
                <a:gd name="T2" fmla="*/ 7 w 756"/>
                <a:gd name="T3" fmla="*/ 55 h 2184"/>
                <a:gd name="T4" fmla="*/ 0 w 756"/>
                <a:gd name="T5" fmla="*/ 54 h 2184"/>
                <a:gd name="T6" fmla="*/ 30 w 756"/>
                <a:gd name="T7" fmla="*/ 2 h 2184"/>
                <a:gd name="T8" fmla="*/ 3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46" name="Freeform 15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3 h 738"/>
                <a:gd name="T4" fmla="*/ 121 w 2773"/>
                <a:gd name="T5" fmla="*/ 18 h 738"/>
                <a:gd name="T6" fmla="*/ 118 w 2773"/>
                <a:gd name="T7" fmla="*/ 15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47" name="Freeform 15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58 w 637"/>
                <a:gd name="T1" fmla="*/ 0 h 1659"/>
                <a:gd name="T2" fmla="*/ 59 w 637"/>
                <a:gd name="T3" fmla="*/ 0 h 1659"/>
                <a:gd name="T4" fmla="*/ 6 w 637"/>
                <a:gd name="T5" fmla="*/ 223 h 1659"/>
                <a:gd name="T6" fmla="*/ 0 w 637"/>
                <a:gd name="T7" fmla="*/ 220 h 1659"/>
                <a:gd name="T8" fmla="*/ 5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48" name="Freeform 15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8 h 550"/>
                <a:gd name="T4" fmla="*/ 203 w 2216"/>
                <a:gd name="T5" fmla="*/ 75 h 550"/>
                <a:gd name="T6" fmla="*/ 208 w 2216"/>
                <a:gd name="T7" fmla="*/ 6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9849" name="Group 15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9856" name="Freeform 15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57" name="Freeform 15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58" name="Freeform 15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59" name="Freeform 15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60" name="Freeform 15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61" name="Freeform 15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9850" name="Freeform 15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55 h 792"/>
                <a:gd name="T2" fmla="*/ 56 w 990"/>
                <a:gd name="T3" fmla="*/ 0 h 792"/>
                <a:gd name="T4" fmla="*/ 56 w 990"/>
                <a:gd name="T5" fmla="*/ 4 h 792"/>
                <a:gd name="T6" fmla="*/ 0 w 990"/>
                <a:gd name="T7" fmla="*/ 60 h 792"/>
                <a:gd name="T8" fmla="*/ 1 w 990"/>
                <a:gd name="T9" fmla="*/ 5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51" name="Freeform 15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45 w 2532"/>
                <a:gd name="T5" fmla="*/ 51 h 723"/>
                <a:gd name="T6" fmla="*/ 145 w 2532"/>
                <a:gd name="T7" fmla="*/ 54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52" name="Freeform 15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2 w 26"/>
                <a:gd name="T1" fmla="*/ 1 h 147"/>
                <a:gd name="T2" fmla="*/ 2 w 26"/>
                <a:gd name="T3" fmla="*/ 10 h 147"/>
                <a:gd name="T4" fmla="*/ 0 w 26"/>
                <a:gd name="T5" fmla="*/ 10 h 147"/>
                <a:gd name="T6" fmla="*/ 1 w 26"/>
                <a:gd name="T7" fmla="*/ 0 h 147"/>
                <a:gd name="T8" fmla="*/ 2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53" name="Freeform 15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67 w 1176"/>
                <a:gd name="T1" fmla="*/ 0 h 606"/>
                <a:gd name="T2" fmla="*/ 0 w 1176"/>
                <a:gd name="T3" fmla="*/ 45 h 606"/>
                <a:gd name="T4" fmla="*/ 1 w 1176"/>
                <a:gd name="T5" fmla="*/ 45 h 606"/>
                <a:gd name="T6" fmla="*/ 67 w 1176"/>
                <a:gd name="T7" fmla="*/ 1 h 606"/>
                <a:gd name="T8" fmla="*/ 6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54" name="Freeform 15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05 w 2532"/>
                <a:gd name="T5" fmla="*/ 40 h 723"/>
                <a:gd name="T6" fmla="*/ 105 w 2532"/>
                <a:gd name="T7" fmla="*/ 4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55" name="Freeform 15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49 h 723"/>
                <a:gd name="T6" fmla="*/ 0 w 2532"/>
                <a:gd name="T7" fmla="*/ 52 h 723"/>
                <a:gd name="T8" fmla="*/ 0 w 2532"/>
                <a:gd name="T9" fmla="*/ 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20" name="Group 1588"/>
          <p:cNvGrpSpPr>
            <a:grpSpLocks/>
          </p:cNvGrpSpPr>
          <p:nvPr/>
        </p:nvGrpSpPr>
        <p:grpSpPr bwMode="auto">
          <a:xfrm>
            <a:off x="5305425" y="3030538"/>
            <a:ext cx="444500" cy="407987"/>
            <a:chOff x="877" y="1008"/>
            <a:chExt cx="2747" cy="2591"/>
          </a:xfrm>
        </p:grpSpPr>
        <p:pic>
          <p:nvPicPr>
            <p:cNvPr id="19816" name="Picture 1589" descr="antenna_stylized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17" name="Picture 1590" descr="laptop_keyboard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18" name="Freeform 1591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27 w 2982"/>
                <a:gd name="T1" fmla="*/ 0 h 2442"/>
                <a:gd name="T2" fmla="*/ 0 w 2982"/>
                <a:gd name="T3" fmla="*/ 44 h 2442"/>
                <a:gd name="T4" fmla="*/ 119 w 2982"/>
                <a:gd name="T5" fmla="*/ 62 h 2442"/>
                <a:gd name="T6" fmla="*/ 148 w 2982"/>
                <a:gd name="T7" fmla="*/ 8 h 2442"/>
                <a:gd name="T8" fmla="*/ 2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19819" name="Picture 1592" descr="screen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20" name="Freeform 1593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25 w 2528"/>
                <a:gd name="T3" fmla="*/ 9 h 455"/>
                <a:gd name="T4" fmla="*/ 122 w 2528"/>
                <a:gd name="T5" fmla="*/ 11 h 455"/>
                <a:gd name="T6" fmla="*/ 0 w 2528"/>
                <a:gd name="T7" fmla="*/ 2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21" name="Freeform 1594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28 w 702"/>
                <a:gd name="T1" fmla="*/ 0 h 1893"/>
                <a:gd name="T2" fmla="*/ 0 w 702"/>
                <a:gd name="T3" fmla="*/ 47 h 1893"/>
                <a:gd name="T4" fmla="*/ 5 w 702"/>
                <a:gd name="T5" fmla="*/ 48 h 1893"/>
                <a:gd name="T6" fmla="*/ 35 w 702"/>
                <a:gd name="T7" fmla="*/ 1 h 1893"/>
                <a:gd name="T8" fmla="*/ 2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22" name="Freeform 1595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38 w 756"/>
                <a:gd name="T1" fmla="*/ 0 h 2184"/>
                <a:gd name="T2" fmla="*/ 7 w 756"/>
                <a:gd name="T3" fmla="*/ 55 h 2184"/>
                <a:gd name="T4" fmla="*/ 0 w 756"/>
                <a:gd name="T5" fmla="*/ 54 h 2184"/>
                <a:gd name="T6" fmla="*/ 30 w 756"/>
                <a:gd name="T7" fmla="*/ 2 h 2184"/>
                <a:gd name="T8" fmla="*/ 3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23" name="Freeform 1596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3 h 738"/>
                <a:gd name="T4" fmla="*/ 121 w 2773"/>
                <a:gd name="T5" fmla="*/ 18 h 738"/>
                <a:gd name="T6" fmla="*/ 118 w 2773"/>
                <a:gd name="T7" fmla="*/ 15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24" name="Freeform 1597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58 w 637"/>
                <a:gd name="T1" fmla="*/ 0 h 1659"/>
                <a:gd name="T2" fmla="*/ 59 w 637"/>
                <a:gd name="T3" fmla="*/ 0 h 1659"/>
                <a:gd name="T4" fmla="*/ 6 w 637"/>
                <a:gd name="T5" fmla="*/ 223 h 1659"/>
                <a:gd name="T6" fmla="*/ 0 w 637"/>
                <a:gd name="T7" fmla="*/ 220 h 1659"/>
                <a:gd name="T8" fmla="*/ 5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25" name="Freeform 1598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8 h 550"/>
                <a:gd name="T4" fmla="*/ 203 w 2216"/>
                <a:gd name="T5" fmla="*/ 75 h 550"/>
                <a:gd name="T6" fmla="*/ 208 w 2216"/>
                <a:gd name="T7" fmla="*/ 6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9826" name="Group 1599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9833" name="Freeform 1600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34" name="Freeform 1601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35" name="Freeform 1602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36" name="Freeform 1603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37" name="Freeform 1604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38" name="Freeform 1605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9827" name="Freeform 1606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55 h 792"/>
                <a:gd name="T2" fmla="*/ 56 w 990"/>
                <a:gd name="T3" fmla="*/ 0 h 792"/>
                <a:gd name="T4" fmla="*/ 56 w 990"/>
                <a:gd name="T5" fmla="*/ 4 h 792"/>
                <a:gd name="T6" fmla="*/ 0 w 990"/>
                <a:gd name="T7" fmla="*/ 60 h 792"/>
                <a:gd name="T8" fmla="*/ 1 w 990"/>
                <a:gd name="T9" fmla="*/ 5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28" name="Freeform 1607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45 w 2532"/>
                <a:gd name="T5" fmla="*/ 51 h 723"/>
                <a:gd name="T6" fmla="*/ 145 w 2532"/>
                <a:gd name="T7" fmla="*/ 54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29" name="Freeform 1608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2 w 26"/>
                <a:gd name="T1" fmla="*/ 1 h 147"/>
                <a:gd name="T2" fmla="*/ 2 w 26"/>
                <a:gd name="T3" fmla="*/ 10 h 147"/>
                <a:gd name="T4" fmla="*/ 0 w 26"/>
                <a:gd name="T5" fmla="*/ 10 h 147"/>
                <a:gd name="T6" fmla="*/ 1 w 26"/>
                <a:gd name="T7" fmla="*/ 0 h 147"/>
                <a:gd name="T8" fmla="*/ 2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30" name="Freeform 1609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67 w 1176"/>
                <a:gd name="T1" fmla="*/ 0 h 606"/>
                <a:gd name="T2" fmla="*/ 0 w 1176"/>
                <a:gd name="T3" fmla="*/ 45 h 606"/>
                <a:gd name="T4" fmla="*/ 1 w 1176"/>
                <a:gd name="T5" fmla="*/ 45 h 606"/>
                <a:gd name="T6" fmla="*/ 67 w 1176"/>
                <a:gd name="T7" fmla="*/ 1 h 606"/>
                <a:gd name="T8" fmla="*/ 6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31" name="Freeform 1610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05 w 2532"/>
                <a:gd name="T5" fmla="*/ 40 h 723"/>
                <a:gd name="T6" fmla="*/ 105 w 2532"/>
                <a:gd name="T7" fmla="*/ 4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32" name="Freeform 1611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49 h 723"/>
                <a:gd name="T6" fmla="*/ 0 w 2532"/>
                <a:gd name="T7" fmla="*/ 52 h 723"/>
                <a:gd name="T8" fmla="*/ 0 w 2532"/>
                <a:gd name="T9" fmla="*/ 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21" name="Group 1612"/>
          <p:cNvGrpSpPr>
            <a:grpSpLocks/>
          </p:cNvGrpSpPr>
          <p:nvPr/>
        </p:nvGrpSpPr>
        <p:grpSpPr bwMode="auto">
          <a:xfrm flipH="1">
            <a:off x="5684838" y="3211513"/>
            <a:ext cx="414337" cy="373062"/>
            <a:chOff x="2839" y="3501"/>
            <a:chExt cx="755" cy="803"/>
          </a:xfrm>
        </p:grpSpPr>
        <p:pic>
          <p:nvPicPr>
            <p:cNvPr id="19814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15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9522" name="Group 1615"/>
          <p:cNvGrpSpPr>
            <a:grpSpLocks/>
          </p:cNvGrpSpPr>
          <p:nvPr/>
        </p:nvGrpSpPr>
        <p:grpSpPr bwMode="auto">
          <a:xfrm>
            <a:off x="7051675" y="5411788"/>
            <a:ext cx="474663" cy="407987"/>
            <a:chOff x="877" y="1008"/>
            <a:chExt cx="2747" cy="2591"/>
          </a:xfrm>
        </p:grpSpPr>
        <p:pic>
          <p:nvPicPr>
            <p:cNvPr id="19791" name="Picture 1616" descr="antenna_stylized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92" name="Picture 1617" descr="laptop_keyboard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793" name="Freeform 1618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27 w 2982"/>
                <a:gd name="T1" fmla="*/ 0 h 2442"/>
                <a:gd name="T2" fmla="*/ 0 w 2982"/>
                <a:gd name="T3" fmla="*/ 44 h 2442"/>
                <a:gd name="T4" fmla="*/ 119 w 2982"/>
                <a:gd name="T5" fmla="*/ 62 h 2442"/>
                <a:gd name="T6" fmla="*/ 148 w 2982"/>
                <a:gd name="T7" fmla="*/ 8 h 2442"/>
                <a:gd name="T8" fmla="*/ 2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19794" name="Picture 1619" descr="screen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795" name="Freeform 1620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25 w 2528"/>
                <a:gd name="T3" fmla="*/ 9 h 455"/>
                <a:gd name="T4" fmla="*/ 122 w 2528"/>
                <a:gd name="T5" fmla="*/ 11 h 455"/>
                <a:gd name="T6" fmla="*/ 0 w 2528"/>
                <a:gd name="T7" fmla="*/ 2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796" name="Freeform 1621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28 w 702"/>
                <a:gd name="T1" fmla="*/ 0 h 1893"/>
                <a:gd name="T2" fmla="*/ 0 w 702"/>
                <a:gd name="T3" fmla="*/ 47 h 1893"/>
                <a:gd name="T4" fmla="*/ 5 w 702"/>
                <a:gd name="T5" fmla="*/ 48 h 1893"/>
                <a:gd name="T6" fmla="*/ 35 w 702"/>
                <a:gd name="T7" fmla="*/ 1 h 1893"/>
                <a:gd name="T8" fmla="*/ 2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797" name="Freeform 1622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38 w 756"/>
                <a:gd name="T1" fmla="*/ 0 h 2184"/>
                <a:gd name="T2" fmla="*/ 7 w 756"/>
                <a:gd name="T3" fmla="*/ 55 h 2184"/>
                <a:gd name="T4" fmla="*/ 0 w 756"/>
                <a:gd name="T5" fmla="*/ 54 h 2184"/>
                <a:gd name="T6" fmla="*/ 30 w 756"/>
                <a:gd name="T7" fmla="*/ 2 h 2184"/>
                <a:gd name="T8" fmla="*/ 3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798" name="Freeform 1623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3 h 738"/>
                <a:gd name="T4" fmla="*/ 121 w 2773"/>
                <a:gd name="T5" fmla="*/ 18 h 738"/>
                <a:gd name="T6" fmla="*/ 118 w 2773"/>
                <a:gd name="T7" fmla="*/ 15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799" name="Freeform 1624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58 w 637"/>
                <a:gd name="T1" fmla="*/ 0 h 1659"/>
                <a:gd name="T2" fmla="*/ 59 w 637"/>
                <a:gd name="T3" fmla="*/ 0 h 1659"/>
                <a:gd name="T4" fmla="*/ 6 w 637"/>
                <a:gd name="T5" fmla="*/ 223 h 1659"/>
                <a:gd name="T6" fmla="*/ 0 w 637"/>
                <a:gd name="T7" fmla="*/ 220 h 1659"/>
                <a:gd name="T8" fmla="*/ 5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00" name="Freeform 1625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8 h 550"/>
                <a:gd name="T4" fmla="*/ 203 w 2216"/>
                <a:gd name="T5" fmla="*/ 75 h 550"/>
                <a:gd name="T6" fmla="*/ 208 w 2216"/>
                <a:gd name="T7" fmla="*/ 6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9801" name="Group 1626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9808" name="Freeform 162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09" name="Freeform 162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10" name="Freeform 162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11" name="Freeform 163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12" name="Freeform 163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13" name="Freeform 163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9802" name="Freeform 1633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55 h 792"/>
                <a:gd name="T2" fmla="*/ 56 w 990"/>
                <a:gd name="T3" fmla="*/ 0 h 792"/>
                <a:gd name="T4" fmla="*/ 56 w 990"/>
                <a:gd name="T5" fmla="*/ 4 h 792"/>
                <a:gd name="T6" fmla="*/ 0 w 990"/>
                <a:gd name="T7" fmla="*/ 60 h 792"/>
                <a:gd name="T8" fmla="*/ 1 w 990"/>
                <a:gd name="T9" fmla="*/ 5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03" name="Freeform 1634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45 w 2532"/>
                <a:gd name="T5" fmla="*/ 51 h 723"/>
                <a:gd name="T6" fmla="*/ 145 w 2532"/>
                <a:gd name="T7" fmla="*/ 54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04" name="Freeform 1635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2 w 26"/>
                <a:gd name="T1" fmla="*/ 1 h 147"/>
                <a:gd name="T2" fmla="*/ 2 w 26"/>
                <a:gd name="T3" fmla="*/ 10 h 147"/>
                <a:gd name="T4" fmla="*/ 0 w 26"/>
                <a:gd name="T5" fmla="*/ 10 h 147"/>
                <a:gd name="T6" fmla="*/ 1 w 26"/>
                <a:gd name="T7" fmla="*/ 0 h 147"/>
                <a:gd name="T8" fmla="*/ 2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05" name="Freeform 1636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67 w 1176"/>
                <a:gd name="T1" fmla="*/ 0 h 606"/>
                <a:gd name="T2" fmla="*/ 0 w 1176"/>
                <a:gd name="T3" fmla="*/ 45 h 606"/>
                <a:gd name="T4" fmla="*/ 1 w 1176"/>
                <a:gd name="T5" fmla="*/ 45 h 606"/>
                <a:gd name="T6" fmla="*/ 67 w 1176"/>
                <a:gd name="T7" fmla="*/ 1 h 606"/>
                <a:gd name="T8" fmla="*/ 6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06" name="Freeform 1637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05 w 2532"/>
                <a:gd name="T5" fmla="*/ 40 h 723"/>
                <a:gd name="T6" fmla="*/ 105 w 2532"/>
                <a:gd name="T7" fmla="*/ 4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07" name="Freeform 1638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49 h 723"/>
                <a:gd name="T6" fmla="*/ 0 w 2532"/>
                <a:gd name="T7" fmla="*/ 52 h 723"/>
                <a:gd name="T8" fmla="*/ 0 w 2532"/>
                <a:gd name="T9" fmla="*/ 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017" name="Group 1046"/>
          <p:cNvGrpSpPr>
            <a:grpSpLocks/>
          </p:cNvGrpSpPr>
          <p:nvPr/>
        </p:nvGrpSpPr>
        <p:grpSpPr bwMode="auto">
          <a:xfrm>
            <a:off x="5400675" y="1141413"/>
            <a:ext cx="1047750" cy="996950"/>
            <a:chOff x="3402" y="719"/>
            <a:chExt cx="660" cy="628"/>
          </a:xfrm>
        </p:grpSpPr>
        <p:sp>
          <p:nvSpPr>
            <p:cNvPr id="19781" name="Freeform 1030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9782" name="Group 310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19783" name="Rectangle 3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84" name="Rectangle 3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85" name="Rectangle 3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86" name="Text Box 3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application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transport</a:t>
                </a: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87" name="Line 3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88" name="Line 3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89" name="Line 3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90" name="Line 3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028" name="Group 1047"/>
          <p:cNvGrpSpPr>
            <a:grpSpLocks/>
          </p:cNvGrpSpPr>
          <p:nvPr/>
        </p:nvGrpSpPr>
        <p:grpSpPr bwMode="auto">
          <a:xfrm>
            <a:off x="8096250" y="4148138"/>
            <a:ext cx="1047750" cy="996950"/>
            <a:chOff x="3402" y="719"/>
            <a:chExt cx="660" cy="628"/>
          </a:xfrm>
        </p:grpSpPr>
        <p:sp>
          <p:nvSpPr>
            <p:cNvPr id="19771" name="Freeform 1048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9772" name="Group 1049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19773" name="Rectangle 1050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74" name="Rectangle 1051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75" name="Rectangle 1052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76" name="Text Box 1053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application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transport</a:t>
                </a: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77" name="Line 1054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78" name="Line 1055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79" name="Line 1056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80" name="Line 1057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039" name="Group 1278"/>
          <p:cNvGrpSpPr>
            <a:grpSpLocks/>
          </p:cNvGrpSpPr>
          <p:nvPr/>
        </p:nvGrpSpPr>
        <p:grpSpPr bwMode="auto">
          <a:xfrm>
            <a:off x="5853113" y="1763713"/>
            <a:ext cx="2546350" cy="3429000"/>
            <a:chOff x="3674" y="1148"/>
            <a:chExt cx="1604" cy="2160"/>
          </a:xfrm>
        </p:grpSpPr>
        <p:grpSp>
          <p:nvGrpSpPr>
            <p:cNvPr id="19529" name="Group 433"/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19750" name="Line 434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51" name="Line 435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52" name="Oval 436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53" name="Line 437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54" name="Line 438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55" name="Rectangle 439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56" name="Oval 440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757" name="Group 441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768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69" name="Line 4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70" name="Line 4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758" name="Group 445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765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66" name="Line 4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67" name="Line 4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759" name="Rectangle 449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60" name="Rectangle 450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61" name="Line 451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62" name="Line 452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63" name="Rectangle 453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>
                  <a:solidFill>
                    <a:srgbClr val="CC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64" name="Text Box 454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9530" name="Group 1058"/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19729" name="Line 105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30" name="Line 106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31" name="Oval 106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32" name="Line 106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33" name="Line 106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34" name="Rectangle 106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35" name="Oval 106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736" name="Group 106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747" name="Line 106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48" name="Line 106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49" name="Line 106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737" name="Group 107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744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45" name="Line 10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46" name="Line 10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738" name="Rectangle 107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39" name="Rectangle 107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40" name="Line 107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41" name="Line 107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42" name="Rectangle 107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43" name="Text Box 107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9531" name="Group 1080"/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19708" name="Line 108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09" name="Line 108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10" name="Oval 108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11" name="Line 108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12" name="Line 108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13" name="Rectangle 108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14" name="Oval 108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715" name="Group 108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726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27" name="Line 10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28" name="Line 10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716" name="Group 109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723" name="Line 10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24" name="Line 10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25" name="Line 10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717" name="Rectangle 109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18" name="Rectangle 109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19" name="Line 109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20" name="Line 109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21" name="Rectangle 110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22" name="Text Box 110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9532" name="Group 1102"/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19687" name="Line 110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88" name="Line 110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89" name="Oval 110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90" name="Line 110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91" name="Line 110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92" name="Rectangle 110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93" name="Oval 110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694" name="Group 111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705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06" name="Line 11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07" name="Line 11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695" name="Group 111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702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03" name="Line 11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04" name="Line 11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696" name="Rectangle 111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97" name="Rectangle 111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98" name="Line 112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99" name="Line 112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00" name="Rectangle 112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01" name="Text Box 112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9533" name="Group 1124"/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19666" name="Line 112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67" name="Line 112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68" name="Oval 112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69" name="Line 112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70" name="Line 112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71" name="Rectangle 113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72" name="Oval 113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673" name="Group 113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684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85" name="Line 1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86" name="Line 1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674" name="Group 113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681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82" name="Line 1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83" name="Line 1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675" name="Rectangle 114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76" name="Rectangle 114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77" name="Line 114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78" name="Line 114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79" name="Rectangle 114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80" name="Text Box 114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9534" name="Group 1146"/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19645" name="Line 114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46" name="Line 114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47" name="Oval 114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48" name="Line 115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49" name="Line 115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50" name="Rectangle 115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51" name="Oval 115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652" name="Group 115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663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64" name="Line 1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65" name="Line 1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653" name="Group 115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660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61" name="Line 1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62" name="Line 1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654" name="Rectangle 116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55" name="Rectangle 116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56" name="Line 116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57" name="Line 116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58" name="Rectangle 116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59" name="Text Box 116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9535" name="Group 1168"/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19624" name="Line 116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25" name="Line 117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26" name="Oval 117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27" name="Line 117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28" name="Line 117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29" name="Rectangle 117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30" name="Oval 117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631" name="Group 117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642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43" name="Line 1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44" name="Line 1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632" name="Group 118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639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40" name="Line 11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41" name="Line 11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633" name="Rectangle 118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34" name="Rectangle 118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35" name="Line 118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36" name="Line 118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37" name="Rectangle 118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38" name="Text Box 118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9536" name="Group 1190"/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19603" name="Line 119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04" name="Line 119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05" name="Oval 119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06" name="Line 119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07" name="Line 119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08" name="Rectangle 119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09" name="Oval 119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610" name="Group 119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621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22" name="Line 12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23" name="Line 12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611" name="Group 120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618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19" name="Line 1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20" name="Line 1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612" name="Rectangle 120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13" name="Rectangle 120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14" name="Line 120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15" name="Line 120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16" name="Rectangle 121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17" name="Text Box 121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9537" name="Group 1212"/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19582" name="Line 121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83" name="Line 121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84" name="Oval 121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85" name="Line 121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86" name="Line 121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87" name="Rectangle 121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88" name="Oval 121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589" name="Group 122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600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01" name="Line 1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02" name="Line 1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590" name="Group 122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597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598" name="Line 1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599" name="Line 1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591" name="Rectangle 122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92" name="Rectangle 122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93" name="Line 123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94" name="Line 123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95" name="Rectangle 123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96" name="Text Box 123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9538" name="Group 1234"/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19561" name="Line 123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62" name="Line 123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63" name="Oval 123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64" name="Line 123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65" name="Line 123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66" name="Rectangle 124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67" name="Oval 124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568" name="Group 124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579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580" name="Line 1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581" name="Line 1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569" name="Group 124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576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577" name="Line 12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578" name="Line 12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570" name="Rectangle 125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71" name="Rectangle 125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72" name="Line 125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73" name="Line 125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74" name="Rectangle 125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75" name="Text Box 125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9539" name="Group 1256"/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19540" name="Line 125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41" name="Line 125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42" name="Oval 125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43" name="Line 126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44" name="Line 126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45" name="Rectangle 126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46" name="Oval 126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547" name="Group 126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558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559" name="Line 12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560" name="Line 12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548" name="Group 126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555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556" name="Line 12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557" name="Line 12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549" name="Rectangle 127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50" name="Rectangle 127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51" name="Line 127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52" name="Line 127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53" name="Rectangle 127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54" name="Text Box 127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</p:grpSp>
      <p:sp>
        <p:nvSpPr>
          <p:cNvPr id="4282" name="Rectangle 1280"/>
          <p:cNvSpPr>
            <a:spLocks noChangeArrowheads="1"/>
          </p:cNvSpPr>
          <p:nvPr/>
        </p:nvSpPr>
        <p:spPr bwMode="auto">
          <a:xfrm>
            <a:off x="5721350" y="858838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283" name="Rectangle 1281"/>
          <p:cNvSpPr>
            <a:spLocks noChangeArrowheads="1"/>
          </p:cNvSpPr>
          <p:nvPr/>
        </p:nvSpPr>
        <p:spPr bwMode="auto">
          <a:xfrm>
            <a:off x="5651500" y="1509713"/>
            <a:ext cx="596900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284" name="Rectangle 1282"/>
          <p:cNvSpPr>
            <a:spLocks noChangeArrowheads="1"/>
          </p:cNvSpPr>
          <p:nvPr/>
        </p:nvSpPr>
        <p:spPr bwMode="auto">
          <a:xfrm>
            <a:off x="8477250" y="4487863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2416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1227 L 0.00382 0.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269 L 0.02726 0.18982 L 0.02726 0.1132 L 0.07118 0.11112 L 0.07257 0.18982 L 0.11667 0.14144 L 0.11667 0.07871 L 0.16059 0.07686 L 0.10903 0.23426 L 0.11511 0.15949 L 0.1559 0.15949 L 0.15747 0.23635 L 0.1059 0.34537 L 0.10295 0.27061 L 0.14236 0.26875 L 0.14688 0.39584 L 0.1559 0.3213 L 0.19236 0.31922 L 0.19688 0.39792 L 0.1059 0.49908 L 0.1059 0.41621 L 0.14236 0.41621 L 0.14236 0.49699 L 0.18785 0.53542 L 0.18785 0.44653 L 0.2257 0.44653 L 0.22865 0.52732 L 0.31198 0.50301 L 0.31198 0.43843 " pathEditMode="relative" ptsTypes="AAAAAAAAAAAAAAAAAAAAAAAAAAAAAA">
                                      <p:cBhvr>
                                        <p:cTn id="31" dur="5000" fill="hold"/>
                                        <p:tgtEl>
                                          <p:spTgt spid="4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156 -0.07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2" grpId="0" animBg="1"/>
      <p:bldP spid="4282" grpId="1" animBg="1"/>
      <p:bldP spid="4282" grpId="2" animBg="1"/>
      <p:bldP spid="4283" grpId="0" animBg="1"/>
      <p:bldP spid="4283" grpId="1" animBg="1"/>
      <p:bldP spid="4283" grpId="2" animBg="1"/>
      <p:bldP spid="4284" grpId="0" animBg="1"/>
      <p:bldP spid="4284" grpId="1" animBg="1"/>
      <p:bldP spid="4284" grpId="2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DHCP: </a:t>
            </a:r>
            <a:r>
              <a:rPr lang="el-GR" sz="3200" dirty="0" smtClean="0"/>
              <a:t>παράδειγμα</a:t>
            </a:r>
          </a:p>
        </p:txBody>
      </p:sp>
      <p:sp>
        <p:nvSpPr>
          <p:cNvPr id="81922" name="2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FAA9307-ED09-43F5-AE15-6AB9F448E71A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81923" name="3 - Θέση υποσέλιδου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81924" name="4 - Ορθογώνιο"/>
          <p:cNvSpPr>
            <a:spLocks noChangeArrowheads="1"/>
          </p:cNvSpPr>
          <p:nvPr/>
        </p:nvSpPr>
        <p:spPr bwMode="auto">
          <a:xfrm>
            <a:off x="0" y="1408113"/>
            <a:ext cx="3089275" cy="30162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el-GR"/>
          </a:p>
        </p:txBody>
      </p:sp>
      <p:sp>
        <p:nvSpPr>
          <p:cNvPr id="81925" name="Freeform 3"/>
          <p:cNvSpPr>
            <a:spLocks/>
          </p:cNvSpPr>
          <p:nvPr/>
        </p:nvSpPr>
        <p:spPr bwMode="auto">
          <a:xfrm>
            <a:off x="773113" y="1428750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1926" name="Line 36"/>
          <p:cNvSpPr>
            <a:spLocks noChangeShapeType="1"/>
          </p:cNvSpPr>
          <p:nvPr/>
        </p:nvSpPr>
        <p:spPr bwMode="auto">
          <a:xfrm flipV="1">
            <a:off x="3775075" y="251142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27" name="Line 43"/>
          <p:cNvSpPr>
            <a:spLocks noChangeShapeType="1"/>
          </p:cNvSpPr>
          <p:nvPr/>
        </p:nvSpPr>
        <p:spPr bwMode="auto">
          <a:xfrm flipV="1">
            <a:off x="2665413" y="2673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28" name="Line 44"/>
          <p:cNvSpPr>
            <a:spLocks noChangeShapeType="1"/>
          </p:cNvSpPr>
          <p:nvPr/>
        </p:nvSpPr>
        <p:spPr bwMode="auto">
          <a:xfrm flipV="1">
            <a:off x="3924300" y="236855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29" name="Line 48"/>
          <p:cNvSpPr>
            <a:spLocks noChangeShapeType="1"/>
          </p:cNvSpPr>
          <p:nvPr/>
        </p:nvSpPr>
        <p:spPr bwMode="auto">
          <a:xfrm flipV="1">
            <a:off x="3279775" y="2903538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81930" name="Group 153"/>
          <p:cNvGrpSpPr>
            <a:grpSpLocks/>
          </p:cNvGrpSpPr>
          <p:nvPr/>
        </p:nvGrpSpPr>
        <p:grpSpPr bwMode="auto">
          <a:xfrm>
            <a:off x="1978025" y="2295525"/>
            <a:ext cx="850900" cy="615950"/>
            <a:chOff x="4420" y="878"/>
            <a:chExt cx="614" cy="458"/>
          </a:xfrm>
        </p:grpSpPr>
        <p:pic>
          <p:nvPicPr>
            <p:cNvPr id="82086" name="Picture 154" descr="laptop_keyboar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87" name="Freeform 155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82088" name="Picture 156" descr="scree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89" name="Freeform 157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90" name="Freeform 158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91" name="Freeform 159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92" name="Freeform 160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93" name="Freeform 161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94" name="Freeform 162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82095" name="Group 163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82102" name="Freeform 16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2103" name="Freeform 16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2104" name="Freeform 16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2105" name="Freeform 16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2106" name="Freeform 16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2107" name="Freeform 16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82096" name="Freeform 170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97" name="Freeform 171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98" name="Freeform 172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99" name="Freeform 173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100" name="Freeform 174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101" name="Freeform 175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1931" name="Group 177"/>
          <p:cNvGrpSpPr>
            <a:grpSpLocks/>
          </p:cNvGrpSpPr>
          <p:nvPr/>
        </p:nvGrpSpPr>
        <p:grpSpPr bwMode="auto">
          <a:xfrm>
            <a:off x="2674938" y="3525838"/>
            <a:ext cx="1066800" cy="406400"/>
            <a:chOff x="4396" y="1245"/>
            <a:chExt cx="672" cy="248"/>
          </a:xfrm>
        </p:grpSpPr>
        <p:sp>
          <p:nvSpPr>
            <p:cNvPr id="8207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207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208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82081" name="Group 18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2084" name="Freeform 1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2085" name="Freeform 1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82082" name="Line 184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83" name="Line 18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1932" name="Group 186"/>
          <p:cNvGrpSpPr>
            <a:grpSpLocks/>
          </p:cNvGrpSpPr>
          <p:nvPr/>
        </p:nvGrpSpPr>
        <p:grpSpPr bwMode="auto">
          <a:xfrm>
            <a:off x="2706688" y="3330575"/>
            <a:ext cx="423862" cy="647700"/>
            <a:chOff x="4140" y="429"/>
            <a:chExt cx="1425" cy="2396"/>
          </a:xfrm>
        </p:grpSpPr>
        <p:sp>
          <p:nvSpPr>
            <p:cNvPr id="82046" name="Freeform 18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47" name="Rectangle 188"/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048" name="Freeform 18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49" name="Freeform 19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50" name="Rectangle 191"/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82051" name="Group 19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2076" name="AutoShape 193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2077" name="AutoShape 194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2052" name="Rectangle 195"/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82053" name="Group 19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2074" name="AutoShape 197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2075" name="AutoShape 198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2054" name="Rectangle 199"/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055" name="Rectangle 200"/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82056" name="Group 20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2072" name="AutoShape 202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2073" name="AutoShape 203"/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2057" name="Freeform 20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82058" name="Group 20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2070" name="AutoShape 206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2071" name="AutoShape 207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2059" name="Rectangle 208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060" name="Freeform 20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61" name="Freeform 21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62" name="Oval 211"/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063" name="Freeform 21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64" name="AutoShape 213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065" name="AutoShape 214"/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066" name="Oval 215"/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067" name="Oval 216"/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82068" name="Oval 217"/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069" name="Rectangle 218"/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81933" name="Line 36"/>
          <p:cNvSpPr>
            <a:spLocks noChangeShapeType="1"/>
          </p:cNvSpPr>
          <p:nvPr/>
        </p:nvSpPr>
        <p:spPr bwMode="auto">
          <a:xfrm flipV="1">
            <a:off x="3775075" y="25003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81934" name="Group 220"/>
          <p:cNvGrpSpPr>
            <a:grpSpLocks/>
          </p:cNvGrpSpPr>
          <p:nvPr/>
        </p:nvGrpSpPr>
        <p:grpSpPr bwMode="auto">
          <a:xfrm>
            <a:off x="3140075" y="2598738"/>
            <a:ext cx="963613" cy="300037"/>
            <a:chOff x="4410" y="1365"/>
            <a:chExt cx="663" cy="224"/>
          </a:xfrm>
        </p:grpSpPr>
        <p:sp>
          <p:nvSpPr>
            <p:cNvPr id="82041" name="Rectangle 221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042" name="AutoShape 222"/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043" name="Freeform 223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44" name="Freeform 224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267 h 63"/>
                <a:gd name="T2" fmla="*/ 1294 w 280"/>
                <a:gd name="T3" fmla="*/ 259 h 63"/>
                <a:gd name="T4" fmla="*/ 7635 w 280"/>
                <a:gd name="T5" fmla="*/ 0 h 63"/>
                <a:gd name="T6" fmla="*/ 9748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82045" name="Freeform 225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83" name="Group 53"/>
          <p:cNvGrpSpPr>
            <a:grpSpLocks/>
          </p:cNvGrpSpPr>
          <p:nvPr/>
        </p:nvGrpSpPr>
        <p:grpSpPr bwMode="auto">
          <a:xfrm>
            <a:off x="352425" y="3319463"/>
            <a:ext cx="1081088" cy="1166812"/>
            <a:chOff x="42" y="744"/>
            <a:chExt cx="681" cy="735"/>
          </a:xfrm>
        </p:grpSpPr>
        <p:grpSp>
          <p:nvGrpSpPr>
            <p:cNvPr id="82009" name="Group 54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82011" name="Group 5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82036" name="Group 5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2039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2040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  <a:ea typeface="ＭＳ Ｐゴシック"/>
                        <a:cs typeface="ＭＳ Ｐゴシック"/>
                      </a:rPr>
                      <a:t>DHCP</a:t>
                    </a:r>
                  </a:p>
                </p:txBody>
              </p:sp>
            </p:grpSp>
            <p:sp>
              <p:nvSpPr>
                <p:cNvPr id="82037" name="Rectangle 5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2038" name="Rectangle 6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82012" name="Group 6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82030" name="Group 6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2034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2035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  <a:ea typeface="ＭＳ Ｐゴシック"/>
                        <a:cs typeface="ＭＳ Ｐゴシック"/>
                      </a:rPr>
                      <a:t>DHCP</a:t>
                    </a:r>
                  </a:p>
                </p:txBody>
              </p:sp>
            </p:grpSp>
            <p:grpSp>
              <p:nvGrpSpPr>
                <p:cNvPr id="82031" name="Group 6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2032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2033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</p:grpSp>
          </p:grpSp>
          <p:grpSp>
            <p:nvGrpSpPr>
              <p:cNvPr id="82013" name="Group 6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2028" name="Rectangle 6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2029" name="Rectangle 7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82014" name="Group 7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82015" name="Group 7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82019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82022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2026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  <p:sp>
                    <p:nvSpPr>
                      <p:cNvPr id="82027" name="Text Box 7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>
                            <a:solidFill>
                              <a:schemeClr val="bg1"/>
                            </a:solidFill>
                            <a:latin typeface="Arial" charset="0"/>
                            <a:ea typeface="ＭＳ Ｐゴシック"/>
                            <a:cs typeface="ＭＳ Ｐゴシック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82023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2024" name="Rectangl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  <p:sp>
                    <p:nvSpPr>
                      <p:cNvPr id="82025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</p:grpSp>
              </p:grpSp>
              <p:sp>
                <p:nvSpPr>
                  <p:cNvPr id="82020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2021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</p:grpSp>
            <p:sp>
              <p:nvSpPr>
                <p:cNvPr id="82016" name="Rectangle 8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2017" name="Rectangle 8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2018" name="Rectangle 8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</p:grpSp>
        <p:sp>
          <p:nvSpPr>
            <p:cNvPr id="82010" name="AutoShape 85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16" name="Group 86"/>
          <p:cNvGrpSpPr>
            <a:grpSpLocks/>
          </p:cNvGrpSpPr>
          <p:nvPr/>
        </p:nvGrpSpPr>
        <p:grpSpPr bwMode="auto">
          <a:xfrm>
            <a:off x="449263" y="4405313"/>
            <a:ext cx="1081087" cy="244475"/>
            <a:chOff x="504" y="3523"/>
            <a:chExt cx="681" cy="154"/>
          </a:xfrm>
        </p:grpSpPr>
        <p:grpSp>
          <p:nvGrpSpPr>
            <p:cNvPr id="81996" name="Group 87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82000" name="Group 88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82003" name="Group 89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2007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2008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  <a:ea typeface="ＭＳ Ｐゴシック"/>
                        <a:cs typeface="ＭＳ Ｐゴシック"/>
                      </a:rPr>
                      <a:t>DHCP</a:t>
                    </a:r>
                  </a:p>
                </p:txBody>
              </p:sp>
            </p:grpSp>
            <p:grpSp>
              <p:nvGrpSpPr>
                <p:cNvPr id="82004" name="Group 92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2005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2006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</p:grpSp>
          </p:grpSp>
          <p:sp>
            <p:nvSpPr>
              <p:cNvPr id="82001" name="Rectangle 95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2002" name="Rectangle 96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1997" name="Rectangle 97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998" name="Rectangle 98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999" name="Rectangle 99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0" name="Group 100"/>
          <p:cNvGrpSpPr>
            <a:grpSpLocks/>
          </p:cNvGrpSpPr>
          <p:nvPr/>
        </p:nvGrpSpPr>
        <p:grpSpPr bwMode="auto">
          <a:xfrm>
            <a:off x="1477963" y="3236913"/>
            <a:ext cx="1316037" cy="1314450"/>
            <a:chOff x="931" y="1941"/>
            <a:chExt cx="829" cy="828"/>
          </a:xfrm>
        </p:grpSpPr>
        <p:sp>
          <p:nvSpPr>
            <p:cNvPr id="81988" name="Freeform 101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81989" name="Group 102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1990" name="Rectangle 103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1991" name="Text Box 104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DHCP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UDP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IP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Eth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Phy</a:t>
                </a:r>
              </a:p>
            </p:txBody>
          </p:sp>
          <p:sp>
            <p:nvSpPr>
              <p:cNvPr id="81992" name="Line 105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1993" name="Line 106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1994" name="Line 107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1995" name="Line 108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139" name="Group 145"/>
          <p:cNvGrpSpPr>
            <a:grpSpLocks/>
          </p:cNvGrpSpPr>
          <p:nvPr/>
        </p:nvGrpSpPr>
        <p:grpSpPr bwMode="auto">
          <a:xfrm>
            <a:off x="803275" y="3344863"/>
            <a:ext cx="544513" cy="244475"/>
            <a:chOff x="844" y="3337"/>
            <a:chExt cx="343" cy="154"/>
          </a:xfrm>
        </p:grpSpPr>
        <p:sp>
          <p:nvSpPr>
            <p:cNvPr id="81986" name="Rectangle 146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987" name="Text Box 147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bg1"/>
                  </a:solidFill>
                  <a:latin typeface="Arial" charset="0"/>
                  <a:ea typeface="ＭＳ Ｐゴシック"/>
                  <a:cs typeface="ＭＳ Ｐゴシック"/>
                </a:rPr>
                <a:t>DHCP</a:t>
              </a:r>
            </a:p>
          </p:txBody>
        </p:sp>
      </p:grpSp>
      <p:grpSp>
        <p:nvGrpSpPr>
          <p:cNvPr id="142" name="Group 44"/>
          <p:cNvGrpSpPr>
            <a:grpSpLocks/>
          </p:cNvGrpSpPr>
          <p:nvPr/>
        </p:nvGrpSpPr>
        <p:grpSpPr bwMode="auto">
          <a:xfrm>
            <a:off x="1195388" y="1247775"/>
            <a:ext cx="976312" cy="1460500"/>
            <a:chOff x="651" y="681"/>
            <a:chExt cx="615" cy="920"/>
          </a:xfrm>
        </p:grpSpPr>
        <p:sp>
          <p:nvSpPr>
            <p:cNvPr id="81978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81979" name="Group 46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1980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1981" name="Text Box 4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DHCP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UDP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IP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Eth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Phy</a:t>
                </a:r>
              </a:p>
            </p:txBody>
          </p:sp>
          <p:sp>
            <p:nvSpPr>
              <p:cNvPr id="81982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1983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1984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1985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151" name="Group 109"/>
          <p:cNvGrpSpPr>
            <a:grpSpLocks/>
          </p:cNvGrpSpPr>
          <p:nvPr/>
        </p:nvGrpSpPr>
        <p:grpSpPr bwMode="auto">
          <a:xfrm>
            <a:off x="71438" y="1136650"/>
            <a:ext cx="1081087" cy="1217613"/>
            <a:chOff x="1404" y="3105"/>
            <a:chExt cx="681" cy="767"/>
          </a:xfrm>
        </p:grpSpPr>
        <p:grpSp>
          <p:nvGrpSpPr>
            <p:cNvPr id="81943" name="Group 110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81948" name="Group 111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81973" name="Group 112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1976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1977" name="Text 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  <a:ea typeface="ＭＳ Ｐゴシック"/>
                        <a:cs typeface="ＭＳ Ｐゴシック"/>
                      </a:rPr>
                      <a:t>DHCP</a:t>
                    </a:r>
                  </a:p>
                </p:txBody>
              </p:sp>
            </p:grpSp>
            <p:sp>
              <p:nvSpPr>
                <p:cNvPr id="81974" name="Rectangle 115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1975" name="Rectangle 116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81949" name="Group 117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81967" name="Group 11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1971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1972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  <a:ea typeface="ＭＳ Ｐゴシック"/>
                        <a:cs typeface="ＭＳ Ｐゴシック"/>
                      </a:rPr>
                      <a:t>DHCP</a:t>
                    </a:r>
                  </a:p>
                </p:txBody>
              </p:sp>
            </p:grpSp>
            <p:grpSp>
              <p:nvGrpSpPr>
                <p:cNvPr id="81968" name="Group 12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1969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1970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</p:grpSp>
          </p:grpSp>
          <p:grpSp>
            <p:nvGrpSpPr>
              <p:cNvPr id="81950" name="Group 124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1965" name="Rectangle 125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1966" name="Rectangle 126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81951" name="Group 127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81952" name="Group 128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81956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81959" name="Group 1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1963" name="Rectangle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  <p:sp>
                    <p:nvSpPr>
                      <p:cNvPr id="81964" name="Text Box 13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>
                            <a:solidFill>
                              <a:schemeClr val="bg1"/>
                            </a:solidFill>
                            <a:latin typeface="Arial" charset="0"/>
                            <a:ea typeface="ＭＳ Ｐゴシック"/>
                            <a:cs typeface="ＭＳ Ｐゴシック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81960" name="Group 1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1961" name="Rectangle 1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  <p:sp>
                    <p:nvSpPr>
                      <p:cNvPr id="81962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</p:grpSp>
              </p:grpSp>
              <p:sp>
                <p:nvSpPr>
                  <p:cNvPr id="81957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1958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</p:grpSp>
            <p:sp>
              <p:nvSpPr>
                <p:cNvPr id="81953" name="Rectangle 13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1954" name="Rectangle 139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1955" name="Rectangle 140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</p:grpSp>
        <p:sp>
          <p:nvSpPr>
            <p:cNvPr id="81944" name="AutoShape 141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81945" name="Group 142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1946" name="Rectangle 14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1947" name="Text Box 14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DHCP</a:t>
                </a:r>
              </a:p>
            </p:txBody>
          </p:sp>
        </p:grpSp>
      </p:grpSp>
      <p:sp>
        <p:nvSpPr>
          <p:cNvPr id="81941" name="TextBox 191"/>
          <p:cNvSpPr txBox="1">
            <a:spLocks noChangeArrowheads="1"/>
          </p:cNvSpPr>
          <p:nvPr/>
        </p:nvSpPr>
        <p:spPr bwMode="auto">
          <a:xfrm>
            <a:off x="2727325" y="4094163"/>
            <a:ext cx="19351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/>
              <a:t>router </a:t>
            </a:r>
            <a:r>
              <a:rPr lang="el-GR" sz="1600"/>
              <a:t>με ενσωματωμένο </a:t>
            </a:r>
            <a:r>
              <a:rPr lang="en-US" sz="1600"/>
              <a:t>DHCP server</a:t>
            </a:r>
            <a:endParaRPr lang="el-GR" sz="1600"/>
          </a:p>
        </p:txBody>
      </p:sp>
      <p:sp>
        <p:nvSpPr>
          <p:cNvPr id="81942" name="187 - TextBox"/>
          <p:cNvSpPr txBox="1">
            <a:spLocks noChangeArrowheads="1"/>
          </p:cNvSpPr>
          <p:nvPr/>
        </p:nvSpPr>
        <p:spPr bwMode="auto">
          <a:xfrm>
            <a:off x="4373563" y="1557338"/>
            <a:ext cx="439896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dirty="0"/>
              <a:t> Ο </a:t>
            </a:r>
            <a:r>
              <a:rPr lang="en-US" dirty="0"/>
              <a:t>DHCP server </a:t>
            </a:r>
            <a:r>
              <a:rPr lang="el-GR" dirty="0"/>
              <a:t>σχηματίζει το </a:t>
            </a:r>
            <a:r>
              <a:rPr lang="en-US" dirty="0"/>
              <a:t>DHCP ACK </a:t>
            </a:r>
            <a:r>
              <a:rPr lang="el-GR" dirty="0"/>
              <a:t>μήνυμα εμπεριέχοντας την </a:t>
            </a:r>
            <a:r>
              <a:rPr lang="en-US" dirty="0"/>
              <a:t>IP </a:t>
            </a:r>
            <a:r>
              <a:rPr lang="el-GR" dirty="0"/>
              <a:t>διεύθυνση του πελάτη, την </a:t>
            </a:r>
            <a:r>
              <a:rPr lang="en-US" dirty="0"/>
              <a:t>IP </a:t>
            </a:r>
            <a:r>
              <a:rPr lang="el-GR" dirty="0"/>
              <a:t>διεύθυνση του δρομολογητή </a:t>
            </a:r>
            <a:r>
              <a:rPr lang="el-GR" dirty="0" smtClean="0"/>
              <a:t>πρώτου άλματος </a:t>
            </a:r>
            <a:r>
              <a:rPr lang="el-GR" dirty="0"/>
              <a:t>για τον πελάτη, καθώς και το όνομα και </a:t>
            </a:r>
            <a:r>
              <a:rPr lang="en-US" dirty="0"/>
              <a:t> IP </a:t>
            </a:r>
            <a:r>
              <a:rPr lang="el-GR" dirty="0"/>
              <a:t>διεύθυνση του </a:t>
            </a:r>
            <a:r>
              <a:rPr lang="en-US" dirty="0"/>
              <a:t>DNS server</a:t>
            </a:r>
            <a:r>
              <a:rPr lang="en-US" dirty="0" smtClean="0"/>
              <a:t>.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dirty="0"/>
              <a:t> Ενθυλακώνεται το πακέτο του </a:t>
            </a:r>
            <a:r>
              <a:rPr lang="en-US" dirty="0"/>
              <a:t>DHCP server, </a:t>
            </a:r>
            <a:r>
              <a:rPr lang="el-GR" dirty="0"/>
              <a:t>το πλαίσιο προωθείται στον πελάτη, όπου και </a:t>
            </a:r>
            <a:r>
              <a:rPr lang="el-GR" dirty="0" err="1" smtClean="0"/>
              <a:t>αποθυλακώνεται</a:t>
            </a:r>
            <a:r>
              <a:rPr lang="el-GR" dirty="0" smtClean="0"/>
              <a:t> </a:t>
            </a:r>
            <a:r>
              <a:rPr lang="el-GR" dirty="0"/>
              <a:t>ως το επίπεδο του </a:t>
            </a:r>
            <a:r>
              <a:rPr lang="en-US" dirty="0"/>
              <a:t>DHCP </a:t>
            </a:r>
            <a:r>
              <a:rPr lang="el-GR" dirty="0"/>
              <a:t>πακέτου</a:t>
            </a:r>
            <a:r>
              <a:rPr lang="el-GR" dirty="0" smtClean="0"/>
              <a:t>.</a:t>
            </a:r>
            <a:br>
              <a:rPr lang="el-GR" dirty="0" smtClean="0"/>
            </a:br>
            <a:endParaRPr lang="el-GR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dirty="0"/>
              <a:t> Ο πελάτης πλέον γνωρίζει την </a:t>
            </a:r>
            <a:r>
              <a:rPr lang="en-US" dirty="0"/>
              <a:t>IP </a:t>
            </a:r>
            <a:r>
              <a:rPr lang="el-GR" dirty="0"/>
              <a:t>διεύθυνσή του, το όνομα και </a:t>
            </a:r>
            <a:r>
              <a:rPr lang="en-US" dirty="0"/>
              <a:t>IP </a:t>
            </a:r>
            <a:r>
              <a:rPr lang="el-GR" dirty="0"/>
              <a:t>διεύθυνση του </a:t>
            </a:r>
            <a:r>
              <a:rPr lang="en-US" dirty="0"/>
              <a:t>DNS server </a:t>
            </a:r>
            <a:r>
              <a:rPr lang="el-GR" dirty="0"/>
              <a:t>και την </a:t>
            </a:r>
            <a:r>
              <a:rPr lang="en-US" dirty="0"/>
              <a:t>IP </a:t>
            </a:r>
            <a:r>
              <a:rPr lang="el-GR" dirty="0"/>
              <a:t>διεύθυνση του δρομολογητή </a:t>
            </a:r>
            <a:r>
              <a:rPr lang="el-GR" dirty="0" smtClean="0"/>
              <a:t>πρώτου άλματος.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17921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5E04DD9F-1F2D-4981-974A-04429168B563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228600"/>
            <a:ext cx="7772400" cy="1143000"/>
          </a:xfrm>
        </p:spPr>
        <p:txBody>
          <a:bodyPr/>
          <a:lstStyle/>
          <a:p>
            <a:r>
              <a:rPr lang="el-GR" sz="3600" dirty="0" smtClean="0"/>
              <a:t>Διευθύνσεις </a:t>
            </a:r>
            <a:r>
              <a:rPr lang="en-US" sz="3600" dirty="0" smtClean="0"/>
              <a:t>IP: </a:t>
            </a:r>
            <a:r>
              <a:rPr lang="el-GR" sz="3600" dirty="0" smtClean="0"/>
              <a:t>πώς αποδίδονται;</a:t>
            </a:r>
            <a:endParaRPr lang="en-US" dirty="0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343025"/>
            <a:ext cx="8077200" cy="18097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dirty="0" smtClean="0">
                <a:solidFill>
                  <a:srgbClr val="FF0000"/>
                </a:solidFill>
              </a:rPr>
              <a:t>Ε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Πώς εκχωρείται στο </a:t>
            </a:r>
            <a:r>
              <a:rPr lang="el-GR" i="1" dirty="0" smtClean="0"/>
              <a:t>δίκτυο </a:t>
            </a:r>
            <a:r>
              <a:rPr lang="el-GR" dirty="0" smtClean="0"/>
              <a:t>το τμήμα </a:t>
            </a:r>
            <a:r>
              <a:rPr lang="el-GR" dirty="0" err="1" smtClean="0"/>
              <a:t>υποδικτύου</a:t>
            </a:r>
            <a:r>
              <a:rPr lang="el-GR" dirty="0" smtClean="0"/>
              <a:t> της διεύθυνσης </a:t>
            </a:r>
            <a:r>
              <a:rPr lang="en-US" dirty="0" smtClean="0"/>
              <a:t>IP</a:t>
            </a:r>
            <a:r>
              <a:rPr lang="el-GR" dirty="0" smtClean="0"/>
              <a:t>;</a:t>
            </a:r>
            <a:endParaRPr lang="en-US" dirty="0" smtClean="0"/>
          </a:p>
          <a:p>
            <a:pPr>
              <a:buFont typeface="ZapfDingbats"/>
              <a:buNone/>
            </a:pPr>
            <a:r>
              <a:rPr lang="en-US" dirty="0" smtClean="0">
                <a:solidFill>
                  <a:srgbClr val="FF0000"/>
                </a:solidFill>
              </a:rPr>
              <a:t>A:</a:t>
            </a:r>
            <a:r>
              <a:rPr lang="en-US" dirty="0" smtClean="0"/>
              <a:t> </a:t>
            </a:r>
            <a:r>
              <a:rPr lang="el-GR" dirty="0" smtClean="0"/>
              <a:t>Λαμβάνει μερίδιο από τον χώρο διευθύνσεων που έχει εκχωρηθεί στον </a:t>
            </a:r>
            <a:r>
              <a:rPr lang="en-US" dirty="0" smtClean="0"/>
              <a:t>ISP</a:t>
            </a:r>
            <a:r>
              <a:rPr lang="el-GR" dirty="0" smtClean="0"/>
              <a:t> του</a:t>
            </a:r>
            <a:endParaRPr lang="en-US" sz="2400" dirty="0" smtClean="0"/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592138" y="3514725"/>
            <a:ext cx="8551862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Arial" charset="0"/>
              </a:rPr>
              <a:t>ISP's block          </a:t>
            </a:r>
            <a:r>
              <a:rPr lang="en-US" u="sng">
                <a:solidFill>
                  <a:schemeClr val="accent2"/>
                </a:solidFill>
                <a:latin typeface="Arial" charset="0"/>
              </a:rPr>
              <a:t>11001000  00010111  0001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0000  00000000    200.23.16.0/20 </a:t>
            </a:r>
          </a:p>
          <a:p>
            <a:pPr eaLnBrk="0" hangingPunct="0"/>
            <a:endParaRPr lang="en-US">
              <a:latin typeface="Arial" charset="0"/>
            </a:endParaRPr>
          </a:p>
          <a:p>
            <a:pPr eaLnBrk="0" hangingPunct="0"/>
            <a:r>
              <a:rPr lang="en-US">
                <a:latin typeface="Arial" charset="0"/>
              </a:rPr>
              <a:t>Organization 0    </a:t>
            </a:r>
            <a:r>
              <a:rPr lang="en-US" u="sng">
                <a:latin typeface="Arial" charset="0"/>
              </a:rPr>
              <a:t>11001000  00010111  0001000</a:t>
            </a:r>
            <a:r>
              <a:rPr lang="en-US">
                <a:latin typeface="Arial" charset="0"/>
              </a:rPr>
              <a:t>0  00000000    200.23.16.0/23 </a:t>
            </a:r>
          </a:p>
          <a:p>
            <a:pPr eaLnBrk="0" hangingPunct="0"/>
            <a:r>
              <a:rPr lang="en-US">
                <a:latin typeface="Arial" charset="0"/>
              </a:rPr>
              <a:t>Organization 1    </a:t>
            </a:r>
            <a:r>
              <a:rPr lang="en-US" u="sng">
                <a:latin typeface="Arial" charset="0"/>
              </a:rPr>
              <a:t>11001000  00010111  0001001</a:t>
            </a:r>
            <a:r>
              <a:rPr lang="en-US">
                <a:latin typeface="Arial" charset="0"/>
              </a:rPr>
              <a:t>0  00000000    200.23.18.0/23 </a:t>
            </a:r>
          </a:p>
          <a:p>
            <a:pPr eaLnBrk="0" hangingPunct="0"/>
            <a:r>
              <a:rPr lang="en-US">
                <a:latin typeface="Arial" charset="0"/>
              </a:rPr>
              <a:t>Organization 2    </a:t>
            </a:r>
            <a:r>
              <a:rPr lang="en-US" u="sng">
                <a:latin typeface="Arial" charset="0"/>
              </a:rPr>
              <a:t>11001000  00010111  0001010</a:t>
            </a:r>
            <a:r>
              <a:rPr lang="en-US">
                <a:latin typeface="Arial" charset="0"/>
              </a:rPr>
              <a:t>0  00000000    200.23.20.0/23 </a:t>
            </a:r>
          </a:p>
          <a:p>
            <a:pPr eaLnBrk="0" hangingPunct="0"/>
            <a:r>
              <a:rPr lang="en-US">
                <a:latin typeface="Arial" charset="0"/>
              </a:rPr>
              <a:t>   ...                                          …..                                   ….                ….</a:t>
            </a:r>
          </a:p>
          <a:p>
            <a:pPr eaLnBrk="0" hangingPunct="0"/>
            <a:r>
              <a:rPr lang="en-US">
                <a:latin typeface="Arial" charset="0"/>
              </a:rPr>
              <a:t>Organization 7    </a:t>
            </a:r>
            <a:r>
              <a:rPr lang="en-US" u="sng">
                <a:latin typeface="Arial" charset="0"/>
              </a:rPr>
              <a:t>11001000  00010111  0001111</a:t>
            </a:r>
            <a:r>
              <a:rPr lang="en-US">
                <a:latin typeface="Arial" charset="0"/>
              </a:rPr>
              <a:t>0  00000000    200.23.30.0/23</a:t>
            </a:r>
            <a:r>
              <a:rPr lang="en-US" sz="2400">
                <a:latin typeface="Times New Roman" pitchFamily="18" charset="0"/>
              </a:rPr>
              <a:t> </a:t>
            </a:r>
          </a:p>
          <a:p>
            <a:pPr eaLnBrk="0" hangingPunct="0"/>
            <a:endParaRPr lang="en-US"/>
          </a:p>
        </p:txBody>
      </p:sp>
      <p:sp>
        <p:nvSpPr>
          <p:cNvPr id="8397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0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27835B56-5EA1-43E0-8C35-4D84AC335E1C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16913" cy="1143000"/>
          </a:xfrm>
        </p:spPr>
        <p:txBody>
          <a:bodyPr/>
          <a:lstStyle/>
          <a:p>
            <a:r>
              <a:rPr lang="el-GR" sz="3200" smtClean="0"/>
              <a:t>Ιεραρχική διευθυνσιοδότηση (</a:t>
            </a:r>
            <a:r>
              <a:rPr lang="en-US" sz="3200" smtClean="0"/>
              <a:t>hierarchical addressing): </a:t>
            </a:r>
            <a:r>
              <a:rPr lang="el-GR" sz="3200" smtClean="0"/>
              <a:t>συνάθροιση διαδρομών</a:t>
            </a:r>
            <a:endParaRPr lang="en-US" smtClean="0"/>
          </a:p>
        </p:txBody>
      </p:sp>
      <p:sp>
        <p:nvSpPr>
          <p:cNvPr id="84995" name="Freeform 3"/>
          <p:cNvSpPr>
            <a:spLocks/>
          </p:cNvSpPr>
          <p:nvPr/>
        </p:nvSpPr>
        <p:spPr bwMode="auto">
          <a:xfrm>
            <a:off x="5175250" y="412115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V="1">
            <a:off x="2832100" y="439737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2860675" y="3768725"/>
            <a:ext cx="7524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2927350" y="298767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4999" name="Freeform 7"/>
          <p:cNvSpPr>
            <a:spLocks/>
          </p:cNvSpPr>
          <p:nvPr/>
        </p:nvSpPr>
        <p:spPr bwMode="auto">
          <a:xfrm>
            <a:off x="3573463" y="356711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5407025" y="3297238"/>
            <a:ext cx="17129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“Send me anything</a:t>
            </a:r>
          </a:p>
          <a:p>
            <a:pPr eaLnBrk="0" hangingPunct="0"/>
            <a:r>
              <a:rPr lang="en-US" sz="1400"/>
              <a:t>with addresses </a:t>
            </a:r>
          </a:p>
          <a:p>
            <a:pPr eaLnBrk="0" hangingPunct="0"/>
            <a:r>
              <a:rPr lang="en-US" sz="1400"/>
              <a:t>beginning </a:t>
            </a:r>
          </a:p>
          <a:p>
            <a:pPr eaLnBrk="0" hangingPunct="0"/>
            <a:r>
              <a:rPr lang="en-US" sz="1400"/>
              <a:t>200.23.16.0/20”</a:t>
            </a:r>
          </a:p>
        </p:txBody>
      </p:sp>
      <p:grpSp>
        <p:nvGrpSpPr>
          <p:cNvPr id="85001" name="Group 9"/>
          <p:cNvGrpSpPr>
            <a:grpSpLocks/>
          </p:cNvGrpSpPr>
          <p:nvPr/>
        </p:nvGrpSpPr>
        <p:grpSpPr bwMode="auto">
          <a:xfrm>
            <a:off x="758825" y="2760663"/>
            <a:ext cx="2338388" cy="404812"/>
            <a:chOff x="1004" y="1639"/>
            <a:chExt cx="1473" cy="255"/>
          </a:xfrm>
        </p:grpSpPr>
        <p:sp>
          <p:nvSpPr>
            <p:cNvPr id="85035" name="Freeform 10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5036" name="Text Box 11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200.23.16.0/23</a:t>
              </a:r>
              <a:endParaRPr lang="en-US"/>
            </a:p>
          </p:txBody>
        </p:sp>
      </p:grpSp>
      <p:grpSp>
        <p:nvGrpSpPr>
          <p:cNvPr id="85002" name="Group 12"/>
          <p:cNvGrpSpPr>
            <a:grpSpLocks/>
          </p:cNvGrpSpPr>
          <p:nvPr/>
        </p:nvGrpSpPr>
        <p:grpSpPr bwMode="auto">
          <a:xfrm>
            <a:off x="787400" y="3351213"/>
            <a:ext cx="2338388" cy="404812"/>
            <a:chOff x="1004" y="1639"/>
            <a:chExt cx="1473" cy="255"/>
          </a:xfrm>
        </p:grpSpPr>
        <p:sp>
          <p:nvSpPr>
            <p:cNvPr id="85033" name="Freeform 1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5034" name="Text Box 14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200.23.18.0/23</a:t>
              </a:r>
              <a:endParaRPr lang="en-US"/>
            </a:p>
          </p:txBody>
        </p:sp>
      </p:grpSp>
      <p:grpSp>
        <p:nvGrpSpPr>
          <p:cNvPr id="85003" name="Group 15"/>
          <p:cNvGrpSpPr>
            <a:grpSpLocks/>
          </p:cNvGrpSpPr>
          <p:nvPr/>
        </p:nvGrpSpPr>
        <p:grpSpPr bwMode="auto">
          <a:xfrm>
            <a:off x="701675" y="4770438"/>
            <a:ext cx="2338388" cy="404812"/>
            <a:chOff x="1004" y="1639"/>
            <a:chExt cx="1473" cy="255"/>
          </a:xfrm>
        </p:grpSpPr>
        <p:sp>
          <p:nvSpPr>
            <p:cNvPr id="85031" name="Freeform 16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5032" name="Text Box 17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200.23.30.0/23</a:t>
              </a:r>
              <a:endParaRPr lang="en-US"/>
            </a:p>
          </p:txBody>
        </p:sp>
      </p:grpSp>
      <p:sp>
        <p:nvSpPr>
          <p:cNvPr id="85004" name="Text Box 18"/>
          <p:cNvSpPr txBox="1">
            <a:spLocks noChangeArrowheads="1"/>
          </p:cNvSpPr>
          <p:nvPr/>
        </p:nvSpPr>
        <p:spPr bwMode="auto">
          <a:xfrm>
            <a:off x="3606800" y="4002088"/>
            <a:ext cx="1646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Fly-By-Night-ISP</a:t>
            </a:r>
            <a:endParaRPr lang="en-US"/>
          </a:p>
        </p:txBody>
      </p:sp>
      <p:sp>
        <p:nvSpPr>
          <p:cNvPr id="85005" name="Freeform 19"/>
          <p:cNvSpPr>
            <a:spLocks/>
          </p:cNvSpPr>
          <p:nvPr/>
        </p:nvSpPr>
        <p:spPr bwMode="auto">
          <a:xfrm>
            <a:off x="7169150" y="3184525"/>
            <a:ext cx="730250" cy="2535238"/>
          </a:xfrm>
          <a:custGeom>
            <a:avLst/>
            <a:gdLst>
              <a:gd name="T0" fmla="*/ 2147483647 w 460"/>
              <a:gd name="T1" fmla="*/ 2147483647 h 1597"/>
              <a:gd name="T2" fmla="*/ 2147483647 w 460"/>
              <a:gd name="T3" fmla="*/ 2147483647 h 1597"/>
              <a:gd name="T4" fmla="*/ 2147483647 w 460"/>
              <a:gd name="T5" fmla="*/ 2147483647 h 1597"/>
              <a:gd name="T6" fmla="*/ 2147483647 w 460"/>
              <a:gd name="T7" fmla="*/ 2147483647 h 1597"/>
              <a:gd name="T8" fmla="*/ 2147483647 w 460"/>
              <a:gd name="T9" fmla="*/ 2147483647 h 1597"/>
              <a:gd name="T10" fmla="*/ 2147483647 w 460"/>
              <a:gd name="T11" fmla="*/ 2147483647 h 1597"/>
              <a:gd name="T12" fmla="*/ 2147483647 w 460"/>
              <a:gd name="T13" fmla="*/ 2147483647 h 1597"/>
              <a:gd name="T14" fmla="*/ 2147483647 w 460"/>
              <a:gd name="T15" fmla="*/ 2147483647 h 1597"/>
              <a:gd name="T16" fmla="*/ 2147483647 w 460"/>
              <a:gd name="T17" fmla="*/ 2147483647 h 1597"/>
              <a:gd name="T18" fmla="*/ 2147483647 w 460"/>
              <a:gd name="T19" fmla="*/ 2147483647 h 1597"/>
              <a:gd name="T20" fmla="*/ 2147483647 w 460"/>
              <a:gd name="T21" fmla="*/ 2147483647 h 1597"/>
              <a:gd name="T22" fmla="*/ 2147483647 w 460"/>
              <a:gd name="T23" fmla="*/ 2147483647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60"/>
              <a:gd name="T37" fmla="*/ 0 h 1597"/>
              <a:gd name="T38" fmla="*/ 460 w 460"/>
              <a:gd name="T39" fmla="*/ 1597 h 159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06" name="Text Box 20"/>
          <p:cNvSpPr txBox="1">
            <a:spLocks noChangeArrowheads="1"/>
          </p:cNvSpPr>
          <p:nvPr/>
        </p:nvSpPr>
        <p:spPr bwMode="auto">
          <a:xfrm>
            <a:off x="758825" y="2506663"/>
            <a:ext cx="1404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Organization 0</a:t>
            </a:r>
          </a:p>
        </p:txBody>
      </p:sp>
      <p:sp>
        <p:nvSpPr>
          <p:cNvPr id="85007" name="Text Box 21"/>
          <p:cNvSpPr txBox="1">
            <a:spLocks noChangeArrowheads="1"/>
          </p:cNvSpPr>
          <p:nvPr/>
        </p:nvSpPr>
        <p:spPr bwMode="auto">
          <a:xfrm>
            <a:off x="787400" y="4516438"/>
            <a:ext cx="1404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Organization 7</a:t>
            </a:r>
          </a:p>
        </p:txBody>
      </p:sp>
      <p:sp>
        <p:nvSpPr>
          <p:cNvPr id="85008" name="Text Box 22"/>
          <p:cNvSpPr txBox="1">
            <a:spLocks noChangeArrowheads="1"/>
          </p:cNvSpPr>
          <p:nvPr/>
        </p:nvSpPr>
        <p:spPr bwMode="auto">
          <a:xfrm>
            <a:off x="7407275" y="4325938"/>
            <a:ext cx="915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Internet</a:t>
            </a:r>
          </a:p>
        </p:txBody>
      </p:sp>
      <p:sp>
        <p:nvSpPr>
          <p:cNvPr id="85009" name="Text Box 23"/>
          <p:cNvSpPr txBox="1">
            <a:spLocks noChangeArrowheads="1"/>
          </p:cNvSpPr>
          <p:nvPr/>
        </p:nvSpPr>
        <p:spPr bwMode="auto">
          <a:xfrm>
            <a:off x="768350" y="3154363"/>
            <a:ext cx="1376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Organization 1</a:t>
            </a:r>
          </a:p>
        </p:txBody>
      </p:sp>
      <p:sp>
        <p:nvSpPr>
          <p:cNvPr id="85010" name="Freeform 24"/>
          <p:cNvSpPr>
            <a:spLocks/>
          </p:cNvSpPr>
          <p:nvPr/>
        </p:nvSpPr>
        <p:spPr bwMode="auto">
          <a:xfrm>
            <a:off x="3516313" y="488156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11" name="Text Box 25"/>
          <p:cNvSpPr txBox="1">
            <a:spLocks noChangeArrowheads="1"/>
          </p:cNvSpPr>
          <p:nvPr/>
        </p:nvSpPr>
        <p:spPr bwMode="auto">
          <a:xfrm>
            <a:off x="3816350" y="5259388"/>
            <a:ext cx="1063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ISPs-R-Us</a:t>
            </a:r>
            <a:endParaRPr lang="en-US"/>
          </a:p>
        </p:txBody>
      </p:sp>
      <p:sp>
        <p:nvSpPr>
          <p:cNvPr id="85012" name="Freeform 26"/>
          <p:cNvSpPr>
            <a:spLocks/>
          </p:cNvSpPr>
          <p:nvPr/>
        </p:nvSpPr>
        <p:spPr bwMode="auto">
          <a:xfrm flipV="1">
            <a:off x="5241925" y="490220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13" name="Line 27"/>
          <p:cNvSpPr>
            <a:spLocks noChangeShapeType="1"/>
          </p:cNvSpPr>
          <p:nvPr/>
        </p:nvSpPr>
        <p:spPr bwMode="auto">
          <a:xfrm>
            <a:off x="3032125" y="544512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14" name="Line 28"/>
          <p:cNvSpPr>
            <a:spLocks noChangeShapeType="1"/>
          </p:cNvSpPr>
          <p:nvPr/>
        </p:nvSpPr>
        <p:spPr bwMode="auto">
          <a:xfrm flipV="1">
            <a:off x="2879725" y="551180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15" name="Line 29"/>
          <p:cNvSpPr>
            <a:spLocks noChangeShapeType="1"/>
          </p:cNvSpPr>
          <p:nvPr/>
        </p:nvSpPr>
        <p:spPr bwMode="auto">
          <a:xfrm flipV="1">
            <a:off x="3317875" y="5759450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16" name="Text Box 30"/>
          <p:cNvSpPr txBox="1">
            <a:spLocks noChangeArrowheads="1"/>
          </p:cNvSpPr>
          <p:nvPr/>
        </p:nvSpPr>
        <p:spPr bwMode="auto">
          <a:xfrm>
            <a:off x="5530850" y="5154613"/>
            <a:ext cx="17129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“Send me anything</a:t>
            </a:r>
          </a:p>
          <a:p>
            <a:pPr eaLnBrk="0" hangingPunct="0"/>
            <a:r>
              <a:rPr lang="en-US" sz="1400"/>
              <a:t>with addresses </a:t>
            </a:r>
          </a:p>
          <a:p>
            <a:pPr eaLnBrk="0" hangingPunct="0"/>
            <a:r>
              <a:rPr lang="en-US" sz="1400"/>
              <a:t>beginning </a:t>
            </a:r>
          </a:p>
          <a:p>
            <a:pPr eaLnBrk="0" hangingPunct="0"/>
            <a:r>
              <a:rPr lang="en-US" sz="1400"/>
              <a:t>199.31.0.0/16”</a:t>
            </a:r>
          </a:p>
        </p:txBody>
      </p:sp>
      <p:grpSp>
        <p:nvGrpSpPr>
          <p:cNvPr id="85017" name="Group 31"/>
          <p:cNvGrpSpPr>
            <a:grpSpLocks/>
          </p:cNvGrpSpPr>
          <p:nvPr/>
        </p:nvGrpSpPr>
        <p:grpSpPr bwMode="auto">
          <a:xfrm>
            <a:off x="806450" y="3941763"/>
            <a:ext cx="2338388" cy="404812"/>
            <a:chOff x="1004" y="1639"/>
            <a:chExt cx="1473" cy="255"/>
          </a:xfrm>
        </p:grpSpPr>
        <p:sp>
          <p:nvSpPr>
            <p:cNvPr id="85029" name="Freeform 32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5030" name="Text Box 33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200.23.20.0/23</a:t>
              </a:r>
              <a:endParaRPr lang="en-US"/>
            </a:p>
          </p:txBody>
        </p:sp>
      </p:grpSp>
      <p:sp>
        <p:nvSpPr>
          <p:cNvPr id="85018" name="Text Box 34"/>
          <p:cNvSpPr txBox="1">
            <a:spLocks noChangeArrowheads="1"/>
          </p:cNvSpPr>
          <p:nvPr/>
        </p:nvSpPr>
        <p:spPr bwMode="auto">
          <a:xfrm>
            <a:off x="787400" y="3744913"/>
            <a:ext cx="1404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Organization 2</a:t>
            </a:r>
          </a:p>
        </p:txBody>
      </p:sp>
      <p:grpSp>
        <p:nvGrpSpPr>
          <p:cNvPr id="85019" name="Group 35"/>
          <p:cNvGrpSpPr>
            <a:grpSpLocks/>
          </p:cNvGrpSpPr>
          <p:nvPr/>
        </p:nvGrpSpPr>
        <p:grpSpPr bwMode="auto">
          <a:xfrm>
            <a:off x="2155825" y="4205288"/>
            <a:ext cx="296863" cy="663575"/>
            <a:chOff x="870" y="2945"/>
            <a:chExt cx="187" cy="418"/>
          </a:xfrm>
        </p:grpSpPr>
        <p:sp>
          <p:nvSpPr>
            <p:cNvPr id="85026" name="Text Box 36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85027" name="Text Box 37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85028" name="Text Box 38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</p:grpSp>
      <p:grpSp>
        <p:nvGrpSpPr>
          <p:cNvPr id="85020" name="Group 39"/>
          <p:cNvGrpSpPr>
            <a:grpSpLocks/>
          </p:cNvGrpSpPr>
          <p:nvPr/>
        </p:nvGrpSpPr>
        <p:grpSpPr bwMode="auto">
          <a:xfrm>
            <a:off x="3184525" y="3910013"/>
            <a:ext cx="296863" cy="663575"/>
            <a:chOff x="870" y="2945"/>
            <a:chExt cx="187" cy="418"/>
          </a:xfrm>
        </p:grpSpPr>
        <p:sp>
          <p:nvSpPr>
            <p:cNvPr id="85023" name="Text Box 40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85024" name="Text Box 41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85025" name="Text Box 42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</p:grpSp>
      <p:sp>
        <p:nvSpPr>
          <p:cNvPr id="85021" name="Text Box 43"/>
          <p:cNvSpPr txBox="1">
            <a:spLocks noChangeArrowheads="1"/>
          </p:cNvSpPr>
          <p:nvPr/>
        </p:nvSpPr>
        <p:spPr bwMode="auto">
          <a:xfrm>
            <a:off x="933450" y="1431925"/>
            <a:ext cx="77909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 dirty="0"/>
              <a:t>Η ιεραρχική </a:t>
            </a:r>
            <a:r>
              <a:rPr lang="el-GR" sz="2000" dirty="0" err="1"/>
              <a:t>διευθυνσιοδότηση</a:t>
            </a:r>
            <a:r>
              <a:rPr lang="el-GR" sz="2000" dirty="0"/>
              <a:t> επιτρέπει την αποδοτική διαφήμιση </a:t>
            </a:r>
          </a:p>
          <a:p>
            <a:pPr eaLnBrk="0" hangingPunct="0"/>
            <a:r>
              <a:rPr lang="el-GR" sz="2000" dirty="0"/>
              <a:t>(</a:t>
            </a:r>
            <a:r>
              <a:rPr lang="en-US" sz="2000" dirty="0"/>
              <a:t>advertisement</a:t>
            </a:r>
            <a:r>
              <a:rPr lang="el-GR" sz="2000" dirty="0"/>
              <a:t>) των πληροφοριών </a:t>
            </a:r>
            <a:r>
              <a:rPr lang="el-GR" sz="2000" dirty="0" smtClean="0"/>
              <a:t>δρομολόγησης</a:t>
            </a:r>
            <a:endParaRPr lang="en-US" sz="2000" dirty="0"/>
          </a:p>
        </p:txBody>
      </p:sp>
      <p:sp>
        <p:nvSpPr>
          <p:cNvPr id="85022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4188395-2033-46B1-B508-9D925FABE6A5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0"/>
            <a:ext cx="8966200" cy="1006475"/>
          </a:xfrm>
        </p:spPr>
        <p:txBody>
          <a:bodyPr/>
          <a:lstStyle/>
          <a:p>
            <a:r>
              <a:rPr lang="el-GR" sz="2800" smtClean="0"/>
              <a:t>Ιεραρχική διευθυνσιοδότηση </a:t>
            </a:r>
            <a:r>
              <a:rPr lang="en-US" sz="2800" smtClean="0"/>
              <a:t>: </a:t>
            </a:r>
            <a:r>
              <a:rPr lang="el-GR" sz="2800" smtClean="0"/>
              <a:t>επιλέγονται οι πιο συγκεκριμένες διαδρομές</a:t>
            </a:r>
            <a:endParaRPr lang="en-US" sz="3600" smtClean="0"/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393700" y="1792288"/>
            <a:ext cx="800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Ο </a:t>
            </a:r>
            <a:r>
              <a:rPr lang="en-US"/>
              <a:t>ISPs-R-Us </a:t>
            </a:r>
            <a:r>
              <a:rPr lang="el-GR"/>
              <a:t>έχει μια πιο συγκεκριμένη* διαδρομή προς τον </a:t>
            </a:r>
            <a:r>
              <a:rPr lang="en-US"/>
              <a:t>Organization 1</a:t>
            </a:r>
          </a:p>
        </p:txBody>
      </p:sp>
      <p:sp>
        <p:nvSpPr>
          <p:cNvPr id="86020" name="Freeform 4"/>
          <p:cNvSpPr>
            <a:spLocks/>
          </p:cNvSpPr>
          <p:nvPr/>
        </p:nvSpPr>
        <p:spPr bwMode="auto">
          <a:xfrm>
            <a:off x="5164138" y="3836988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flipV="1">
            <a:off x="2820988" y="4113213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 flipV="1">
            <a:off x="3182938" y="5389563"/>
            <a:ext cx="333375" cy="24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2916238" y="2703513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24" name="Freeform 8"/>
          <p:cNvSpPr>
            <a:spLocks/>
          </p:cNvSpPr>
          <p:nvPr/>
        </p:nvSpPr>
        <p:spPr bwMode="auto">
          <a:xfrm>
            <a:off x="3562350" y="3282950"/>
            <a:ext cx="1773238" cy="979488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5395913" y="3013075"/>
            <a:ext cx="171291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“Send me anything</a:t>
            </a:r>
          </a:p>
          <a:p>
            <a:pPr eaLnBrk="0" hangingPunct="0"/>
            <a:r>
              <a:rPr lang="en-US" sz="1400"/>
              <a:t>with addresses </a:t>
            </a:r>
          </a:p>
          <a:p>
            <a:pPr eaLnBrk="0" hangingPunct="0"/>
            <a:r>
              <a:rPr lang="en-US" sz="1400"/>
              <a:t>beginning </a:t>
            </a:r>
          </a:p>
          <a:p>
            <a:pPr eaLnBrk="0" hangingPunct="0"/>
            <a:r>
              <a:rPr lang="en-US" sz="1400"/>
              <a:t>200.23.16.0/20”</a:t>
            </a:r>
          </a:p>
        </p:txBody>
      </p:sp>
      <p:grpSp>
        <p:nvGrpSpPr>
          <p:cNvPr id="86026" name="Group 10"/>
          <p:cNvGrpSpPr>
            <a:grpSpLocks/>
          </p:cNvGrpSpPr>
          <p:nvPr/>
        </p:nvGrpSpPr>
        <p:grpSpPr bwMode="auto">
          <a:xfrm>
            <a:off x="747713" y="2476500"/>
            <a:ext cx="2338387" cy="404813"/>
            <a:chOff x="1004" y="1639"/>
            <a:chExt cx="1473" cy="255"/>
          </a:xfrm>
        </p:grpSpPr>
        <p:sp>
          <p:nvSpPr>
            <p:cNvPr id="86061" name="Freeform 11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6062" name="Text Box 12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200.23.16.0/23</a:t>
              </a:r>
              <a:endParaRPr lang="en-US"/>
            </a:p>
          </p:txBody>
        </p:sp>
      </p:grpSp>
      <p:grpSp>
        <p:nvGrpSpPr>
          <p:cNvPr id="86027" name="Group 13"/>
          <p:cNvGrpSpPr>
            <a:grpSpLocks/>
          </p:cNvGrpSpPr>
          <p:nvPr/>
        </p:nvGrpSpPr>
        <p:grpSpPr bwMode="auto">
          <a:xfrm>
            <a:off x="957263" y="5553075"/>
            <a:ext cx="2338387" cy="404813"/>
            <a:chOff x="1004" y="1639"/>
            <a:chExt cx="1473" cy="255"/>
          </a:xfrm>
        </p:grpSpPr>
        <p:sp>
          <p:nvSpPr>
            <p:cNvPr id="86059" name="Freeform 14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6060" name="Text Box 15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200.23.18.0/23</a:t>
              </a:r>
              <a:endParaRPr lang="en-US"/>
            </a:p>
          </p:txBody>
        </p:sp>
      </p:grpSp>
      <p:grpSp>
        <p:nvGrpSpPr>
          <p:cNvPr id="86028" name="Group 16"/>
          <p:cNvGrpSpPr>
            <a:grpSpLocks/>
          </p:cNvGrpSpPr>
          <p:nvPr/>
        </p:nvGrpSpPr>
        <p:grpSpPr bwMode="auto">
          <a:xfrm>
            <a:off x="690563" y="4486275"/>
            <a:ext cx="2338387" cy="404813"/>
            <a:chOff x="1004" y="1639"/>
            <a:chExt cx="1473" cy="255"/>
          </a:xfrm>
        </p:grpSpPr>
        <p:sp>
          <p:nvSpPr>
            <p:cNvPr id="86057" name="Freeform 17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6058" name="Text Box 18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200.23.30.0/23</a:t>
              </a:r>
              <a:endParaRPr lang="en-US"/>
            </a:p>
          </p:txBody>
        </p:sp>
      </p:grpSp>
      <p:sp>
        <p:nvSpPr>
          <p:cNvPr id="86029" name="Text Box 19"/>
          <p:cNvSpPr txBox="1">
            <a:spLocks noChangeArrowheads="1"/>
          </p:cNvSpPr>
          <p:nvPr/>
        </p:nvSpPr>
        <p:spPr bwMode="auto">
          <a:xfrm>
            <a:off x="3595688" y="3717925"/>
            <a:ext cx="1646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Fly-By-Night-ISP</a:t>
            </a:r>
            <a:endParaRPr lang="en-US"/>
          </a:p>
        </p:txBody>
      </p:sp>
      <p:sp>
        <p:nvSpPr>
          <p:cNvPr id="86030" name="Freeform 20"/>
          <p:cNvSpPr>
            <a:spLocks/>
          </p:cNvSpPr>
          <p:nvPr/>
        </p:nvSpPr>
        <p:spPr bwMode="auto">
          <a:xfrm>
            <a:off x="7158038" y="2900363"/>
            <a:ext cx="730250" cy="2535237"/>
          </a:xfrm>
          <a:custGeom>
            <a:avLst/>
            <a:gdLst>
              <a:gd name="T0" fmla="*/ 2147483647 w 460"/>
              <a:gd name="T1" fmla="*/ 2147483647 h 1597"/>
              <a:gd name="T2" fmla="*/ 2147483647 w 460"/>
              <a:gd name="T3" fmla="*/ 2147483647 h 1597"/>
              <a:gd name="T4" fmla="*/ 2147483647 w 460"/>
              <a:gd name="T5" fmla="*/ 2147483647 h 1597"/>
              <a:gd name="T6" fmla="*/ 2147483647 w 460"/>
              <a:gd name="T7" fmla="*/ 2147483647 h 1597"/>
              <a:gd name="T8" fmla="*/ 2147483647 w 460"/>
              <a:gd name="T9" fmla="*/ 2147483647 h 1597"/>
              <a:gd name="T10" fmla="*/ 2147483647 w 460"/>
              <a:gd name="T11" fmla="*/ 2147483647 h 1597"/>
              <a:gd name="T12" fmla="*/ 2147483647 w 460"/>
              <a:gd name="T13" fmla="*/ 2147483647 h 1597"/>
              <a:gd name="T14" fmla="*/ 2147483647 w 460"/>
              <a:gd name="T15" fmla="*/ 2147483647 h 1597"/>
              <a:gd name="T16" fmla="*/ 2147483647 w 460"/>
              <a:gd name="T17" fmla="*/ 2147483647 h 1597"/>
              <a:gd name="T18" fmla="*/ 2147483647 w 460"/>
              <a:gd name="T19" fmla="*/ 2147483647 h 1597"/>
              <a:gd name="T20" fmla="*/ 2147483647 w 460"/>
              <a:gd name="T21" fmla="*/ 2147483647 h 1597"/>
              <a:gd name="T22" fmla="*/ 2147483647 w 460"/>
              <a:gd name="T23" fmla="*/ 2147483647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60"/>
              <a:gd name="T37" fmla="*/ 0 h 1597"/>
              <a:gd name="T38" fmla="*/ 460 w 460"/>
              <a:gd name="T39" fmla="*/ 1597 h 159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31" name="Text Box 21"/>
          <p:cNvSpPr txBox="1">
            <a:spLocks noChangeArrowheads="1"/>
          </p:cNvSpPr>
          <p:nvPr/>
        </p:nvSpPr>
        <p:spPr bwMode="auto">
          <a:xfrm>
            <a:off x="747713" y="2222500"/>
            <a:ext cx="1404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Organization 0</a:t>
            </a:r>
          </a:p>
        </p:txBody>
      </p:sp>
      <p:sp>
        <p:nvSpPr>
          <p:cNvPr id="86032" name="Text Box 22"/>
          <p:cNvSpPr txBox="1">
            <a:spLocks noChangeArrowheads="1"/>
          </p:cNvSpPr>
          <p:nvPr/>
        </p:nvSpPr>
        <p:spPr bwMode="auto">
          <a:xfrm>
            <a:off x="776288" y="4232275"/>
            <a:ext cx="1404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Organization 7</a:t>
            </a:r>
          </a:p>
        </p:txBody>
      </p:sp>
      <p:sp>
        <p:nvSpPr>
          <p:cNvPr id="86033" name="Text Box 23"/>
          <p:cNvSpPr txBox="1">
            <a:spLocks noChangeArrowheads="1"/>
          </p:cNvSpPr>
          <p:nvPr/>
        </p:nvSpPr>
        <p:spPr bwMode="auto">
          <a:xfrm>
            <a:off x="7396163" y="4041775"/>
            <a:ext cx="91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Internet</a:t>
            </a:r>
          </a:p>
        </p:txBody>
      </p:sp>
      <p:sp>
        <p:nvSpPr>
          <p:cNvPr id="86034" name="Text Box 24"/>
          <p:cNvSpPr txBox="1">
            <a:spLocks noChangeArrowheads="1"/>
          </p:cNvSpPr>
          <p:nvPr/>
        </p:nvSpPr>
        <p:spPr bwMode="auto">
          <a:xfrm>
            <a:off x="938213" y="5356225"/>
            <a:ext cx="1376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Organization 1</a:t>
            </a:r>
          </a:p>
        </p:txBody>
      </p:sp>
      <p:sp>
        <p:nvSpPr>
          <p:cNvPr id="86035" name="Freeform 25"/>
          <p:cNvSpPr>
            <a:spLocks/>
          </p:cNvSpPr>
          <p:nvPr/>
        </p:nvSpPr>
        <p:spPr bwMode="auto">
          <a:xfrm>
            <a:off x="3505200" y="4597400"/>
            <a:ext cx="1773238" cy="979488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36" name="Text Box 26"/>
          <p:cNvSpPr txBox="1">
            <a:spLocks noChangeArrowheads="1"/>
          </p:cNvSpPr>
          <p:nvPr/>
        </p:nvSpPr>
        <p:spPr bwMode="auto">
          <a:xfrm>
            <a:off x="3805238" y="4975225"/>
            <a:ext cx="1063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ISPs-R-Us</a:t>
            </a:r>
            <a:endParaRPr lang="en-US"/>
          </a:p>
        </p:txBody>
      </p:sp>
      <p:sp>
        <p:nvSpPr>
          <p:cNvPr id="86037" name="Freeform 27"/>
          <p:cNvSpPr>
            <a:spLocks/>
          </p:cNvSpPr>
          <p:nvPr/>
        </p:nvSpPr>
        <p:spPr bwMode="auto">
          <a:xfrm flipV="1">
            <a:off x="5230813" y="4618038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38" name="Line 28"/>
          <p:cNvSpPr>
            <a:spLocks noChangeShapeType="1"/>
          </p:cNvSpPr>
          <p:nvPr/>
        </p:nvSpPr>
        <p:spPr bwMode="auto">
          <a:xfrm>
            <a:off x="3021013" y="5160963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39" name="Line 29"/>
          <p:cNvSpPr>
            <a:spLocks noChangeShapeType="1"/>
          </p:cNvSpPr>
          <p:nvPr/>
        </p:nvSpPr>
        <p:spPr bwMode="auto">
          <a:xfrm flipV="1">
            <a:off x="2868613" y="5227638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40" name="Line 30"/>
          <p:cNvSpPr>
            <a:spLocks noChangeShapeType="1"/>
          </p:cNvSpPr>
          <p:nvPr/>
        </p:nvSpPr>
        <p:spPr bwMode="auto">
          <a:xfrm flipV="1">
            <a:off x="3306763" y="5475288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41" name="Text Box 31"/>
          <p:cNvSpPr txBox="1">
            <a:spLocks noChangeArrowheads="1"/>
          </p:cNvSpPr>
          <p:nvPr/>
        </p:nvSpPr>
        <p:spPr bwMode="auto">
          <a:xfrm>
            <a:off x="5519738" y="4870450"/>
            <a:ext cx="21145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“Send me anything</a:t>
            </a:r>
          </a:p>
          <a:p>
            <a:pPr eaLnBrk="0" hangingPunct="0"/>
            <a:r>
              <a:rPr lang="en-US" sz="1400"/>
              <a:t>with addresses </a:t>
            </a:r>
          </a:p>
          <a:p>
            <a:pPr eaLnBrk="0" hangingPunct="0"/>
            <a:r>
              <a:rPr lang="en-US" sz="1400"/>
              <a:t>beginning 199.31.0.0/16</a:t>
            </a:r>
          </a:p>
          <a:p>
            <a:pPr eaLnBrk="0" hangingPunct="0"/>
            <a:r>
              <a:rPr lang="en-US" sz="1400"/>
              <a:t>or 200.23.18.0/23”</a:t>
            </a:r>
          </a:p>
        </p:txBody>
      </p:sp>
      <p:grpSp>
        <p:nvGrpSpPr>
          <p:cNvPr id="86042" name="Group 32"/>
          <p:cNvGrpSpPr>
            <a:grpSpLocks/>
          </p:cNvGrpSpPr>
          <p:nvPr/>
        </p:nvGrpSpPr>
        <p:grpSpPr bwMode="auto">
          <a:xfrm>
            <a:off x="795338" y="3657600"/>
            <a:ext cx="2338387" cy="404813"/>
            <a:chOff x="1004" y="1639"/>
            <a:chExt cx="1473" cy="255"/>
          </a:xfrm>
        </p:grpSpPr>
        <p:sp>
          <p:nvSpPr>
            <p:cNvPr id="86055" name="Freeform 3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6056" name="Text Box 34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200.23.20.0/23</a:t>
              </a:r>
              <a:endParaRPr lang="en-US"/>
            </a:p>
          </p:txBody>
        </p:sp>
      </p:grpSp>
      <p:sp>
        <p:nvSpPr>
          <p:cNvPr id="86043" name="Text Box 35"/>
          <p:cNvSpPr txBox="1">
            <a:spLocks noChangeArrowheads="1"/>
          </p:cNvSpPr>
          <p:nvPr/>
        </p:nvSpPr>
        <p:spPr bwMode="auto">
          <a:xfrm>
            <a:off x="776288" y="3460750"/>
            <a:ext cx="1404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Organization 2</a:t>
            </a:r>
          </a:p>
        </p:txBody>
      </p:sp>
      <p:grpSp>
        <p:nvGrpSpPr>
          <p:cNvPr id="86044" name="Group 36"/>
          <p:cNvGrpSpPr>
            <a:grpSpLocks/>
          </p:cNvGrpSpPr>
          <p:nvPr/>
        </p:nvGrpSpPr>
        <p:grpSpPr bwMode="auto">
          <a:xfrm>
            <a:off x="2144713" y="3921125"/>
            <a:ext cx="296862" cy="663575"/>
            <a:chOff x="870" y="2945"/>
            <a:chExt cx="187" cy="418"/>
          </a:xfrm>
        </p:grpSpPr>
        <p:sp>
          <p:nvSpPr>
            <p:cNvPr id="86052" name="Text Box 37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86053" name="Text Box 38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86054" name="Text Box 39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</p:grpSp>
      <p:grpSp>
        <p:nvGrpSpPr>
          <p:cNvPr id="86045" name="Group 40"/>
          <p:cNvGrpSpPr>
            <a:grpSpLocks/>
          </p:cNvGrpSpPr>
          <p:nvPr/>
        </p:nvGrpSpPr>
        <p:grpSpPr bwMode="auto">
          <a:xfrm>
            <a:off x="3173413" y="3625850"/>
            <a:ext cx="296862" cy="663575"/>
            <a:chOff x="870" y="2945"/>
            <a:chExt cx="187" cy="418"/>
          </a:xfrm>
        </p:grpSpPr>
        <p:sp>
          <p:nvSpPr>
            <p:cNvPr id="86049" name="Text Box 41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86050" name="Text Box 42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86051" name="Text Box 43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</p:grpSp>
      <p:sp>
        <p:nvSpPr>
          <p:cNvPr id="86046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86047" name="TextBox 45"/>
          <p:cNvSpPr txBox="1">
            <a:spLocks noChangeArrowheads="1"/>
          </p:cNvSpPr>
          <p:nvPr/>
        </p:nvSpPr>
        <p:spPr bwMode="auto">
          <a:xfrm>
            <a:off x="214313" y="6062663"/>
            <a:ext cx="7491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* -&gt; μεγαλύτερου προθέματος (23&gt;20). Άρα στέλνεται στον </a:t>
            </a:r>
            <a:r>
              <a:rPr lang="en-US"/>
              <a:t>ISPs-R-US</a:t>
            </a:r>
          </a:p>
        </p:txBody>
      </p:sp>
      <p:sp>
        <p:nvSpPr>
          <p:cNvPr id="86048" name="Text Box 3"/>
          <p:cNvSpPr txBox="1">
            <a:spLocks noChangeArrowheads="1"/>
          </p:cNvSpPr>
          <p:nvPr/>
        </p:nvSpPr>
        <p:spPr bwMode="auto">
          <a:xfrm>
            <a:off x="450850" y="1069975"/>
            <a:ext cx="8337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Ο </a:t>
            </a:r>
            <a:r>
              <a:rPr lang="en-US"/>
              <a:t>ISPs-R-Us </a:t>
            </a:r>
            <a:r>
              <a:rPr lang="el-GR"/>
              <a:t>και ο </a:t>
            </a:r>
            <a:r>
              <a:rPr lang="en-US"/>
              <a:t>Fly-By-Night-ISP</a:t>
            </a:r>
            <a:r>
              <a:rPr lang="el-GR"/>
              <a:t> δημοσιοποιούν </a:t>
            </a:r>
            <a:r>
              <a:rPr lang="en-US"/>
              <a:t>blocks</a:t>
            </a:r>
            <a:r>
              <a:rPr lang="el-GR"/>
              <a:t> που περιέχουν τις </a:t>
            </a:r>
          </a:p>
          <a:p>
            <a:pPr eaLnBrk="0" hangingPunct="0"/>
            <a:r>
              <a:rPr lang="el-GR"/>
              <a:t>διευθύνσεις του </a:t>
            </a:r>
            <a:r>
              <a:rPr lang="en-US"/>
              <a:t>Organization 1</a:t>
            </a:r>
          </a:p>
        </p:txBody>
      </p:sp>
    </p:spTree>
    <p:extLst>
      <p:ext uri="{BB962C8B-B14F-4D97-AF65-F5344CB8AC3E}">
        <p14:creationId xmlns:p14="http://schemas.microsoft.com/office/powerpoint/2010/main" val="12987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2FA34F3-9E3A-42BC-BEFC-EF86AE1165D2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18513" cy="1143000"/>
          </a:xfrm>
        </p:spPr>
        <p:txBody>
          <a:bodyPr/>
          <a:lstStyle/>
          <a:p>
            <a:r>
              <a:rPr lang="el-GR" sz="3200" smtClean="0"/>
              <a:t>Διευθυνσιοδότηση </a:t>
            </a:r>
            <a:r>
              <a:rPr lang="en-US" sz="3200" smtClean="0"/>
              <a:t>IP: </a:t>
            </a:r>
            <a:r>
              <a:rPr lang="el-GR" sz="3200" smtClean="0"/>
              <a:t>τελευταίες λέξεις</a:t>
            </a:r>
            <a:r>
              <a:rPr lang="en-US" sz="3200" smtClean="0"/>
              <a:t>...</a:t>
            </a:r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/>
              <a:buNone/>
            </a:pPr>
            <a:r>
              <a:rPr lang="el-GR" dirty="0" smtClean="0">
                <a:solidFill>
                  <a:srgbClr val="FF0000"/>
                </a:solidFill>
              </a:rPr>
              <a:t>Ε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Πώς παίρνει ένας </a:t>
            </a:r>
            <a:r>
              <a:rPr lang="en-US" dirty="0" smtClean="0"/>
              <a:t>ISP </a:t>
            </a:r>
            <a:r>
              <a:rPr lang="el-GR" dirty="0" smtClean="0"/>
              <a:t>ένα μπλοκ διευθύνσεων;</a:t>
            </a:r>
            <a:endParaRPr lang="en-US" dirty="0" smtClean="0"/>
          </a:p>
          <a:p>
            <a:pPr>
              <a:buFont typeface="ZapfDingbats"/>
              <a:buNone/>
            </a:pPr>
            <a:r>
              <a:rPr lang="en-US" dirty="0" smtClean="0">
                <a:solidFill>
                  <a:srgbClr val="FF0000"/>
                </a:solidFill>
              </a:rPr>
              <a:t>A:</a:t>
            </a:r>
            <a:r>
              <a:rPr lang="en-US" sz="2400" dirty="0" smtClean="0">
                <a:solidFill>
                  <a:srgbClr val="FF0000"/>
                </a:solidFill>
              </a:rPr>
              <a:t> ICANN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nternet </a:t>
            </a:r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orporation for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ssigned </a:t>
            </a:r>
          </a:p>
          <a:p>
            <a:pPr>
              <a:buFont typeface="ZapfDingbats"/>
              <a:buNone/>
            </a:pPr>
            <a:r>
              <a:rPr lang="en-US" sz="2400" dirty="0" smtClean="0"/>
              <a:t>     </a:t>
            </a:r>
            <a:r>
              <a:rPr lang="en-US" sz="2400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/>
              <a:t>ames and </a:t>
            </a:r>
            <a:r>
              <a:rPr lang="en-US" sz="2400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/>
              <a:t>umbers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Κατανέμει διευθύνσεις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Διαχειρίζεται το</a:t>
            </a:r>
            <a:r>
              <a:rPr lang="en-US" dirty="0" smtClean="0"/>
              <a:t> DNS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Αποδίδει ονόματα τομέων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domain names</a:t>
            </a:r>
            <a:r>
              <a:rPr lang="el-GR" dirty="0" smtClean="0"/>
              <a:t>)</a:t>
            </a:r>
            <a:r>
              <a:rPr lang="en-US" dirty="0" smtClean="0"/>
              <a:t>, </a:t>
            </a:r>
            <a:r>
              <a:rPr lang="el-GR" dirty="0" smtClean="0"/>
              <a:t>διευθετεί διαφορές</a:t>
            </a:r>
            <a:endParaRPr lang="en-US" sz="2000" dirty="0" smtClean="0"/>
          </a:p>
        </p:txBody>
      </p:sp>
      <p:sp>
        <p:nvSpPr>
          <p:cNvPr id="870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11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B6CA5F2A-CEB5-48E1-88B9-2F027A3D4649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3504" name="Freeform 80"/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5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1488" cy="1143000"/>
          </a:xfrm>
        </p:spPr>
        <p:txBody>
          <a:bodyPr/>
          <a:lstStyle/>
          <a:p>
            <a:r>
              <a:rPr lang="en-US" sz="3600" smtClean="0"/>
              <a:t>NAT: Network Address Translation</a:t>
            </a:r>
            <a:r>
              <a:rPr lang="el-GR" sz="3600" smtClean="0"/>
              <a:t/>
            </a:r>
            <a:br>
              <a:rPr lang="el-GR" sz="3600" smtClean="0"/>
            </a:br>
            <a:r>
              <a:rPr lang="el-GR" sz="2800" smtClean="0"/>
              <a:t>(Μετάφραση Διευθύνσεων Δικτύου)</a:t>
            </a:r>
            <a:endParaRPr lang="en-US" sz="3600" smtClean="0"/>
          </a:p>
        </p:txBody>
      </p:sp>
      <p:sp>
        <p:nvSpPr>
          <p:cNvPr id="13506" name="Freeform 4"/>
          <p:cNvSpPr>
            <a:spLocks/>
          </p:cNvSpPr>
          <p:nvPr/>
        </p:nvSpPr>
        <p:spPr bwMode="auto">
          <a:xfrm>
            <a:off x="0" y="2638425"/>
            <a:ext cx="3825875" cy="1355725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9"/>
              <a:gd name="T22" fmla="*/ 0 h 854"/>
              <a:gd name="T23" fmla="*/ 2269 w 2269"/>
              <a:gd name="T24" fmla="*/ 854 h 8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3500" name="Object 188"/>
          <p:cNvGraphicFramePr>
            <a:graphicFrameLocks noChangeAspect="1"/>
          </p:cNvGraphicFramePr>
          <p:nvPr/>
        </p:nvGraphicFramePr>
        <p:xfrm>
          <a:off x="7181850" y="2182813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Clip" r:id="rId3" imgW="1307263" imgH="1084139" progId="">
                  <p:embed/>
                </p:oleObj>
              </mc:Choice>
              <mc:Fallback>
                <p:oleObj name="Clip" r:id="rId3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2182813"/>
                        <a:ext cx="555625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01" name="Object 189"/>
          <p:cNvGraphicFramePr>
            <a:graphicFrameLocks noChangeAspect="1"/>
          </p:cNvGraphicFramePr>
          <p:nvPr/>
        </p:nvGraphicFramePr>
        <p:xfrm>
          <a:off x="7231063" y="2971800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Clip" r:id="rId5" imgW="1307263" imgH="1084139" progId="">
                  <p:embed/>
                </p:oleObj>
              </mc:Choice>
              <mc:Fallback>
                <p:oleObj name="Clip" r:id="rId5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1063" y="2971800"/>
                        <a:ext cx="5794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02" name="Object 190"/>
          <p:cNvGraphicFramePr>
            <a:graphicFrameLocks noChangeAspect="1"/>
          </p:cNvGraphicFramePr>
          <p:nvPr/>
        </p:nvGraphicFramePr>
        <p:xfrm>
          <a:off x="7202488" y="3736975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Clip" r:id="rId6" imgW="1307263" imgH="1084139" progId="">
                  <p:embed/>
                </p:oleObj>
              </mc:Choice>
              <mc:Fallback>
                <p:oleObj name="Clip" r:id="rId6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2488" y="3736975"/>
                        <a:ext cx="5635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07" name="Line 8"/>
          <p:cNvSpPr>
            <a:spLocks noChangeShapeType="1"/>
          </p:cNvSpPr>
          <p:nvPr/>
        </p:nvSpPr>
        <p:spPr bwMode="auto">
          <a:xfrm>
            <a:off x="4267200" y="31940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08" name="Line 9"/>
          <p:cNvSpPr>
            <a:spLocks noChangeShapeType="1"/>
          </p:cNvSpPr>
          <p:nvPr/>
        </p:nvSpPr>
        <p:spPr bwMode="auto">
          <a:xfrm flipH="1">
            <a:off x="7102475" y="2451100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09" name="Line 10"/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10" name="Line 11"/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11" name="Text Box 12"/>
          <p:cNvSpPr txBox="1">
            <a:spLocks noChangeArrowheads="1"/>
          </p:cNvSpPr>
          <p:nvPr/>
        </p:nvSpPr>
        <p:spPr bwMode="auto">
          <a:xfrm>
            <a:off x="7732713" y="2181225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10.0.0.1</a:t>
            </a:r>
          </a:p>
        </p:txBody>
      </p:sp>
      <p:sp>
        <p:nvSpPr>
          <p:cNvPr id="13512" name="Text Box 13"/>
          <p:cNvSpPr txBox="1">
            <a:spLocks noChangeArrowheads="1"/>
          </p:cNvSpPr>
          <p:nvPr/>
        </p:nvSpPr>
        <p:spPr bwMode="auto">
          <a:xfrm>
            <a:off x="7859713" y="2949575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10.0.0.2</a:t>
            </a:r>
          </a:p>
        </p:txBody>
      </p:sp>
      <p:sp>
        <p:nvSpPr>
          <p:cNvPr id="13513" name="Text Box 14"/>
          <p:cNvSpPr txBox="1">
            <a:spLocks noChangeArrowheads="1"/>
          </p:cNvSpPr>
          <p:nvPr/>
        </p:nvSpPr>
        <p:spPr bwMode="auto">
          <a:xfrm>
            <a:off x="7821613" y="3844925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10.0.0.3</a:t>
            </a:r>
          </a:p>
        </p:txBody>
      </p:sp>
      <p:sp>
        <p:nvSpPr>
          <p:cNvPr id="13514" name="Text Box 15"/>
          <p:cNvSpPr txBox="1">
            <a:spLocks noChangeArrowheads="1"/>
          </p:cNvSpPr>
          <p:nvPr/>
        </p:nvSpPr>
        <p:spPr bwMode="auto">
          <a:xfrm>
            <a:off x="4217988" y="2771775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10.0.0.4</a:t>
            </a:r>
          </a:p>
        </p:txBody>
      </p:sp>
      <p:sp>
        <p:nvSpPr>
          <p:cNvPr id="13515" name="Line 16"/>
          <p:cNvSpPr>
            <a:spLocks noChangeShapeType="1"/>
          </p:cNvSpPr>
          <p:nvPr/>
        </p:nvSpPr>
        <p:spPr bwMode="auto">
          <a:xfrm flipH="1">
            <a:off x="4341813" y="302260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16" name="Text Box 17"/>
          <p:cNvSpPr txBox="1">
            <a:spLocks noChangeArrowheads="1"/>
          </p:cNvSpPr>
          <p:nvPr/>
        </p:nvSpPr>
        <p:spPr bwMode="auto">
          <a:xfrm>
            <a:off x="2379663" y="3328988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138.76.29.7</a:t>
            </a:r>
          </a:p>
        </p:txBody>
      </p:sp>
      <p:sp>
        <p:nvSpPr>
          <p:cNvPr id="13517" name="Line 18"/>
          <p:cNvSpPr>
            <a:spLocks noChangeShapeType="1"/>
          </p:cNvSpPr>
          <p:nvPr/>
        </p:nvSpPr>
        <p:spPr bwMode="auto">
          <a:xfrm flipH="1">
            <a:off x="3602038" y="32607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3518" name="Group 19"/>
          <p:cNvGrpSpPr>
            <a:grpSpLocks/>
          </p:cNvGrpSpPr>
          <p:nvPr/>
        </p:nvGrpSpPr>
        <p:grpSpPr bwMode="auto">
          <a:xfrm>
            <a:off x="3746500" y="3054350"/>
            <a:ext cx="555625" cy="307975"/>
            <a:chOff x="3600" y="219"/>
            <a:chExt cx="360" cy="175"/>
          </a:xfrm>
        </p:grpSpPr>
        <p:sp>
          <p:nvSpPr>
            <p:cNvPr id="13532" name="Oval 2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533" name="Line 2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534" name="Line 2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535" name="Rectangle 2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536" name="Oval 2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3537" name="Group 2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542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543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544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3538" name="Group 2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539" name="Line 3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540" name="Line 3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541" name="Line 3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3519" name="Line 79"/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20" name="Text Box 81"/>
          <p:cNvSpPr txBox="1">
            <a:spLocks noChangeArrowheads="1"/>
          </p:cNvSpPr>
          <p:nvPr/>
        </p:nvSpPr>
        <p:spPr bwMode="auto">
          <a:xfrm>
            <a:off x="4691063" y="1679575"/>
            <a:ext cx="2332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local network</a:t>
            </a:r>
          </a:p>
          <a:p>
            <a:pPr algn="ctr" eaLnBrk="0" hangingPunct="0"/>
            <a:r>
              <a:rPr lang="en-US"/>
              <a:t>(e.g., home network)</a:t>
            </a:r>
          </a:p>
          <a:p>
            <a:pPr algn="ctr" eaLnBrk="0" hangingPunct="0"/>
            <a:r>
              <a:rPr lang="en-US"/>
              <a:t>10.0.0/24</a:t>
            </a:r>
          </a:p>
        </p:txBody>
      </p:sp>
      <p:sp>
        <p:nvSpPr>
          <p:cNvPr id="13521" name="Line 82"/>
          <p:cNvSpPr>
            <a:spLocks noChangeShapeType="1"/>
          </p:cNvSpPr>
          <p:nvPr/>
        </p:nvSpPr>
        <p:spPr bwMode="auto">
          <a:xfrm>
            <a:off x="69850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22" name="Line 83"/>
          <p:cNvSpPr>
            <a:spLocks noChangeShapeType="1"/>
          </p:cNvSpPr>
          <p:nvPr/>
        </p:nvSpPr>
        <p:spPr bwMode="auto">
          <a:xfrm>
            <a:off x="4033838" y="1760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23" name="Line 84"/>
          <p:cNvSpPr>
            <a:spLocks noChangeShapeType="1"/>
          </p:cNvSpPr>
          <p:nvPr/>
        </p:nvSpPr>
        <p:spPr bwMode="auto">
          <a:xfrm flipH="1" flipV="1">
            <a:off x="4173538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24" name="Line 86"/>
          <p:cNvSpPr>
            <a:spLocks noChangeShapeType="1"/>
          </p:cNvSpPr>
          <p:nvPr/>
        </p:nvSpPr>
        <p:spPr bwMode="auto">
          <a:xfrm>
            <a:off x="25781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25" name="Line 87"/>
          <p:cNvSpPr>
            <a:spLocks noChangeShapeType="1"/>
          </p:cNvSpPr>
          <p:nvPr/>
        </p:nvSpPr>
        <p:spPr bwMode="auto">
          <a:xfrm flipH="1" flipV="1">
            <a:off x="766763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26" name="Text Box 88"/>
          <p:cNvSpPr txBox="1">
            <a:spLocks noChangeArrowheads="1"/>
          </p:cNvSpPr>
          <p:nvPr/>
        </p:nvSpPr>
        <p:spPr bwMode="auto">
          <a:xfrm>
            <a:off x="1571625" y="1666875"/>
            <a:ext cx="112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rest of</a:t>
            </a:r>
          </a:p>
          <a:p>
            <a:pPr algn="ctr" eaLnBrk="0" hangingPunct="0"/>
            <a:r>
              <a:rPr lang="en-US"/>
              <a:t>Internet</a:t>
            </a:r>
          </a:p>
        </p:txBody>
      </p:sp>
      <p:sp>
        <p:nvSpPr>
          <p:cNvPr id="13527" name="Line 89"/>
          <p:cNvSpPr>
            <a:spLocks noChangeShapeType="1"/>
          </p:cNvSpPr>
          <p:nvPr/>
        </p:nvSpPr>
        <p:spPr bwMode="auto">
          <a:xfrm flipH="1" flipV="1">
            <a:off x="2819400" y="3644900"/>
            <a:ext cx="11113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28" name="Text Box 90"/>
          <p:cNvSpPr txBox="1">
            <a:spLocks noChangeArrowheads="1"/>
          </p:cNvSpPr>
          <p:nvPr/>
        </p:nvSpPr>
        <p:spPr bwMode="auto">
          <a:xfrm>
            <a:off x="4478338" y="4414838"/>
            <a:ext cx="47085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/>
              <a:t>Τα </a:t>
            </a:r>
            <a:r>
              <a:rPr lang="en-US" sz="1600"/>
              <a:t>datagrams </a:t>
            </a:r>
            <a:r>
              <a:rPr lang="el-GR" sz="1600"/>
              <a:t>με προέλευση ή προορισμό σε αυτό</a:t>
            </a:r>
          </a:p>
          <a:p>
            <a:pPr algn="ctr" eaLnBrk="0" hangingPunct="0"/>
            <a:r>
              <a:rPr lang="el-GR" sz="1600"/>
              <a:t> το δίκτυο έχουν διεύθυνση</a:t>
            </a:r>
            <a:r>
              <a:rPr lang="en-US" sz="1600"/>
              <a:t> 10.0.0/24</a:t>
            </a:r>
          </a:p>
          <a:p>
            <a:pPr algn="ctr" eaLnBrk="0" hangingPunct="0"/>
            <a:r>
              <a:rPr lang="el-GR" sz="1600"/>
              <a:t>ως προέλευση, προορισμό </a:t>
            </a:r>
            <a:r>
              <a:rPr lang="en-US" sz="1600"/>
              <a:t>(</a:t>
            </a:r>
            <a:r>
              <a:rPr lang="el-GR" sz="1600"/>
              <a:t>όπως συνήθως</a:t>
            </a:r>
            <a:r>
              <a:rPr lang="en-US" sz="1600"/>
              <a:t>)</a:t>
            </a:r>
          </a:p>
        </p:txBody>
      </p:sp>
      <p:sp>
        <p:nvSpPr>
          <p:cNvPr id="13529" name="Line 91"/>
          <p:cNvSpPr>
            <a:spLocks noChangeShapeType="1"/>
          </p:cNvSpPr>
          <p:nvPr/>
        </p:nvSpPr>
        <p:spPr bwMode="auto">
          <a:xfrm flipH="1" flipV="1">
            <a:off x="5838825" y="3451225"/>
            <a:ext cx="11113" cy="996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30" name="Text Box 92"/>
          <p:cNvSpPr txBox="1">
            <a:spLocks noChangeArrowheads="1"/>
          </p:cNvSpPr>
          <p:nvPr/>
        </p:nvSpPr>
        <p:spPr bwMode="auto">
          <a:xfrm>
            <a:off x="0" y="4424363"/>
            <a:ext cx="44989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2000" i="1">
                <a:solidFill>
                  <a:srgbClr val="FF0000"/>
                </a:solidFill>
              </a:rPr>
              <a:t>Όλα</a:t>
            </a:r>
            <a:r>
              <a:rPr lang="en-US" sz="2000"/>
              <a:t> </a:t>
            </a:r>
            <a:r>
              <a:rPr lang="el-GR" sz="2000"/>
              <a:t>τα</a:t>
            </a:r>
            <a:r>
              <a:rPr lang="en-US" sz="2000"/>
              <a:t> datagrams </a:t>
            </a:r>
            <a:r>
              <a:rPr lang="el-GR" sz="2000" i="1">
                <a:solidFill>
                  <a:srgbClr val="FF0000"/>
                </a:solidFill>
              </a:rPr>
              <a:t>που φεύγουν </a:t>
            </a:r>
            <a:r>
              <a:rPr lang="el-GR" sz="2000"/>
              <a:t>από το τοπικό δίκτυο έχουν την </a:t>
            </a:r>
            <a:r>
              <a:rPr lang="el-GR" sz="2000">
                <a:solidFill>
                  <a:srgbClr val="FF0000"/>
                </a:solidFill>
              </a:rPr>
              <a:t>ίδια</a:t>
            </a:r>
            <a:r>
              <a:rPr lang="en-US" sz="2000"/>
              <a:t> </a:t>
            </a:r>
            <a:r>
              <a:rPr lang="el-GR" sz="2000"/>
              <a:t>διεύθυνση</a:t>
            </a:r>
            <a:r>
              <a:rPr lang="en-US" sz="2000"/>
              <a:t> IP </a:t>
            </a:r>
            <a:r>
              <a:rPr lang="el-GR" sz="2000"/>
              <a:t>προέλευσης</a:t>
            </a:r>
            <a:r>
              <a:rPr lang="en-US" sz="2000"/>
              <a:t> NAT: 138.76.29.7,</a:t>
            </a:r>
          </a:p>
          <a:p>
            <a:pPr algn="ctr" eaLnBrk="0" hangingPunct="0"/>
            <a:r>
              <a:rPr lang="el-GR" sz="2000"/>
              <a:t>Διαφορετικούς αριθμούς θύρας προέλευσης</a:t>
            </a:r>
            <a:endParaRPr lang="en-US" sz="2000"/>
          </a:p>
        </p:txBody>
      </p:sp>
      <p:sp>
        <p:nvSpPr>
          <p:cNvPr id="1353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0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0FD7C15A-E60C-4A9A-9F33-4FBE18FF37A6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66075" cy="1143000"/>
          </a:xfrm>
        </p:spPr>
        <p:txBody>
          <a:bodyPr/>
          <a:lstStyle/>
          <a:p>
            <a:r>
              <a:rPr lang="en-US" sz="3600" dirty="0" smtClean="0"/>
              <a:t>NAT: Network Address Translation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98494"/>
            <a:ext cx="8575675" cy="484990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FF0000"/>
                </a:solidFill>
              </a:rPr>
              <a:t>Κίνητρο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l-GR" sz="2400" dirty="0" smtClean="0">
                <a:solidFill>
                  <a:schemeClr val="accent2"/>
                </a:solidFill>
              </a:rPr>
              <a:t>το τοπικό δίκτυο χρησιμοποιεί μόνο μία διεύθυνση </a:t>
            </a:r>
            <a:r>
              <a:rPr lang="en-US" sz="2400" dirty="0" smtClean="0">
                <a:solidFill>
                  <a:schemeClr val="accent2"/>
                </a:solidFill>
              </a:rPr>
              <a:t>IP </a:t>
            </a:r>
            <a:r>
              <a:rPr lang="el-GR" sz="2400" dirty="0" smtClean="0">
                <a:solidFill>
                  <a:schemeClr val="accent2"/>
                </a:solidFill>
              </a:rPr>
              <a:t>όσο αφορά τον εξωτερικό κόσμο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Δεν απαιτείται σύνολο διευθύνσεων από τον</a:t>
            </a:r>
            <a:r>
              <a:rPr lang="en-US" dirty="0" smtClean="0"/>
              <a:t> ISP:  </a:t>
            </a:r>
            <a:r>
              <a:rPr lang="el-GR" dirty="0" smtClean="0"/>
              <a:t>μόνο μία διεύθυνση</a:t>
            </a:r>
            <a:r>
              <a:rPr lang="en-US" dirty="0" smtClean="0"/>
              <a:t> IP </a:t>
            </a:r>
            <a:r>
              <a:rPr lang="el-GR" dirty="0" smtClean="0"/>
              <a:t>για όλες τις συσκευές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Μπορούν να αλλαχτούν οι διευθύνσεις των συσκευών στο τοπικό δίκτυο χωρίς να ειδοποιηθεί ο έξω κόσμος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Μπορεί να αλλάξει ο</a:t>
            </a:r>
            <a:r>
              <a:rPr lang="en-US" dirty="0" smtClean="0"/>
              <a:t> ISP </a:t>
            </a:r>
            <a:r>
              <a:rPr lang="el-GR" dirty="0" smtClean="0"/>
              <a:t>χωρίς να αλλάξουν οι διευθύνσεις στο τοπικό δίκτυο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Μία συσκευή εντός του τοπικού δικτύου δεν είναι ορατή από τον έξω κόσμο ως  σαφώς </a:t>
            </a:r>
            <a:r>
              <a:rPr lang="el-GR" dirty="0" err="1" smtClean="0"/>
              <a:t>διευθυνσιοδοτημένη</a:t>
            </a:r>
            <a:r>
              <a:rPr lang="en-US" dirty="0" smtClean="0"/>
              <a:t> (</a:t>
            </a:r>
            <a:r>
              <a:rPr lang="el-GR" dirty="0" smtClean="0"/>
              <a:t>ένα συν στην ασφάλεια</a:t>
            </a:r>
            <a:r>
              <a:rPr lang="en-US" dirty="0" smtClean="0"/>
              <a:t>).</a:t>
            </a:r>
          </a:p>
          <a:p>
            <a:pPr>
              <a:buFont typeface="ZapfDingbats"/>
              <a:buNone/>
            </a:pPr>
            <a:endParaRPr lang="en-US" dirty="0" smtClean="0"/>
          </a:p>
        </p:txBody>
      </p:sp>
      <p:sp>
        <p:nvSpPr>
          <p:cNvPr id="901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9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B56F5DFF-F404-4401-8559-7D1C86FEC20E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66075" cy="1143000"/>
          </a:xfrm>
        </p:spPr>
        <p:txBody>
          <a:bodyPr/>
          <a:lstStyle/>
          <a:p>
            <a:r>
              <a:rPr lang="en-US" sz="3600" smtClean="0"/>
              <a:t>NAT: Network Address Translation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82700"/>
            <a:ext cx="8575675" cy="464820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/>
              <a:buNone/>
            </a:pPr>
            <a:r>
              <a:rPr lang="el-GR" sz="2000" dirty="0" smtClean="0"/>
              <a:t>Υλοποίηση από δρομολογητή </a:t>
            </a:r>
            <a:r>
              <a:rPr lang="en-US" sz="2000" dirty="0" smtClean="0"/>
              <a:t>NAT :</a:t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000" i="1" dirty="0" smtClean="0">
                <a:solidFill>
                  <a:schemeClr val="accent2"/>
                </a:solidFill>
              </a:rPr>
              <a:t>εξερχόμενα</a:t>
            </a:r>
            <a:r>
              <a:rPr lang="en-US" sz="2000" i="1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</a:rPr>
              <a:t>datagrams</a:t>
            </a:r>
            <a:r>
              <a:rPr lang="en-US" sz="2000" i="1" dirty="0" smtClean="0">
                <a:solidFill>
                  <a:schemeClr val="accent2"/>
                </a:solidFill>
              </a:rPr>
              <a:t>: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l-GR" sz="2000" i="1" dirty="0" smtClean="0">
                <a:solidFill>
                  <a:schemeClr val="accent2"/>
                </a:solidFill>
              </a:rPr>
              <a:t>αντικατάσταση</a:t>
            </a:r>
            <a:r>
              <a:rPr lang="en-US" sz="2000" dirty="0" smtClean="0"/>
              <a:t> {</a:t>
            </a:r>
            <a:r>
              <a:rPr lang="el-GR" sz="2000" dirty="0" smtClean="0"/>
              <a:t>διεύθυνση </a:t>
            </a:r>
            <a:r>
              <a:rPr lang="en-US" sz="2000" dirty="0" smtClean="0"/>
              <a:t>IP</a:t>
            </a:r>
            <a:r>
              <a:rPr lang="el-GR" sz="2000" dirty="0" smtClean="0"/>
              <a:t> προέλευσης</a:t>
            </a:r>
            <a:r>
              <a:rPr lang="en-US" sz="2000" dirty="0" smtClean="0"/>
              <a:t>, #</a:t>
            </a:r>
            <a:r>
              <a:rPr lang="el-GR" sz="2000" dirty="0" smtClean="0"/>
              <a:t> θύρας</a:t>
            </a:r>
            <a:r>
              <a:rPr lang="en-US" sz="2000" dirty="0" smtClean="0"/>
              <a:t>} </a:t>
            </a:r>
            <a:r>
              <a:rPr lang="el-GR" sz="2000" dirty="0" smtClean="0"/>
              <a:t>κάθε εξερχόμενου</a:t>
            </a:r>
            <a:r>
              <a:rPr lang="en-US" sz="2000" dirty="0" smtClean="0"/>
              <a:t> datagram </a:t>
            </a:r>
            <a:r>
              <a:rPr lang="el-GR" sz="2000" dirty="0" smtClean="0"/>
              <a:t>με </a:t>
            </a:r>
            <a:r>
              <a:rPr lang="en-US" sz="2000" dirty="0" smtClean="0"/>
              <a:t>{</a:t>
            </a:r>
            <a:r>
              <a:rPr lang="el-GR" sz="2000" dirty="0" smtClean="0"/>
              <a:t>διεύθυνση</a:t>
            </a:r>
            <a:r>
              <a:rPr lang="en-US" sz="2000" dirty="0" smtClean="0"/>
              <a:t> IP NAT, </a:t>
            </a:r>
            <a:r>
              <a:rPr lang="el-GR" sz="2000" dirty="0" smtClean="0"/>
              <a:t>νέος</a:t>
            </a:r>
            <a:r>
              <a:rPr lang="en-US" sz="2000" dirty="0" smtClean="0"/>
              <a:t> #</a:t>
            </a:r>
            <a:r>
              <a:rPr lang="el-GR" sz="2000" dirty="0" smtClean="0"/>
              <a:t> θύρας</a:t>
            </a:r>
            <a:r>
              <a:rPr lang="en-US" sz="2000" dirty="0" smtClean="0"/>
              <a:t>}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dirty="0" smtClean="0"/>
              <a:t>. . . </a:t>
            </a:r>
            <a:r>
              <a:rPr lang="el-GR" dirty="0" smtClean="0"/>
              <a:t>Οι απομακρυσμένοι</a:t>
            </a:r>
            <a:r>
              <a:rPr lang="en-US" dirty="0" smtClean="0"/>
              <a:t> </a:t>
            </a:r>
            <a:r>
              <a:rPr lang="el-GR" dirty="0" smtClean="0"/>
              <a:t>πελάτες/εξυπηρέτες</a:t>
            </a:r>
            <a:r>
              <a:rPr lang="en-US" dirty="0" smtClean="0"/>
              <a:t> </a:t>
            </a:r>
            <a:r>
              <a:rPr lang="el-GR" dirty="0" smtClean="0"/>
              <a:t>θα απαντήσουν χρησιμοποιώντας</a:t>
            </a:r>
            <a:r>
              <a:rPr lang="en-US" dirty="0" smtClean="0"/>
              <a:t> {</a:t>
            </a:r>
            <a:r>
              <a:rPr lang="el-GR" dirty="0" smtClean="0"/>
              <a:t>διεύθυνση</a:t>
            </a:r>
            <a:r>
              <a:rPr lang="en-US" dirty="0" smtClean="0"/>
              <a:t> IP NAT, </a:t>
            </a:r>
            <a:r>
              <a:rPr lang="el-GR" dirty="0" smtClean="0"/>
              <a:t>νέος</a:t>
            </a:r>
            <a:r>
              <a:rPr lang="en-US" dirty="0" smtClean="0"/>
              <a:t> #</a:t>
            </a:r>
            <a:r>
              <a:rPr lang="el-GR" dirty="0" smtClean="0"/>
              <a:t> θύρας</a:t>
            </a:r>
            <a:r>
              <a:rPr lang="en-US" dirty="0" smtClean="0"/>
              <a:t>} </a:t>
            </a:r>
            <a:r>
              <a:rPr lang="el-GR" dirty="0" smtClean="0"/>
              <a:t>ως διεύθυνση προορισμού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000" i="1" dirty="0" smtClean="0">
                <a:solidFill>
                  <a:schemeClr val="accent2"/>
                </a:solidFill>
              </a:rPr>
              <a:t>αποθήκευση </a:t>
            </a:r>
            <a:r>
              <a:rPr lang="en-US" sz="2000" i="1" dirty="0" smtClean="0">
                <a:solidFill>
                  <a:schemeClr val="accent2"/>
                </a:solidFill>
              </a:rPr>
              <a:t> (</a:t>
            </a:r>
            <a:r>
              <a:rPr lang="el-GR" sz="2000" i="1" dirty="0" smtClean="0">
                <a:solidFill>
                  <a:schemeClr val="accent2"/>
                </a:solidFill>
              </a:rPr>
              <a:t>στον πίνακα μετάφρασης </a:t>
            </a:r>
            <a:r>
              <a:rPr lang="en-US" sz="2000" i="1" dirty="0" smtClean="0">
                <a:solidFill>
                  <a:schemeClr val="accent2"/>
                </a:solidFill>
              </a:rPr>
              <a:t>NAT</a:t>
            </a:r>
            <a:r>
              <a:rPr lang="el-GR" sz="2000" i="1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smtClean="0">
                <a:solidFill>
                  <a:schemeClr val="accent2"/>
                </a:solidFill>
              </a:rPr>
              <a:t>(translation table) </a:t>
            </a:r>
            <a:r>
              <a:rPr lang="el-GR" sz="2000" i="1" dirty="0" smtClean="0">
                <a:solidFill>
                  <a:schemeClr val="accent2"/>
                </a:solidFill>
              </a:rPr>
              <a:t>)</a:t>
            </a:r>
            <a:r>
              <a:rPr lang="en-US" sz="2000" i="1" dirty="0" smtClean="0">
                <a:solidFill>
                  <a:schemeClr val="accent2"/>
                </a:solidFill>
              </a:rPr>
              <a:t> </a:t>
            </a:r>
            <a:r>
              <a:rPr lang="el-GR" sz="2000" dirty="0" smtClean="0"/>
              <a:t>κάθε ζεύγους μετάφρασης από </a:t>
            </a:r>
            <a:r>
              <a:rPr lang="en-US" sz="2000" dirty="0" smtClean="0"/>
              <a:t>{</a:t>
            </a:r>
            <a:r>
              <a:rPr lang="el-GR" sz="2000" dirty="0" smtClean="0"/>
              <a:t>διεύθυνση </a:t>
            </a:r>
            <a:r>
              <a:rPr lang="en-US" sz="2000" dirty="0" smtClean="0"/>
              <a:t>IP</a:t>
            </a:r>
            <a:r>
              <a:rPr lang="el-GR" sz="2000" dirty="0" smtClean="0"/>
              <a:t> προέλευσης</a:t>
            </a:r>
            <a:r>
              <a:rPr lang="en-US" sz="2000" dirty="0" smtClean="0"/>
              <a:t>, #</a:t>
            </a:r>
            <a:r>
              <a:rPr lang="el-GR" sz="2000" dirty="0" smtClean="0"/>
              <a:t> θύρας</a:t>
            </a:r>
            <a:r>
              <a:rPr lang="en-US" sz="2000" dirty="0" smtClean="0"/>
              <a:t>} </a:t>
            </a:r>
            <a:r>
              <a:rPr lang="el-GR" sz="2000" dirty="0" smtClean="0"/>
              <a:t>σε</a:t>
            </a:r>
            <a:r>
              <a:rPr lang="en-US" sz="2000" dirty="0" smtClean="0"/>
              <a:t> {</a:t>
            </a:r>
            <a:r>
              <a:rPr lang="el-GR" sz="2000" dirty="0" smtClean="0"/>
              <a:t>διεύθυνση</a:t>
            </a:r>
            <a:r>
              <a:rPr lang="en-US" sz="2000" dirty="0" smtClean="0"/>
              <a:t> IP NAT, </a:t>
            </a:r>
            <a:r>
              <a:rPr lang="el-GR" sz="2000" dirty="0" smtClean="0"/>
              <a:t>νέος</a:t>
            </a:r>
            <a:r>
              <a:rPr lang="en-US" sz="2000" dirty="0" smtClean="0"/>
              <a:t> #</a:t>
            </a:r>
            <a:r>
              <a:rPr lang="el-GR" sz="2000" dirty="0" smtClean="0"/>
              <a:t> θύρας</a:t>
            </a:r>
            <a:r>
              <a:rPr lang="en-US" sz="2000" dirty="0" smtClean="0"/>
              <a:t>}</a:t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000" i="1" dirty="0" smtClean="0">
                <a:solidFill>
                  <a:schemeClr val="accent2"/>
                </a:solidFill>
              </a:rPr>
              <a:t>εισερχόμενα</a:t>
            </a:r>
            <a:r>
              <a:rPr lang="en-US" sz="2000" i="1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</a:rPr>
              <a:t>datagrams</a:t>
            </a:r>
            <a:r>
              <a:rPr lang="en-US" sz="2000" i="1" dirty="0" smtClean="0">
                <a:solidFill>
                  <a:schemeClr val="accent2"/>
                </a:solidFill>
              </a:rPr>
              <a:t>: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l-GR" sz="2000" i="1" dirty="0" smtClean="0">
                <a:solidFill>
                  <a:schemeClr val="accent2"/>
                </a:solidFill>
              </a:rPr>
              <a:t>αντικατάσταση</a:t>
            </a:r>
            <a:r>
              <a:rPr lang="en-US" sz="2000" dirty="0" smtClean="0"/>
              <a:t> {</a:t>
            </a:r>
            <a:r>
              <a:rPr lang="el-GR" sz="2000" dirty="0" smtClean="0"/>
              <a:t>διεύθυνση</a:t>
            </a:r>
            <a:r>
              <a:rPr lang="en-US" sz="2000" dirty="0" smtClean="0"/>
              <a:t> IP NAT, </a:t>
            </a:r>
            <a:r>
              <a:rPr lang="el-GR" sz="2000" dirty="0" smtClean="0"/>
              <a:t>νέος</a:t>
            </a:r>
            <a:r>
              <a:rPr lang="en-US" sz="2000" dirty="0" smtClean="0"/>
              <a:t> #</a:t>
            </a:r>
            <a:r>
              <a:rPr lang="el-GR" sz="2000" dirty="0" smtClean="0"/>
              <a:t> θύρας</a:t>
            </a:r>
            <a:r>
              <a:rPr lang="en-US" sz="2000" dirty="0" smtClean="0"/>
              <a:t>} </a:t>
            </a:r>
            <a:r>
              <a:rPr lang="el-GR" sz="2000" dirty="0" smtClean="0"/>
              <a:t>στα πεδία προορισμού κάθε εισερχόμενου </a:t>
            </a:r>
            <a:r>
              <a:rPr lang="en-US" sz="2000" dirty="0" smtClean="0"/>
              <a:t>datagram </a:t>
            </a:r>
            <a:r>
              <a:rPr lang="el-GR" sz="2000" dirty="0" smtClean="0"/>
              <a:t>με το αντίστοιχο</a:t>
            </a:r>
            <a:r>
              <a:rPr lang="en-US" sz="2000" dirty="0" smtClean="0"/>
              <a:t> {</a:t>
            </a:r>
            <a:r>
              <a:rPr lang="el-GR" sz="2000" dirty="0" smtClean="0"/>
              <a:t>διεύθυνση </a:t>
            </a:r>
            <a:r>
              <a:rPr lang="en-US" sz="2000" dirty="0" smtClean="0"/>
              <a:t>IP</a:t>
            </a:r>
            <a:r>
              <a:rPr lang="el-GR" sz="2000" dirty="0" smtClean="0"/>
              <a:t> προέλευσης</a:t>
            </a:r>
            <a:r>
              <a:rPr lang="en-US" sz="2000" dirty="0" smtClean="0"/>
              <a:t>, #</a:t>
            </a:r>
            <a:r>
              <a:rPr lang="el-GR" sz="2000" dirty="0" smtClean="0"/>
              <a:t> θύρας</a:t>
            </a:r>
            <a:r>
              <a:rPr lang="en-US" sz="2000" dirty="0" smtClean="0"/>
              <a:t>} </a:t>
            </a:r>
            <a:r>
              <a:rPr lang="el-GR" sz="2000" dirty="0" smtClean="0"/>
              <a:t>που είναι αποθηκευμένο στον πίνακα</a:t>
            </a:r>
            <a:r>
              <a:rPr lang="en-US" sz="2000" dirty="0" smtClean="0"/>
              <a:t> NAT</a:t>
            </a:r>
          </a:p>
          <a:p>
            <a:pPr lvl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9114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9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601152A-1186-4BFE-AA80-A83820AF6A4E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4528" name="Freeform 139"/>
          <p:cNvSpPr>
            <a:spLocks/>
          </p:cNvSpPr>
          <p:nvPr/>
        </p:nvSpPr>
        <p:spPr bwMode="auto">
          <a:xfrm>
            <a:off x="179388" y="3651250"/>
            <a:ext cx="4089400" cy="1355725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9"/>
              <a:gd name="T22" fmla="*/ 0 h 854"/>
              <a:gd name="T23" fmla="*/ 2269 w 2269"/>
              <a:gd name="T24" fmla="*/ 854 h 8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NAT: Network Address Translation</a:t>
            </a:r>
          </a:p>
        </p:txBody>
      </p:sp>
      <p:sp>
        <p:nvSpPr>
          <p:cNvPr id="14530" name="Freeform 29"/>
          <p:cNvSpPr>
            <a:spLocks/>
          </p:cNvSpPr>
          <p:nvPr/>
        </p:nvSpPr>
        <p:spPr bwMode="auto">
          <a:xfrm>
            <a:off x="4468813" y="2922588"/>
            <a:ext cx="3738562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4524" name="Object 188"/>
          <p:cNvGraphicFramePr>
            <a:graphicFrameLocks noGrp="1" noChangeAspect="1"/>
          </p:cNvGraphicFramePr>
          <p:nvPr>
            <p:ph sz="half" idx="2"/>
          </p:nvPr>
        </p:nvGraphicFramePr>
        <p:xfrm>
          <a:off x="7497763" y="3233738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Clip" r:id="rId3" imgW="1307263" imgH="1084139" progId="">
                  <p:embed/>
                </p:oleObj>
              </mc:Choice>
              <mc:Fallback>
                <p:oleObj name="Clip" r:id="rId3" imgW="1307263" imgH="1084139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7763" y="3233738"/>
                        <a:ext cx="555625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25" name="Object 189"/>
          <p:cNvGraphicFramePr>
            <a:graphicFrameLocks noChangeAspect="1"/>
          </p:cNvGraphicFramePr>
          <p:nvPr/>
        </p:nvGraphicFramePr>
        <p:xfrm>
          <a:off x="7546975" y="4022725"/>
          <a:ext cx="5794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Clip" r:id="rId5" imgW="1307263" imgH="1084139" progId="">
                  <p:embed/>
                </p:oleObj>
              </mc:Choice>
              <mc:Fallback>
                <p:oleObj name="Clip" r:id="rId5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6975" y="4022725"/>
                        <a:ext cx="579438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26" name="Object 190"/>
          <p:cNvGraphicFramePr>
            <a:graphicFrameLocks noChangeAspect="1"/>
          </p:cNvGraphicFramePr>
          <p:nvPr/>
        </p:nvGraphicFramePr>
        <p:xfrm>
          <a:off x="7518400" y="4787900"/>
          <a:ext cx="5635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Clip" r:id="rId6" imgW="1307263" imgH="1084139" progId="">
                  <p:embed/>
                </p:oleObj>
              </mc:Choice>
              <mc:Fallback>
                <p:oleObj name="Clip" r:id="rId6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4787900"/>
                        <a:ext cx="563563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31" name="Line 32"/>
          <p:cNvSpPr>
            <a:spLocks noChangeShapeType="1"/>
          </p:cNvSpPr>
          <p:nvPr/>
        </p:nvSpPr>
        <p:spPr bwMode="auto">
          <a:xfrm>
            <a:off x="4583113" y="424497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532" name="Line 33"/>
          <p:cNvSpPr>
            <a:spLocks noChangeShapeType="1"/>
          </p:cNvSpPr>
          <p:nvPr/>
        </p:nvSpPr>
        <p:spPr bwMode="auto">
          <a:xfrm flipH="1">
            <a:off x="7418388" y="3502025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533" name="Line 34"/>
          <p:cNvSpPr>
            <a:spLocks noChangeShapeType="1"/>
          </p:cNvSpPr>
          <p:nvPr/>
        </p:nvSpPr>
        <p:spPr bwMode="auto">
          <a:xfrm>
            <a:off x="7423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534" name="Line 35"/>
          <p:cNvSpPr>
            <a:spLocks noChangeShapeType="1"/>
          </p:cNvSpPr>
          <p:nvPr/>
        </p:nvSpPr>
        <p:spPr bwMode="auto">
          <a:xfrm flipV="1">
            <a:off x="7429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535" name="Text Box 36"/>
          <p:cNvSpPr txBox="1">
            <a:spLocks noChangeArrowheads="1"/>
          </p:cNvSpPr>
          <p:nvPr/>
        </p:nvSpPr>
        <p:spPr bwMode="auto">
          <a:xfrm>
            <a:off x="8048625" y="3232150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10.0.0.1</a:t>
            </a:r>
          </a:p>
        </p:txBody>
      </p:sp>
      <p:sp>
        <p:nvSpPr>
          <p:cNvPr id="14536" name="Text Box 37"/>
          <p:cNvSpPr txBox="1">
            <a:spLocks noChangeArrowheads="1"/>
          </p:cNvSpPr>
          <p:nvPr/>
        </p:nvSpPr>
        <p:spPr bwMode="auto">
          <a:xfrm>
            <a:off x="8175625" y="4000500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10.0.0.2</a:t>
            </a:r>
          </a:p>
        </p:txBody>
      </p:sp>
      <p:sp>
        <p:nvSpPr>
          <p:cNvPr id="14537" name="Text Box 38"/>
          <p:cNvSpPr txBox="1">
            <a:spLocks noChangeArrowheads="1"/>
          </p:cNvSpPr>
          <p:nvPr/>
        </p:nvSpPr>
        <p:spPr bwMode="auto">
          <a:xfrm>
            <a:off x="8137525" y="4895850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10.0.0.3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5635625" y="2860675"/>
            <a:ext cx="1871663" cy="1033463"/>
            <a:chOff x="3550" y="2055"/>
            <a:chExt cx="1179" cy="651"/>
          </a:xfrm>
        </p:grpSpPr>
        <p:grpSp>
          <p:nvGrpSpPr>
            <p:cNvPr id="14622" name="Group 50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14627" name="Rectangle 40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28" name="Text Box 39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200"/>
                  <a:t>S: 10.0.0.1, 3345</a:t>
                </a:r>
              </a:p>
              <a:p>
                <a:pPr eaLnBrk="0" hangingPunct="0"/>
                <a:r>
                  <a:rPr lang="en-US" sz="1200"/>
                  <a:t>D: 128.119.40.186, 80</a:t>
                </a:r>
              </a:p>
            </p:txBody>
          </p:sp>
          <p:grpSp>
            <p:nvGrpSpPr>
              <p:cNvPr id="14629" name="Group 44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4634" name="Freeform 4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4635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4636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14630" name="Group 4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4631" name="Freeform 4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4632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4633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14623" name="Freeform 51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807269 h 264"/>
                <a:gd name="T2" fmla="*/ 4850938 w 417"/>
                <a:gd name="T3" fmla="*/ 807269 h 264"/>
                <a:gd name="T4" fmla="*/ 4850938 w 417"/>
                <a:gd name="T5" fmla="*/ 0 h 264"/>
                <a:gd name="T6" fmla="*/ 0 60000 65536"/>
                <a:gd name="T7" fmla="*/ 0 60000 65536"/>
                <a:gd name="T8" fmla="*/ 0 60000 65536"/>
                <a:gd name="T9" fmla="*/ 0 w 417"/>
                <a:gd name="T10" fmla="*/ 0 h 264"/>
                <a:gd name="T11" fmla="*/ 417 w 417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14624" name="Group 87"/>
            <p:cNvGrpSpPr>
              <a:grpSpLocks/>
            </p:cNvGrpSpPr>
            <p:nvPr/>
          </p:nvGrpSpPr>
          <p:grpSpPr bwMode="auto">
            <a:xfrm>
              <a:off x="4032" y="2419"/>
              <a:ext cx="218" cy="231"/>
              <a:chOff x="5140" y="403"/>
              <a:chExt cx="218" cy="231"/>
            </a:xfrm>
          </p:grpSpPr>
          <p:sp>
            <p:nvSpPr>
              <p:cNvPr id="14625" name="Oval 8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26" name="Text Box 52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</p:grpSp>
      <p:sp>
        <p:nvSpPr>
          <p:cNvPr id="14539" name="Text Box 54"/>
          <p:cNvSpPr txBox="1">
            <a:spLocks noChangeArrowheads="1"/>
          </p:cNvSpPr>
          <p:nvPr/>
        </p:nvSpPr>
        <p:spPr bwMode="auto">
          <a:xfrm>
            <a:off x="4533900" y="3822700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10.0.0.4</a:t>
            </a:r>
          </a:p>
        </p:txBody>
      </p:sp>
      <p:sp>
        <p:nvSpPr>
          <p:cNvPr id="14540" name="Line 55"/>
          <p:cNvSpPr>
            <a:spLocks noChangeShapeType="1"/>
          </p:cNvSpPr>
          <p:nvPr/>
        </p:nvSpPr>
        <p:spPr bwMode="auto">
          <a:xfrm flipH="1">
            <a:off x="4657725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541" name="Text Box 56"/>
          <p:cNvSpPr txBox="1">
            <a:spLocks noChangeArrowheads="1"/>
          </p:cNvSpPr>
          <p:nvPr/>
        </p:nvSpPr>
        <p:spPr bwMode="auto">
          <a:xfrm>
            <a:off x="2695575" y="4379913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138.76.29.7</a:t>
            </a:r>
          </a:p>
        </p:txBody>
      </p:sp>
      <p:sp>
        <p:nvSpPr>
          <p:cNvPr id="14542" name="Line 57"/>
          <p:cNvSpPr>
            <a:spLocks noChangeShapeType="1"/>
          </p:cNvSpPr>
          <p:nvPr/>
        </p:nvSpPr>
        <p:spPr bwMode="auto">
          <a:xfrm flipH="1">
            <a:off x="3917950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6469063" y="1541463"/>
            <a:ext cx="2809875" cy="1417637"/>
            <a:chOff x="3944" y="971"/>
            <a:chExt cx="1770" cy="893"/>
          </a:xfrm>
        </p:grpSpPr>
        <p:sp>
          <p:nvSpPr>
            <p:cNvPr id="14620" name="Text Box 53"/>
            <p:cNvSpPr txBox="1">
              <a:spLocks noChangeArrowheads="1"/>
            </p:cNvSpPr>
            <p:nvPr/>
          </p:nvSpPr>
          <p:spPr bwMode="auto">
            <a:xfrm>
              <a:off x="4121" y="971"/>
              <a:ext cx="159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1: </a:t>
              </a:r>
              <a:r>
                <a:rPr lang="el-GR" sz="1600">
                  <a:solidFill>
                    <a:srgbClr val="FF0000"/>
                  </a:solidFill>
                </a:rPr>
                <a:t>ο υπολογιστής</a:t>
              </a:r>
              <a:r>
                <a:rPr lang="en-US" sz="1600">
                  <a:solidFill>
                    <a:srgbClr val="FF0000"/>
                  </a:solidFill>
                </a:rPr>
                <a:t> 10.0.0.1 </a:t>
              </a:r>
            </a:p>
            <a:p>
              <a:pPr eaLnBrk="0" hangingPunct="0"/>
              <a:r>
                <a:rPr lang="el-GR" sz="1600">
                  <a:solidFill>
                    <a:srgbClr val="FF0000"/>
                  </a:solidFill>
                </a:rPr>
                <a:t>στέλνει</a:t>
              </a:r>
              <a:r>
                <a:rPr lang="en-US" sz="1600">
                  <a:solidFill>
                    <a:srgbClr val="FF0000"/>
                  </a:solidFill>
                </a:rPr>
                <a:t> datagram </a:t>
              </a:r>
              <a:r>
                <a:rPr lang="el-GR" sz="1600">
                  <a:solidFill>
                    <a:srgbClr val="FF0000"/>
                  </a:solidFill>
                </a:rPr>
                <a:t>στο</a:t>
              </a:r>
              <a:r>
                <a:rPr lang="en-US" sz="1600">
                  <a:solidFill>
                    <a:srgbClr val="FF0000"/>
                  </a:solidFill>
                </a:rPr>
                <a:t> </a:t>
              </a:r>
            </a:p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128.119.40.186, 80</a:t>
              </a:r>
            </a:p>
          </p:txBody>
        </p:sp>
        <p:sp>
          <p:nvSpPr>
            <p:cNvPr id="14621" name="Line 58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4544" name="Freeform 67"/>
          <p:cNvSpPr>
            <a:spLocks/>
          </p:cNvSpPr>
          <p:nvPr/>
        </p:nvSpPr>
        <p:spPr bwMode="auto">
          <a:xfrm>
            <a:off x="2344738" y="2627313"/>
            <a:ext cx="3862387" cy="1531937"/>
          </a:xfrm>
          <a:custGeom>
            <a:avLst/>
            <a:gdLst>
              <a:gd name="T0" fmla="*/ 0 w 2433"/>
              <a:gd name="T1" fmla="*/ 2147483647 h 965"/>
              <a:gd name="T2" fmla="*/ 2147483647 w 2433"/>
              <a:gd name="T3" fmla="*/ 2147483647 h 965"/>
              <a:gd name="T4" fmla="*/ 2147483647 w 2433"/>
              <a:gd name="T5" fmla="*/ 2147483647 h 965"/>
              <a:gd name="T6" fmla="*/ 2147483647 w 2433"/>
              <a:gd name="T7" fmla="*/ 2147483647 h 965"/>
              <a:gd name="T8" fmla="*/ 2147483647 w 2433"/>
              <a:gd name="T9" fmla="*/ 2147483647 h 965"/>
              <a:gd name="T10" fmla="*/ 2147483647 w 2433"/>
              <a:gd name="T11" fmla="*/ 2147483647 h 965"/>
              <a:gd name="T12" fmla="*/ 0 w 2433"/>
              <a:gd name="T13" fmla="*/ 2147483647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3"/>
              <a:gd name="T22" fmla="*/ 0 h 965"/>
              <a:gd name="T23" fmla="*/ 2433 w 2433"/>
              <a:gd name="T24" fmla="*/ 965 h 9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545" name="Rectangle 62"/>
          <p:cNvSpPr>
            <a:spLocks noChangeArrowheads="1"/>
          </p:cNvSpPr>
          <p:nvPr/>
        </p:nvSpPr>
        <p:spPr bwMode="auto">
          <a:xfrm>
            <a:off x="2344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546" name="Text Box 60"/>
          <p:cNvSpPr txBox="1">
            <a:spLocks noChangeArrowheads="1"/>
          </p:cNvSpPr>
          <p:nvPr/>
        </p:nvSpPr>
        <p:spPr bwMode="auto">
          <a:xfrm>
            <a:off x="2260600" y="1423988"/>
            <a:ext cx="3929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NAT translation table</a:t>
            </a:r>
          </a:p>
          <a:p>
            <a:pPr algn="ctr" eaLnBrk="0" hangingPunct="0"/>
            <a:r>
              <a:rPr lang="en-US"/>
              <a:t>WAN side addr        LAN side addr</a:t>
            </a:r>
          </a:p>
        </p:txBody>
      </p:sp>
      <p:sp>
        <p:nvSpPr>
          <p:cNvPr id="14547" name="Line 63"/>
          <p:cNvSpPr>
            <a:spLocks noChangeShapeType="1"/>
          </p:cNvSpPr>
          <p:nvPr/>
        </p:nvSpPr>
        <p:spPr bwMode="auto">
          <a:xfrm flipV="1">
            <a:off x="2344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548" name="Line 64"/>
          <p:cNvSpPr>
            <a:spLocks noChangeShapeType="1"/>
          </p:cNvSpPr>
          <p:nvPr/>
        </p:nvSpPr>
        <p:spPr bwMode="auto">
          <a:xfrm flipV="1">
            <a:off x="2359025" y="2025650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549" name="Line 65"/>
          <p:cNvSpPr>
            <a:spLocks noChangeShapeType="1"/>
          </p:cNvSpPr>
          <p:nvPr/>
        </p:nvSpPr>
        <p:spPr bwMode="auto">
          <a:xfrm>
            <a:off x="446881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4550" name="Group 10"/>
          <p:cNvGrpSpPr>
            <a:grpSpLocks/>
          </p:cNvGrpSpPr>
          <p:nvPr/>
        </p:nvGrpSpPr>
        <p:grpSpPr bwMode="auto">
          <a:xfrm>
            <a:off x="4062413" y="4105275"/>
            <a:ext cx="555625" cy="307975"/>
            <a:chOff x="3600" y="219"/>
            <a:chExt cx="360" cy="175"/>
          </a:xfrm>
        </p:grpSpPr>
        <p:sp>
          <p:nvSpPr>
            <p:cNvPr id="14607" name="Oval 1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608" name="Line 1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609" name="Line 1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610" name="Rectangle 1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611" name="Oval 1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4612" name="Group 1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617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18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19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613" name="Group 2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614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15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16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233533" name="Text Box 61"/>
          <p:cNvSpPr txBox="1">
            <a:spLocks noChangeArrowheads="1"/>
          </p:cNvSpPr>
          <p:nvPr/>
        </p:nvSpPr>
        <p:spPr bwMode="auto">
          <a:xfrm>
            <a:off x="2362200" y="2049463"/>
            <a:ext cx="3783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138.76.29.7, 5001   10.0.0.1, 3345</a:t>
            </a:r>
          </a:p>
          <a:p>
            <a:pPr algn="ctr" eaLnBrk="0" hangingPunct="0"/>
            <a:r>
              <a:rPr lang="en-US"/>
              <a:t>……                                         ……</a:t>
            </a:r>
          </a:p>
        </p:txBody>
      </p:sp>
      <p:grpSp>
        <p:nvGrpSpPr>
          <p:cNvPr id="11" name="Group 135"/>
          <p:cNvGrpSpPr>
            <a:grpSpLocks/>
          </p:cNvGrpSpPr>
          <p:nvPr/>
        </p:nvGrpSpPr>
        <p:grpSpPr bwMode="auto">
          <a:xfrm>
            <a:off x="4765675" y="3435350"/>
            <a:ext cx="2784475" cy="1631950"/>
            <a:chOff x="3002" y="2417"/>
            <a:chExt cx="1754" cy="1028"/>
          </a:xfrm>
        </p:grpSpPr>
        <p:sp>
          <p:nvSpPr>
            <p:cNvPr id="14593" name="Rectangle 91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594" name="Text Box 92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/>
                <a:t>S: 128.119.40.186, 80 </a:t>
              </a:r>
            </a:p>
            <a:p>
              <a:pPr eaLnBrk="0" hangingPunct="0"/>
              <a:r>
                <a:rPr lang="en-US" sz="1200"/>
                <a:t>D: 10.0.0.1, 3345</a:t>
              </a:r>
            </a:p>
            <a:p>
              <a:pPr eaLnBrk="0" hangingPunct="0"/>
              <a:endParaRPr lang="en-US" sz="1200"/>
            </a:p>
          </p:txBody>
        </p:sp>
        <p:grpSp>
          <p:nvGrpSpPr>
            <p:cNvPr id="14595" name="Group 93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14604" name="Freeform 94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4605" name="Line 95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4606" name="Line 96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14596" name="Group 97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14601" name="Freeform 9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4602" name="Line 9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4603" name="Line 10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14597" name="Freeform 101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"/>
                <a:gd name="T13" fmla="*/ 0 h 768"/>
                <a:gd name="T14" fmla="*/ 577 w 577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14598" name="Group 102"/>
            <p:cNvGrpSpPr>
              <a:grpSpLocks/>
            </p:cNvGrpSpPr>
            <p:nvPr/>
          </p:nvGrpSpPr>
          <p:grpSpPr bwMode="auto">
            <a:xfrm>
              <a:off x="4240" y="3064"/>
              <a:ext cx="218" cy="231"/>
              <a:chOff x="5140" y="403"/>
              <a:chExt cx="218" cy="231"/>
            </a:xfrm>
          </p:grpSpPr>
          <p:sp>
            <p:nvSpPr>
              <p:cNvPr id="14599" name="Oval 103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00" name="Text Box 104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FF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5" name="Group 108"/>
          <p:cNvGrpSpPr>
            <a:grpSpLocks/>
          </p:cNvGrpSpPr>
          <p:nvPr/>
        </p:nvGrpSpPr>
        <p:grpSpPr bwMode="auto">
          <a:xfrm>
            <a:off x="1531938" y="3641725"/>
            <a:ext cx="2497137" cy="566738"/>
            <a:chOff x="1026" y="3559"/>
            <a:chExt cx="1573" cy="357"/>
          </a:xfrm>
        </p:grpSpPr>
        <p:grpSp>
          <p:nvGrpSpPr>
            <p:cNvPr id="14578" name="Group 68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14583" name="Rectangle 69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584" name="Text Box 70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200"/>
                  <a:t>S: 138.76.29.7, 5001</a:t>
                </a:r>
              </a:p>
              <a:p>
                <a:pPr eaLnBrk="0" hangingPunct="0"/>
                <a:r>
                  <a:rPr lang="en-US" sz="1200"/>
                  <a:t>D: 128.119.40.186, 80</a:t>
                </a:r>
              </a:p>
            </p:txBody>
          </p:sp>
          <p:grpSp>
            <p:nvGrpSpPr>
              <p:cNvPr id="14585" name="Group 71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4590" name="Freeform 72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4591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4592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14586" name="Group 7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4587" name="Freeform 7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4588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4589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14579" name="Line 79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14580" name="Group 105"/>
            <p:cNvGrpSpPr>
              <a:grpSpLocks/>
            </p:cNvGrpSpPr>
            <p:nvPr/>
          </p:nvGrpSpPr>
          <p:grpSpPr bwMode="auto">
            <a:xfrm>
              <a:off x="1143" y="3616"/>
              <a:ext cx="218" cy="231"/>
              <a:chOff x="5140" y="403"/>
              <a:chExt cx="218" cy="231"/>
            </a:xfrm>
          </p:grpSpPr>
          <p:sp>
            <p:nvSpPr>
              <p:cNvPr id="14581" name="Oval 10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582" name="Text Box 107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0" name="Group 112"/>
          <p:cNvGrpSpPr>
            <a:grpSpLocks/>
          </p:cNvGrpSpPr>
          <p:nvPr/>
        </p:nvGrpSpPr>
        <p:grpSpPr bwMode="auto">
          <a:xfrm>
            <a:off x="0" y="1643063"/>
            <a:ext cx="5154613" cy="2081212"/>
            <a:chOff x="0" y="1288"/>
            <a:chExt cx="3247" cy="1311"/>
          </a:xfrm>
        </p:grpSpPr>
        <p:sp>
          <p:nvSpPr>
            <p:cNvPr id="14574" name="Text Box 82"/>
            <p:cNvSpPr txBox="1">
              <a:spLocks noChangeArrowheads="1"/>
            </p:cNvSpPr>
            <p:nvPr/>
          </p:nvSpPr>
          <p:spPr bwMode="auto">
            <a:xfrm>
              <a:off x="0" y="1288"/>
              <a:ext cx="1496" cy="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2: </a:t>
              </a:r>
              <a:r>
                <a:rPr lang="el-GR" sz="1600">
                  <a:solidFill>
                    <a:srgbClr val="FF0000"/>
                  </a:solidFill>
                </a:rPr>
                <a:t>ο δρομολογητής </a:t>
              </a:r>
              <a:r>
                <a:rPr lang="en-US" sz="1600">
                  <a:solidFill>
                    <a:srgbClr val="FF0000"/>
                  </a:solidFill>
                </a:rPr>
                <a:t>NAT</a:t>
              </a:r>
            </a:p>
            <a:p>
              <a:pPr eaLnBrk="0" hangingPunct="0"/>
              <a:r>
                <a:rPr lang="el-GR" sz="1600">
                  <a:solidFill>
                    <a:srgbClr val="FF0000"/>
                  </a:solidFill>
                </a:rPr>
                <a:t>αλλάζει τη διεύθυνση</a:t>
              </a:r>
            </a:p>
            <a:p>
              <a:pPr eaLnBrk="0" hangingPunct="0"/>
              <a:r>
                <a:rPr lang="el-GR" sz="1600">
                  <a:solidFill>
                    <a:srgbClr val="FF0000"/>
                  </a:solidFill>
                </a:rPr>
                <a:t> προέλευσης του</a:t>
              </a:r>
            </a:p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 datagram</a:t>
              </a:r>
              <a:r>
                <a:rPr lang="el-GR" sz="1600">
                  <a:solidFill>
                    <a:srgbClr val="FF0000"/>
                  </a:solidFill>
                </a:rPr>
                <a:t> από</a:t>
              </a:r>
            </a:p>
            <a:p>
              <a:pPr eaLnBrk="0" hangingPunct="0"/>
              <a:r>
                <a:rPr lang="el-GR" sz="1600">
                  <a:solidFill>
                    <a:srgbClr val="FF0000"/>
                  </a:solidFill>
                </a:rPr>
                <a:t> </a:t>
              </a:r>
              <a:r>
                <a:rPr lang="en-US" sz="1600">
                  <a:solidFill>
                    <a:srgbClr val="FF0000"/>
                  </a:solidFill>
                </a:rPr>
                <a:t>10.0.0.1, 3345 </a:t>
              </a:r>
              <a:r>
                <a:rPr lang="el-GR" sz="1600">
                  <a:solidFill>
                    <a:srgbClr val="FF0000"/>
                  </a:solidFill>
                </a:rPr>
                <a:t>σε</a:t>
              </a:r>
              <a:endParaRPr lang="en-US" sz="1600">
                <a:solidFill>
                  <a:srgbClr val="FF0000"/>
                </a:solidFill>
              </a:endParaRPr>
            </a:p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138.76.29.7, 5001,</a:t>
              </a:r>
            </a:p>
            <a:p>
              <a:pPr eaLnBrk="0" hangingPunct="0"/>
              <a:r>
                <a:rPr lang="el-GR" sz="1600">
                  <a:solidFill>
                    <a:srgbClr val="FF0000"/>
                  </a:solidFill>
                </a:rPr>
                <a:t>και ενημερώνει τον</a:t>
              </a:r>
            </a:p>
            <a:p>
              <a:pPr eaLnBrk="0" hangingPunct="0"/>
              <a:r>
                <a:rPr lang="el-GR" sz="1600">
                  <a:solidFill>
                    <a:srgbClr val="FF0000"/>
                  </a:solidFill>
                </a:rPr>
                <a:t> πίνακα</a:t>
              </a:r>
              <a:endParaRPr lang="en-US" sz="1600">
                <a:solidFill>
                  <a:srgbClr val="FF0000"/>
                </a:solidFill>
              </a:endParaRPr>
            </a:p>
          </p:txBody>
        </p:sp>
        <p:sp>
          <p:nvSpPr>
            <p:cNvPr id="14575" name="Line 83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4576" name="Line 110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4577" name="Line 111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21" name="Group 129"/>
          <p:cNvGrpSpPr>
            <a:grpSpLocks/>
          </p:cNvGrpSpPr>
          <p:nvPr/>
        </p:nvGrpSpPr>
        <p:grpSpPr bwMode="auto">
          <a:xfrm>
            <a:off x="1360488" y="4681538"/>
            <a:ext cx="2471737" cy="696912"/>
            <a:chOff x="1163" y="3752"/>
            <a:chExt cx="1557" cy="439"/>
          </a:xfrm>
        </p:grpSpPr>
        <p:sp>
          <p:nvSpPr>
            <p:cNvPr id="14560" name="Rectangle 115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561" name="Text Box 116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/>
                <a:t>S: 128.119.40.186, 80 </a:t>
              </a:r>
            </a:p>
            <a:p>
              <a:pPr eaLnBrk="0" hangingPunct="0"/>
              <a:r>
                <a:rPr lang="en-US" sz="1200"/>
                <a:t>D: 138.76.29.7, 5001</a:t>
              </a:r>
            </a:p>
            <a:p>
              <a:pPr eaLnBrk="0" hangingPunct="0"/>
              <a:endParaRPr lang="en-US" sz="1200"/>
            </a:p>
          </p:txBody>
        </p:sp>
        <p:grpSp>
          <p:nvGrpSpPr>
            <p:cNvPr id="14562" name="Group 117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14571" name="Freeform 11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4572" name="Line 11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4573" name="Line 12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14563" name="Group 121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14568" name="Freeform 122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4569" name="Line 123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4570" name="Line 124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14564" name="Line 125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14565" name="Group 126"/>
            <p:cNvGrpSpPr>
              <a:grpSpLocks/>
            </p:cNvGrpSpPr>
            <p:nvPr/>
          </p:nvGrpSpPr>
          <p:grpSpPr bwMode="auto">
            <a:xfrm>
              <a:off x="2409" y="3818"/>
              <a:ext cx="218" cy="231"/>
              <a:chOff x="5140" y="403"/>
              <a:chExt cx="218" cy="231"/>
            </a:xfrm>
          </p:grpSpPr>
          <p:sp>
            <p:nvSpPr>
              <p:cNvPr id="14566" name="Oval 127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567" name="Text Box 128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</p:grpSp>
      <p:sp>
        <p:nvSpPr>
          <p:cNvPr id="233603" name="Text Box 131"/>
          <p:cNvSpPr txBox="1">
            <a:spLocks noChangeArrowheads="1"/>
          </p:cNvSpPr>
          <p:nvPr/>
        </p:nvSpPr>
        <p:spPr bwMode="auto">
          <a:xfrm>
            <a:off x="1317625" y="5141913"/>
            <a:ext cx="27815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FF0000"/>
                </a:solidFill>
              </a:rPr>
              <a:t>3: </a:t>
            </a:r>
            <a:r>
              <a:rPr lang="el-GR" dirty="0" smtClean="0">
                <a:solidFill>
                  <a:srgbClr val="FF0000"/>
                </a:solidFill>
              </a:rPr>
              <a:t>η </a:t>
            </a:r>
            <a:r>
              <a:rPr lang="el-GR" dirty="0">
                <a:solidFill>
                  <a:srgbClr val="FF0000"/>
                </a:solidFill>
              </a:rPr>
              <a:t>απάντηση φτάνει στη</a:t>
            </a:r>
          </a:p>
          <a:p>
            <a:pPr eaLnBrk="0" hangingPunct="0"/>
            <a:r>
              <a:rPr lang="el-GR" dirty="0">
                <a:solidFill>
                  <a:srgbClr val="FF0000"/>
                </a:solidFill>
              </a:rPr>
              <a:t>διεύθυνση προορισμού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eaLnBrk="0" hangingPunct="0"/>
            <a:r>
              <a:rPr lang="en-US" dirty="0">
                <a:solidFill>
                  <a:srgbClr val="FF0000"/>
                </a:solidFill>
              </a:rPr>
              <a:t> 138.76.29.7, 5001</a:t>
            </a:r>
          </a:p>
        </p:txBody>
      </p:sp>
      <p:sp>
        <p:nvSpPr>
          <p:cNvPr id="233608" name="Text Box 136"/>
          <p:cNvSpPr txBox="1">
            <a:spLocks noChangeArrowheads="1"/>
          </p:cNvSpPr>
          <p:nvPr/>
        </p:nvSpPr>
        <p:spPr bwMode="auto">
          <a:xfrm>
            <a:off x="4741863" y="4976813"/>
            <a:ext cx="40544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4: </a:t>
            </a:r>
            <a:r>
              <a:rPr lang="el-GR">
                <a:solidFill>
                  <a:srgbClr val="FF0000"/>
                </a:solidFill>
              </a:rPr>
              <a:t>ο δρομολογητής </a:t>
            </a:r>
            <a:r>
              <a:rPr lang="en-US">
                <a:solidFill>
                  <a:srgbClr val="FF0000"/>
                </a:solidFill>
              </a:rPr>
              <a:t>NAT</a:t>
            </a:r>
          </a:p>
          <a:p>
            <a:pPr eaLnBrk="0" hangingPunct="0"/>
            <a:r>
              <a:rPr lang="el-GR">
                <a:solidFill>
                  <a:srgbClr val="FF0000"/>
                </a:solidFill>
              </a:rPr>
              <a:t>αλλάζει τη διεύθυνση</a:t>
            </a:r>
          </a:p>
          <a:p>
            <a:pPr eaLnBrk="0" hangingPunct="0"/>
            <a:r>
              <a:rPr lang="el-GR">
                <a:solidFill>
                  <a:srgbClr val="FF0000"/>
                </a:solidFill>
              </a:rPr>
              <a:t> προορισμού του </a:t>
            </a:r>
            <a:r>
              <a:rPr lang="en-US">
                <a:solidFill>
                  <a:srgbClr val="FF0000"/>
                </a:solidFill>
              </a:rPr>
              <a:t>datagram</a:t>
            </a:r>
            <a:r>
              <a:rPr lang="el-GR">
                <a:solidFill>
                  <a:srgbClr val="FF0000"/>
                </a:solidFill>
              </a:rPr>
              <a:t> από</a:t>
            </a:r>
          </a:p>
          <a:p>
            <a:pPr eaLnBrk="0" hangingPunct="0"/>
            <a:r>
              <a:rPr lang="en-US">
                <a:solidFill>
                  <a:srgbClr val="FF0000"/>
                </a:solidFill>
              </a:rPr>
              <a:t>138.76.29.7, 5001 </a:t>
            </a:r>
            <a:r>
              <a:rPr lang="el-GR">
                <a:solidFill>
                  <a:srgbClr val="FF0000"/>
                </a:solidFill>
              </a:rPr>
              <a:t>σε</a:t>
            </a:r>
            <a:r>
              <a:rPr lang="en-US">
                <a:solidFill>
                  <a:srgbClr val="FF0000"/>
                </a:solidFill>
              </a:rPr>
              <a:t> 10.0.0.1, 3345</a:t>
            </a:r>
            <a:r>
              <a:rPr lang="en-US"/>
              <a:t> </a:t>
            </a:r>
            <a:endParaRPr lang="en-US">
              <a:solidFill>
                <a:srgbClr val="FF0000"/>
              </a:solidFill>
            </a:endParaRPr>
          </a:p>
          <a:p>
            <a:pPr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4558" name="Line 138"/>
          <p:cNvSpPr>
            <a:spLocks noChangeShapeType="1"/>
          </p:cNvSpPr>
          <p:nvPr/>
        </p:nvSpPr>
        <p:spPr bwMode="auto">
          <a:xfrm>
            <a:off x="1022350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559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9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E0AA35EA-B5CD-4DF5-ABE9-6E5FA9B66818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NAT: Network Address Translation</a:t>
            </a:r>
            <a:endParaRPr lang="en-US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85900"/>
            <a:ext cx="7772400" cy="49149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Πεδίο </a:t>
            </a:r>
            <a:r>
              <a:rPr lang="en-US" dirty="0" smtClean="0"/>
              <a:t>16-bit </a:t>
            </a:r>
            <a:r>
              <a:rPr lang="el-GR" dirty="0" smtClean="0"/>
              <a:t>αριθμού θύρας</a:t>
            </a:r>
            <a:r>
              <a:rPr lang="en-US" dirty="0" smtClean="0"/>
              <a:t>: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60,000 </a:t>
            </a:r>
            <a:r>
              <a:rPr lang="el-GR" dirty="0" smtClean="0"/>
              <a:t>ταυτόχρονες συνδέσεις με μία μόνο διεύθυνση στην πλευρά του</a:t>
            </a:r>
            <a:r>
              <a:rPr lang="en-US" dirty="0" smtClean="0"/>
              <a:t> LAN</a:t>
            </a:r>
            <a:r>
              <a:rPr lang="el-GR" dirty="0" smtClean="0"/>
              <a:t> </a:t>
            </a:r>
            <a:r>
              <a:rPr lang="en-US" dirty="0" smtClean="0"/>
              <a:t>!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Το </a:t>
            </a:r>
            <a:r>
              <a:rPr lang="en-US" dirty="0" smtClean="0"/>
              <a:t>NAT </a:t>
            </a:r>
            <a:r>
              <a:rPr lang="el-GR" dirty="0" smtClean="0"/>
              <a:t>είναι αμφιλεγόμενο</a:t>
            </a:r>
            <a:r>
              <a:rPr lang="en-US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Οι δρομολογητές</a:t>
            </a:r>
            <a:r>
              <a:rPr lang="en-US" dirty="0" smtClean="0"/>
              <a:t> </a:t>
            </a:r>
            <a:r>
              <a:rPr lang="el-GR" dirty="0" smtClean="0"/>
              <a:t>θα πρέπει να επεξεργάζονται πακέτα μόνο μέχρι το επίπεδο</a:t>
            </a:r>
            <a:r>
              <a:rPr lang="en-US" dirty="0" smtClean="0"/>
              <a:t> 3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Παραβιάζει την αρχή από-άκρο-σε-άκρο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end-to-end argument</a:t>
            </a:r>
            <a:r>
              <a:rPr lang="el-GR" dirty="0" smtClean="0"/>
              <a:t>)</a:t>
            </a:r>
            <a:endParaRPr lang="en-US" dirty="0" smtClean="0"/>
          </a:p>
          <a:p>
            <a:pPr lvl="2"/>
            <a:r>
              <a:rPr lang="el-GR" dirty="0" smtClean="0"/>
              <a:t>Η </a:t>
            </a:r>
            <a:r>
              <a:rPr lang="en-US" dirty="0" smtClean="0"/>
              <a:t>NAT</a:t>
            </a:r>
            <a:r>
              <a:rPr lang="el-GR" dirty="0" smtClean="0"/>
              <a:t> δυνατότητα</a:t>
            </a:r>
            <a:r>
              <a:rPr lang="en-US" dirty="0" smtClean="0"/>
              <a:t> </a:t>
            </a:r>
            <a:r>
              <a:rPr lang="el-GR" dirty="0" smtClean="0"/>
              <a:t>πρέπει να ληφθεί υπόψη από τους σχεδιαστές εφαρμογών</a:t>
            </a:r>
            <a:r>
              <a:rPr lang="en-US" dirty="0" smtClean="0"/>
              <a:t>, </a:t>
            </a:r>
            <a:r>
              <a:rPr lang="el-GR" dirty="0" smtClean="0"/>
              <a:t>πχ</a:t>
            </a:r>
            <a:r>
              <a:rPr lang="en-US" dirty="0" smtClean="0"/>
              <a:t>, </a:t>
            </a:r>
            <a:r>
              <a:rPr lang="el-GR" dirty="0" smtClean="0"/>
              <a:t>εφαρμογές </a:t>
            </a:r>
            <a:r>
              <a:rPr lang="en-US" dirty="0" smtClean="0"/>
              <a:t>P2P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Η έλλειψη διευθύνσεων θα πρέπει να επιλυθεί με το</a:t>
            </a:r>
            <a:r>
              <a:rPr lang="en-US" dirty="0" smtClean="0"/>
              <a:t> IPv6</a:t>
            </a:r>
            <a:r>
              <a:rPr lang="el-GR" dirty="0" smtClean="0"/>
              <a:t> (και όχι με το ΝΑΤ)</a:t>
            </a:r>
            <a:endParaRPr lang="en-US" dirty="0" smtClean="0"/>
          </a:p>
        </p:txBody>
      </p:sp>
      <p:sp>
        <p:nvSpPr>
          <p:cNvPr id="942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59BDB748-6716-4209-B6F0-AA29370CBD2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l-GR" sz="3200" dirty="0" smtClean="0"/>
              <a:t>Δύο λειτουργίες κλειδιά του επιπέδου δικτύου</a:t>
            </a:r>
            <a:endParaRPr lang="en-US" sz="32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422400"/>
            <a:ext cx="4192587" cy="4851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i="1" dirty="0" smtClean="0">
                <a:solidFill>
                  <a:schemeClr val="accent2"/>
                </a:solidFill>
              </a:rPr>
              <a:t>Προώθηση (</a:t>
            </a:r>
            <a:r>
              <a:rPr lang="en-US" sz="2400" i="1" dirty="0" smtClean="0">
                <a:solidFill>
                  <a:schemeClr val="accent2"/>
                </a:solidFill>
              </a:rPr>
              <a:t>forwarding</a:t>
            </a:r>
            <a:r>
              <a:rPr lang="el-GR" sz="2400" i="1" dirty="0" smtClean="0">
                <a:solidFill>
                  <a:schemeClr val="accent2"/>
                </a:solidFill>
              </a:rPr>
              <a:t>)</a:t>
            </a:r>
            <a:r>
              <a:rPr lang="en-US" sz="2400" i="1" dirty="0" smtClean="0">
                <a:solidFill>
                  <a:schemeClr val="accent2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μετακίνηση πακέτων από την είσοδο του δρομολογητή στην κατάλληλη έξοδο του δρομολογητή</a:t>
            </a:r>
            <a:endParaRPr lang="en-US" sz="2400" dirty="0" smtClean="0"/>
          </a:p>
          <a:p>
            <a:pPr>
              <a:spcBef>
                <a:spcPct val="70000"/>
              </a:spcBef>
              <a:buFont typeface="Wingdings" pitchFamily="2" charset="2"/>
              <a:buChar char="q"/>
            </a:pPr>
            <a:r>
              <a:rPr lang="el-GR" sz="2400" i="1" dirty="0" smtClean="0">
                <a:solidFill>
                  <a:schemeClr val="accent2"/>
                </a:solidFill>
              </a:rPr>
              <a:t>Δρομολόγηση (</a:t>
            </a:r>
            <a:r>
              <a:rPr lang="en-US" sz="2400" i="1" dirty="0" smtClean="0">
                <a:solidFill>
                  <a:schemeClr val="accent2"/>
                </a:solidFill>
              </a:rPr>
              <a:t>routing</a:t>
            </a:r>
            <a:r>
              <a:rPr lang="el-GR" sz="2400" i="1" dirty="0" smtClean="0">
                <a:solidFill>
                  <a:schemeClr val="accent2"/>
                </a:solidFill>
              </a:rPr>
              <a:t>)</a:t>
            </a:r>
            <a:r>
              <a:rPr lang="en-US" sz="2400" i="1" dirty="0" smtClean="0">
                <a:solidFill>
                  <a:schemeClr val="accent2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καθορισμός διαδρομής που ακολουθούν τα πακέτα από την προέλευση στον προορισμό</a:t>
            </a:r>
            <a:endParaRPr lang="en-US" sz="2400" dirty="0" smtClean="0"/>
          </a:p>
          <a:p>
            <a:pPr lvl="1">
              <a:spcBef>
                <a:spcPct val="70000"/>
              </a:spcBef>
              <a:buFont typeface="Wingdings" pitchFamily="2" charset="2"/>
              <a:buChar char="q"/>
            </a:pPr>
            <a:r>
              <a:rPr lang="el-GR" sz="2000" i="1" dirty="0" smtClean="0"/>
              <a:t>Αλγόριθμοι δρομολόγησης</a:t>
            </a:r>
            <a:endParaRPr lang="en-US" dirty="0" smtClean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706938" y="1380067"/>
            <a:ext cx="4192587" cy="487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7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l-GR" sz="2400" u="sng" dirty="0">
                <a:solidFill>
                  <a:srgbClr val="FF0000"/>
                </a:solidFill>
              </a:rPr>
              <a:t>αναλογία</a:t>
            </a:r>
            <a:r>
              <a:rPr lang="en-US" sz="2400" u="sng" dirty="0">
                <a:solidFill>
                  <a:srgbClr val="FF0000"/>
                </a:solidFill>
              </a:rPr>
              <a:t>:</a:t>
            </a:r>
          </a:p>
          <a:p>
            <a:pPr marL="342900" indent="-342900" eaLnBrk="0" hangingPunct="0">
              <a:spcBef>
                <a:spcPct val="7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400" dirty="0">
                <a:solidFill>
                  <a:schemeClr val="accent2"/>
                </a:solidFill>
              </a:rPr>
              <a:t>δρομολόγηση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</a:t>
            </a:r>
            <a:r>
              <a:rPr lang="el-GR" sz="2400" dirty="0"/>
              <a:t>διαδικασία σχεδιασμού ταξιδιού από την προέλευση στον προορισμό</a:t>
            </a:r>
            <a:endParaRPr lang="en-US" sz="2400" dirty="0"/>
          </a:p>
          <a:p>
            <a:pPr marL="342900" indent="-342900" eaLnBrk="0" hangingPunct="0">
              <a:spcBef>
                <a:spcPct val="7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400" dirty="0">
                <a:solidFill>
                  <a:schemeClr val="accent2"/>
                </a:solidFill>
              </a:rPr>
              <a:t>προώθηση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</a:t>
            </a:r>
            <a:r>
              <a:rPr lang="el-GR" sz="2400" dirty="0"/>
              <a:t>διαδικασία περάσματος από μία διασταύρωση</a:t>
            </a:r>
            <a:endParaRPr lang="en-US" sz="2400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en-US" sz="2400" dirty="0"/>
          </a:p>
        </p:txBody>
      </p:sp>
      <p:sp>
        <p:nvSpPr>
          <p:cNvPr id="2048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B8C2A0CF-2F84-4954-A97E-D260D784E053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55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Πρόβλημα εγκάρσιας διάβασης </a:t>
            </a:r>
            <a:r>
              <a:rPr lang="en-US" sz="3600" smtClean="0"/>
              <a:t>NAT</a:t>
            </a:r>
          </a:p>
        </p:txBody>
      </p:sp>
      <p:sp>
        <p:nvSpPr>
          <p:cNvPr id="155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4559300" cy="51593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000" dirty="0" smtClean="0"/>
              <a:t>Πελάτης θέλει να συνδεθεί σε </a:t>
            </a:r>
            <a:r>
              <a:rPr lang="el-GR" sz="2000" dirty="0" err="1" smtClean="0"/>
              <a:t>εξυπηρέτη</a:t>
            </a:r>
            <a:r>
              <a:rPr lang="el-GR" sz="2000" dirty="0" smtClean="0"/>
              <a:t> με διεύθυνση</a:t>
            </a:r>
            <a:r>
              <a:rPr lang="en-US" sz="2000" dirty="0" smtClean="0"/>
              <a:t> 10.0.0.1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el-GR" sz="1800" dirty="0" smtClean="0"/>
              <a:t>Η διεύθυνση του </a:t>
            </a:r>
            <a:r>
              <a:rPr lang="el-GR" sz="1800" dirty="0" err="1" smtClean="0"/>
              <a:t>εξυπηρέτη</a:t>
            </a:r>
            <a:r>
              <a:rPr lang="en-US" sz="1800" dirty="0" smtClean="0"/>
              <a:t> 10.0.0.1 </a:t>
            </a:r>
            <a:r>
              <a:rPr lang="el-GR" sz="1800" dirty="0" smtClean="0"/>
              <a:t>είναι τοπική στο</a:t>
            </a:r>
            <a:r>
              <a:rPr lang="en-US" sz="1800" dirty="0" smtClean="0"/>
              <a:t> LAN (</a:t>
            </a:r>
            <a:r>
              <a:rPr lang="el-GR" sz="1800" dirty="0" smtClean="0"/>
              <a:t>ο πελάτης δεν μπορεί να τη χρησιμοποιήσει ως διεύθυνση προορισμού</a:t>
            </a:r>
            <a:r>
              <a:rPr lang="en-US" sz="1800" dirty="0" smtClean="0"/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el-GR" sz="1800" dirty="0" smtClean="0"/>
              <a:t>Μόνο μία εξωτερικά ορατή διεύθυνση στην οποία εφαρμόζεται </a:t>
            </a:r>
            <a:r>
              <a:rPr lang="en-US" sz="1800" dirty="0" smtClean="0"/>
              <a:t>NAT: 138.76.29.7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000" dirty="0" smtClean="0"/>
              <a:t>Λύση</a:t>
            </a:r>
            <a:r>
              <a:rPr lang="en-US" sz="2000" dirty="0" smtClean="0"/>
              <a:t> 1: </a:t>
            </a:r>
            <a:r>
              <a:rPr lang="el-GR" sz="2000" dirty="0" smtClean="0"/>
              <a:t>στατική διαμόρφωση του</a:t>
            </a:r>
            <a:r>
              <a:rPr lang="en-US" sz="2000" dirty="0" smtClean="0"/>
              <a:t> NAT </a:t>
            </a:r>
            <a:r>
              <a:rPr lang="el-GR" sz="2000" dirty="0" smtClean="0"/>
              <a:t>να προωθεί αιτήσεις εισερχόμενων συνδέσεων στη δοσμένη θύρα του </a:t>
            </a:r>
            <a:r>
              <a:rPr lang="el-GR" sz="2000" dirty="0" err="1" smtClean="0"/>
              <a:t>εξυπηρέτη</a:t>
            </a: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el-GR" sz="1800" dirty="0" smtClean="0"/>
              <a:t>Π.χ.</a:t>
            </a:r>
            <a:r>
              <a:rPr lang="en-US" sz="1800" dirty="0" smtClean="0"/>
              <a:t>, (138.76.29.7, </a:t>
            </a:r>
            <a:r>
              <a:rPr lang="el-GR" sz="1800" dirty="0" smtClean="0"/>
              <a:t>θύρα</a:t>
            </a:r>
            <a:r>
              <a:rPr lang="en-US" sz="1800" dirty="0" smtClean="0"/>
              <a:t> 2500) </a:t>
            </a:r>
            <a:r>
              <a:rPr lang="el-GR" sz="1800" dirty="0" smtClean="0"/>
              <a:t>προωθείται πάντα στο</a:t>
            </a:r>
            <a:r>
              <a:rPr lang="en-US" sz="1800" dirty="0" smtClean="0"/>
              <a:t> 10.0.0.1 </a:t>
            </a:r>
            <a:r>
              <a:rPr lang="el-GR" sz="1800" dirty="0" smtClean="0"/>
              <a:t>θύρα</a:t>
            </a:r>
            <a:r>
              <a:rPr lang="en-US" sz="1800" dirty="0" smtClean="0"/>
              <a:t> 2500</a:t>
            </a:r>
          </a:p>
        </p:txBody>
      </p:sp>
      <p:sp>
        <p:nvSpPr>
          <p:cNvPr id="15554" name="Freeform 29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2147483647 w 1056"/>
              <a:gd name="T1" fmla="*/ 2147483647 h 1567"/>
              <a:gd name="T2" fmla="*/ 2147483647 w 1056"/>
              <a:gd name="T3" fmla="*/ 2147483647 h 1567"/>
              <a:gd name="T4" fmla="*/ 2147483647 w 1056"/>
              <a:gd name="T5" fmla="*/ 2147483647 h 1567"/>
              <a:gd name="T6" fmla="*/ 2147483647 w 1056"/>
              <a:gd name="T7" fmla="*/ 2147483647 h 1567"/>
              <a:gd name="T8" fmla="*/ 2147483647 w 1056"/>
              <a:gd name="T9" fmla="*/ 2147483647 h 1567"/>
              <a:gd name="T10" fmla="*/ 2147483647 w 1056"/>
              <a:gd name="T11" fmla="*/ 2147483647 h 1567"/>
              <a:gd name="T12" fmla="*/ 2147483647 w 1056"/>
              <a:gd name="T13" fmla="*/ 2147483647 h 1567"/>
              <a:gd name="T14" fmla="*/ 2147483647 w 1056"/>
              <a:gd name="T15" fmla="*/ 2147483647 h 1567"/>
              <a:gd name="T16" fmla="*/ 2147483647 w 1056"/>
              <a:gd name="T17" fmla="*/ 2147483647 h 1567"/>
              <a:gd name="T18" fmla="*/ 2147483647 w 1056"/>
              <a:gd name="T19" fmla="*/ 2147483647 h 1567"/>
              <a:gd name="T20" fmla="*/ 2147483647 w 1056"/>
              <a:gd name="T21" fmla="*/ 2147483647 h 1567"/>
              <a:gd name="T22" fmla="*/ 2147483647 w 1056"/>
              <a:gd name="T23" fmla="*/ 2147483647 h 1567"/>
              <a:gd name="T24" fmla="*/ 2147483647 w 1056"/>
              <a:gd name="T25" fmla="*/ 2147483647 h 1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56"/>
              <a:gd name="T40" fmla="*/ 0 h 1567"/>
              <a:gd name="T41" fmla="*/ 1056 w 1056"/>
              <a:gd name="T42" fmla="*/ 1567 h 15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5548" name="Object 188"/>
          <p:cNvGraphicFramePr>
            <a:graphicFrameLocks noChangeAspect="1"/>
          </p:cNvGraphicFramePr>
          <p:nvPr/>
        </p:nvGraphicFramePr>
        <p:xfrm>
          <a:off x="8151813" y="3138488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Clip" r:id="rId3" imgW="1307263" imgH="1084139" progId="">
                  <p:embed/>
                </p:oleObj>
              </mc:Choice>
              <mc:Fallback>
                <p:oleObj name="Clip" r:id="rId3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3" y="3138488"/>
                        <a:ext cx="5794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49" name="Object 189"/>
          <p:cNvGraphicFramePr>
            <a:graphicFrameLocks noChangeAspect="1"/>
          </p:cNvGraphicFramePr>
          <p:nvPr/>
        </p:nvGraphicFramePr>
        <p:xfrm>
          <a:off x="8123238" y="390366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Clip" r:id="rId5" imgW="1307263" imgH="1084139" progId="">
                  <p:embed/>
                </p:oleObj>
              </mc:Choice>
              <mc:Fallback>
                <p:oleObj name="Clip" r:id="rId5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238" y="3903663"/>
                        <a:ext cx="5635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55" name="Line 33"/>
          <p:cNvSpPr>
            <a:spLocks noChangeShapeType="1"/>
          </p:cNvSpPr>
          <p:nvPr/>
        </p:nvSpPr>
        <p:spPr bwMode="auto">
          <a:xfrm flipV="1">
            <a:off x="7183438" y="3352800"/>
            <a:ext cx="1073150" cy="2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556" name="Line 34"/>
          <p:cNvSpPr>
            <a:spLocks noChangeShapeType="1"/>
          </p:cNvSpPr>
          <p:nvPr/>
        </p:nvSpPr>
        <p:spPr bwMode="auto">
          <a:xfrm flipH="1">
            <a:off x="8023225" y="2617788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557" name="Line 35"/>
          <p:cNvSpPr>
            <a:spLocks noChangeShapeType="1"/>
          </p:cNvSpPr>
          <p:nvPr/>
        </p:nvSpPr>
        <p:spPr bwMode="auto">
          <a:xfrm>
            <a:off x="8027988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558" name="Line 36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559" name="Text Box 37"/>
          <p:cNvSpPr txBox="1">
            <a:spLocks noChangeArrowheads="1"/>
          </p:cNvSpPr>
          <p:nvPr/>
        </p:nvSpPr>
        <p:spPr bwMode="auto">
          <a:xfrm>
            <a:off x="7905750" y="2001838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10.0.0.1</a:t>
            </a:r>
          </a:p>
        </p:txBody>
      </p:sp>
      <p:sp>
        <p:nvSpPr>
          <p:cNvPr id="15560" name="Text Box 56"/>
          <p:cNvSpPr txBox="1">
            <a:spLocks noChangeArrowheads="1"/>
          </p:cNvSpPr>
          <p:nvPr/>
        </p:nvSpPr>
        <p:spPr bwMode="auto">
          <a:xfrm>
            <a:off x="7134225" y="2951163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10.0.0.4</a:t>
            </a:r>
          </a:p>
        </p:txBody>
      </p:sp>
      <p:sp>
        <p:nvSpPr>
          <p:cNvPr id="15561" name="Line 57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562" name="Line 58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563" name="Text Box 88"/>
          <p:cNvSpPr txBox="1">
            <a:spLocks noChangeArrowheads="1"/>
          </p:cNvSpPr>
          <p:nvPr/>
        </p:nvSpPr>
        <p:spPr bwMode="auto">
          <a:xfrm>
            <a:off x="6565900" y="3522663"/>
            <a:ext cx="876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NAT </a:t>
            </a:r>
          </a:p>
          <a:p>
            <a:pPr algn="ctr" eaLnBrk="0" hangingPunct="0"/>
            <a:r>
              <a:rPr lang="en-US">
                <a:solidFill>
                  <a:srgbClr val="FF0000"/>
                </a:solidFill>
              </a:rPr>
              <a:t>router</a:t>
            </a:r>
          </a:p>
        </p:txBody>
      </p:sp>
      <p:sp>
        <p:nvSpPr>
          <p:cNvPr id="15564" name="Text Box 89"/>
          <p:cNvSpPr txBox="1">
            <a:spLocks noChangeArrowheads="1"/>
          </p:cNvSpPr>
          <p:nvPr/>
        </p:nvSpPr>
        <p:spPr bwMode="auto">
          <a:xfrm>
            <a:off x="5295900" y="3508375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138.76.29.7</a:t>
            </a:r>
          </a:p>
        </p:txBody>
      </p:sp>
      <p:grpSp>
        <p:nvGrpSpPr>
          <p:cNvPr id="15565" name="Group 91"/>
          <p:cNvGrpSpPr>
            <a:grpSpLocks/>
          </p:cNvGrpSpPr>
          <p:nvPr/>
        </p:nvGrpSpPr>
        <p:grpSpPr bwMode="auto">
          <a:xfrm>
            <a:off x="8205788" y="2274888"/>
            <a:ext cx="331787" cy="755650"/>
            <a:chOff x="4180" y="783"/>
            <a:chExt cx="150" cy="307"/>
          </a:xfrm>
        </p:grpSpPr>
        <p:sp>
          <p:nvSpPr>
            <p:cNvPr id="15585" name="AutoShape 9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586" name="Rectangle 9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587" name="Rectangle 9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588" name="AutoShape 9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589" name="Line 9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590" name="Line 9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591" name="Rectangle 9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592" name="Rectangle 9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sp>
        <p:nvSpPr>
          <p:cNvPr id="15566" name="Line 100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5567" name="Group 59"/>
          <p:cNvGrpSpPr>
            <a:grpSpLocks/>
          </p:cNvGrpSpPr>
          <p:nvPr/>
        </p:nvGrpSpPr>
        <p:grpSpPr bwMode="auto">
          <a:xfrm>
            <a:off x="6662738" y="3233738"/>
            <a:ext cx="555625" cy="307975"/>
            <a:chOff x="3600" y="219"/>
            <a:chExt cx="360" cy="175"/>
          </a:xfrm>
        </p:grpSpPr>
        <p:sp>
          <p:nvSpPr>
            <p:cNvPr id="15572" name="Oval 6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573" name="Line 6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574" name="Line 6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575" name="Rectangle 6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576" name="Oval 6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5577" name="Group 6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582" name="Line 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583" name="Line 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584" name="Line 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578" name="Group 6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579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580" name="Line 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581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aphicFrame>
        <p:nvGraphicFramePr>
          <p:cNvPr id="15550" name="Object 190"/>
          <p:cNvGraphicFramePr>
            <a:graphicFrameLocks noChangeAspect="1"/>
          </p:cNvGraphicFramePr>
          <p:nvPr/>
        </p:nvGraphicFramePr>
        <p:xfrm>
          <a:off x="5172075" y="2559050"/>
          <a:ext cx="5635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Clip" r:id="rId6" imgW="1307263" imgH="1084139" progId="">
                  <p:embed/>
                </p:oleObj>
              </mc:Choice>
              <mc:Fallback>
                <p:oleObj name="Clip" r:id="rId6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2559050"/>
                        <a:ext cx="563563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8" name="Text Box 102"/>
          <p:cNvSpPr txBox="1">
            <a:spLocks noChangeArrowheads="1"/>
          </p:cNvSpPr>
          <p:nvPr/>
        </p:nvSpPr>
        <p:spPr bwMode="auto">
          <a:xfrm>
            <a:off x="5046663" y="2187575"/>
            <a:ext cx="800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Client</a:t>
            </a:r>
          </a:p>
        </p:txBody>
      </p:sp>
      <p:sp>
        <p:nvSpPr>
          <p:cNvPr id="15570" name="Line 104"/>
          <p:cNvSpPr>
            <a:spLocks noChangeShapeType="1"/>
          </p:cNvSpPr>
          <p:nvPr/>
        </p:nvSpPr>
        <p:spPr bwMode="auto">
          <a:xfrm>
            <a:off x="5653088" y="3019425"/>
            <a:ext cx="401637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571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2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D39EB11-DADA-4629-8F61-FF11C6B51B37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6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Πρόβλημα εγκάρσιας διάβασης </a:t>
            </a:r>
            <a:r>
              <a:rPr lang="en-US" sz="3200" dirty="0" smtClean="0"/>
              <a:t>NAT</a:t>
            </a:r>
          </a:p>
        </p:txBody>
      </p:sp>
      <p:sp>
        <p:nvSpPr>
          <p:cNvPr id="165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5003800" cy="515937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Λύση 2</a:t>
            </a:r>
            <a:r>
              <a:rPr lang="en-US" sz="2000" dirty="0" smtClean="0"/>
              <a:t>: Universal Plug and Play (UPnP) Internet Gateway Device (IGD) Protocol.  </a:t>
            </a:r>
            <a:r>
              <a:rPr lang="el-GR" sz="2000" dirty="0" smtClean="0"/>
              <a:t>Επιτρέπει σε υπολογιστή πίσω από </a:t>
            </a:r>
            <a:r>
              <a:rPr lang="en-US" sz="2000" dirty="0" smtClean="0"/>
              <a:t>NAT:</a:t>
            </a: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r>
              <a:rPr lang="el-GR" sz="2000" dirty="0" smtClean="0"/>
              <a:t>Εκμάθηση δημόσιας διεύθυνσης</a:t>
            </a:r>
            <a:r>
              <a:rPr lang="en-US" sz="2000" dirty="0" smtClean="0"/>
              <a:t> IP (138.76.29.7)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r>
              <a:rPr lang="el-GR" sz="2000" dirty="0" smtClean="0"/>
              <a:t>Προσθήκη</a:t>
            </a:r>
            <a:r>
              <a:rPr lang="en-US" sz="2000" dirty="0" smtClean="0"/>
              <a:t>/</a:t>
            </a:r>
            <a:r>
              <a:rPr lang="el-GR" sz="2000" dirty="0" smtClean="0"/>
              <a:t>αφαίρεση αντιστοιχίσεων θυρών</a:t>
            </a:r>
            <a:r>
              <a:rPr lang="en-US" sz="2000" dirty="0" smtClean="0"/>
              <a:t> (</a:t>
            </a:r>
            <a:r>
              <a:rPr lang="el-GR" sz="2000" dirty="0" smtClean="0"/>
              <a:t>με χρόνους μίσθωσης</a:t>
            </a:r>
            <a:r>
              <a:rPr lang="en-US" sz="2000" dirty="0" smtClean="0"/>
              <a:t>)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endParaRPr lang="en-US" sz="2000" dirty="0" smtClean="0"/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el-GR" sz="2000" dirty="0" smtClean="0"/>
              <a:t>δηλ</a:t>
            </a:r>
            <a:r>
              <a:rPr lang="en-US" sz="2000" dirty="0" smtClean="0"/>
              <a:t>., </a:t>
            </a:r>
            <a:r>
              <a:rPr lang="el-GR" sz="2000" dirty="0" smtClean="0"/>
              <a:t>αυτοματοποίηση της στατικής διαμόρφωσης αντιστοίχισης θυρών στο</a:t>
            </a:r>
            <a:r>
              <a:rPr lang="en-US" sz="2000" dirty="0" smtClean="0"/>
              <a:t> NAT</a:t>
            </a:r>
          </a:p>
        </p:txBody>
      </p:sp>
      <p:sp>
        <p:nvSpPr>
          <p:cNvPr id="16515" name="Freeform 51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2147483647 w 1056"/>
              <a:gd name="T1" fmla="*/ 2147483647 h 1567"/>
              <a:gd name="T2" fmla="*/ 2147483647 w 1056"/>
              <a:gd name="T3" fmla="*/ 2147483647 h 1567"/>
              <a:gd name="T4" fmla="*/ 2147483647 w 1056"/>
              <a:gd name="T5" fmla="*/ 2147483647 h 1567"/>
              <a:gd name="T6" fmla="*/ 2147483647 w 1056"/>
              <a:gd name="T7" fmla="*/ 2147483647 h 1567"/>
              <a:gd name="T8" fmla="*/ 2147483647 w 1056"/>
              <a:gd name="T9" fmla="*/ 2147483647 h 1567"/>
              <a:gd name="T10" fmla="*/ 2147483647 w 1056"/>
              <a:gd name="T11" fmla="*/ 2147483647 h 1567"/>
              <a:gd name="T12" fmla="*/ 2147483647 w 1056"/>
              <a:gd name="T13" fmla="*/ 2147483647 h 1567"/>
              <a:gd name="T14" fmla="*/ 2147483647 w 1056"/>
              <a:gd name="T15" fmla="*/ 2147483647 h 1567"/>
              <a:gd name="T16" fmla="*/ 2147483647 w 1056"/>
              <a:gd name="T17" fmla="*/ 2147483647 h 1567"/>
              <a:gd name="T18" fmla="*/ 2147483647 w 1056"/>
              <a:gd name="T19" fmla="*/ 2147483647 h 1567"/>
              <a:gd name="T20" fmla="*/ 2147483647 w 1056"/>
              <a:gd name="T21" fmla="*/ 2147483647 h 1567"/>
              <a:gd name="T22" fmla="*/ 2147483647 w 1056"/>
              <a:gd name="T23" fmla="*/ 2147483647 h 1567"/>
              <a:gd name="T24" fmla="*/ 2147483647 w 1056"/>
              <a:gd name="T25" fmla="*/ 2147483647 h 1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56"/>
              <a:gd name="T40" fmla="*/ 0 h 1567"/>
              <a:gd name="T41" fmla="*/ 1056 w 1056"/>
              <a:gd name="T42" fmla="*/ 1567 h 15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6510" name="Object 126"/>
          <p:cNvGraphicFramePr>
            <a:graphicFrameLocks noChangeAspect="1"/>
          </p:cNvGraphicFramePr>
          <p:nvPr/>
        </p:nvGraphicFramePr>
        <p:xfrm>
          <a:off x="8151813" y="3138488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Clip" r:id="rId3" imgW="1307263" imgH="1084139" progId="">
                  <p:embed/>
                </p:oleObj>
              </mc:Choice>
              <mc:Fallback>
                <p:oleObj name="Clip" r:id="rId3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3" y="3138488"/>
                        <a:ext cx="5794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11" name="Object 127"/>
          <p:cNvGraphicFramePr>
            <a:graphicFrameLocks noChangeAspect="1"/>
          </p:cNvGraphicFramePr>
          <p:nvPr/>
        </p:nvGraphicFramePr>
        <p:xfrm>
          <a:off x="8123238" y="390366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Clip" r:id="rId5" imgW="1307263" imgH="1084139" progId="">
                  <p:embed/>
                </p:oleObj>
              </mc:Choice>
              <mc:Fallback>
                <p:oleObj name="Clip" r:id="rId5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238" y="3903663"/>
                        <a:ext cx="5635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16" name="Line 54"/>
          <p:cNvSpPr>
            <a:spLocks noChangeShapeType="1"/>
          </p:cNvSpPr>
          <p:nvPr/>
        </p:nvSpPr>
        <p:spPr bwMode="auto">
          <a:xfrm flipV="1">
            <a:off x="7183438" y="3352800"/>
            <a:ext cx="1073150" cy="2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6517" name="Line 55"/>
          <p:cNvSpPr>
            <a:spLocks noChangeShapeType="1"/>
          </p:cNvSpPr>
          <p:nvPr/>
        </p:nvSpPr>
        <p:spPr bwMode="auto">
          <a:xfrm flipH="1">
            <a:off x="8023225" y="2617788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6518" name="Line 56"/>
          <p:cNvSpPr>
            <a:spLocks noChangeShapeType="1"/>
          </p:cNvSpPr>
          <p:nvPr/>
        </p:nvSpPr>
        <p:spPr bwMode="auto">
          <a:xfrm>
            <a:off x="8027988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6519" name="Line 57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6520" name="Text Box 58"/>
          <p:cNvSpPr txBox="1">
            <a:spLocks noChangeArrowheads="1"/>
          </p:cNvSpPr>
          <p:nvPr/>
        </p:nvSpPr>
        <p:spPr bwMode="auto">
          <a:xfrm>
            <a:off x="7905750" y="2001838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10.0.0.1</a:t>
            </a:r>
          </a:p>
        </p:txBody>
      </p:sp>
      <p:sp>
        <p:nvSpPr>
          <p:cNvPr id="16521" name="Text Box 59"/>
          <p:cNvSpPr txBox="1">
            <a:spLocks noChangeArrowheads="1"/>
          </p:cNvSpPr>
          <p:nvPr/>
        </p:nvSpPr>
        <p:spPr bwMode="auto">
          <a:xfrm>
            <a:off x="7134225" y="2951163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10.0.0.4</a:t>
            </a:r>
          </a:p>
        </p:txBody>
      </p:sp>
      <p:sp>
        <p:nvSpPr>
          <p:cNvPr id="16522" name="Line 60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6523" name="Line 61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6524" name="Text Box 62"/>
          <p:cNvSpPr txBox="1">
            <a:spLocks noChangeArrowheads="1"/>
          </p:cNvSpPr>
          <p:nvPr/>
        </p:nvSpPr>
        <p:spPr bwMode="auto">
          <a:xfrm>
            <a:off x="6565900" y="3522663"/>
            <a:ext cx="876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NAT </a:t>
            </a:r>
          </a:p>
          <a:p>
            <a:pPr algn="ctr" eaLnBrk="0" hangingPunct="0"/>
            <a:r>
              <a:rPr lang="en-US"/>
              <a:t>router</a:t>
            </a:r>
          </a:p>
        </p:txBody>
      </p:sp>
      <p:sp>
        <p:nvSpPr>
          <p:cNvPr id="16525" name="Text Box 63"/>
          <p:cNvSpPr txBox="1">
            <a:spLocks noChangeArrowheads="1"/>
          </p:cNvSpPr>
          <p:nvPr/>
        </p:nvSpPr>
        <p:spPr bwMode="auto">
          <a:xfrm>
            <a:off x="5295900" y="3508375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138.76.29.7</a:t>
            </a:r>
          </a:p>
        </p:txBody>
      </p:sp>
      <p:grpSp>
        <p:nvGrpSpPr>
          <p:cNvPr id="16526" name="Group 64"/>
          <p:cNvGrpSpPr>
            <a:grpSpLocks/>
          </p:cNvGrpSpPr>
          <p:nvPr/>
        </p:nvGrpSpPr>
        <p:grpSpPr bwMode="auto">
          <a:xfrm>
            <a:off x="8205788" y="2274888"/>
            <a:ext cx="331787" cy="755650"/>
            <a:chOff x="4180" y="783"/>
            <a:chExt cx="150" cy="307"/>
          </a:xfrm>
        </p:grpSpPr>
        <p:sp>
          <p:nvSpPr>
            <p:cNvPr id="16545" name="AutoShape 6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6546" name="Rectangle 6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6547" name="Rectangle 6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6548" name="AutoShape 6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6549" name="Line 6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50" name="Line 7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51" name="Rectangle 7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6552" name="Rectangle 7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sp>
        <p:nvSpPr>
          <p:cNvPr id="16527" name="Line 73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6528" name="Group 74"/>
          <p:cNvGrpSpPr>
            <a:grpSpLocks/>
          </p:cNvGrpSpPr>
          <p:nvPr/>
        </p:nvGrpSpPr>
        <p:grpSpPr bwMode="auto">
          <a:xfrm>
            <a:off x="6662738" y="3233738"/>
            <a:ext cx="555625" cy="307975"/>
            <a:chOff x="3600" y="219"/>
            <a:chExt cx="360" cy="175"/>
          </a:xfrm>
        </p:grpSpPr>
        <p:sp>
          <p:nvSpPr>
            <p:cNvPr id="16532" name="Oval 7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6533" name="Line 7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34" name="Line 7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35" name="Rectangle 7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6536" name="Oval 7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6537" name="Group 8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542" name="Line 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43" name="Line 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44" name="Line 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538" name="Group 8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539" name="Line 8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40" name="Line 8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41" name="Line 8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6529" name="Freeform 92"/>
          <p:cNvSpPr>
            <a:spLocks/>
          </p:cNvSpPr>
          <p:nvPr/>
        </p:nvSpPr>
        <p:spPr bwMode="auto">
          <a:xfrm>
            <a:off x="7245350" y="2339975"/>
            <a:ext cx="1166813" cy="1079500"/>
          </a:xfrm>
          <a:custGeom>
            <a:avLst/>
            <a:gdLst>
              <a:gd name="T0" fmla="*/ 0 w 735"/>
              <a:gd name="T1" fmla="*/ 2147483647 h 742"/>
              <a:gd name="T2" fmla="*/ 2147483647 w 735"/>
              <a:gd name="T3" fmla="*/ 2147483647 h 742"/>
              <a:gd name="T4" fmla="*/ 2147483647 w 735"/>
              <a:gd name="T5" fmla="*/ 2147483647 h 742"/>
              <a:gd name="T6" fmla="*/ 2147483647 w 735"/>
              <a:gd name="T7" fmla="*/ 2147483647 h 742"/>
              <a:gd name="T8" fmla="*/ 2147483647 w 735"/>
              <a:gd name="T9" fmla="*/ 2147483647 h 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5"/>
              <a:gd name="T16" fmla="*/ 0 h 742"/>
              <a:gd name="T17" fmla="*/ 735 w 735"/>
              <a:gd name="T18" fmla="*/ 742 h 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5" h="742">
                <a:moveTo>
                  <a:pt x="0" y="715"/>
                </a:moveTo>
                <a:cubicBezTo>
                  <a:pt x="66" y="708"/>
                  <a:pt x="329" y="742"/>
                  <a:pt x="398" y="670"/>
                </a:cubicBezTo>
                <a:cubicBezTo>
                  <a:pt x="467" y="598"/>
                  <a:pt x="407" y="386"/>
                  <a:pt x="416" y="281"/>
                </a:cubicBezTo>
                <a:cubicBezTo>
                  <a:pt x="425" y="176"/>
                  <a:pt x="399" y="82"/>
                  <a:pt x="452" y="41"/>
                </a:cubicBezTo>
                <a:cubicBezTo>
                  <a:pt x="505" y="0"/>
                  <a:pt x="676" y="34"/>
                  <a:pt x="735" y="3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6530" name="Text Box 93"/>
          <p:cNvSpPr txBox="1">
            <a:spLocks noChangeArrowheads="1"/>
          </p:cNvSpPr>
          <p:nvPr/>
        </p:nvSpPr>
        <p:spPr bwMode="auto">
          <a:xfrm>
            <a:off x="7321550" y="2495550"/>
            <a:ext cx="630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IGD</a:t>
            </a:r>
          </a:p>
        </p:txBody>
      </p:sp>
      <p:sp>
        <p:nvSpPr>
          <p:cNvPr id="16531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4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2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0D41C5C-6B3A-46B2-A702-427DE9778247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76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Πρόβλημα εγκάρσιας διάβασης </a:t>
            </a:r>
            <a:r>
              <a:rPr lang="en-US" sz="3200" dirty="0" smtClean="0"/>
              <a:t>NAT</a:t>
            </a:r>
          </a:p>
        </p:txBody>
      </p:sp>
      <p:sp>
        <p:nvSpPr>
          <p:cNvPr id="176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1203325"/>
            <a:ext cx="8537575" cy="515937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FF0000"/>
                </a:solidFill>
              </a:rPr>
              <a:t>Λύση</a:t>
            </a:r>
            <a:r>
              <a:rPr lang="en-US" sz="2000" dirty="0" smtClean="0">
                <a:solidFill>
                  <a:srgbClr val="FF0000"/>
                </a:solidFill>
              </a:rPr>
              <a:t> 3: </a:t>
            </a:r>
            <a:r>
              <a:rPr lang="el-GR" sz="2000" dirty="0" smtClean="0">
                <a:solidFill>
                  <a:srgbClr val="FF0000"/>
                </a:solidFill>
              </a:rPr>
              <a:t>αναμετάδοση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χρησιμοποιείται στο</a:t>
            </a:r>
            <a:r>
              <a:rPr lang="en-US" sz="2000" dirty="0" smtClean="0"/>
              <a:t> Skype)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 πελάτης πίσω από το </a:t>
            </a:r>
            <a:r>
              <a:rPr lang="en-US" sz="2000" dirty="0" smtClean="0"/>
              <a:t>NAT </a:t>
            </a:r>
            <a:r>
              <a:rPr lang="el-GR" sz="2000" dirty="0" smtClean="0"/>
              <a:t>εγκαθιδρύει σύνδεση με αναμεταδότη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 εξωτερικός πελάτης συνδέεται με αναμεταδότη (</a:t>
            </a:r>
            <a:r>
              <a:rPr lang="en-US" sz="2000" dirty="0" smtClean="0"/>
              <a:t>relay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 αναμεταδότης γεφυρώνει πακέτα μεταξύ των συνδέσεων</a:t>
            </a:r>
            <a:endParaRPr lang="en-US" sz="2000" dirty="0" smtClean="0"/>
          </a:p>
          <a:p>
            <a:pPr>
              <a:buFont typeface="ZapfDingbats"/>
              <a:buNone/>
            </a:pPr>
            <a:endParaRPr lang="en-US" sz="2000" dirty="0" smtClean="0"/>
          </a:p>
        </p:txBody>
      </p:sp>
      <p:sp>
        <p:nvSpPr>
          <p:cNvPr id="17665" name="Text Box 16"/>
          <p:cNvSpPr txBox="1">
            <a:spLocks noChangeArrowheads="1"/>
          </p:cNvSpPr>
          <p:nvPr/>
        </p:nvSpPr>
        <p:spPr bwMode="auto">
          <a:xfrm>
            <a:off x="4879975" y="5100638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138.76.29.7</a:t>
            </a:r>
          </a:p>
        </p:txBody>
      </p:sp>
      <p:graphicFrame>
        <p:nvGraphicFramePr>
          <p:cNvPr id="17658" name="Object 250"/>
          <p:cNvGraphicFramePr>
            <a:graphicFrameLocks noChangeAspect="1"/>
          </p:cNvGraphicFramePr>
          <p:nvPr/>
        </p:nvGraphicFramePr>
        <p:xfrm>
          <a:off x="401638" y="431641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Clip" r:id="rId3" imgW="1307263" imgH="1084139" progId="">
                  <p:embed/>
                </p:oleObj>
              </mc:Choice>
              <mc:Fallback>
                <p:oleObj name="Clip" r:id="rId3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4316413"/>
                        <a:ext cx="5635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66" name="Text Box 42"/>
          <p:cNvSpPr txBox="1">
            <a:spLocks noChangeArrowheads="1"/>
          </p:cNvSpPr>
          <p:nvPr/>
        </p:nvSpPr>
        <p:spPr bwMode="auto">
          <a:xfrm>
            <a:off x="260350" y="4722813"/>
            <a:ext cx="800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Client</a:t>
            </a:r>
          </a:p>
        </p:txBody>
      </p:sp>
      <p:grpSp>
        <p:nvGrpSpPr>
          <p:cNvPr id="17667" name="Group 64"/>
          <p:cNvGrpSpPr>
            <a:grpSpLocks/>
          </p:cNvGrpSpPr>
          <p:nvPr/>
        </p:nvGrpSpPr>
        <p:grpSpPr bwMode="auto">
          <a:xfrm>
            <a:off x="5929313" y="3625850"/>
            <a:ext cx="2508250" cy="2640013"/>
            <a:chOff x="3735" y="2284"/>
            <a:chExt cx="1580" cy="1663"/>
          </a:xfrm>
        </p:grpSpPr>
        <p:sp>
          <p:nvSpPr>
            <p:cNvPr id="17686" name="Freeform 4"/>
            <p:cNvSpPr>
              <a:spLocks/>
            </p:cNvSpPr>
            <p:nvPr/>
          </p:nvSpPr>
          <p:spPr bwMode="auto">
            <a:xfrm>
              <a:off x="4220" y="2380"/>
              <a:ext cx="1056" cy="1567"/>
            </a:xfrm>
            <a:custGeom>
              <a:avLst/>
              <a:gdLst>
                <a:gd name="T0" fmla="*/ 109 w 1056"/>
                <a:gd name="T1" fmla="*/ 676 h 1567"/>
                <a:gd name="T2" fmla="*/ 598 w 1056"/>
                <a:gd name="T3" fmla="*/ 647 h 1567"/>
                <a:gd name="T4" fmla="*/ 533 w 1056"/>
                <a:gd name="T5" fmla="*/ 614 h 1567"/>
                <a:gd name="T6" fmla="*/ 566 w 1056"/>
                <a:gd name="T7" fmla="*/ 169 h 1567"/>
                <a:gd name="T8" fmla="*/ 795 w 1056"/>
                <a:gd name="T9" fmla="*/ 38 h 1567"/>
                <a:gd name="T10" fmla="*/ 1013 w 1056"/>
                <a:gd name="T11" fmla="*/ 90 h 1567"/>
                <a:gd name="T12" fmla="*/ 987 w 1056"/>
                <a:gd name="T13" fmla="*/ 579 h 1567"/>
                <a:gd name="T14" fmla="*/ 1005 w 1056"/>
                <a:gd name="T15" fmla="*/ 875 h 1567"/>
                <a:gd name="T16" fmla="*/ 987 w 1056"/>
                <a:gd name="T17" fmla="*/ 1451 h 1567"/>
                <a:gd name="T18" fmla="*/ 592 w 1056"/>
                <a:gd name="T19" fmla="*/ 1478 h 1567"/>
                <a:gd name="T20" fmla="*/ 473 w 1056"/>
                <a:gd name="T21" fmla="*/ 919 h 1567"/>
                <a:gd name="T22" fmla="*/ 61 w 1056"/>
                <a:gd name="T23" fmla="*/ 838 h 1567"/>
                <a:gd name="T24" fmla="*/ 109 w 1056"/>
                <a:gd name="T25" fmla="*/ 676 h 15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56"/>
                <a:gd name="T40" fmla="*/ 0 h 1567"/>
                <a:gd name="T41" fmla="*/ 1056 w 1056"/>
                <a:gd name="T42" fmla="*/ 1567 h 15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56" h="1567">
                  <a:moveTo>
                    <a:pt x="109" y="676"/>
                  </a:moveTo>
                  <a:cubicBezTo>
                    <a:pt x="199" y="644"/>
                    <a:pt x="527" y="657"/>
                    <a:pt x="598" y="647"/>
                  </a:cubicBezTo>
                  <a:cubicBezTo>
                    <a:pt x="669" y="637"/>
                    <a:pt x="538" y="694"/>
                    <a:pt x="533" y="614"/>
                  </a:cubicBezTo>
                  <a:cubicBezTo>
                    <a:pt x="527" y="534"/>
                    <a:pt x="522" y="265"/>
                    <a:pt x="566" y="169"/>
                  </a:cubicBezTo>
                  <a:cubicBezTo>
                    <a:pt x="610" y="73"/>
                    <a:pt x="721" y="51"/>
                    <a:pt x="795" y="38"/>
                  </a:cubicBezTo>
                  <a:cubicBezTo>
                    <a:pt x="869" y="25"/>
                    <a:pt x="981" y="0"/>
                    <a:pt x="1013" y="90"/>
                  </a:cubicBezTo>
                  <a:cubicBezTo>
                    <a:pt x="1045" y="180"/>
                    <a:pt x="988" y="448"/>
                    <a:pt x="987" y="579"/>
                  </a:cubicBezTo>
                  <a:cubicBezTo>
                    <a:pt x="986" y="710"/>
                    <a:pt x="1005" y="730"/>
                    <a:pt x="1005" y="875"/>
                  </a:cubicBezTo>
                  <a:cubicBezTo>
                    <a:pt x="1005" y="1020"/>
                    <a:pt x="1056" y="1351"/>
                    <a:pt x="987" y="1451"/>
                  </a:cubicBezTo>
                  <a:cubicBezTo>
                    <a:pt x="918" y="1551"/>
                    <a:pt x="678" y="1567"/>
                    <a:pt x="592" y="1478"/>
                  </a:cubicBezTo>
                  <a:cubicBezTo>
                    <a:pt x="506" y="1389"/>
                    <a:pt x="562" y="1026"/>
                    <a:pt x="473" y="919"/>
                  </a:cubicBezTo>
                  <a:cubicBezTo>
                    <a:pt x="384" y="812"/>
                    <a:pt x="122" y="878"/>
                    <a:pt x="61" y="838"/>
                  </a:cubicBezTo>
                  <a:cubicBezTo>
                    <a:pt x="0" y="798"/>
                    <a:pt x="26" y="710"/>
                    <a:pt x="109" y="676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17659" name="Object 251"/>
            <p:cNvGraphicFramePr>
              <a:graphicFrameLocks noChangeAspect="1"/>
            </p:cNvGraphicFramePr>
            <p:nvPr/>
          </p:nvGraphicFramePr>
          <p:xfrm>
            <a:off x="4873" y="2980"/>
            <a:ext cx="365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1" name="Clip" r:id="rId5" imgW="1307263" imgH="1084139" progId="">
                    <p:embed/>
                  </p:oleObj>
                </mc:Choice>
                <mc:Fallback>
                  <p:oleObj name="Clip" r:id="rId5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3" y="2980"/>
                          <a:ext cx="365" cy="3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660" name="Object 252"/>
            <p:cNvGraphicFramePr>
              <a:graphicFrameLocks noChangeAspect="1"/>
            </p:cNvGraphicFramePr>
            <p:nvPr/>
          </p:nvGraphicFramePr>
          <p:xfrm>
            <a:off x="4855" y="3462"/>
            <a:ext cx="355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2" name="Clip" r:id="rId6" imgW="1307263" imgH="1084139" progId="">
                    <p:embed/>
                  </p:oleObj>
                </mc:Choice>
                <mc:Fallback>
                  <p:oleObj name="Clip" r:id="rId6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5" y="3462"/>
                          <a:ext cx="355" cy="2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687" name="Line 7"/>
            <p:cNvSpPr>
              <a:spLocks noChangeShapeType="1"/>
            </p:cNvSpPr>
            <p:nvPr/>
          </p:nvSpPr>
          <p:spPr bwMode="auto">
            <a:xfrm flipV="1">
              <a:off x="4263" y="3115"/>
              <a:ext cx="676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688" name="Line 8"/>
            <p:cNvSpPr>
              <a:spLocks noChangeShapeType="1"/>
            </p:cNvSpPr>
            <p:nvPr/>
          </p:nvSpPr>
          <p:spPr bwMode="auto">
            <a:xfrm flipH="1">
              <a:off x="4792" y="2652"/>
              <a:ext cx="6" cy="9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689" name="Line 9"/>
            <p:cNvSpPr>
              <a:spLocks noChangeShapeType="1"/>
            </p:cNvSpPr>
            <p:nvPr/>
          </p:nvSpPr>
          <p:spPr bwMode="auto">
            <a:xfrm>
              <a:off x="4795" y="2649"/>
              <a:ext cx="8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690" name="Line 10"/>
            <p:cNvSpPr>
              <a:spLocks noChangeShapeType="1"/>
            </p:cNvSpPr>
            <p:nvPr/>
          </p:nvSpPr>
          <p:spPr bwMode="auto">
            <a:xfrm flipV="1">
              <a:off x="4799" y="3597"/>
              <a:ext cx="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691" name="Text Box 11"/>
            <p:cNvSpPr txBox="1">
              <a:spLocks noChangeArrowheads="1"/>
            </p:cNvSpPr>
            <p:nvPr/>
          </p:nvSpPr>
          <p:spPr bwMode="auto">
            <a:xfrm>
              <a:off x="4753" y="2726"/>
              <a:ext cx="5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10.0.0.1</a:t>
              </a:r>
            </a:p>
          </p:txBody>
        </p:sp>
        <p:sp>
          <p:nvSpPr>
            <p:cNvPr id="17692" name="Line 14"/>
            <p:cNvSpPr>
              <a:spLocks noChangeShapeType="1"/>
            </p:cNvSpPr>
            <p:nvPr/>
          </p:nvSpPr>
          <p:spPr bwMode="auto">
            <a:xfrm flipH="1">
              <a:off x="3844" y="3170"/>
              <a:ext cx="54" cy="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693" name="Text Box 15"/>
            <p:cNvSpPr txBox="1">
              <a:spLocks noChangeArrowheads="1"/>
            </p:cNvSpPr>
            <p:nvPr/>
          </p:nvSpPr>
          <p:spPr bwMode="auto">
            <a:xfrm>
              <a:off x="3874" y="3222"/>
              <a:ext cx="55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NAT </a:t>
              </a:r>
            </a:p>
            <a:p>
              <a:pPr algn="ctr" eaLnBrk="0" hangingPunct="0"/>
              <a:r>
                <a:rPr lang="en-US"/>
                <a:t>router</a:t>
              </a:r>
            </a:p>
          </p:txBody>
        </p:sp>
        <p:sp>
          <p:nvSpPr>
            <p:cNvPr id="17694" name="Line 26"/>
            <p:cNvSpPr>
              <a:spLocks noChangeShapeType="1"/>
            </p:cNvSpPr>
            <p:nvPr/>
          </p:nvSpPr>
          <p:spPr bwMode="auto">
            <a:xfrm>
              <a:off x="3735" y="3159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17695" name="Group 27"/>
            <p:cNvGrpSpPr>
              <a:grpSpLocks/>
            </p:cNvGrpSpPr>
            <p:nvPr/>
          </p:nvGrpSpPr>
          <p:grpSpPr bwMode="auto">
            <a:xfrm>
              <a:off x="3935" y="3040"/>
              <a:ext cx="350" cy="194"/>
              <a:chOff x="3600" y="219"/>
              <a:chExt cx="360" cy="175"/>
            </a:xfrm>
          </p:grpSpPr>
          <p:sp>
            <p:nvSpPr>
              <p:cNvPr id="17697" name="Oval 2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7698" name="Line 2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699" name="Line 3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700" name="Rectangle 3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7701" name="Oval 3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7702" name="Group 3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7707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708" name="Line 3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709" name="Line 3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7703" name="Group 3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7704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705" name="Line 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706" name="Line 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aphicFrame>
          <p:nvGraphicFramePr>
            <p:cNvPr id="17661" name="Object 253"/>
            <p:cNvGraphicFramePr>
              <a:graphicFrameLocks noChangeAspect="1"/>
            </p:cNvGraphicFramePr>
            <p:nvPr/>
          </p:nvGraphicFramePr>
          <p:xfrm>
            <a:off x="4804" y="2483"/>
            <a:ext cx="365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3" name="Clip" r:id="rId7" imgW="1307263" imgH="1084139" progId="">
                    <p:embed/>
                  </p:oleObj>
                </mc:Choice>
                <mc:Fallback>
                  <p:oleObj name="Clip" r:id="rId7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4" y="2483"/>
                          <a:ext cx="365" cy="3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7696" name="Picture 45" descr="kw_skype_logo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27" y="2284"/>
              <a:ext cx="46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668" name="Group 48"/>
          <p:cNvGrpSpPr>
            <a:grpSpLocks/>
          </p:cNvGrpSpPr>
          <p:nvPr/>
        </p:nvGrpSpPr>
        <p:grpSpPr bwMode="auto">
          <a:xfrm>
            <a:off x="3252788" y="3370263"/>
            <a:ext cx="331787" cy="755650"/>
            <a:chOff x="4180" y="783"/>
            <a:chExt cx="150" cy="307"/>
          </a:xfrm>
        </p:grpSpPr>
        <p:sp>
          <p:nvSpPr>
            <p:cNvPr id="17678" name="AutoShape 4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7679" name="Rectangle 5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7680" name="Rectangle 5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7681" name="AutoShape 5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7682" name="Line 5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83" name="Line 5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84" name="Rectangle 5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7685" name="Rectangle 5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pic>
        <p:nvPicPr>
          <p:cNvPr id="17669" name="Picture 46" descr="kw_skype_rela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6163" y="3328988"/>
            <a:ext cx="8255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70" name="Picture 57" descr="kw_skype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663" y="3973513"/>
            <a:ext cx="736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154" name="Freeform 58"/>
          <p:cNvSpPr>
            <a:spLocks/>
          </p:cNvSpPr>
          <p:nvPr/>
        </p:nvSpPr>
        <p:spPr bwMode="auto">
          <a:xfrm>
            <a:off x="4141788" y="3948113"/>
            <a:ext cx="3714750" cy="1039812"/>
          </a:xfrm>
          <a:custGeom>
            <a:avLst/>
            <a:gdLst>
              <a:gd name="T0" fmla="*/ 2147483647 w 1597"/>
              <a:gd name="T1" fmla="*/ 2147483647 h 655"/>
              <a:gd name="T2" fmla="*/ 2147483647 w 1597"/>
              <a:gd name="T3" fmla="*/ 2147483647 h 655"/>
              <a:gd name="T4" fmla="*/ 2147483647 w 1597"/>
              <a:gd name="T5" fmla="*/ 2147483647 h 655"/>
              <a:gd name="T6" fmla="*/ 2147483647 w 1597"/>
              <a:gd name="T7" fmla="*/ 2147483647 h 655"/>
              <a:gd name="T8" fmla="*/ 0 w 1597"/>
              <a:gd name="T9" fmla="*/ 2147483647 h 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7"/>
              <a:gd name="T16" fmla="*/ 0 h 655"/>
              <a:gd name="T17" fmla="*/ 1597 w 1597"/>
              <a:gd name="T18" fmla="*/ 655 h 6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7" h="655">
                <a:moveTo>
                  <a:pt x="1597" y="61"/>
                </a:moveTo>
                <a:cubicBezTo>
                  <a:pt x="1562" y="64"/>
                  <a:pt x="1425" y="0"/>
                  <a:pt x="1376" y="78"/>
                </a:cubicBezTo>
                <a:cubicBezTo>
                  <a:pt x="1327" y="156"/>
                  <a:pt x="1464" y="449"/>
                  <a:pt x="1303" y="531"/>
                </a:cubicBezTo>
                <a:cubicBezTo>
                  <a:pt x="1142" y="613"/>
                  <a:pt x="625" y="655"/>
                  <a:pt x="408" y="572"/>
                </a:cubicBezTo>
                <a:cubicBezTo>
                  <a:pt x="190" y="490"/>
                  <a:pt x="94" y="263"/>
                  <a:pt x="0" y="3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44155" name="Text Box 59"/>
          <p:cNvSpPr txBox="1">
            <a:spLocks noChangeArrowheads="1"/>
          </p:cNvSpPr>
          <p:nvPr/>
        </p:nvSpPr>
        <p:spPr bwMode="auto">
          <a:xfrm>
            <a:off x="5118100" y="3206750"/>
            <a:ext cx="19462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1.</a:t>
            </a:r>
            <a:r>
              <a:rPr lang="en-US"/>
              <a:t> </a:t>
            </a:r>
            <a:r>
              <a:rPr lang="el-GR"/>
              <a:t>σύνδεση στον αναμεταδότη (εκκινήθηκε από τον πελάτη πίσω από το ΝΑΤ</a:t>
            </a:r>
            <a:endParaRPr lang="en-US"/>
          </a:p>
        </p:txBody>
      </p:sp>
      <p:sp>
        <p:nvSpPr>
          <p:cNvPr id="644156" name="Text Box 60"/>
          <p:cNvSpPr txBox="1">
            <a:spLocks noChangeArrowheads="1"/>
          </p:cNvSpPr>
          <p:nvPr/>
        </p:nvSpPr>
        <p:spPr bwMode="auto">
          <a:xfrm>
            <a:off x="877888" y="3128963"/>
            <a:ext cx="19462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2.</a:t>
            </a:r>
            <a:r>
              <a:rPr lang="en-US"/>
              <a:t> </a:t>
            </a:r>
            <a:r>
              <a:rPr lang="el-GR"/>
              <a:t>σύνδεση στον αναμεταδότη (εκκινήθηκε από τον πελάτη)</a:t>
            </a:r>
            <a:endParaRPr lang="en-US"/>
          </a:p>
        </p:txBody>
      </p:sp>
      <p:sp>
        <p:nvSpPr>
          <p:cNvPr id="644157" name="Freeform 61"/>
          <p:cNvSpPr>
            <a:spLocks/>
          </p:cNvSpPr>
          <p:nvPr/>
        </p:nvSpPr>
        <p:spPr bwMode="auto">
          <a:xfrm>
            <a:off x="1033463" y="4073525"/>
            <a:ext cx="2798762" cy="511175"/>
          </a:xfrm>
          <a:custGeom>
            <a:avLst/>
            <a:gdLst>
              <a:gd name="T0" fmla="*/ 0 w 1763"/>
              <a:gd name="T1" fmla="*/ 2147483647 h 322"/>
              <a:gd name="T2" fmla="*/ 2147483647 w 1763"/>
              <a:gd name="T3" fmla="*/ 2147483647 h 322"/>
              <a:gd name="T4" fmla="*/ 2147483647 w 1763"/>
              <a:gd name="T5" fmla="*/ 2147483647 h 322"/>
              <a:gd name="T6" fmla="*/ 2147483647 w 1763"/>
              <a:gd name="T7" fmla="*/ 0 h 322"/>
              <a:gd name="T8" fmla="*/ 0 60000 65536"/>
              <a:gd name="T9" fmla="*/ 0 60000 65536"/>
              <a:gd name="T10" fmla="*/ 0 60000 65536"/>
              <a:gd name="T11" fmla="*/ 0 60000 65536"/>
              <a:gd name="T12" fmla="*/ 0 w 1763"/>
              <a:gd name="T13" fmla="*/ 0 h 322"/>
              <a:gd name="T14" fmla="*/ 1763 w 1763"/>
              <a:gd name="T15" fmla="*/ 322 h 3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3" h="322">
                <a:moveTo>
                  <a:pt x="0" y="305"/>
                </a:moveTo>
                <a:cubicBezTo>
                  <a:pt x="412" y="313"/>
                  <a:pt x="825" y="322"/>
                  <a:pt x="1091" y="305"/>
                </a:cubicBezTo>
                <a:cubicBezTo>
                  <a:pt x="1357" y="288"/>
                  <a:pt x="1485" y="252"/>
                  <a:pt x="1597" y="201"/>
                </a:cubicBezTo>
                <a:cubicBezTo>
                  <a:pt x="1709" y="150"/>
                  <a:pt x="1736" y="75"/>
                  <a:pt x="176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44158" name="Freeform 62"/>
          <p:cNvSpPr>
            <a:spLocks/>
          </p:cNvSpPr>
          <p:nvPr/>
        </p:nvSpPr>
        <p:spPr bwMode="auto">
          <a:xfrm>
            <a:off x="3805238" y="3697288"/>
            <a:ext cx="360362" cy="420687"/>
          </a:xfrm>
          <a:custGeom>
            <a:avLst/>
            <a:gdLst>
              <a:gd name="T0" fmla="*/ 0 w 227"/>
              <a:gd name="T1" fmla="*/ 2147483647 h 265"/>
              <a:gd name="T2" fmla="*/ 2147483647 w 227"/>
              <a:gd name="T3" fmla="*/ 2147483647 h 265"/>
              <a:gd name="T4" fmla="*/ 2147483647 w 227"/>
              <a:gd name="T5" fmla="*/ 2147483647 h 265"/>
              <a:gd name="T6" fmla="*/ 0 60000 65536"/>
              <a:gd name="T7" fmla="*/ 0 60000 65536"/>
              <a:gd name="T8" fmla="*/ 0 60000 65536"/>
              <a:gd name="T9" fmla="*/ 0 w 227"/>
              <a:gd name="T10" fmla="*/ 0 h 265"/>
              <a:gd name="T11" fmla="*/ 227 w 227"/>
              <a:gd name="T12" fmla="*/ 265 h 2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265">
                <a:moveTo>
                  <a:pt x="0" y="265"/>
                </a:moveTo>
                <a:cubicBezTo>
                  <a:pt x="33" y="135"/>
                  <a:pt x="67" y="6"/>
                  <a:pt x="105" y="3"/>
                </a:cubicBezTo>
                <a:cubicBezTo>
                  <a:pt x="143" y="0"/>
                  <a:pt x="185" y="123"/>
                  <a:pt x="227" y="247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44159" name="Text Box 63"/>
          <p:cNvSpPr txBox="1">
            <a:spLocks noChangeArrowheads="1"/>
          </p:cNvSpPr>
          <p:nvPr/>
        </p:nvSpPr>
        <p:spPr bwMode="auto">
          <a:xfrm>
            <a:off x="3095625" y="4640263"/>
            <a:ext cx="1946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3.</a:t>
            </a:r>
            <a:r>
              <a:rPr lang="en-US"/>
              <a:t> </a:t>
            </a:r>
            <a:r>
              <a:rPr lang="el-GR"/>
              <a:t>εγκαθίδρυση αναμετάδοσης</a:t>
            </a:r>
            <a:endParaRPr lang="en-US"/>
          </a:p>
        </p:txBody>
      </p:sp>
      <p:sp>
        <p:nvSpPr>
          <p:cNvPr id="17677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47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4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4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4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54" grpId="0" animBg="1"/>
      <p:bldP spid="644155" grpId="0"/>
      <p:bldP spid="644156" grpId="0"/>
      <p:bldP spid="644157" grpId="0" animBg="1"/>
      <p:bldP spid="644158" grpId="0" animBg="1"/>
      <p:bldP spid="64415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E71A9AD4-38D5-4A29-9076-966B749DB1F5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4825" cy="1143000"/>
          </a:xfrm>
        </p:spPr>
        <p:txBody>
          <a:bodyPr/>
          <a:lstStyle/>
          <a:p>
            <a:r>
              <a:rPr lang="en-US" sz="3200" smtClean="0"/>
              <a:t>ICMP: Internet Control Message Protocol</a:t>
            </a:r>
            <a:r>
              <a:rPr lang="el-GR" sz="3200" smtClean="0"/>
              <a:t/>
            </a:r>
            <a:br>
              <a:rPr lang="el-GR" sz="3200" smtClean="0"/>
            </a:br>
            <a:r>
              <a:rPr lang="el-GR" sz="2400" smtClean="0"/>
              <a:t>(Πρωτόκολλο Ελέγχου Μηνυμάτων Διαδικτύου)</a:t>
            </a:r>
            <a:endParaRPr lang="en-US" sz="320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1600" dirty="0" smtClean="0"/>
              <a:t>Χρησιμοποιείται από υπολογιστές &amp; δρομολογητές για ανταλλαγή πληροφορίας επιπέδου δικτύου</a:t>
            </a:r>
            <a:endParaRPr lang="en-US" sz="1600" dirty="0" smtClean="0"/>
          </a:p>
          <a:p>
            <a:pPr lvl="1">
              <a:buFont typeface="Wingdings" pitchFamily="2" charset="2"/>
              <a:buChar char="q"/>
            </a:pPr>
            <a:r>
              <a:rPr lang="el-GR" sz="1600" dirty="0" smtClean="0"/>
              <a:t>Αναφορά σφαλμάτων</a:t>
            </a:r>
            <a:r>
              <a:rPr lang="en-US" sz="1600" dirty="0" smtClean="0"/>
              <a:t>: </a:t>
            </a:r>
            <a:r>
              <a:rPr lang="el-GR" sz="1600" dirty="0" smtClean="0"/>
              <a:t>μη προσπελάσιμος υπολογιστής, δίκτυο, θύρα, πρωτόκολλο</a:t>
            </a:r>
            <a:endParaRPr lang="en-US" sz="1600" dirty="0" smtClean="0"/>
          </a:p>
          <a:p>
            <a:pPr lvl="1">
              <a:buFont typeface="Wingdings" pitchFamily="2" charset="2"/>
              <a:buChar char="q"/>
            </a:pPr>
            <a:r>
              <a:rPr lang="el-GR" sz="1600" dirty="0" smtClean="0"/>
              <a:t>Αίτηση/απάντηση </a:t>
            </a:r>
            <a:r>
              <a:rPr lang="el-GR" sz="1600" dirty="0" err="1" smtClean="0"/>
              <a:t>ηχούς</a:t>
            </a:r>
            <a:r>
              <a:rPr lang="el-GR" sz="1600" dirty="0" smtClean="0"/>
              <a:t> (</a:t>
            </a:r>
            <a:r>
              <a:rPr lang="en-US" sz="1600" dirty="0" smtClean="0"/>
              <a:t>echo request/reply) (</a:t>
            </a:r>
            <a:r>
              <a:rPr lang="el-GR" sz="1600" dirty="0" smtClean="0"/>
              <a:t>χρήση στο</a:t>
            </a:r>
            <a:r>
              <a:rPr lang="en-US" sz="1600" dirty="0" smtClean="0"/>
              <a:t> ping)</a:t>
            </a:r>
          </a:p>
          <a:p>
            <a:pPr>
              <a:buFont typeface="Wingdings" pitchFamily="2" charset="2"/>
              <a:buChar char="q"/>
            </a:pPr>
            <a:r>
              <a:rPr lang="el-GR" sz="1600" dirty="0" smtClean="0"/>
              <a:t>Επίπεδο δικτύου</a:t>
            </a:r>
            <a:r>
              <a:rPr lang="en-US" sz="1600" dirty="0" smtClean="0"/>
              <a:t> “</a:t>
            </a:r>
            <a:r>
              <a:rPr lang="el-GR" sz="1600" dirty="0" smtClean="0"/>
              <a:t>πάνω</a:t>
            </a:r>
            <a:r>
              <a:rPr lang="en-US" sz="1600" dirty="0" smtClean="0"/>
              <a:t>”</a:t>
            </a:r>
            <a:r>
              <a:rPr lang="el-GR" sz="1600" dirty="0" smtClean="0"/>
              <a:t> από το</a:t>
            </a:r>
            <a:r>
              <a:rPr lang="en-US" sz="1600" dirty="0" smtClean="0"/>
              <a:t> IP:</a:t>
            </a:r>
          </a:p>
          <a:p>
            <a:pPr lvl="1">
              <a:buFont typeface="Wingdings" pitchFamily="2" charset="2"/>
              <a:buChar char="q"/>
            </a:pPr>
            <a:r>
              <a:rPr lang="el-GR" sz="1600" dirty="0" smtClean="0"/>
              <a:t>Τα μηνύματα του </a:t>
            </a:r>
            <a:r>
              <a:rPr lang="en-US" sz="1600" dirty="0" smtClean="0"/>
              <a:t>ICMP </a:t>
            </a:r>
            <a:r>
              <a:rPr lang="el-GR" sz="1600" dirty="0" smtClean="0"/>
              <a:t>μεταφέρονται σε </a:t>
            </a:r>
            <a:r>
              <a:rPr lang="en-US" sz="1600" dirty="0" smtClean="0"/>
              <a:t>IP </a:t>
            </a:r>
            <a:r>
              <a:rPr lang="en-US" sz="1600" dirty="0" err="1" smtClean="0"/>
              <a:t>datagrams</a:t>
            </a:r>
            <a:endParaRPr lang="en-US" sz="1600" dirty="0" smtClean="0"/>
          </a:p>
          <a:p>
            <a:pPr>
              <a:buFont typeface="Wingdings" pitchFamily="2" charset="2"/>
              <a:buChar char="q"/>
            </a:pPr>
            <a:r>
              <a:rPr lang="el-GR" sz="1600" dirty="0" smtClean="0">
                <a:solidFill>
                  <a:schemeClr val="accent2"/>
                </a:solidFill>
              </a:rPr>
              <a:t>Μήνυμα </a:t>
            </a:r>
            <a:r>
              <a:rPr lang="en-US" sz="1600" dirty="0" smtClean="0">
                <a:solidFill>
                  <a:schemeClr val="accent2"/>
                </a:solidFill>
              </a:rPr>
              <a:t>ICMP:</a:t>
            </a:r>
            <a:r>
              <a:rPr lang="en-US" sz="1600" dirty="0" smtClean="0"/>
              <a:t> </a:t>
            </a:r>
            <a:r>
              <a:rPr lang="el-GR" sz="1600" dirty="0" smtClean="0"/>
              <a:t>τύπος</a:t>
            </a:r>
            <a:r>
              <a:rPr lang="en-US" sz="1600" dirty="0" smtClean="0"/>
              <a:t>, </a:t>
            </a:r>
            <a:r>
              <a:rPr lang="el-GR" sz="1600" dirty="0" smtClean="0"/>
              <a:t>κωδικός και τα </a:t>
            </a:r>
            <a:r>
              <a:rPr lang="en-US" sz="1600" dirty="0" smtClean="0"/>
              <a:t>8</a:t>
            </a:r>
            <a:r>
              <a:rPr lang="el-GR" sz="1600" dirty="0" smtClean="0"/>
              <a:t> πρώτα</a:t>
            </a:r>
            <a:r>
              <a:rPr lang="en-US" sz="1600" dirty="0" smtClean="0"/>
              <a:t> bytes </a:t>
            </a:r>
            <a:r>
              <a:rPr lang="el-GR" sz="1600" dirty="0" smtClean="0"/>
              <a:t>του</a:t>
            </a:r>
            <a:r>
              <a:rPr lang="en-US" sz="1600" dirty="0" smtClean="0"/>
              <a:t> IP datagram </a:t>
            </a:r>
            <a:r>
              <a:rPr lang="el-GR" sz="1600" dirty="0" smtClean="0"/>
              <a:t>που προκαλεί σφάλμα</a:t>
            </a:r>
            <a:endParaRPr lang="en-US" sz="1600" dirty="0" smtClean="0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584700" y="1760538"/>
            <a:ext cx="42608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u="sng">
                <a:latin typeface="Arial" charset="0"/>
              </a:rPr>
              <a:t>Type</a:t>
            </a:r>
            <a:r>
              <a:rPr lang="en-US">
                <a:latin typeface="Arial" charset="0"/>
              </a:rPr>
              <a:t>  </a:t>
            </a:r>
            <a:r>
              <a:rPr lang="en-US" u="sng">
                <a:latin typeface="Arial" charset="0"/>
              </a:rPr>
              <a:t>Code</a:t>
            </a:r>
            <a:r>
              <a:rPr lang="en-US">
                <a:latin typeface="Arial" charset="0"/>
              </a:rPr>
              <a:t>  </a:t>
            </a:r>
            <a:r>
              <a:rPr lang="en-US" u="sng">
                <a:latin typeface="Arial" charset="0"/>
              </a:rPr>
              <a:t>description</a:t>
            </a:r>
            <a:endParaRPr lang="en-US">
              <a:latin typeface="Arial" charset="0"/>
            </a:endParaRPr>
          </a:p>
          <a:p>
            <a:pPr eaLnBrk="0" hangingPunct="0"/>
            <a:r>
              <a:rPr lang="en-US">
                <a:latin typeface="Arial" charset="0"/>
              </a:rPr>
              <a:t>0        0         echo reply (ping)</a:t>
            </a:r>
          </a:p>
          <a:p>
            <a:pPr eaLnBrk="0" hangingPunct="0"/>
            <a:r>
              <a:rPr lang="en-US">
                <a:latin typeface="Arial" charset="0"/>
              </a:rPr>
              <a:t>3        0         dest. network unreachable</a:t>
            </a:r>
          </a:p>
          <a:p>
            <a:pPr eaLnBrk="0" hangingPunct="0"/>
            <a:r>
              <a:rPr lang="en-US">
                <a:latin typeface="Arial" charset="0"/>
              </a:rPr>
              <a:t>3        1         dest host unreachable</a:t>
            </a:r>
          </a:p>
          <a:p>
            <a:pPr eaLnBrk="0" hangingPunct="0"/>
            <a:r>
              <a:rPr lang="en-US">
                <a:latin typeface="Arial" charset="0"/>
              </a:rPr>
              <a:t>3        2         dest protocol unreachable</a:t>
            </a:r>
          </a:p>
          <a:p>
            <a:pPr eaLnBrk="0" hangingPunct="0"/>
            <a:r>
              <a:rPr lang="en-US">
                <a:latin typeface="Arial" charset="0"/>
              </a:rPr>
              <a:t>3        3         dest port unreachable</a:t>
            </a:r>
          </a:p>
          <a:p>
            <a:pPr eaLnBrk="0" hangingPunct="0"/>
            <a:r>
              <a:rPr lang="en-US">
                <a:latin typeface="Arial" charset="0"/>
              </a:rPr>
              <a:t>3        6         dest network unknown</a:t>
            </a:r>
          </a:p>
          <a:p>
            <a:pPr eaLnBrk="0" hangingPunct="0"/>
            <a:r>
              <a:rPr lang="en-US">
                <a:latin typeface="Arial" charset="0"/>
              </a:rPr>
              <a:t>3        7         dest host unknown</a:t>
            </a:r>
          </a:p>
          <a:p>
            <a:pPr eaLnBrk="0" hangingPunct="0"/>
            <a:r>
              <a:rPr lang="en-US">
                <a:latin typeface="Arial" charset="0"/>
              </a:rPr>
              <a:t>4        0         source quench (congestion</a:t>
            </a:r>
          </a:p>
          <a:p>
            <a:pPr eaLnBrk="0" hangingPunct="0"/>
            <a:r>
              <a:rPr lang="en-US">
                <a:latin typeface="Arial" charset="0"/>
              </a:rPr>
              <a:t>                     control - not used)</a:t>
            </a:r>
          </a:p>
          <a:p>
            <a:pPr eaLnBrk="0" hangingPunct="0"/>
            <a:r>
              <a:rPr lang="en-US">
                <a:latin typeface="Arial" charset="0"/>
              </a:rPr>
              <a:t>8        0         echo request (ping)</a:t>
            </a:r>
          </a:p>
          <a:p>
            <a:pPr eaLnBrk="0" hangingPunct="0"/>
            <a:r>
              <a:rPr lang="en-US">
                <a:latin typeface="Arial" charset="0"/>
              </a:rPr>
              <a:t>9        0         route advertisement</a:t>
            </a:r>
          </a:p>
          <a:p>
            <a:pPr eaLnBrk="0" hangingPunct="0"/>
            <a:r>
              <a:rPr lang="en-US">
                <a:latin typeface="Arial" charset="0"/>
              </a:rPr>
              <a:t>10      0         router discovery</a:t>
            </a:r>
          </a:p>
          <a:p>
            <a:pPr eaLnBrk="0" hangingPunct="0"/>
            <a:r>
              <a:rPr lang="en-US">
                <a:latin typeface="Arial" charset="0"/>
              </a:rPr>
              <a:t>11      0         TTL expired</a:t>
            </a:r>
          </a:p>
          <a:p>
            <a:pPr eaLnBrk="0" hangingPunct="0"/>
            <a:r>
              <a:rPr lang="en-US">
                <a:latin typeface="Arial" charset="0"/>
              </a:rPr>
              <a:t>12      0         bad IP header</a:t>
            </a:r>
          </a:p>
          <a:p>
            <a:pPr eaLnBrk="0" hangingPunct="0"/>
            <a:endParaRPr lang="en-US">
              <a:latin typeface="Arial" charset="0"/>
            </a:endParaRPr>
          </a:p>
        </p:txBody>
      </p:sp>
      <p:sp>
        <p:nvSpPr>
          <p:cNvPr id="102405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9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261A8866-AE8B-48BA-96BC-05D70A903756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Traceroute</a:t>
            </a:r>
            <a:r>
              <a:rPr lang="en-US" dirty="0" smtClean="0"/>
              <a:t> </a:t>
            </a:r>
            <a:r>
              <a:rPr lang="el-GR" dirty="0" smtClean="0"/>
              <a:t>και</a:t>
            </a:r>
            <a:r>
              <a:rPr lang="en-US" dirty="0" smtClean="0"/>
              <a:t> ICMP</a:t>
            </a:r>
          </a:p>
        </p:txBody>
      </p:sp>
      <p:sp>
        <p:nvSpPr>
          <p:cNvPr id="10342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5100" y="1323975"/>
            <a:ext cx="4254500" cy="391001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1800" dirty="0" smtClean="0"/>
              <a:t>Η προέλευση στέλνει μια σειρά από τμήματα </a:t>
            </a:r>
            <a:r>
              <a:rPr lang="en-US" sz="1800" dirty="0" smtClean="0"/>
              <a:t>UDP </a:t>
            </a:r>
            <a:r>
              <a:rPr lang="el-GR" sz="1800" dirty="0" smtClean="0"/>
              <a:t>στον προορισμό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Το πρώτο έχει</a:t>
            </a:r>
            <a:r>
              <a:rPr lang="en-US" sz="1600" dirty="0" smtClean="0"/>
              <a:t> TTL =1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Το δεύτερο έχει</a:t>
            </a:r>
            <a:r>
              <a:rPr lang="en-US" sz="1600" dirty="0" smtClean="0"/>
              <a:t> TTL=2, </a:t>
            </a:r>
            <a:r>
              <a:rPr lang="el-GR" sz="1600" dirty="0" smtClean="0"/>
              <a:t>κτλ</a:t>
            </a:r>
            <a:r>
              <a:rPr lang="en-US" sz="1600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Ασυνήθιστος αριθμός θύρας</a:t>
            </a:r>
            <a:endParaRPr lang="en-US" sz="1600" dirty="0" smtClean="0"/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Όταν το </a:t>
            </a:r>
            <a:r>
              <a:rPr lang="en-US" sz="1800" dirty="0" smtClean="0"/>
              <a:t>n-</a:t>
            </a:r>
            <a:r>
              <a:rPr lang="el-GR" sz="1800" dirty="0" smtClean="0"/>
              <a:t>στο </a:t>
            </a:r>
            <a:r>
              <a:rPr lang="en-US" sz="1800" dirty="0" smtClean="0"/>
              <a:t>datagram </a:t>
            </a:r>
            <a:r>
              <a:rPr lang="el-GR" sz="1800" dirty="0" smtClean="0"/>
              <a:t>φτάνει στο </a:t>
            </a:r>
            <a:r>
              <a:rPr lang="en-US" sz="1800" dirty="0" smtClean="0"/>
              <a:t>n-</a:t>
            </a:r>
            <a:r>
              <a:rPr lang="el-GR" sz="1800" dirty="0" smtClean="0"/>
              <a:t>στο δρομολογητή</a:t>
            </a:r>
            <a:r>
              <a:rPr lang="en-US" sz="18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Ο δρομολογητής απορρίπτει το </a:t>
            </a:r>
            <a:r>
              <a:rPr lang="en-US" sz="1600" dirty="0" smtClean="0"/>
              <a:t>datagram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Στέλνει στην πηγή ένα μήνυμα </a:t>
            </a:r>
            <a:r>
              <a:rPr lang="en-US" sz="1600" dirty="0" smtClean="0"/>
              <a:t>ICMP (</a:t>
            </a:r>
            <a:r>
              <a:rPr lang="el-GR" sz="1600" dirty="0" smtClean="0"/>
              <a:t>τύπος</a:t>
            </a:r>
            <a:r>
              <a:rPr lang="en-US" sz="1600" dirty="0" smtClean="0"/>
              <a:t> 11, </a:t>
            </a:r>
            <a:r>
              <a:rPr lang="el-GR" sz="1600" dirty="0" smtClean="0"/>
              <a:t>κωδικός</a:t>
            </a:r>
            <a:r>
              <a:rPr lang="en-US" sz="1600" dirty="0" smtClean="0"/>
              <a:t> 0)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Το μήνυμα περιέχει το όνομα και την </a:t>
            </a:r>
            <a:r>
              <a:rPr lang="en-US" sz="1600" dirty="0" smtClean="0"/>
              <a:t>IP</a:t>
            </a:r>
            <a:r>
              <a:rPr lang="el-GR" sz="1600" dirty="0" smtClean="0"/>
              <a:t> διεύθυνση</a:t>
            </a:r>
            <a:r>
              <a:rPr lang="en-US" sz="1600" dirty="0" smtClean="0"/>
              <a:t> </a:t>
            </a:r>
            <a:r>
              <a:rPr lang="el-GR" sz="1600" dirty="0" smtClean="0"/>
              <a:t>του δρομολογητή</a:t>
            </a:r>
            <a:endParaRPr lang="en-US" sz="1600" dirty="0" smtClean="0"/>
          </a:p>
        </p:txBody>
      </p:sp>
      <p:sp>
        <p:nvSpPr>
          <p:cNvPr id="10342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23975"/>
            <a:ext cx="3810000" cy="391001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1800" dirty="0" smtClean="0"/>
              <a:t>Όταν το μήνυμα </a:t>
            </a:r>
            <a:r>
              <a:rPr lang="en-US" sz="1800" dirty="0" smtClean="0"/>
              <a:t>ICMP</a:t>
            </a:r>
            <a:r>
              <a:rPr lang="el-GR" sz="1800" dirty="0" smtClean="0"/>
              <a:t> φτάνει</a:t>
            </a:r>
            <a:r>
              <a:rPr lang="en-US" sz="1800" dirty="0" smtClean="0"/>
              <a:t>, </a:t>
            </a:r>
            <a:r>
              <a:rPr lang="el-GR" sz="1800" dirty="0" smtClean="0"/>
              <a:t>η προέλευση υπολογίζει το </a:t>
            </a:r>
            <a:r>
              <a:rPr lang="en-US" sz="1800" dirty="0" smtClean="0"/>
              <a:t>RTT</a:t>
            </a:r>
            <a:endParaRPr lang="el-GR" sz="1800" dirty="0"/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Το </a:t>
            </a:r>
            <a:r>
              <a:rPr lang="en-US" sz="1800" dirty="0" err="1" smtClean="0"/>
              <a:t>traceroute</a:t>
            </a:r>
            <a:r>
              <a:rPr lang="en-US" sz="1800" dirty="0" smtClean="0"/>
              <a:t> </a:t>
            </a:r>
            <a:r>
              <a:rPr lang="el-GR" sz="1800" dirty="0" smtClean="0"/>
              <a:t>το κάνει αυτό 3 φορές.</a:t>
            </a:r>
            <a:endParaRPr lang="en-US" sz="1800" dirty="0" smtClean="0"/>
          </a:p>
          <a:p>
            <a:pPr>
              <a:buNone/>
            </a:pPr>
            <a:r>
              <a:rPr lang="el-GR" sz="1800" u="sng" dirty="0" smtClean="0">
                <a:solidFill>
                  <a:srgbClr val="FF0000"/>
                </a:solidFill>
              </a:rPr>
              <a:t>Κριτήριο λήξης</a:t>
            </a:r>
            <a:endParaRPr lang="en-US" sz="1800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Το τμήμα </a:t>
            </a:r>
            <a:r>
              <a:rPr lang="en-US" sz="1800" dirty="0" smtClean="0"/>
              <a:t>UDP </a:t>
            </a:r>
            <a:r>
              <a:rPr lang="el-GR" sz="1800" dirty="0" smtClean="0"/>
              <a:t>τελικά φτάνει στον υπολογιστή  προορισμό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Ο προορισμός επιστρέφει πακέτο </a:t>
            </a:r>
            <a:r>
              <a:rPr lang="en-US" sz="1800" dirty="0" smtClean="0"/>
              <a:t>ICMP “host unreachable” (</a:t>
            </a:r>
            <a:r>
              <a:rPr lang="el-GR" sz="1800" dirty="0" smtClean="0"/>
              <a:t>τύπος</a:t>
            </a:r>
            <a:r>
              <a:rPr lang="en-US" sz="1800" dirty="0" smtClean="0"/>
              <a:t> 3, </a:t>
            </a:r>
            <a:r>
              <a:rPr lang="el-GR" sz="1800" dirty="0" smtClean="0"/>
              <a:t>κωδικός</a:t>
            </a:r>
            <a:r>
              <a:rPr lang="en-US" sz="1800" dirty="0" smtClean="0"/>
              <a:t> 3)</a:t>
            </a:r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Όταν η προέλευση παίρνει αυτό το πακέτο </a:t>
            </a:r>
            <a:r>
              <a:rPr lang="en-US" sz="1800" dirty="0" smtClean="0"/>
              <a:t>ICMP, </a:t>
            </a:r>
            <a:r>
              <a:rPr lang="el-GR" sz="1800" dirty="0" smtClean="0"/>
              <a:t>σταματά</a:t>
            </a:r>
            <a:r>
              <a:rPr lang="en-US" sz="1800" dirty="0" smtClean="0"/>
              <a:t>.</a:t>
            </a:r>
          </a:p>
        </p:txBody>
      </p:sp>
      <p:sp>
        <p:nvSpPr>
          <p:cNvPr id="103429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103430" name="Line 38"/>
          <p:cNvSpPr>
            <a:spLocks noChangeShapeType="1"/>
          </p:cNvSpPr>
          <p:nvPr/>
        </p:nvSpPr>
        <p:spPr bwMode="auto">
          <a:xfrm>
            <a:off x="1285875" y="5886450"/>
            <a:ext cx="28892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431" name="Line 105"/>
          <p:cNvSpPr>
            <a:spLocks noChangeShapeType="1"/>
          </p:cNvSpPr>
          <p:nvPr/>
        </p:nvSpPr>
        <p:spPr bwMode="auto">
          <a:xfrm flipV="1">
            <a:off x="2079625" y="5937250"/>
            <a:ext cx="458788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432" name="Line 106"/>
          <p:cNvSpPr>
            <a:spLocks noChangeShapeType="1"/>
          </p:cNvSpPr>
          <p:nvPr/>
        </p:nvSpPr>
        <p:spPr bwMode="auto">
          <a:xfrm>
            <a:off x="3014663" y="592137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433" name="Line 108"/>
          <p:cNvSpPr>
            <a:spLocks noChangeShapeType="1"/>
          </p:cNvSpPr>
          <p:nvPr/>
        </p:nvSpPr>
        <p:spPr bwMode="auto">
          <a:xfrm flipH="1">
            <a:off x="2776538" y="565308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434" name="Line 113"/>
          <p:cNvSpPr>
            <a:spLocks noChangeShapeType="1"/>
          </p:cNvSpPr>
          <p:nvPr/>
        </p:nvSpPr>
        <p:spPr bwMode="auto">
          <a:xfrm flipH="1">
            <a:off x="3990975" y="5981700"/>
            <a:ext cx="620713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435" name="Line 260"/>
          <p:cNvSpPr>
            <a:spLocks noChangeShapeType="1"/>
          </p:cNvSpPr>
          <p:nvPr/>
        </p:nvSpPr>
        <p:spPr bwMode="auto">
          <a:xfrm>
            <a:off x="5110163" y="594677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436" name="Line 261"/>
          <p:cNvSpPr>
            <a:spLocks noChangeShapeType="1"/>
          </p:cNvSpPr>
          <p:nvPr/>
        </p:nvSpPr>
        <p:spPr bwMode="auto">
          <a:xfrm flipH="1">
            <a:off x="6048375" y="5892800"/>
            <a:ext cx="557213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437" name="Line 291"/>
          <p:cNvSpPr>
            <a:spLocks noChangeShapeType="1"/>
          </p:cNvSpPr>
          <p:nvPr/>
        </p:nvSpPr>
        <p:spPr bwMode="auto">
          <a:xfrm>
            <a:off x="2744788" y="605313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438" name="Line 292"/>
          <p:cNvSpPr>
            <a:spLocks noChangeShapeType="1"/>
          </p:cNvSpPr>
          <p:nvPr/>
        </p:nvSpPr>
        <p:spPr bwMode="auto">
          <a:xfrm>
            <a:off x="4668838" y="564038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439" name="Line 294"/>
          <p:cNvSpPr>
            <a:spLocks noChangeShapeType="1"/>
          </p:cNvSpPr>
          <p:nvPr/>
        </p:nvSpPr>
        <p:spPr bwMode="auto">
          <a:xfrm flipH="1">
            <a:off x="3386138" y="624363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440" name="Line 295"/>
          <p:cNvSpPr>
            <a:spLocks noChangeShapeType="1"/>
          </p:cNvSpPr>
          <p:nvPr/>
        </p:nvSpPr>
        <p:spPr bwMode="auto">
          <a:xfrm>
            <a:off x="3741738" y="5748338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" name="Text Box 300"/>
          <p:cNvSpPr txBox="1">
            <a:spLocks noChangeArrowheads="1"/>
          </p:cNvSpPr>
          <p:nvPr/>
        </p:nvSpPr>
        <p:spPr bwMode="auto">
          <a:xfrm>
            <a:off x="1387475" y="5605463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CC0000"/>
                </a:solidFill>
                <a:latin typeface="Arial" charset="0"/>
                <a:ea typeface="ＭＳ Ｐゴシック"/>
                <a:cs typeface="ＭＳ Ｐゴシック"/>
              </a:rPr>
              <a:t>3 probes</a:t>
            </a:r>
          </a:p>
        </p:txBody>
      </p:sp>
      <p:sp>
        <p:nvSpPr>
          <p:cNvPr id="19" name="Text Box 304"/>
          <p:cNvSpPr txBox="1">
            <a:spLocks noChangeArrowheads="1"/>
          </p:cNvSpPr>
          <p:nvPr/>
        </p:nvSpPr>
        <p:spPr bwMode="auto">
          <a:xfrm>
            <a:off x="3025775" y="5580063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CC0000"/>
                </a:solidFill>
                <a:latin typeface="Arial" charset="0"/>
                <a:ea typeface="ＭＳ Ｐゴシック"/>
                <a:cs typeface="ＭＳ Ｐゴシック"/>
              </a:rPr>
              <a:t>3 probes</a:t>
            </a:r>
          </a:p>
        </p:txBody>
      </p:sp>
      <p:grpSp>
        <p:nvGrpSpPr>
          <p:cNvPr id="103443" name="Group 21"/>
          <p:cNvGrpSpPr>
            <a:grpSpLocks/>
          </p:cNvGrpSpPr>
          <p:nvPr/>
        </p:nvGrpSpPr>
        <p:grpSpPr bwMode="auto">
          <a:xfrm>
            <a:off x="517525" y="5541963"/>
            <a:ext cx="820738" cy="688975"/>
            <a:chOff x="-44" y="1473"/>
            <a:chExt cx="981" cy="1105"/>
          </a:xfrm>
        </p:grpSpPr>
        <p:pic>
          <p:nvPicPr>
            <p:cNvPr id="103496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97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3444" name="Group 24"/>
          <p:cNvGrpSpPr>
            <a:grpSpLocks/>
          </p:cNvGrpSpPr>
          <p:nvPr/>
        </p:nvGrpSpPr>
        <p:grpSpPr bwMode="auto">
          <a:xfrm flipH="1">
            <a:off x="6565900" y="5580063"/>
            <a:ext cx="754063" cy="669925"/>
            <a:chOff x="-44" y="1473"/>
            <a:chExt cx="981" cy="1105"/>
          </a:xfrm>
        </p:grpSpPr>
        <p:pic>
          <p:nvPicPr>
            <p:cNvPr id="103494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95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3445" name="Group 27"/>
          <p:cNvGrpSpPr>
            <a:grpSpLocks/>
          </p:cNvGrpSpPr>
          <p:nvPr/>
        </p:nvGrpSpPr>
        <p:grpSpPr bwMode="auto">
          <a:xfrm>
            <a:off x="5513388" y="6080125"/>
            <a:ext cx="617537" cy="250825"/>
            <a:chOff x="2356" y="1300"/>
            <a:chExt cx="555" cy="194"/>
          </a:xfrm>
        </p:grpSpPr>
        <p:sp>
          <p:nvSpPr>
            <p:cNvPr id="10348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10348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10348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grpSp>
          <p:nvGrpSpPr>
            <p:cNvPr id="103489" name="Group 3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3492" name="Freeform 3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493" name="Freeform 3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3490" name="Line 34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491" name="Line 35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3446" name="Group 36"/>
          <p:cNvGrpSpPr>
            <a:grpSpLocks/>
          </p:cNvGrpSpPr>
          <p:nvPr/>
        </p:nvGrpSpPr>
        <p:grpSpPr bwMode="auto">
          <a:xfrm>
            <a:off x="4545013" y="5808663"/>
            <a:ext cx="617537" cy="250825"/>
            <a:chOff x="2356" y="1300"/>
            <a:chExt cx="555" cy="194"/>
          </a:xfrm>
        </p:grpSpPr>
        <p:sp>
          <p:nvSpPr>
            <p:cNvPr id="10347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10347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10348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grpSp>
          <p:nvGrpSpPr>
            <p:cNvPr id="103481" name="Group 4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3484" name="Freeform 4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485" name="Freeform 4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3482" name="Line 43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483" name="Line 44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3447" name="Group 45"/>
          <p:cNvGrpSpPr>
            <a:grpSpLocks/>
          </p:cNvGrpSpPr>
          <p:nvPr/>
        </p:nvGrpSpPr>
        <p:grpSpPr bwMode="auto">
          <a:xfrm>
            <a:off x="3394075" y="6018213"/>
            <a:ext cx="617538" cy="250825"/>
            <a:chOff x="2356" y="1300"/>
            <a:chExt cx="555" cy="194"/>
          </a:xfrm>
        </p:grpSpPr>
        <p:sp>
          <p:nvSpPr>
            <p:cNvPr id="10347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10347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10347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grpSp>
          <p:nvGrpSpPr>
            <p:cNvPr id="103473" name="Group 4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3476" name="Freeform 5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477" name="Freeform 5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3474" name="Line 52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475" name="Line 53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3448" name="Group 54"/>
          <p:cNvGrpSpPr>
            <a:grpSpLocks/>
          </p:cNvGrpSpPr>
          <p:nvPr/>
        </p:nvGrpSpPr>
        <p:grpSpPr bwMode="auto">
          <a:xfrm>
            <a:off x="2392363" y="5772150"/>
            <a:ext cx="617537" cy="250825"/>
            <a:chOff x="2356" y="1300"/>
            <a:chExt cx="555" cy="194"/>
          </a:xfrm>
        </p:grpSpPr>
        <p:sp>
          <p:nvSpPr>
            <p:cNvPr id="10346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10346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10346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grpSp>
          <p:nvGrpSpPr>
            <p:cNvPr id="103465" name="Group 58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3468" name="Freeform 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469" name="Freeform 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3466" name="Line 61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467" name="Line 62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3449" name="Group 63"/>
          <p:cNvGrpSpPr>
            <a:grpSpLocks/>
          </p:cNvGrpSpPr>
          <p:nvPr/>
        </p:nvGrpSpPr>
        <p:grpSpPr bwMode="auto">
          <a:xfrm>
            <a:off x="1517650" y="6038850"/>
            <a:ext cx="617538" cy="250825"/>
            <a:chOff x="2356" y="1300"/>
            <a:chExt cx="555" cy="194"/>
          </a:xfrm>
        </p:grpSpPr>
        <p:sp>
          <p:nvSpPr>
            <p:cNvPr id="10345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10345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10345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grpSp>
          <p:nvGrpSpPr>
            <p:cNvPr id="103457" name="Group 6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3460" name="Freeform 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461" name="Freeform 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3458" name="Line 70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459" name="Line 7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1" name="Freeform 303"/>
          <p:cNvSpPr>
            <a:spLocks/>
          </p:cNvSpPr>
          <p:nvPr/>
        </p:nvSpPr>
        <p:spPr bwMode="auto">
          <a:xfrm>
            <a:off x="1257300" y="5826125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2" name="Freeform 299"/>
          <p:cNvSpPr>
            <a:spLocks/>
          </p:cNvSpPr>
          <p:nvPr/>
        </p:nvSpPr>
        <p:spPr bwMode="auto">
          <a:xfrm>
            <a:off x="1289050" y="5862638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3" name="Freeform 301"/>
          <p:cNvSpPr>
            <a:spLocks/>
          </p:cNvSpPr>
          <p:nvPr/>
        </p:nvSpPr>
        <p:spPr bwMode="auto">
          <a:xfrm>
            <a:off x="1282700" y="5776913"/>
            <a:ext cx="1346200" cy="474662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103453" name="Εικόνα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0725" y="6140450"/>
            <a:ext cx="11779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580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71" grpId="0" animBg="1"/>
      <p:bldP spid="72" grpId="0" animBg="1"/>
      <p:bldP spid="7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CAC01E4-AFB7-4BB6-9A7D-9EC2FBD116D2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2275"/>
            <a:ext cx="7772400" cy="838200"/>
          </a:xfrm>
        </p:spPr>
        <p:txBody>
          <a:bodyPr/>
          <a:lstStyle/>
          <a:p>
            <a:r>
              <a:rPr lang="en-US" dirty="0" smtClean="0"/>
              <a:t>IPv6</a:t>
            </a:r>
            <a:r>
              <a:rPr lang="el-GR" dirty="0" smtClean="0"/>
              <a:t>: κίνητρο</a:t>
            </a:r>
            <a:endParaRPr lang="en-US" dirty="0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401763"/>
            <a:ext cx="8205788" cy="439578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>
                <a:solidFill>
                  <a:srgbClr val="FF0000"/>
                </a:solidFill>
              </a:rPr>
              <a:t>Αρχικό κίνητρο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i="1" dirty="0" smtClean="0"/>
              <a:t> </a:t>
            </a:r>
            <a:r>
              <a:rPr lang="el-GR" dirty="0" smtClean="0"/>
              <a:t>Ο χώρος των </a:t>
            </a:r>
            <a:r>
              <a:rPr lang="en-US" dirty="0" smtClean="0"/>
              <a:t>32-bit</a:t>
            </a:r>
            <a:r>
              <a:rPr lang="el-GR" dirty="0" smtClean="0"/>
              <a:t> διευθύνσεων είχε δεσμευτεί σχεδόν πλήρως</a:t>
            </a:r>
            <a:r>
              <a:rPr lang="en-US" dirty="0" smtClean="0"/>
              <a:t>.  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Επιπλέον κίνητρο</a:t>
            </a:r>
            <a:r>
              <a:rPr lang="en-US" dirty="0" smtClean="0"/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Η δομή της κεφαλίδας βοηθά στην ταχύτητα επεξεργασίας/ προώθησης</a:t>
            </a:r>
            <a:endParaRPr lang="en-US" dirty="0" smtClean="0"/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Η κεφαλίδα αλλάζει για να εξυπηρετήσει το</a:t>
            </a:r>
            <a:r>
              <a:rPr lang="en-US" dirty="0" smtClean="0"/>
              <a:t> </a:t>
            </a:r>
            <a:r>
              <a:rPr lang="en-US" dirty="0" err="1" smtClean="0"/>
              <a:t>QoS</a:t>
            </a:r>
            <a:r>
              <a:rPr lang="en-US" dirty="0" smtClean="0"/>
              <a:t> </a:t>
            </a:r>
            <a:endParaRPr lang="el-GR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l-GR" dirty="0" smtClean="0">
                <a:solidFill>
                  <a:srgbClr val="FF0000"/>
                </a:solidFill>
              </a:rPr>
              <a:t>Δομή </a:t>
            </a:r>
            <a:r>
              <a:rPr lang="en-US" dirty="0" smtClean="0">
                <a:solidFill>
                  <a:srgbClr val="FF0000"/>
                </a:solidFill>
              </a:rPr>
              <a:t>IPv6 datagram:</a:t>
            </a: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Σταθερού μήκους κεφαλίδα </a:t>
            </a:r>
            <a:r>
              <a:rPr lang="en-US" dirty="0" smtClean="0"/>
              <a:t>40 byte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Δεν επιτρέπεται κατάτμηση</a:t>
            </a:r>
            <a:endParaRPr lang="en-US" i="1" dirty="0" smtClean="0"/>
          </a:p>
        </p:txBody>
      </p:sp>
      <p:sp>
        <p:nvSpPr>
          <p:cNvPr id="10547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9BF28D8E-A307-4FFA-A9A3-56DAC099C988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Δομή </a:t>
            </a:r>
            <a:r>
              <a:rPr lang="en-US" sz="3600" dirty="0" smtClean="0"/>
              <a:t>IPv6</a:t>
            </a:r>
            <a:r>
              <a:rPr lang="el-GR" sz="3600" dirty="0" smtClean="0"/>
              <a:t> Κεφαλίδας</a:t>
            </a:r>
            <a:endParaRPr lang="en-US" sz="3600" dirty="0" smtClean="0"/>
          </a:p>
        </p:txBody>
      </p:sp>
      <p:pic>
        <p:nvPicPr>
          <p:cNvPr id="106499" name="Picture 3" descr="471 ipv6 header form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13" y="3143250"/>
            <a:ext cx="4865687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479425" y="1358900"/>
            <a:ext cx="84312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i="1">
                <a:solidFill>
                  <a:srgbClr val="FF0000"/>
                </a:solidFill>
              </a:rPr>
              <a:t>Προτεραιότητα (</a:t>
            </a:r>
            <a:r>
              <a:rPr lang="en-US" i="1">
                <a:solidFill>
                  <a:srgbClr val="FF0000"/>
                </a:solidFill>
              </a:rPr>
              <a:t>Priority</a:t>
            </a:r>
            <a:r>
              <a:rPr lang="el-GR" i="1">
                <a:solidFill>
                  <a:srgbClr val="FF0000"/>
                </a:solidFill>
              </a:rPr>
              <a:t>)</a:t>
            </a:r>
            <a:r>
              <a:rPr lang="en-US" i="1">
                <a:solidFill>
                  <a:srgbClr val="FF0000"/>
                </a:solidFill>
              </a:rPr>
              <a:t>:</a:t>
            </a:r>
            <a:r>
              <a:rPr lang="en-US"/>
              <a:t>  </a:t>
            </a:r>
            <a:r>
              <a:rPr lang="el-GR"/>
              <a:t>καθορίζει την προτεραιότητα μεταξύ</a:t>
            </a:r>
            <a:r>
              <a:rPr lang="en-US"/>
              <a:t> </a:t>
            </a:r>
            <a:r>
              <a:rPr lang="el-GR"/>
              <a:t>των </a:t>
            </a:r>
            <a:r>
              <a:rPr lang="en-US"/>
              <a:t>datagrams</a:t>
            </a:r>
            <a:endParaRPr lang="el-GR"/>
          </a:p>
          <a:p>
            <a:pPr eaLnBrk="0" hangingPunct="0"/>
            <a:r>
              <a:rPr lang="el-GR"/>
              <a:t>			  στη ροή (</a:t>
            </a:r>
            <a:r>
              <a:rPr lang="en-US"/>
              <a:t>flow</a:t>
            </a:r>
            <a:r>
              <a:rPr lang="el-GR"/>
              <a:t>)</a:t>
            </a:r>
            <a:r>
              <a:rPr lang="en-US"/>
              <a:t> </a:t>
            </a:r>
          </a:p>
          <a:p>
            <a:pPr eaLnBrk="0" hangingPunct="0"/>
            <a:r>
              <a:rPr lang="el-GR" i="1">
                <a:solidFill>
                  <a:srgbClr val="FF0000"/>
                </a:solidFill>
              </a:rPr>
              <a:t>Ετικέτα ροής (</a:t>
            </a:r>
            <a:r>
              <a:rPr lang="en-US" i="1">
                <a:solidFill>
                  <a:srgbClr val="FF0000"/>
                </a:solidFill>
              </a:rPr>
              <a:t>Flow Label</a:t>
            </a:r>
            <a:r>
              <a:rPr lang="el-GR" i="1">
                <a:solidFill>
                  <a:srgbClr val="FF0000"/>
                </a:solidFill>
              </a:rPr>
              <a:t>)</a:t>
            </a:r>
            <a:r>
              <a:rPr lang="en-US" i="1">
                <a:solidFill>
                  <a:srgbClr val="FF0000"/>
                </a:solidFill>
              </a:rPr>
              <a:t>:</a:t>
            </a:r>
            <a:r>
              <a:rPr lang="el-GR" i="1">
                <a:solidFill>
                  <a:srgbClr val="FF0000"/>
                </a:solidFill>
              </a:rPr>
              <a:t> </a:t>
            </a:r>
            <a:r>
              <a:rPr lang="en-US"/>
              <a:t> </a:t>
            </a:r>
            <a:r>
              <a:rPr lang="el-GR"/>
              <a:t>ταυτοποιεί </a:t>
            </a:r>
            <a:r>
              <a:rPr lang="en-US"/>
              <a:t>datagrams </a:t>
            </a:r>
            <a:r>
              <a:rPr lang="el-GR"/>
              <a:t>στην ίδια</a:t>
            </a:r>
            <a:r>
              <a:rPr lang="en-US"/>
              <a:t> “</a:t>
            </a:r>
            <a:r>
              <a:rPr lang="el-GR"/>
              <a:t>ροή</a:t>
            </a:r>
            <a:r>
              <a:rPr lang="en-US"/>
              <a:t>”</a:t>
            </a:r>
          </a:p>
          <a:p>
            <a:pPr eaLnBrk="0" hangingPunct="0"/>
            <a:r>
              <a:rPr lang="en-US"/>
              <a:t>               </a:t>
            </a:r>
            <a:r>
              <a:rPr lang="el-GR"/>
              <a:t>		</a:t>
            </a:r>
            <a:r>
              <a:rPr lang="en-US"/>
              <a:t>  (</a:t>
            </a:r>
            <a:r>
              <a:rPr lang="el-GR"/>
              <a:t>η έννοια της </a:t>
            </a:r>
            <a:r>
              <a:rPr lang="en-US"/>
              <a:t>“</a:t>
            </a:r>
            <a:r>
              <a:rPr lang="el-GR"/>
              <a:t>ροής</a:t>
            </a:r>
            <a:r>
              <a:rPr lang="en-US"/>
              <a:t>” </a:t>
            </a:r>
            <a:r>
              <a:rPr lang="el-GR"/>
              <a:t>δεν είναι καλά ορισμένη</a:t>
            </a:r>
            <a:r>
              <a:rPr lang="en-US"/>
              <a:t>)</a:t>
            </a:r>
          </a:p>
          <a:p>
            <a:pPr eaLnBrk="0" hangingPunct="0"/>
            <a:r>
              <a:rPr lang="el-GR" i="1">
                <a:solidFill>
                  <a:srgbClr val="FF0000"/>
                </a:solidFill>
              </a:rPr>
              <a:t>Επόμενη κεφαλίδα (</a:t>
            </a:r>
            <a:r>
              <a:rPr lang="en-US" i="1">
                <a:solidFill>
                  <a:srgbClr val="FF0000"/>
                </a:solidFill>
              </a:rPr>
              <a:t>Next header</a:t>
            </a:r>
            <a:r>
              <a:rPr lang="el-GR" i="1">
                <a:solidFill>
                  <a:srgbClr val="FF0000"/>
                </a:solidFill>
              </a:rPr>
              <a:t>)</a:t>
            </a:r>
            <a:r>
              <a:rPr lang="en-US" i="1">
                <a:solidFill>
                  <a:srgbClr val="FF0000"/>
                </a:solidFill>
              </a:rPr>
              <a:t>:</a:t>
            </a:r>
            <a:r>
              <a:rPr lang="el-GR" i="1">
                <a:solidFill>
                  <a:srgbClr val="FF0000"/>
                </a:solidFill>
              </a:rPr>
              <a:t> </a:t>
            </a:r>
            <a:r>
              <a:rPr lang="el-GR"/>
              <a:t>αναγνωρίζει το πρωτόκολλο ανώτερου</a:t>
            </a:r>
          </a:p>
          <a:p>
            <a:pPr eaLnBrk="0" hangingPunct="0"/>
            <a:r>
              <a:rPr lang="el-GR"/>
              <a:t>			            επιπέδου για δεδομένα</a:t>
            </a:r>
            <a:r>
              <a:rPr lang="en-US"/>
              <a:t> </a:t>
            </a:r>
          </a:p>
        </p:txBody>
      </p:sp>
      <p:sp>
        <p:nvSpPr>
          <p:cNvPr id="10650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13BBA8DE-9B65-4B63-AA04-4FC40845C941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05813" cy="1143000"/>
          </a:xfrm>
        </p:spPr>
        <p:txBody>
          <a:bodyPr/>
          <a:lstStyle/>
          <a:p>
            <a:r>
              <a:rPr lang="el-GR" sz="3600" dirty="0" smtClean="0"/>
              <a:t>Άλλες αλλαγές σε σχέση με το</a:t>
            </a:r>
            <a:r>
              <a:rPr lang="en-US" sz="3600" dirty="0" smtClean="0"/>
              <a:t> IPv4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484663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i="1" dirty="0" smtClean="0">
                <a:solidFill>
                  <a:srgbClr val="FF0000"/>
                </a:solidFill>
              </a:rPr>
              <a:t>Άθροισμα ελέγχου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l-GR" i="1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checksum) 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i="1" dirty="0" smtClean="0"/>
              <a:t> </a:t>
            </a:r>
            <a:r>
              <a:rPr lang="el-GR" i="1" dirty="0" smtClean="0"/>
              <a:t>αφαιρέθηκε τελείως προκειμένου να μειωθεί ο χρόνος επεξεργασίας σε κάθε άλμα </a:t>
            </a:r>
            <a:r>
              <a:rPr lang="el-GR" dirty="0" smtClean="0"/>
              <a:t>(</a:t>
            </a:r>
            <a:r>
              <a:rPr lang="en-US" dirty="0" smtClean="0"/>
              <a:t>hop</a:t>
            </a:r>
            <a:r>
              <a:rPr lang="el-GR" dirty="0" smtClean="0"/>
              <a:t>)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l-GR" i="1" dirty="0" smtClean="0">
                <a:solidFill>
                  <a:srgbClr val="FF0000"/>
                </a:solidFill>
              </a:rPr>
              <a:t>Επιλογές</a:t>
            </a:r>
            <a:r>
              <a:rPr lang="en-US" i="1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επιτρέπονται, αλλά εκτός κεφαλίδας, καθορίζονται από το πεδίο </a:t>
            </a:r>
            <a:r>
              <a:rPr lang="en-US" dirty="0" smtClean="0"/>
              <a:t>“Next Header”</a:t>
            </a:r>
          </a:p>
          <a:p>
            <a:pPr>
              <a:buFont typeface="Wingdings" pitchFamily="2" charset="2"/>
              <a:buChar char="q"/>
            </a:pPr>
            <a:r>
              <a:rPr lang="en-US" i="1" dirty="0" smtClean="0">
                <a:solidFill>
                  <a:srgbClr val="FF0000"/>
                </a:solidFill>
              </a:rPr>
              <a:t>ICMPv6:</a:t>
            </a:r>
            <a:r>
              <a:rPr lang="en-US" dirty="0" smtClean="0"/>
              <a:t> </a:t>
            </a:r>
            <a:r>
              <a:rPr lang="el-GR" dirty="0" smtClean="0"/>
              <a:t>νέα έκδοση του</a:t>
            </a:r>
            <a:r>
              <a:rPr lang="en-US" dirty="0" smtClean="0"/>
              <a:t> ICMP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Πρόσθετοι τύποι μηνυμάτων</a:t>
            </a:r>
            <a:r>
              <a:rPr lang="en-US" dirty="0" smtClean="0"/>
              <a:t>, </a:t>
            </a:r>
            <a:r>
              <a:rPr lang="el-GR" dirty="0" smtClean="0"/>
              <a:t>π</a:t>
            </a:r>
            <a:r>
              <a:rPr lang="en-US" dirty="0" smtClean="0"/>
              <a:t>.</a:t>
            </a:r>
            <a:r>
              <a:rPr lang="el-GR" dirty="0" smtClean="0"/>
              <a:t>χ</a:t>
            </a:r>
            <a:r>
              <a:rPr lang="en-US" dirty="0" smtClean="0"/>
              <a:t>. “</a:t>
            </a:r>
            <a:r>
              <a:rPr lang="el-GR" dirty="0" smtClean="0"/>
              <a:t>Πακέτο πολύ μεγάλο</a:t>
            </a:r>
            <a:r>
              <a:rPr lang="en-US" dirty="0" smtClean="0"/>
              <a:t>”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Συναρτήσεις διαχείρισης ομάδων </a:t>
            </a:r>
            <a:r>
              <a:rPr lang="el-GR" dirty="0" err="1" smtClean="0"/>
              <a:t>πολυεκπομπής</a:t>
            </a:r>
            <a:r>
              <a:rPr lang="en-US" dirty="0" smtClean="0"/>
              <a:t> (multicast)</a:t>
            </a:r>
          </a:p>
        </p:txBody>
      </p:sp>
      <p:sp>
        <p:nvSpPr>
          <p:cNvPr id="1075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79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A5570443-0F57-4086-82D1-01D70B2A4F20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Μετάβαση από το</a:t>
            </a:r>
            <a:r>
              <a:rPr lang="en-US" sz="3600" dirty="0" smtClean="0"/>
              <a:t> IPv4 </a:t>
            </a:r>
            <a:r>
              <a:rPr lang="el-GR" sz="3600" dirty="0" smtClean="0"/>
              <a:t>στο</a:t>
            </a:r>
            <a:r>
              <a:rPr lang="en-US" sz="3600" dirty="0" smtClean="0"/>
              <a:t> IPv6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8" y="1114425"/>
            <a:ext cx="9015412" cy="353853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Δεν μπορούν να αναβαθμιστούν όλοι οι δρομολογητές ταυτόχρονα</a:t>
            </a:r>
            <a:endParaRPr lang="en-US" dirty="0" smtClean="0"/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χωρίς</a:t>
            </a:r>
            <a:r>
              <a:rPr lang="en-US" dirty="0" smtClean="0"/>
              <a:t> “</a:t>
            </a:r>
            <a:r>
              <a:rPr lang="el-GR" dirty="0" smtClean="0"/>
              <a:t>ημερομηνία μετάβασης</a:t>
            </a:r>
            <a:r>
              <a:rPr lang="en-US" dirty="0" smtClean="0"/>
              <a:t>”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Πώς θα μπορέσει το δίκτυο να λειτουργήσει με μείγμα δρομολογητών </a:t>
            </a:r>
            <a:r>
              <a:rPr lang="en-US" dirty="0" smtClean="0"/>
              <a:t>IPv4 </a:t>
            </a:r>
            <a:r>
              <a:rPr lang="el-GR" dirty="0" smtClean="0"/>
              <a:t>και</a:t>
            </a:r>
            <a:r>
              <a:rPr lang="en-US" dirty="0" smtClean="0"/>
              <a:t> IPv6</a:t>
            </a:r>
            <a:r>
              <a:rPr lang="el-GR" dirty="0" smtClean="0"/>
              <a:t>;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l-GR" i="1" dirty="0" err="1" smtClean="0">
                <a:solidFill>
                  <a:srgbClr val="FF0000"/>
                </a:solidFill>
              </a:rPr>
              <a:t>Σηράγγωση</a:t>
            </a:r>
            <a:r>
              <a:rPr lang="el-GR" i="1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Tunneling</a:t>
            </a:r>
            <a:r>
              <a:rPr lang="el-GR" i="1" dirty="0" smtClean="0">
                <a:solidFill>
                  <a:srgbClr val="FF0000"/>
                </a:solidFill>
              </a:rPr>
              <a:t>)</a:t>
            </a:r>
            <a:r>
              <a:rPr lang="en-US" i="1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Το </a:t>
            </a:r>
            <a:r>
              <a:rPr lang="en-US" dirty="0" smtClean="0"/>
              <a:t>IPv6 datagram </a:t>
            </a:r>
            <a:r>
              <a:rPr lang="el-GR" dirty="0" smtClean="0"/>
              <a:t>μεταφέρεται ως ωφέλιμο φορτίο (</a:t>
            </a:r>
            <a:r>
              <a:rPr lang="en-US" dirty="0" smtClean="0"/>
              <a:t>payload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σε</a:t>
            </a:r>
            <a:r>
              <a:rPr lang="en-US" dirty="0" smtClean="0"/>
              <a:t> IPv4 datagram </a:t>
            </a:r>
            <a:r>
              <a:rPr lang="el-GR" dirty="0" smtClean="0"/>
              <a:t>μεταξύ δρομολογητών</a:t>
            </a:r>
            <a:r>
              <a:rPr lang="en-US" dirty="0" smtClean="0"/>
              <a:t> IPv4</a:t>
            </a:r>
          </a:p>
        </p:txBody>
      </p:sp>
      <p:sp>
        <p:nvSpPr>
          <p:cNvPr id="10854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grpSp>
        <p:nvGrpSpPr>
          <p:cNvPr id="108549" name="Group 47"/>
          <p:cNvGrpSpPr>
            <a:grpSpLocks/>
          </p:cNvGrpSpPr>
          <p:nvPr/>
        </p:nvGrpSpPr>
        <p:grpSpPr bwMode="auto">
          <a:xfrm>
            <a:off x="2039938" y="5495925"/>
            <a:ext cx="4854575" cy="473075"/>
            <a:chOff x="1163" y="3504"/>
            <a:chExt cx="3058" cy="298"/>
          </a:xfrm>
        </p:grpSpPr>
        <p:sp>
          <p:nvSpPr>
            <p:cNvPr id="108582" name="Rectangle 26"/>
            <p:cNvSpPr>
              <a:spLocks noChangeArrowheads="1"/>
            </p:cNvSpPr>
            <p:nvPr/>
          </p:nvSpPr>
          <p:spPr bwMode="auto">
            <a:xfrm>
              <a:off x="1163" y="3505"/>
              <a:ext cx="3058" cy="295"/>
            </a:xfrm>
            <a:prstGeom prst="rect">
              <a:avLst/>
            </a:prstGeom>
            <a:gradFill rotWithShape="1">
              <a:gsLst>
                <a:gs pos="0">
                  <a:srgbClr val="CC0000">
                    <a:alpha val="40999"/>
                  </a:srgbClr>
                </a:gs>
                <a:gs pos="100000">
                  <a:srgbClr val="CC0000">
                    <a:alpha val="37999"/>
                  </a:srgbClr>
                </a:gs>
              </a:gsLst>
              <a:lin ang="540000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08583" name="Line 27"/>
            <p:cNvSpPr>
              <a:spLocks noChangeShapeType="1"/>
            </p:cNvSpPr>
            <p:nvPr/>
          </p:nvSpPr>
          <p:spPr bwMode="auto">
            <a:xfrm>
              <a:off x="202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84" name="Line 28"/>
            <p:cNvSpPr>
              <a:spLocks noChangeShapeType="1"/>
            </p:cNvSpPr>
            <p:nvPr/>
          </p:nvSpPr>
          <p:spPr bwMode="auto">
            <a:xfrm>
              <a:off x="1781" y="3507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85" name="Line 29"/>
            <p:cNvSpPr>
              <a:spLocks noChangeShapeType="1"/>
            </p:cNvSpPr>
            <p:nvPr/>
          </p:nvSpPr>
          <p:spPr bwMode="auto">
            <a:xfrm>
              <a:off x="153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86" name="Line 31"/>
            <p:cNvSpPr>
              <a:spLocks noChangeShapeType="1"/>
            </p:cNvSpPr>
            <p:nvPr/>
          </p:nvSpPr>
          <p:spPr bwMode="auto">
            <a:xfrm>
              <a:off x="1187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87" name="Line 32"/>
            <p:cNvSpPr>
              <a:spLocks noChangeShapeType="1"/>
            </p:cNvSpPr>
            <p:nvPr/>
          </p:nvSpPr>
          <p:spPr bwMode="auto">
            <a:xfrm>
              <a:off x="1187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88" name="Line 33"/>
            <p:cNvSpPr>
              <a:spLocks noChangeShapeType="1"/>
            </p:cNvSpPr>
            <p:nvPr/>
          </p:nvSpPr>
          <p:spPr bwMode="auto">
            <a:xfrm>
              <a:off x="1283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89" name="Line 34"/>
            <p:cNvSpPr>
              <a:spLocks noChangeShapeType="1"/>
            </p:cNvSpPr>
            <p:nvPr/>
          </p:nvSpPr>
          <p:spPr bwMode="auto">
            <a:xfrm>
              <a:off x="1283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90" name="Line 35"/>
            <p:cNvSpPr>
              <a:spLocks noChangeShapeType="1"/>
            </p:cNvSpPr>
            <p:nvPr/>
          </p:nvSpPr>
          <p:spPr bwMode="auto">
            <a:xfrm>
              <a:off x="1379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91" name="Line 36"/>
            <p:cNvSpPr>
              <a:spLocks noChangeShapeType="1"/>
            </p:cNvSpPr>
            <p:nvPr/>
          </p:nvSpPr>
          <p:spPr bwMode="auto">
            <a:xfrm>
              <a:off x="1379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92" name="Line 37"/>
            <p:cNvSpPr>
              <a:spLocks noChangeShapeType="1"/>
            </p:cNvSpPr>
            <p:nvPr/>
          </p:nvSpPr>
          <p:spPr bwMode="auto">
            <a:xfrm>
              <a:off x="1475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93" name="Line 38"/>
            <p:cNvSpPr>
              <a:spLocks noChangeShapeType="1"/>
            </p:cNvSpPr>
            <p:nvPr/>
          </p:nvSpPr>
          <p:spPr bwMode="auto">
            <a:xfrm>
              <a:off x="1475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94" name="Line 39"/>
            <p:cNvSpPr>
              <a:spLocks noChangeShapeType="1"/>
            </p:cNvSpPr>
            <p:nvPr/>
          </p:nvSpPr>
          <p:spPr bwMode="auto">
            <a:xfrm>
              <a:off x="1327" y="350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95" name="Line 40"/>
            <p:cNvSpPr>
              <a:spLocks noChangeShapeType="1"/>
            </p:cNvSpPr>
            <p:nvPr/>
          </p:nvSpPr>
          <p:spPr bwMode="auto">
            <a:xfrm>
              <a:off x="1327" y="374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96" name="Line 41"/>
            <p:cNvSpPr>
              <a:spLocks noChangeShapeType="1"/>
            </p:cNvSpPr>
            <p:nvPr/>
          </p:nvSpPr>
          <p:spPr bwMode="auto">
            <a:xfrm>
              <a:off x="1213" y="3508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97" name="Line 42"/>
            <p:cNvSpPr>
              <a:spLocks noChangeShapeType="1"/>
            </p:cNvSpPr>
            <p:nvPr/>
          </p:nvSpPr>
          <p:spPr bwMode="auto">
            <a:xfrm>
              <a:off x="1213" y="374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08550" name="Text Box 48"/>
          <p:cNvSpPr txBox="1">
            <a:spLocks noChangeArrowheads="1"/>
          </p:cNvSpPr>
          <p:nvPr/>
        </p:nvSpPr>
        <p:spPr bwMode="auto">
          <a:xfrm>
            <a:off x="625475" y="4662488"/>
            <a:ext cx="200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  <a:ea typeface="ＭＳ Ｐゴシック"/>
                <a:cs typeface="ＭＳ Ｐゴシック"/>
              </a:rPr>
              <a:t>IPv4 source, dest addr </a:t>
            </a:r>
          </a:p>
        </p:txBody>
      </p:sp>
      <p:sp>
        <p:nvSpPr>
          <p:cNvPr id="108551" name="Text Box 50"/>
          <p:cNvSpPr txBox="1">
            <a:spLocks noChangeArrowheads="1"/>
          </p:cNvSpPr>
          <p:nvPr/>
        </p:nvSpPr>
        <p:spPr bwMode="auto">
          <a:xfrm>
            <a:off x="663575" y="4994275"/>
            <a:ext cx="1652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  <a:ea typeface="ＭＳ Ｐゴシック"/>
                <a:cs typeface="ＭＳ Ｐゴシック"/>
              </a:rPr>
              <a:t>IPv4 header fields </a:t>
            </a:r>
          </a:p>
        </p:txBody>
      </p:sp>
      <p:sp>
        <p:nvSpPr>
          <p:cNvPr id="108552" name="Line 55"/>
          <p:cNvSpPr>
            <a:spLocks noChangeShapeType="1"/>
          </p:cNvSpPr>
          <p:nvPr/>
        </p:nvSpPr>
        <p:spPr bwMode="auto">
          <a:xfrm>
            <a:off x="2473325" y="4918075"/>
            <a:ext cx="419100" cy="6810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08553" name="Line 56"/>
          <p:cNvSpPr>
            <a:spLocks noChangeShapeType="1"/>
          </p:cNvSpPr>
          <p:nvPr/>
        </p:nvSpPr>
        <p:spPr bwMode="auto">
          <a:xfrm>
            <a:off x="2414588" y="4905375"/>
            <a:ext cx="827087" cy="6365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08554" name="Line 57"/>
          <p:cNvSpPr>
            <a:spLocks noChangeShapeType="1"/>
          </p:cNvSpPr>
          <p:nvPr/>
        </p:nvSpPr>
        <p:spPr bwMode="auto">
          <a:xfrm>
            <a:off x="1533525" y="5264150"/>
            <a:ext cx="782638" cy="3651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08555" name="Line 24"/>
          <p:cNvSpPr>
            <a:spLocks noChangeShapeType="1"/>
          </p:cNvSpPr>
          <p:nvPr/>
        </p:nvSpPr>
        <p:spPr bwMode="auto">
          <a:xfrm>
            <a:off x="5284788" y="6367463"/>
            <a:ext cx="169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08556" name="Line 25"/>
          <p:cNvSpPr>
            <a:spLocks noChangeShapeType="1"/>
          </p:cNvSpPr>
          <p:nvPr/>
        </p:nvSpPr>
        <p:spPr bwMode="auto">
          <a:xfrm flipH="1">
            <a:off x="2095500" y="6367463"/>
            <a:ext cx="1606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0" name="Text Box 64"/>
          <p:cNvSpPr txBox="1">
            <a:spLocks noChangeArrowheads="1"/>
          </p:cNvSpPr>
          <p:nvPr/>
        </p:nvSpPr>
        <p:spPr bwMode="auto">
          <a:xfrm>
            <a:off x="4129088" y="5992813"/>
            <a:ext cx="167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IPv6 datagram</a:t>
            </a:r>
          </a:p>
        </p:txBody>
      </p:sp>
      <p:sp>
        <p:nvSpPr>
          <p:cNvPr id="31" name="Line 65"/>
          <p:cNvSpPr>
            <a:spLocks noChangeShapeType="1"/>
          </p:cNvSpPr>
          <p:nvPr/>
        </p:nvSpPr>
        <p:spPr bwMode="auto">
          <a:xfrm>
            <a:off x="5765800" y="616267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2" name="Line 66"/>
          <p:cNvSpPr>
            <a:spLocks noChangeShapeType="1"/>
          </p:cNvSpPr>
          <p:nvPr/>
        </p:nvSpPr>
        <p:spPr bwMode="auto">
          <a:xfrm flipH="1">
            <a:off x="3267075" y="6162675"/>
            <a:ext cx="925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08560" name="Rectangle 69"/>
          <p:cNvSpPr>
            <a:spLocks noChangeArrowheads="1"/>
          </p:cNvSpPr>
          <p:nvPr/>
        </p:nvSpPr>
        <p:spPr bwMode="auto">
          <a:xfrm>
            <a:off x="3436938" y="5514975"/>
            <a:ext cx="3422650" cy="401638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grpSp>
        <p:nvGrpSpPr>
          <p:cNvPr id="34" name="Group 70"/>
          <p:cNvGrpSpPr>
            <a:grpSpLocks/>
          </p:cNvGrpSpPr>
          <p:nvPr/>
        </p:nvGrpSpPr>
        <p:grpSpPr bwMode="auto">
          <a:xfrm>
            <a:off x="4552950" y="4416425"/>
            <a:ext cx="3379788" cy="1109663"/>
            <a:chOff x="2868" y="2782"/>
            <a:chExt cx="2129" cy="699"/>
          </a:xfrm>
        </p:grpSpPr>
        <p:sp>
          <p:nvSpPr>
            <p:cNvPr id="108580" name="Text Box 51"/>
            <p:cNvSpPr txBox="1">
              <a:spLocks noChangeArrowheads="1"/>
            </p:cNvSpPr>
            <p:nvPr/>
          </p:nvSpPr>
          <p:spPr bwMode="auto">
            <a:xfrm>
              <a:off x="4204" y="2782"/>
              <a:ext cx="79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  <a:ea typeface="ＭＳ Ｐゴシック"/>
                  <a:cs typeface="ＭＳ Ｐゴシック"/>
                </a:rPr>
                <a:t>IPv4 payload </a:t>
              </a:r>
            </a:p>
          </p:txBody>
        </p:sp>
        <p:sp>
          <p:nvSpPr>
            <p:cNvPr id="108581" name="Line 54"/>
            <p:cNvSpPr>
              <a:spLocks noChangeShapeType="1"/>
            </p:cNvSpPr>
            <p:nvPr/>
          </p:nvSpPr>
          <p:spPr bwMode="auto">
            <a:xfrm flipH="1">
              <a:off x="2868" y="2979"/>
              <a:ext cx="1532" cy="50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37" name="Group 71"/>
          <p:cNvGrpSpPr>
            <a:grpSpLocks/>
          </p:cNvGrpSpPr>
          <p:nvPr/>
        </p:nvGrpSpPr>
        <p:grpSpPr bwMode="auto">
          <a:xfrm>
            <a:off x="2459038" y="4684713"/>
            <a:ext cx="4378325" cy="1239837"/>
            <a:chOff x="1665" y="1396"/>
            <a:chExt cx="2758" cy="781"/>
          </a:xfrm>
        </p:grpSpPr>
        <p:sp>
          <p:nvSpPr>
            <p:cNvPr id="108564" name="Rectangle 5"/>
            <p:cNvSpPr>
              <a:spLocks noChangeArrowheads="1"/>
            </p:cNvSpPr>
            <p:nvPr/>
          </p:nvSpPr>
          <p:spPr bwMode="auto">
            <a:xfrm>
              <a:off x="2280" y="1918"/>
              <a:ext cx="2143" cy="25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08565" name="Line 8"/>
            <p:cNvSpPr>
              <a:spLocks noChangeShapeType="1"/>
            </p:cNvSpPr>
            <p:nvPr/>
          </p:nvSpPr>
          <p:spPr bwMode="auto">
            <a:xfrm>
              <a:off x="2333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66" name="Line 9"/>
            <p:cNvSpPr>
              <a:spLocks noChangeShapeType="1"/>
            </p:cNvSpPr>
            <p:nvPr/>
          </p:nvSpPr>
          <p:spPr bwMode="auto">
            <a:xfrm>
              <a:off x="2307" y="1917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67" name="Line 10"/>
            <p:cNvSpPr>
              <a:spLocks noChangeShapeType="1"/>
            </p:cNvSpPr>
            <p:nvPr/>
          </p:nvSpPr>
          <p:spPr bwMode="auto">
            <a:xfrm>
              <a:off x="2381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68" name="Line 11"/>
            <p:cNvSpPr>
              <a:spLocks noChangeShapeType="1"/>
            </p:cNvSpPr>
            <p:nvPr/>
          </p:nvSpPr>
          <p:spPr bwMode="auto">
            <a:xfrm>
              <a:off x="2407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69" name="Line 12"/>
            <p:cNvSpPr>
              <a:spLocks noChangeShapeType="1"/>
            </p:cNvSpPr>
            <p:nvPr/>
          </p:nvSpPr>
          <p:spPr bwMode="auto">
            <a:xfrm>
              <a:off x="2441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70" name="Line 13"/>
            <p:cNvSpPr>
              <a:spLocks noChangeShapeType="1"/>
            </p:cNvSpPr>
            <p:nvPr/>
          </p:nvSpPr>
          <p:spPr bwMode="auto">
            <a:xfrm>
              <a:off x="2483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71" name="Line 14"/>
            <p:cNvSpPr>
              <a:spLocks noChangeShapeType="1"/>
            </p:cNvSpPr>
            <p:nvPr/>
          </p:nvSpPr>
          <p:spPr bwMode="auto">
            <a:xfrm>
              <a:off x="2679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72" name="Line 15"/>
            <p:cNvSpPr>
              <a:spLocks noChangeShapeType="1"/>
            </p:cNvSpPr>
            <p:nvPr/>
          </p:nvSpPr>
          <p:spPr bwMode="auto">
            <a:xfrm>
              <a:off x="2915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73" name="Text Box 16"/>
            <p:cNvSpPr txBox="1">
              <a:spLocks noChangeArrowheads="1"/>
            </p:cNvSpPr>
            <p:nvPr/>
          </p:nvSpPr>
          <p:spPr bwMode="auto">
            <a:xfrm>
              <a:off x="2672" y="1557"/>
              <a:ext cx="103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  <a:ea typeface="ＭＳ Ｐゴシック"/>
                  <a:cs typeface="ＭＳ Ｐゴシック"/>
                </a:rPr>
                <a:t>UDP/TCP payload</a:t>
              </a:r>
            </a:p>
          </p:txBody>
        </p:sp>
        <p:sp>
          <p:nvSpPr>
            <p:cNvPr id="108574" name="Text Box 17"/>
            <p:cNvSpPr txBox="1">
              <a:spLocks noChangeArrowheads="1"/>
            </p:cNvSpPr>
            <p:nvPr/>
          </p:nvSpPr>
          <p:spPr bwMode="auto">
            <a:xfrm>
              <a:off x="2500" y="1396"/>
              <a:ext cx="1202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400">
                  <a:latin typeface="Arial" charset="0"/>
                  <a:ea typeface="ＭＳ Ｐゴシック"/>
                  <a:cs typeface="ＭＳ Ｐゴシック"/>
                </a:rPr>
                <a:t>IPv6 source dest addr</a:t>
              </a:r>
            </a:p>
          </p:txBody>
        </p:sp>
        <p:sp>
          <p:nvSpPr>
            <p:cNvPr id="108575" name="Text Box 18"/>
            <p:cNvSpPr txBox="1">
              <a:spLocks noChangeArrowheads="1"/>
            </p:cNvSpPr>
            <p:nvPr/>
          </p:nvSpPr>
          <p:spPr bwMode="auto">
            <a:xfrm>
              <a:off x="1665" y="1492"/>
              <a:ext cx="101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400">
                  <a:latin typeface="Arial" charset="0"/>
                  <a:ea typeface="ＭＳ Ｐゴシック"/>
                  <a:cs typeface="ＭＳ Ｐゴシック"/>
                </a:rPr>
                <a:t>IPv6 header fields</a:t>
              </a:r>
            </a:p>
          </p:txBody>
        </p:sp>
        <p:sp>
          <p:nvSpPr>
            <p:cNvPr id="108576" name="Line 19"/>
            <p:cNvSpPr>
              <a:spLocks noChangeShapeType="1"/>
            </p:cNvSpPr>
            <p:nvPr/>
          </p:nvSpPr>
          <p:spPr bwMode="auto">
            <a:xfrm>
              <a:off x="2602" y="1543"/>
              <a:ext cx="3" cy="44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77" name="Line 20"/>
            <p:cNvSpPr>
              <a:spLocks noChangeShapeType="1"/>
            </p:cNvSpPr>
            <p:nvPr/>
          </p:nvSpPr>
          <p:spPr bwMode="auto">
            <a:xfrm>
              <a:off x="2594" y="1546"/>
              <a:ext cx="174" cy="4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78" name="Line 58"/>
            <p:cNvSpPr>
              <a:spLocks noChangeShapeType="1"/>
            </p:cNvSpPr>
            <p:nvPr/>
          </p:nvSpPr>
          <p:spPr bwMode="auto">
            <a:xfrm>
              <a:off x="2329" y="1701"/>
              <a:ext cx="57" cy="247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79" name="Line 59"/>
            <p:cNvSpPr>
              <a:spLocks noChangeShapeType="1"/>
            </p:cNvSpPr>
            <p:nvPr/>
          </p:nvSpPr>
          <p:spPr bwMode="auto">
            <a:xfrm>
              <a:off x="3334" y="1720"/>
              <a:ext cx="0" cy="25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pic>
        <p:nvPicPr>
          <p:cNvPr id="108563" name="Εικόνα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0288" y="6175375"/>
            <a:ext cx="17922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36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8FDB726-61A5-4ED9-9331-EA6C44467AF6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7302" y="158563"/>
            <a:ext cx="7772400" cy="990600"/>
          </a:xfrm>
        </p:spPr>
        <p:txBody>
          <a:bodyPr/>
          <a:lstStyle/>
          <a:p>
            <a:r>
              <a:rPr lang="el-GR" sz="3600" dirty="0" err="1" smtClean="0"/>
              <a:t>Σηράγγωση</a:t>
            </a:r>
            <a:r>
              <a:rPr lang="el-GR" sz="3600" dirty="0" smtClean="0"/>
              <a:t> (</a:t>
            </a:r>
            <a:r>
              <a:rPr lang="en-US" sz="3600" dirty="0" smtClean="0"/>
              <a:t>Tunneling</a:t>
            </a:r>
            <a:r>
              <a:rPr lang="el-GR" sz="3600" dirty="0" smtClean="0"/>
              <a:t>)</a:t>
            </a:r>
            <a:endParaRPr lang="en-US" sz="3600" dirty="0" smtClean="0"/>
          </a:p>
        </p:txBody>
      </p:sp>
      <p:grpSp>
        <p:nvGrpSpPr>
          <p:cNvPr id="2" name="Group 241"/>
          <p:cNvGrpSpPr>
            <a:grpSpLocks/>
          </p:cNvGrpSpPr>
          <p:nvPr/>
        </p:nvGrpSpPr>
        <p:grpSpPr bwMode="auto">
          <a:xfrm>
            <a:off x="442913" y="1289050"/>
            <a:ext cx="7497762" cy="1196975"/>
            <a:chOff x="261" y="619"/>
            <a:chExt cx="4723" cy="682"/>
          </a:xfrm>
        </p:grpSpPr>
        <p:grpSp>
          <p:nvGrpSpPr>
            <p:cNvPr id="109676" name="Group 3"/>
            <p:cNvGrpSpPr>
              <a:grpSpLocks/>
            </p:cNvGrpSpPr>
            <p:nvPr/>
          </p:nvGrpSpPr>
          <p:grpSpPr bwMode="auto">
            <a:xfrm>
              <a:off x="1356" y="707"/>
              <a:ext cx="446" cy="402"/>
              <a:chOff x="1898" y="728"/>
              <a:chExt cx="446" cy="402"/>
            </a:xfrm>
          </p:grpSpPr>
          <p:grpSp>
            <p:nvGrpSpPr>
              <p:cNvPr id="109734" name="Group 4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109736" name="Oval 5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09737" name="Line 6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738" name="Line 7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739" name="Rectangle 8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09740" name="Oval 9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09741" name="Group 10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109746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47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48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9742" name="Group 14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109743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4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4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109735" name="Text Box 18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2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A</a:t>
                </a:r>
              </a:p>
            </p:txBody>
          </p:sp>
        </p:grpSp>
        <p:grpSp>
          <p:nvGrpSpPr>
            <p:cNvPr id="109677" name="Group 19"/>
            <p:cNvGrpSpPr>
              <a:grpSpLocks/>
            </p:cNvGrpSpPr>
            <p:nvPr/>
          </p:nvGrpSpPr>
          <p:grpSpPr bwMode="auto">
            <a:xfrm>
              <a:off x="2015" y="710"/>
              <a:ext cx="446" cy="402"/>
              <a:chOff x="1898" y="728"/>
              <a:chExt cx="446" cy="402"/>
            </a:xfrm>
          </p:grpSpPr>
          <p:grpSp>
            <p:nvGrpSpPr>
              <p:cNvPr id="109719" name="Group 20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109721" name="Oval 21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09722" name="Line 22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723" name="Line 23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724" name="Rectangle 24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09725" name="Oval 25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09726" name="Group 26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109731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3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3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9727" name="Group 30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109728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2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30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109720" name="Text Box 34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B</a:t>
                </a:r>
              </a:p>
            </p:txBody>
          </p:sp>
        </p:grpSp>
        <p:grpSp>
          <p:nvGrpSpPr>
            <p:cNvPr id="109678" name="Group 35"/>
            <p:cNvGrpSpPr>
              <a:grpSpLocks/>
            </p:cNvGrpSpPr>
            <p:nvPr/>
          </p:nvGrpSpPr>
          <p:grpSpPr bwMode="auto">
            <a:xfrm>
              <a:off x="3914" y="704"/>
              <a:ext cx="446" cy="402"/>
              <a:chOff x="1898" y="728"/>
              <a:chExt cx="446" cy="402"/>
            </a:xfrm>
          </p:grpSpPr>
          <p:grpSp>
            <p:nvGrpSpPr>
              <p:cNvPr id="109704" name="Group 36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109706" name="Oval 37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09707" name="Line 38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708" name="Line 39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709" name="Rectangle 40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09710" name="Oval 41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09711" name="Group 42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109716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1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18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9712" name="Group 46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109713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14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15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109705" name="Text Box 50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E</a:t>
                </a:r>
              </a:p>
            </p:txBody>
          </p:sp>
        </p:grpSp>
        <p:grpSp>
          <p:nvGrpSpPr>
            <p:cNvPr id="109679" name="Group 51"/>
            <p:cNvGrpSpPr>
              <a:grpSpLocks/>
            </p:cNvGrpSpPr>
            <p:nvPr/>
          </p:nvGrpSpPr>
          <p:grpSpPr bwMode="auto">
            <a:xfrm>
              <a:off x="4538" y="697"/>
              <a:ext cx="446" cy="402"/>
              <a:chOff x="1898" y="728"/>
              <a:chExt cx="446" cy="402"/>
            </a:xfrm>
          </p:grpSpPr>
          <p:grpSp>
            <p:nvGrpSpPr>
              <p:cNvPr id="109689" name="Group 52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109691" name="Oval 53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09692" name="Line 54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93" name="Line 55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94" name="Rectangle 56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09695" name="Oval 57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09696" name="Group 58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109701" name="Line 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02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03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9697" name="Group 62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109698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99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00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109690" name="Text Box 66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F</a:t>
                </a:r>
              </a:p>
            </p:txBody>
          </p:sp>
        </p:grpSp>
        <p:sp>
          <p:nvSpPr>
            <p:cNvPr id="109680" name="Rectangle 67"/>
            <p:cNvSpPr>
              <a:spLocks noChangeArrowheads="1"/>
            </p:cNvSpPr>
            <p:nvPr/>
          </p:nvSpPr>
          <p:spPr bwMode="auto">
            <a:xfrm>
              <a:off x="2460" y="1001"/>
              <a:ext cx="1437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09681" name="Line 68"/>
            <p:cNvSpPr>
              <a:spLocks noChangeShapeType="1"/>
            </p:cNvSpPr>
            <p:nvPr/>
          </p:nvSpPr>
          <p:spPr bwMode="auto">
            <a:xfrm flipV="1">
              <a:off x="1809" y="1016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9682" name="Line 69"/>
            <p:cNvSpPr>
              <a:spLocks noChangeShapeType="1"/>
            </p:cNvSpPr>
            <p:nvPr/>
          </p:nvSpPr>
          <p:spPr bwMode="auto">
            <a:xfrm flipV="1">
              <a:off x="4358" y="1004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9683" name="Text Box 70"/>
            <p:cNvSpPr txBox="1">
              <a:spLocks noChangeArrowheads="1"/>
            </p:cNvSpPr>
            <p:nvPr/>
          </p:nvSpPr>
          <p:spPr bwMode="auto">
            <a:xfrm>
              <a:off x="1392" y="1088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IPv6</a:t>
              </a:r>
            </a:p>
          </p:txBody>
        </p:sp>
        <p:sp>
          <p:nvSpPr>
            <p:cNvPr id="109684" name="Text Box 71"/>
            <p:cNvSpPr txBox="1">
              <a:spLocks noChangeArrowheads="1"/>
            </p:cNvSpPr>
            <p:nvPr/>
          </p:nvSpPr>
          <p:spPr bwMode="auto">
            <a:xfrm>
              <a:off x="2051" y="1089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IPv6</a:t>
              </a:r>
            </a:p>
          </p:txBody>
        </p:sp>
        <p:sp>
          <p:nvSpPr>
            <p:cNvPr id="109685" name="Text Box 72"/>
            <p:cNvSpPr txBox="1">
              <a:spLocks noChangeArrowheads="1"/>
            </p:cNvSpPr>
            <p:nvPr/>
          </p:nvSpPr>
          <p:spPr bwMode="auto">
            <a:xfrm>
              <a:off x="3957" y="1084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IPv6</a:t>
              </a:r>
            </a:p>
          </p:txBody>
        </p:sp>
        <p:sp>
          <p:nvSpPr>
            <p:cNvPr id="109686" name="Text Box 73"/>
            <p:cNvSpPr txBox="1">
              <a:spLocks noChangeArrowheads="1"/>
            </p:cNvSpPr>
            <p:nvPr/>
          </p:nvSpPr>
          <p:spPr bwMode="auto">
            <a:xfrm>
              <a:off x="4575" y="1086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IPv6</a:t>
              </a:r>
            </a:p>
          </p:txBody>
        </p:sp>
        <p:sp>
          <p:nvSpPr>
            <p:cNvPr id="109687" name="Text Box 74"/>
            <p:cNvSpPr txBox="1">
              <a:spLocks noChangeArrowheads="1"/>
            </p:cNvSpPr>
            <p:nvPr/>
          </p:nvSpPr>
          <p:spPr bwMode="auto">
            <a:xfrm>
              <a:off x="2583" y="619"/>
              <a:ext cx="131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IPv4 tunnel </a:t>
              </a:r>
              <a:r>
                <a:rPr lang="el-GR" sz="1600">
                  <a:solidFill>
                    <a:srgbClr val="FF0000"/>
                  </a:solidFill>
                </a:rPr>
                <a:t>συνδέει </a:t>
              </a:r>
            </a:p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IPv6 </a:t>
              </a:r>
              <a:r>
                <a:rPr lang="el-GR" sz="1600">
                  <a:solidFill>
                    <a:srgbClr val="FF0000"/>
                  </a:solidFill>
                </a:rPr>
                <a:t>δρομολογητές</a:t>
              </a:r>
              <a:endParaRPr lang="en-US" sz="1600">
                <a:solidFill>
                  <a:srgbClr val="FF0000"/>
                </a:solidFill>
              </a:endParaRPr>
            </a:p>
          </p:txBody>
        </p:sp>
        <p:sp>
          <p:nvSpPr>
            <p:cNvPr id="109688" name="Text Box 75"/>
            <p:cNvSpPr txBox="1">
              <a:spLocks noChangeArrowheads="1"/>
            </p:cNvSpPr>
            <p:nvPr/>
          </p:nvSpPr>
          <p:spPr bwMode="auto">
            <a:xfrm>
              <a:off x="261" y="828"/>
              <a:ext cx="88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/>
                <a:t>Λογική όψη</a:t>
              </a:r>
              <a:r>
                <a:rPr lang="en-US"/>
                <a:t>:</a:t>
              </a:r>
            </a:p>
          </p:txBody>
        </p:sp>
      </p:grpSp>
      <p:grpSp>
        <p:nvGrpSpPr>
          <p:cNvPr id="109572" name="Group 240"/>
          <p:cNvGrpSpPr>
            <a:grpSpLocks/>
          </p:cNvGrpSpPr>
          <p:nvPr/>
        </p:nvGrpSpPr>
        <p:grpSpPr bwMode="auto">
          <a:xfrm>
            <a:off x="307975" y="3044825"/>
            <a:ext cx="7593013" cy="963613"/>
            <a:chOff x="195" y="1410"/>
            <a:chExt cx="4783" cy="607"/>
          </a:xfrm>
        </p:grpSpPr>
        <p:sp>
          <p:nvSpPr>
            <p:cNvPr id="109574" name="Text Box 76"/>
            <p:cNvSpPr txBox="1">
              <a:spLocks noChangeArrowheads="1"/>
            </p:cNvSpPr>
            <p:nvPr/>
          </p:nvSpPr>
          <p:spPr bwMode="auto">
            <a:xfrm>
              <a:off x="195" y="1555"/>
              <a:ext cx="8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/>
                <a:t>Φυσική όψη</a:t>
              </a:r>
              <a:r>
                <a:rPr lang="en-US"/>
                <a:t>:</a:t>
              </a:r>
            </a:p>
          </p:txBody>
        </p:sp>
        <p:grpSp>
          <p:nvGrpSpPr>
            <p:cNvPr id="109575" name="Group 77"/>
            <p:cNvGrpSpPr>
              <a:grpSpLocks/>
            </p:cNvGrpSpPr>
            <p:nvPr/>
          </p:nvGrpSpPr>
          <p:grpSpPr bwMode="auto">
            <a:xfrm>
              <a:off x="1350" y="1420"/>
              <a:ext cx="446" cy="402"/>
              <a:chOff x="1898" y="728"/>
              <a:chExt cx="446" cy="402"/>
            </a:xfrm>
          </p:grpSpPr>
          <p:grpSp>
            <p:nvGrpSpPr>
              <p:cNvPr id="109661" name="Group 78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109663" name="Oval 79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09664" name="Line 80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65" name="Line 81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66" name="Rectangle 82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09667" name="Oval 83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09668" name="Group 84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109673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74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75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9669" name="Group 88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109670" name="Line 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71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72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109662" name="Text Box 92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2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A</a:t>
                </a:r>
              </a:p>
            </p:txBody>
          </p:sp>
        </p:grpSp>
        <p:grpSp>
          <p:nvGrpSpPr>
            <p:cNvPr id="109576" name="Group 93"/>
            <p:cNvGrpSpPr>
              <a:grpSpLocks/>
            </p:cNvGrpSpPr>
            <p:nvPr/>
          </p:nvGrpSpPr>
          <p:grpSpPr bwMode="auto">
            <a:xfrm>
              <a:off x="2009" y="1423"/>
              <a:ext cx="446" cy="402"/>
              <a:chOff x="1898" y="728"/>
              <a:chExt cx="446" cy="402"/>
            </a:xfrm>
          </p:grpSpPr>
          <p:grpSp>
            <p:nvGrpSpPr>
              <p:cNvPr id="109646" name="Group 94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109648" name="Oval 95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09649" name="Line 96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50" name="Line 97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51" name="Rectangle 98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09652" name="Oval 99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09653" name="Group 100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109658" name="Line 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59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60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9654" name="Group 104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109655" name="Line 1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56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57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109647" name="Text Box 108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B</a:t>
                </a:r>
              </a:p>
            </p:txBody>
          </p:sp>
        </p:grpSp>
        <p:grpSp>
          <p:nvGrpSpPr>
            <p:cNvPr id="109577" name="Group 109"/>
            <p:cNvGrpSpPr>
              <a:grpSpLocks/>
            </p:cNvGrpSpPr>
            <p:nvPr/>
          </p:nvGrpSpPr>
          <p:grpSpPr bwMode="auto">
            <a:xfrm>
              <a:off x="3908" y="1417"/>
              <a:ext cx="446" cy="402"/>
              <a:chOff x="1898" y="728"/>
              <a:chExt cx="446" cy="402"/>
            </a:xfrm>
          </p:grpSpPr>
          <p:grpSp>
            <p:nvGrpSpPr>
              <p:cNvPr id="109631" name="Group 110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109633" name="Oval 111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09634" name="Line 112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35" name="Line 113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36" name="Rectangle 114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09637" name="Oval 115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09638" name="Group 116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109643" name="Line 1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44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45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9639" name="Group 120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109640" name="Line 1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41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42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109632" name="Text Box 124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E</a:t>
                </a:r>
              </a:p>
            </p:txBody>
          </p:sp>
        </p:grpSp>
        <p:grpSp>
          <p:nvGrpSpPr>
            <p:cNvPr id="109578" name="Group 125"/>
            <p:cNvGrpSpPr>
              <a:grpSpLocks/>
            </p:cNvGrpSpPr>
            <p:nvPr/>
          </p:nvGrpSpPr>
          <p:grpSpPr bwMode="auto">
            <a:xfrm>
              <a:off x="4532" y="1410"/>
              <a:ext cx="446" cy="402"/>
              <a:chOff x="1898" y="728"/>
              <a:chExt cx="446" cy="402"/>
            </a:xfrm>
          </p:grpSpPr>
          <p:grpSp>
            <p:nvGrpSpPr>
              <p:cNvPr id="109616" name="Group 126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109618" name="Oval 127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09619" name="Line 128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20" name="Line 129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21" name="Rectangle 130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09622" name="Oval 131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09623" name="Group 132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109628" name="Line 1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29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30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9624" name="Group 136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109625" name="Line 1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26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27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109617" name="Text Box 140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F</a:t>
                </a:r>
              </a:p>
            </p:txBody>
          </p:sp>
        </p:grpSp>
        <p:sp>
          <p:nvSpPr>
            <p:cNvPr id="109579" name="Line 141"/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9580" name="Line 142"/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9581" name="Text Box 143"/>
            <p:cNvSpPr txBox="1">
              <a:spLocks noChangeArrowheads="1"/>
            </p:cNvSpPr>
            <p:nvPr/>
          </p:nvSpPr>
          <p:spPr bwMode="auto">
            <a:xfrm>
              <a:off x="1386" y="1801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IPv6</a:t>
              </a:r>
            </a:p>
          </p:txBody>
        </p:sp>
        <p:sp>
          <p:nvSpPr>
            <p:cNvPr id="109582" name="Text Box 144"/>
            <p:cNvSpPr txBox="1">
              <a:spLocks noChangeArrowheads="1"/>
            </p:cNvSpPr>
            <p:nvPr/>
          </p:nvSpPr>
          <p:spPr bwMode="auto">
            <a:xfrm>
              <a:off x="2045" y="1802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IPv6</a:t>
              </a:r>
            </a:p>
          </p:txBody>
        </p:sp>
        <p:sp>
          <p:nvSpPr>
            <p:cNvPr id="109583" name="Text Box 145"/>
            <p:cNvSpPr txBox="1">
              <a:spLocks noChangeArrowheads="1"/>
            </p:cNvSpPr>
            <p:nvPr/>
          </p:nvSpPr>
          <p:spPr bwMode="auto">
            <a:xfrm>
              <a:off x="3951" y="1797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IPv6</a:t>
              </a:r>
            </a:p>
          </p:txBody>
        </p:sp>
        <p:sp>
          <p:nvSpPr>
            <p:cNvPr id="109584" name="Text Box 146"/>
            <p:cNvSpPr txBox="1">
              <a:spLocks noChangeArrowheads="1"/>
            </p:cNvSpPr>
            <p:nvPr/>
          </p:nvSpPr>
          <p:spPr bwMode="auto">
            <a:xfrm>
              <a:off x="4569" y="1799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IPv6</a:t>
              </a:r>
            </a:p>
          </p:txBody>
        </p:sp>
        <p:sp>
          <p:nvSpPr>
            <p:cNvPr id="109585" name="Line 147"/>
            <p:cNvSpPr>
              <a:spLocks noChangeShapeType="1"/>
            </p:cNvSpPr>
            <p:nvPr/>
          </p:nvSpPr>
          <p:spPr bwMode="auto">
            <a:xfrm flipV="1">
              <a:off x="2454" y="1723"/>
              <a:ext cx="146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9586" name="Text Box 180"/>
            <p:cNvSpPr txBox="1">
              <a:spLocks noChangeArrowheads="1"/>
            </p:cNvSpPr>
            <p:nvPr/>
          </p:nvSpPr>
          <p:spPr bwMode="auto">
            <a:xfrm>
              <a:off x="2663" y="1804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IPv4</a:t>
              </a:r>
            </a:p>
          </p:txBody>
        </p:sp>
        <p:sp>
          <p:nvSpPr>
            <p:cNvPr id="109587" name="Text Box 181"/>
            <p:cNvSpPr txBox="1">
              <a:spLocks noChangeArrowheads="1"/>
            </p:cNvSpPr>
            <p:nvPr/>
          </p:nvSpPr>
          <p:spPr bwMode="auto">
            <a:xfrm>
              <a:off x="3289" y="1805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IPv4</a:t>
              </a:r>
            </a:p>
          </p:txBody>
        </p:sp>
        <p:grpSp>
          <p:nvGrpSpPr>
            <p:cNvPr id="109588" name="Group 212"/>
            <p:cNvGrpSpPr>
              <a:grpSpLocks/>
            </p:cNvGrpSpPr>
            <p:nvPr/>
          </p:nvGrpSpPr>
          <p:grpSpPr bwMode="auto">
            <a:xfrm>
              <a:off x="2621" y="1586"/>
              <a:ext cx="446" cy="212"/>
              <a:chOff x="1510" y="1569"/>
              <a:chExt cx="446" cy="212"/>
            </a:xfrm>
          </p:grpSpPr>
          <p:sp>
            <p:nvSpPr>
              <p:cNvPr id="109603" name="Oval 213"/>
              <p:cNvSpPr>
                <a:spLocks noChangeArrowheads="1"/>
              </p:cNvSpPr>
              <p:nvPr/>
            </p:nvSpPr>
            <p:spPr bwMode="auto">
              <a:xfrm>
                <a:off x="1513" y="1635"/>
                <a:ext cx="443" cy="14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09604" name="Line 214"/>
              <p:cNvSpPr>
                <a:spLocks noChangeShapeType="1"/>
              </p:cNvSpPr>
              <p:nvPr/>
            </p:nvSpPr>
            <p:spPr bwMode="auto">
              <a:xfrm>
                <a:off x="1513" y="1628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9605" name="Line 215"/>
              <p:cNvSpPr>
                <a:spLocks noChangeShapeType="1"/>
              </p:cNvSpPr>
              <p:nvPr/>
            </p:nvSpPr>
            <p:spPr bwMode="auto">
              <a:xfrm>
                <a:off x="1860" y="1635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9606" name="Rectangle 216"/>
              <p:cNvSpPr>
                <a:spLocks noChangeArrowheads="1"/>
              </p:cNvSpPr>
              <p:nvPr/>
            </p:nvSpPr>
            <p:spPr bwMode="auto">
              <a:xfrm>
                <a:off x="1513" y="1628"/>
                <a:ext cx="439" cy="7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09607" name="Oval 217"/>
              <p:cNvSpPr>
                <a:spLocks noChangeArrowheads="1"/>
              </p:cNvSpPr>
              <p:nvPr/>
            </p:nvSpPr>
            <p:spPr bwMode="auto">
              <a:xfrm>
                <a:off x="1510" y="1569"/>
                <a:ext cx="443" cy="14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09608" name="Group 218"/>
              <p:cNvGrpSpPr>
                <a:grpSpLocks/>
              </p:cNvGrpSpPr>
              <p:nvPr/>
            </p:nvGrpSpPr>
            <p:grpSpPr bwMode="auto">
              <a:xfrm>
                <a:off x="1619" y="1597"/>
                <a:ext cx="221" cy="85"/>
                <a:chOff x="2848" y="848"/>
                <a:chExt cx="140" cy="98"/>
              </a:xfrm>
            </p:grpSpPr>
            <p:sp>
              <p:nvSpPr>
                <p:cNvPr id="109613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14" name="Line 2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15" name="Line 2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09609" name="Group 222"/>
              <p:cNvGrpSpPr>
                <a:grpSpLocks/>
              </p:cNvGrpSpPr>
              <p:nvPr/>
            </p:nvGrpSpPr>
            <p:grpSpPr bwMode="auto">
              <a:xfrm flipV="1">
                <a:off x="1619" y="1596"/>
                <a:ext cx="221" cy="87"/>
                <a:chOff x="2848" y="848"/>
                <a:chExt cx="140" cy="98"/>
              </a:xfrm>
            </p:grpSpPr>
            <p:sp>
              <p:nvSpPr>
                <p:cNvPr id="109610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11" name="Line 2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12" name="Line 2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09589" name="Group 226"/>
            <p:cNvGrpSpPr>
              <a:grpSpLocks/>
            </p:cNvGrpSpPr>
            <p:nvPr/>
          </p:nvGrpSpPr>
          <p:grpSpPr bwMode="auto">
            <a:xfrm>
              <a:off x="3235" y="1591"/>
              <a:ext cx="446" cy="212"/>
              <a:chOff x="1510" y="1569"/>
              <a:chExt cx="446" cy="212"/>
            </a:xfrm>
          </p:grpSpPr>
          <p:sp>
            <p:nvSpPr>
              <p:cNvPr id="109590" name="Oval 227"/>
              <p:cNvSpPr>
                <a:spLocks noChangeArrowheads="1"/>
              </p:cNvSpPr>
              <p:nvPr/>
            </p:nvSpPr>
            <p:spPr bwMode="auto">
              <a:xfrm>
                <a:off x="1513" y="1635"/>
                <a:ext cx="443" cy="14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09591" name="Line 228"/>
              <p:cNvSpPr>
                <a:spLocks noChangeShapeType="1"/>
              </p:cNvSpPr>
              <p:nvPr/>
            </p:nvSpPr>
            <p:spPr bwMode="auto">
              <a:xfrm>
                <a:off x="1513" y="1628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9592" name="Line 229"/>
              <p:cNvSpPr>
                <a:spLocks noChangeShapeType="1"/>
              </p:cNvSpPr>
              <p:nvPr/>
            </p:nvSpPr>
            <p:spPr bwMode="auto">
              <a:xfrm>
                <a:off x="1860" y="1635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9593" name="Rectangle 230"/>
              <p:cNvSpPr>
                <a:spLocks noChangeArrowheads="1"/>
              </p:cNvSpPr>
              <p:nvPr/>
            </p:nvSpPr>
            <p:spPr bwMode="auto">
              <a:xfrm>
                <a:off x="1513" y="1628"/>
                <a:ext cx="439" cy="7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09594" name="Oval 231"/>
              <p:cNvSpPr>
                <a:spLocks noChangeArrowheads="1"/>
              </p:cNvSpPr>
              <p:nvPr/>
            </p:nvSpPr>
            <p:spPr bwMode="auto">
              <a:xfrm>
                <a:off x="1510" y="1569"/>
                <a:ext cx="443" cy="14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09595" name="Group 232"/>
              <p:cNvGrpSpPr>
                <a:grpSpLocks/>
              </p:cNvGrpSpPr>
              <p:nvPr/>
            </p:nvGrpSpPr>
            <p:grpSpPr bwMode="auto">
              <a:xfrm>
                <a:off x="1619" y="1597"/>
                <a:ext cx="221" cy="85"/>
                <a:chOff x="2848" y="848"/>
                <a:chExt cx="140" cy="98"/>
              </a:xfrm>
            </p:grpSpPr>
            <p:sp>
              <p:nvSpPr>
                <p:cNvPr id="109600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01" name="Line 2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02" name="Line 2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09596" name="Group 236"/>
              <p:cNvGrpSpPr>
                <a:grpSpLocks/>
              </p:cNvGrpSpPr>
              <p:nvPr/>
            </p:nvGrpSpPr>
            <p:grpSpPr bwMode="auto">
              <a:xfrm flipV="1">
                <a:off x="1619" y="1596"/>
                <a:ext cx="221" cy="87"/>
                <a:chOff x="2848" y="848"/>
                <a:chExt cx="140" cy="98"/>
              </a:xfrm>
            </p:grpSpPr>
            <p:sp>
              <p:nvSpPr>
                <p:cNvPr id="109597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598" name="Line 2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599" name="Line 2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  <p:sp>
        <p:nvSpPr>
          <p:cNvPr id="10957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63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B8BFC10-06B8-4A6E-9AA9-368BC772B9EF}" type="slidenum">
              <a:rPr lang="en-US" smtClean="0"/>
              <a:pPr/>
              <a:t>7</a:t>
            </a:fld>
            <a:endParaRPr lang="en-US" smtClean="0"/>
          </a:p>
        </p:txBody>
      </p:sp>
      <p:grpSp>
        <p:nvGrpSpPr>
          <p:cNvPr id="21506" name="Group 166"/>
          <p:cNvGrpSpPr>
            <a:grpSpLocks/>
          </p:cNvGrpSpPr>
          <p:nvPr/>
        </p:nvGrpSpPr>
        <p:grpSpPr bwMode="auto">
          <a:xfrm>
            <a:off x="1109663" y="1208088"/>
            <a:ext cx="5722937" cy="5245100"/>
            <a:chOff x="277" y="129"/>
            <a:chExt cx="3605" cy="3304"/>
          </a:xfrm>
        </p:grpSpPr>
        <p:sp>
          <p:nvSpPr>
            <p:cNvPr id="21513" name="Freeform 2"/>
            <p:cNvSpPr>
              <a:spLocks/>
            </p:cNvSpPr>
            <p:nvPr/>
          </p:nvSpPr>
          <p:spPr bwMode="auto">
            <a:xfrm>
              <a:off x="2031" y="2058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14" name="Freeform 3"/>
            <p:cNvSpPr>
              <a:spLocks/>
            </p:cNvSpPr>
            <p:nvPr/>
          </p:nvSpPr>
          <p:spPr bwMode="auto">
            <a:xfrm>
              <a:off x="1090" y="1594"/>
              <a:ext cx="1443" cy="816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15" name="Rectangle 4"/>
            <p:cNvSpPr>
              <a:spLocks noChangeArrowheads="1"/>
            </p:cNvSpPr>
            <p:nvPr/>
          </p:nvSpPr>
          <p:spPr bwMode="auto">
            <a:xfrm>
              <a:off x="1084" y="129"/>
              <a:ext cx="1460" cy="147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1516" name="Oval 5"/>
            <p:cNvSpPr>
              <a:spLocks noChangeArrowheads="1"/>
            </p:cNvSpPr>
            <p:nvPr/>
          </p:nvSpPr>
          <p:spPr bwMode="auto">
            <a:xfrm>
              <a:off x="1163" y="162"/>
              <a:ext cx="1320" cy="3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1517" name="Freeform 6"/>
            <p:cNvSpPr>
              <a:spLocks/>
            </p:cNvSpPr>
            <p:nvPr/>
          </p:nvSpPr>
          <p:spPr bwMode="auto">
            <a:xfrm>
              <a:off x="2433" y="22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1518" name="Group 7"/>
            <p:cNvGrpSpPr>
              <a:grpSpLocks/>
            </p:cNvGrpSpPr>
            <p:nvPr/>
          </p:nvGrpSpPr>
          <p:grpSpPr bwMode="auto">
            <a:xfrm>
              <a:off x="2122" y="2359"/>
              <a:ext cx="316" cy="147"/>
              <a:chOff x="3600" y="219"/>
              <a:chExt cx="360" cy="175"/>
            </a:xfrm>
          </p:grpSpPr>
          <p:sp>
            <p:nvSpPr>
              <p:cNvPr id="21663" name="Oval 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664" name="Line 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65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66" name="Rectangle 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1667" name="Oval 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21668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67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74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75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1669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67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71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72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519" name="Group 21"/>
            <p:cNvGrpSpPr>
              <a:grpSpLocks/>
            </p:cNvGrpSpPr>
            <p:nvPr/>
          </p:nvGrpSpPr>
          <p:grpSpPr bwMode="auto">
            <a:xfrm>
              <a:off x="2344" y="2761"/>
              <a:ext cx="316" cy="147"/>
              <a:chOff x="3600" y="219"/>
              <a:chExt cx="360" cy="175"/>
            </a:xfrm>
          </p:grpSpPr>
          <p:sp>
            <p:nvSpPr>
              <p:cNvPr id="21650" name="Oval 2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651" name="Line 2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52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53" name="Rectangle 2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1654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21655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660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61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62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1656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65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58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59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520" name="Group 35"/>
            <p:cNvGrpSpPr>
              <a:grpSpLocks/>
            </p:cNvGrpSpPr>
            <p:nvPr/>
          </p:nvGrpSpPr>
          <p:grpSpPr bwMode="auto">
            <a:xfrm>
              <a:off x="2769" y="2167"/>
              <a:ext cx="316" cy="147"/>
              <a:chOff x="3600" y="219"/>
              <a:chExt cx="360" cy="175"/>
            </a:xfrm>
          </p:grpSpPr>
          <p:sp>
            <p:nvSpPr>
              <p:cNvPr id="21637" name="Oval 3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638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39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40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1641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21642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647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48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49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1643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644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45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46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521" name="Group 49"/>
            <p:cNvGrpSpPr>
              <a:grpSpLocks/>
            </p:cNvGrpSpPr>
            <p:nvPr/>
          </p:nvGrpSpPr>
          <p:grpSpPr bwMode="auto">
            <a:xfrm>
              <a:off x="2720" y="2586"/>
              <a:ext cx="315" cy="147"/>
              <a:chOff x="3600" y="219"/>
              <a:chExt cx="360" cy="175"/>
            </a:xfrm>
          </p:grpSpPr>
          <p:sp>
            <p:nvSpPr>
              <p:cNvPr id="21624" name="Oval 5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625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26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27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1628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21629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634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35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36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1630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631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32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33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522" name="Group 63"/>
            <p:cNvGrpSpPr>
              <a:grpSpLocks/>
            </p:cNvGrpSpPr>
            <p:nvPr/>
          </p:nvGrpSpPr>
          <p:grpSpPr bwMode="auto">
            <a:xfrm>
              <a:off x="3120" y="2773"/>
              <a:ext cx="316" cy="147"/>
              <a:chOff x="3600" y="219"/>
              <a:chExt cx="360" cy="175"/>
            </a:xfrm>
          </p:grpSpPr>
          <p:sp>
            <p:nvSpPr>
              <p:cNvPr id="21611" name="Oval 6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612" name="Line 6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13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14" name="Rectangle 6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1615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21616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621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22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23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1617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618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19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20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523" name="Group 77"/>
            <p:cNvGrpSpPr>
              <a:grpSpLocks/>
            </p:cNvGrpSpPr>
            <p:nvPr/>
          </p:nvGrpSpPr>
          <p:grpSpPr bwMode="auto">
            <a:xfrm>
              <a:off x="3400" y="2360"/>
              <a:ext cx="316" cy="147"/>
              <a:chOff x="3600" y="219"/>
              <a:chExt cx="360" cy="175"/>
            </a:xfrm>
          </p:grpSpPr>
          <p:sp>
            <p:nvSpPr>
              <p:cNvPr id="21598" name="Oval 7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99" name="Line 7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00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01" name="Rectangle 8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1602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21603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608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09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10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1604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605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06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07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21524" name="Freeform 91"/>
            <p:cNvSpPr>
              <a:spLocks/>
            </p:cNvSpPr>
            <p:nvPr/>
          </p:nvSpPr>
          <p:spPr bwMode="auto">
            <a:xfrm>
              <a:off x="3089" y="2245"/>
              <a:ext cx="318" cy="194"/>
            </a:xfrm>
            <a:custGeom>
              <a:avLst/>
              <a:gdLst>
                <a:gd name="T0" fmla="*/ 0 w 318"/>
                <a:gd name="T1" fmla="*/ 0 h 194"/>
                <a:gd name="T2" fmla="*/ 318 w 318"/>
                <a:gd name="T3" fmla="*/ 194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25" name="Freeform 92"/>
            <p:cNvSpPr>
              <a:spLocks/>
            </p:cNvSpPr>
            <p:nvPr/>
          </p:nvSpPr>
          <p:spPr bwMode="auto">
            <a:xfrm>
              <a:off x="2418" y="2492"/>
              <a:ext cx="303" cy="150"/>
            </a:xfrm>
            <a:custGeom>
              <a:avLst/>
              <a:gdLst>
                <a:gd name="T0" fmla="*/ 0 w 294"/>
                <a:gd name="T1" fmla="*/ 0 h 174"/>
                <a:gd name="T2" fmla="*/ 748 w 294"/>
                <a:gd name="T3" fmla="*/ 3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26" name="Freeform 93"/>
            <p:cNvSpPr>
              <a:spLocks/>
            </p:cNvSpPr>
            <p:nvPr/>
          </p:nvSpPr>
          <p:spPr bwMode="auto">
            <a:xfrm>
              <a:off x="3015" y="2477"/>
              <a:ext cx="396" cy="156"/>
            </a:xfrm>
            <a:custGeom>
              <a:avLst/>
              <a:gdLst>
                <a:gd name="T0" fmla="*/ 0 w 378"/>
                <a:gd name="T1" fmla="*/ 6 h 174"/>
                <a:gd name="T2" fmla="*/ 160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27" name="Freeform 94"/>
            <p:cNvSpPr>
              <a:spLocks/>
            </p:cNvSpPr>
            <p:nvPr/>
          </p:nvSpPr>
          <p:spPr bwMode="auto">
            <a:xfrm>
              <a:off x="3435" y="2511"/>
              <a:ext cx="130" cy="320"/>
            </a:xfrm>
            <a:custGeom>
              <a:avLst/>
              <a:gdLst>
                <a:gd name="T0" fmla="*/ 0 w 118"/>
                <a:gd name="T1" fmla="*/ 1 h 500"/>
                <a:gd name="T2" fmla="*/ 2396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28" name="Freeform 95"/>
            <p:cNvSpPr>
              <a:spLocks/>
            </p:cNvSpPr>
            <p:nvPr/>
          </p:nvSpPr>
          <p:spPr bwMode="auto">
            <a:xfrm>
              <a:off x="2657" y="2847"/>
              <a:ext cx="464" cy="47"/>
            </a:xfrm>
            <a:custGeom>
              <a:avLst/>
              <a:gdLst>
                <a:gd name="T0" fmla="*/ 412541 w 370"/>
                <a:gd name="T1" fmla="*/ 4764131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29" name="Freeform 96"/>
            <p:cNvSpPr>
              <a:spLocks/>
            </p:cNvSpPr>
            <p:nvPr/>
          </p:nvSpPr>
          <p:spPr bwMode="auto">
            <a:xfrm>
              <a:off x="2319" y="2507"/>
              <a:ext cx="122" cy="268"/>
            </a:xfrm>
            <a:custGeom>
              <a:avLst/>
              <a:gdLst>
                <a:gd name="T0" fmla="*/ 1 w 176"/>
                <a:gd name="T1" fmla="*/ 1 h 412"/>
                <a:gd name="T2" fmla="*/ 1 w 176"/>
                <a:gd name="T3" fmla="*/ 1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30" name="Rectangle 97"/>
            <p:cNvSpPr>
              <a:spLocks noChangeArrowheads="1"/>
            </p:cNvSpPr>
            <p:nvPr/>
          </p:nvSpPr>
          <p:spPr bwMode="auto">
            <a:xfrm>
              <a:off x="1128" y="2264"/>
              <a:ext cx="728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1531" name="Rectangle 98"/>
            <p:cNvSpPr>
              <a:spLocks noChangeArrowheads="1"/>
            </p:cNvSpPr>
            <p:nvPr/>
          </p:nvSpPr>
          <p:spPr bwMode="auto">
            <a:xfrm>
              <a:off x="1113" y="2279"/>
              <a:ext cx="723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1532" name="Line 99"/>
            <p:cNvSpPr>
              <a:spLocks noChangeShapeType="1"/>
            </p:cNvSpPr>
            <p:nvPr/>
          </p:nvSpPr>
          <p:spPr bwMode="auto">
            <a:xfrm>
              <a:off x="1759" y="2362"/>
              <a:ext cx="26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33" name="Text Box 100"/>
            <p:cNvSpPr txBox="1">
              <a:spLocks noChangeArrowheads="1"/>
            </p:cNvSpPr>
            <p:nvPr/>
          </p:nvSpPr>
          <p:spPr bwMode="auto">
            <a:xfrm>
              <a:off x="2390" y="218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21534" name="Text Box 101"/>
            <p:cNvSpPr txBox="1">
              <a:spLocks noChangeArrowheads="1"/>
            </p:cNvSpPr>
            <p:nvPr/>
          </p:nvSpPr>
          <p:spPr bwMode="auto">
            <a:xfrm>
              <a:off x="2336" y="2459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21535" name="Text Box 102"/>
            <p:cNvSpPr txBox="1">
              <a:spLocks noChangeArrowheads="1"/>
            </p:cNvSpPr>
            <p:nvPr/>
          </p:nvSpPr>
          <p:spPr bwMode="auto">
            <a:xfrm>
              <a:off x="2178" y="250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21536" name="Rectangle 104"/>
            <p:cNvSpPr>
              <a:spLocks noChangeArrowheads="1"/>
            </p:cNvSpPr>
            <p:nvPr/>
          </p:nvSpPr>
          <p:spPr bwMode="auto">
            <a:xfrm>
              <a:off x="1509" y="2281"/>
              <a:ext cx="269" cy="1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1537" name="Text Box 105"/>
            <p:cNvSpPr txBox="1">
              <a:spLocks noChangeArrowheads="1"/>
            </p:cNvSpPr>
            <p:nvPr/>
          </p:nvSpPr>
          <p:spPr bwMode="auto">
            <a:xfrm>
              <a:off x="1479" y="2264"/>
              <a:ext cx="3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0111</a:t>
              </a:r>
            </a:p>
          </p:txBody>
        </p:sp>
        <p:sp>
          <p:nvSpPr>
            <p:cNvPr id="21538" name="Text Box 106"/>
            <p:cNvSpPr txBox="1">
              <a:spLocks noChangeArrowheads="1"/>
            </p:cNvSpPr>
            <p:nvPr/>
          </p:nvSpPr>
          <p:spPr bwMode="auto">
            <a:xfrm>
              <a:off x="277" y="1760"/>
              <a:ext cx="143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600">
                  <a:latin typeface="Arial" charset="0"/>
                </a:rPr>
                <a:t>τιμή στην κεφαλίδα του</a:t>
              </a:r>
            </a:p>
            <a:p>
              <a:r>
                <a:rPr lang="el-GR" sz="1600">
                  <a:latin typeface="Arial" charset="0"/>
                </a:rPr>
                <a:t>αφικνούμενου πακέτου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1539" name="Line 107"/>
            <p:cNvSpPr>
              <a:spLocks noChangeShapeType="1"/>
            </p:cNvSpPr>
            <p:nvPr/>
          </p:nvSpPr>
          <p:spPr bwMode="auto">
            <a:xfrm flipH="1">
              <a:off x="1269" y="2444"/>
              <a:ext cx="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40" name="Text Box 108"/>
            <p:cNvSpPr txBox="1">
              <a:spLocks noChangeArrowheads="1"/>
            </p:cNvSpPr>
            <p:nvPr/>
          </p:nvSpPr>
          <p:spPr bwMode="auto">
            <a:xfrm>
              <a:off x="1244" y="261"/>
              <a:ext cx="1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Arial" charset="0"/>
                </a:rPr>
                <a:t>routing algorithm</a:t>
              </a:r>
            </a:p>
          </p:txBody>
        </p:sp>
        <p:sp>
          <p:nvSpPr>
            <p:cNvPr id="21541" name="Rectangle 109"/>
            <p:cNvSpPr>
              <a:spLocks noChangeArrowheads="1"/>
            </p:cNvSpPr>
            <p:nvPr/>
          </p:nvSpPr>
          <p:spPr bwMode="auto">
            <a:xfrm>
              <a:off x="1197" y="732"/>
              <a:ext cx="1263" cy="8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1542" name="Text Box 110"/>
            <p:cNvSpPr txBox="1">
              <a:spLocks noChangeArrowheads="1"/>
            </p:cNvSpPr>
            <p:nvPr/>
          </p:nvSpPr>
          <p:spPr bwMode="auto">
            <a:xfrm>
              <a:off x="1248" y="702"/>
              <a:ext cx="1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local forwarding table</a:t>
              </a:r>
            </a:p>
          </p:txBody>
        </p:sp>
        <p:sp>
          <p:nvSpPr>
            <p:cNvPr id="21543" name="Text Box 111"/>
            <p:cNvSpPr txBox="1">
              <a:spLocks noChangeArrowheads="1"/>
            </p:cNvSpPr>
            <p:nvPr/>
          </p:nvSpPr>
          <p:spPr bwMode="auto">
            <a:xfrm>
              <a:off x="1174" y="858"/>
              <a:ext cx="7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Arial" charset="0"/>
                </a:rPr>
                <a:t>header value</a:t>
              </a:r>
            </a:p>
          </p:txBody>
        </p:sp>
        <p:sp>
          <p:nvSpPr>
            <p:cNvPr id="21544" name="Text Box 112"/>
            <p:cNvSpPr txBox="1">
              <a:spLocks noChangeArrowheads="1"/>
            </p:cNvSpPr>
            <p:nvPr/>
          </p:nvSpPr>
          <p:spPr bwMode="auto">
            <a:xfrm>
              <a:off x="1846" y="859"/>
              <a:ext cx="6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Arial" charset="0"/>
                </a:rPr>
                <a:t>output link</a:t>
              </a:r>
            </a:p>
          </p:txBody>
        </p:sp>
        <p:sp>
          <p:nvSpPr>
            <p:cNvPr id="21545" name="Line 113"/>
            <p:cNvSpPr>
              <a:spLocks noChangeShapeType="1"/>
            </p:cNvSpPr>
            <p:nvPr/>
          </p:nvSpPr>
          <p:spPr bwMode="auto">
            <a:xfrm>
              <a:off x="1908" y="866"/>
              <a:ext cx="5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46" name="Text Box 114"/>
            <p:cNvSpPr txBox="1">
              <a:spLocks noChangeArrowheads="1"/>
            </p:cNvSpPr>
            <p:nvPr/>
          </p:nvSpPr>
          <p:spPr bwMode="auto">
            <a:xfrm>
              <a:off x="1587" y="1037"/>
              <a:ext cx="32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0100</a:t>
              </a:r>
            </a:p>
            <a:p>
              <a:pPr algn="r"/>
              <a:r>
                <a:rPr lang="en-US" sz="1200">
                  <a:latin typeface="Arial" charset="0"/>
                </a:rPr>
                <a:t>0101</a:t>
              </a:r>
            </a:p>
            <a:p>
              <a:pPr algn="r"/>
              <a:r>
                <a:rPr lang="en-US" sz="1200">
                  <a:latin typeface="Arial" charset="0"/>
                </a:rPr>
                <a:t>0111</a:t>
              </a:r>
            </a:p>
            <a:p>
              <a:pPr algn="r"/>
              <a:r>
                <a:rPr lang="en-US" sz="1200">
                  <a:latin typeface="Arial" charset="0"/>
                </a:rPr>
                <a:t>1001</a:t>
              </a:r>
            </a:p>
          </p:txBody>
        </p:sp>
        <p:sp>
          <p:nvSpPr>
            <p:cNvPr id="21547" name="Text Box 115"/>
            <p:cNvSpPr txBox="1">
              <a:spLocks noChangeArrowheads="1"/>
            </p:cNvSpPr>
            <p:nvPr/>
          </p:nvSpPr>
          <p:spPr bwMode="auto">
            <a:xfrm>
              <a:off x="1918" y="1037"/>
              <a:ext cx="16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3</a:t>
              </a:r>
            </a:p>
            <a:p>
              <a:pPr algn="ctr"/>
              <a:r>
                <a:rPr lang="en-US" sz="1200">
                  <a:latin typeface="Arial" charset="0"/>
                </a:rPr>
                <a:t>2</a:t>
              </a:r>
            </a:p>
            <a:p>
              <a:pPr algn="ctr"/>
              <a:r>
                <a:rPr lang="en-US" sz="1200">
                  <a:latin typeface="Arial" charset="0"/>
                </a:rPr>
                <a:t>2</a:t>
              </a:r>
            </a:p>
            <a:p>
              <a:pPr algn="ctr"/>
              <a:r>
                <a:rPr lang="en-US" sz="1200">
                  <a:latin typeface="Arial" charset="0"/>
                </a:rPr>
                <a:t>1</a:t>
              </a:r>
            </a:p>
          </p:txBody>
        </p:sp>
        <p:sp>
          <p:nvSpPr>
            <p:cNvPr id="21548" name="Line 116"/>
            <p:cNvSpPr>
              <a:spLocks noChangeShapeType="1"/>
            </p:cNvSpPr>
            <p:nvPr/>
          </p:nvSpPr>
          <p:spPr bwMode="auto">
            <a:xfrm>
              <a:off x="1197" y="1028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49" name="Line 117"/>
            <p:cNvSpPr>
              <a:spLocks noChangeShapeType="1"/>
            </p:cNvSpPr>
            <p:nvPr/>
          </p:nvSpPr>
          <p:spPr bwMode="auto">
            <a:xfrm>
              <a:off x="1192" y="872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50" name="AutoShape 118"/>
            <p:cNvSpPr>
              <a:spLocks noChangeArrowheads="1"/>
            </p:cNvSpPr>
            <p:nvPr/>
          </p:nvSpPr>
          <p:spPr bwMode="auto">
            <a:xfrm rot="5400000">
              <a:off x="1763" y="548"/>
              <a:ext cx="151" cy="172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1551" name="Line 119"/>
            <p:cNvSpPr>
              <a:spLocks noChangeShapeType="1"/>
            </p:cNvSpPr>
            <p:nvPr/>
          </p:nvSpPr>
          <p:spPr bwMode="auto">
            <a:xfrm>
              <a:off x="1371" y="2086"/>
              <a:ext cx="229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52" name="Freeform 120"/>
            <p:cNvSpPr>
              <a:spLocks/>
            </p:cNvSpPr>
            <p:nvPr/>
          </p:nvSpPr>
          <p:spPr bwMode="auto">
            <a:xfrm>
              <a:off x="2047" y="2395"/>
              <a:ext cx="554" cy="167"/>
            </a:xfrm>
            <a:custGeom>
              <a:avLst/>
              <a:gdLst>
                <a:gd name="T0" fmla="*/ 0 w 554"/>
                <a:gd name="T1" fmla="*/ 10 h 167"/>
                <a:gd name="T2" fmla="*/ 324 w 554"/>
                <a:gd name="T3" fmla="*/ 26 h 167"/>
                <a:gd name="T4" fmla="*/ 554 w 554"/>
                <a:gd name="T5" fmla="*/ 16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53" name="Freeform 121"/>
            <p:cNvSpPr>
              <a:spLocks/>
            </p:cNvSpPr>
            <p:nvPr/>
          </p:nvSpPr>
          <p:spPr bwMode="auto">
            <a:xfrm flipH="1">
              <a:off x="3518" y="2127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54" name="Freeform 122"/>
            <p:cNvSpPr>
              <a:spLocks/>
            </p:cNvSpPr>
            <p:nvPr/>
          </p:nvSpPr>
          <p:spPr bwMode="auto">
            <a:xfrm flipH="1">
              <a:off x="2881" y="1948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55" name="Freeform 123"/>
            <p:cNvSpPr>
              <a:spLocks/>
            </p:cNvSpPr>
            <p:nvPr/>
          </p:nvSpPr>
          <p:spPr bwMode="auto">
            <a:xfrm flipH="1" flipV="1">
              <a:off x="3302" y="292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56" name="Freeform 124"/>
            <p:cNvSpPr>
              <a:spLocks/>
            </p:cNvSpPr>
            <p:nvPr/>
          </p:nvSpPr>
          <p:spPr bwMode="auto">
            <a:xfrm flipH="1" flipV="1">
              <a:off x="2452" y="291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57" name="Freeform 125"/>
            <p:cNvSpPr>
              <a:spLocks/>
            </p:cNvSpPr>
            <p:nvPr/>
          </p:nvSpPr>
          <p:spPr bwMode="auto">
            <a:xfrm flipH="1" flipV="1">
              <a:off x="2855" y="2728"/>
              <a:ext cx="342" cy="285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1558" name="Group 126"/>
            <p:cNvGrpSpPr>
              <a:grpSpLocks/>
            </p:cNvGrpSpPr>
            <p:nvPr/>
          </p:nvGrpSpPr>
          <p:grpSpPr bwMode="auto">
            <a:xfrm>
              <a:off x="2886" y="1668"/>
              <a:ext cx="347" cy="285"/>
              <a:chOff x="2886" y="1668"/>
              <a:chExt cx="347" cy="285"/>
            </a:xfrm>
          </p:grpSpPr>
          <p:sp>
            <p:nvSpPr>
              <p:cNvPr id="21591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92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93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94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95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96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97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21559" name="Group 134"/>
            <p:cNvGrpSpPr>
              <a:grpSpLocks/>
            </p:cNvGrpSpPr>
            <p:nvPr/>
          </p:nvGrpSpPr>
          <p:grpSpPr bwMode="auto">
            <a:xfrm>
              <a:off x="3524" y="1840"/>
              <a:ext cx="347" cy="285"/>
              <a:chOff x="2886" y="1668"/>
              <a:chExt cx="347" cy="285"/>
            </a:xfrm>
          </p:grpSpPr>
          <p:sp>
            <p:nvSpPr>
              <p:cNvPr id="21584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85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86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87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88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89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90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21560" name="Group 142"/>
            <p:cNvGrpSpPr>
              <a:grpSpLocks/>
            </p:cNvGrpSpPr>
            <p:nvPr/>
          </p:nvGrpSpPr>
          <p:grpSpPr bwMode="auto">
            <a:xfrm>
              <a:off x="3291" y="3148"/>
              <a:ext cx="347" cy="285"/>
              <a:chOff x="2886" y="1668"/>
              <a:chExt cx="347" cy="285"/>
            </a:xfrm>
          </p:grpSpPr>
          <p:sp>
            <p:nvSpPr>
              <p:cNvPr id="21577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78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79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80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81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82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83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21561" name="Group 150"/>
            <p:cNvGrpSpPr>
              <a:grpSpLocks/>
            </p:cNvGrpSpPr>
            <p:nvPr/>
          </p:nvGrpSpPr>
          <p:grpSpPr bwMode="auto">
            <a:xfrm>
              <a:off x="2853" y="3010"/>
              <a:ext cx="347" cy="285"/>
              <a:chOff x="2886" y="1668"/>
              <a:chExt cx="347" cy="285"/>
            </a:xfrm>
          </p:grpSpPr>
          <p:sp>
            <p:nvSpPr>
              <p:cNvPr id="21570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71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72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73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74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75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76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21562" name="Group 158"/>
            <p:cNvGrpSpPr>
              <a:grpSpLocks/>
            </p:cNvGrpSpPr>
            <p:nvPr/>
          </p:nvGrpSpPr>
          <p:grpSpPr bwMode="auto">
            <a:xfrm>
              <a:off x="2440" y="3131"/>
              <a:ext cx="347" cy="285"/>
              <a:chOff x="2886" y="1668"/>
              <a:chExt cx="347" cy="285"/>
            </a:xfrm>
          </p:grpSpPr>
          <p:sp>
            <p:nvSpPr>
              <p:cNvPr id="21563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64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65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66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67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68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69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</p:grpSp>
      <p:sp>
        <p:nvSpPr>
          <p:cNvPr id="21507" name="Text Box 167"/>
          <p:cNvSpPr txBox="1">
            <a:spLocks noChangeArrowheads="1"/>
          </p:cNvSpPr>
          <p:nvPr/>
        </p:nvSpPr>
        <p:spPr bwMode="auto">
          <a:xfrm>
            <a:off x="501650" y="250825"/>
            <a:ext cx="8691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800" u="sng">
                <a:solidFill>
                  <a:schemeClr val="accent2"/>
                </a:solidFill>
              </a:rPr>
              <a:t>Αλληλεπίδραση μεταξύ δρομολόγησης και προώθησης</a:t>
            </a:r>
            <a:endParaRPr lang="en-US" sz="2800" u="sng">
              <a:solidFill>
                <a:schemeClr val="accent2"/>
              </a:solidFill>
            </a:endParaRPr>
          </a:p>
        </p:txBody>
      </p:sp>
      <p:sp>
        <p:nvSpPr>
          <p:cNvPr id="21508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21509" name="168 - Ορθογώνιο"/>
          <p:cNvSpPr>
            <a:spLocks noChangeArrowheads="1"/>
          </p:cNvSpPr>
          <p:nvPr/>
        </p:nvSpPr>
        <p:spPr bwMode="auto">
          <a:xfrm>
            <a:off x="5341938" y="962025"/>
            <a:ext cx="3095625" cy="10747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l-GR" sz="1600" dirty="0">
                <a:solidFill>
                  <a:srgbClr val="FF0000"/>
                </a:solidFill>
                <a:latin typeface="Arial" charset="0"/>
                <a:cs typeface="Arial" charset="0"/>
              </a:rPr>
              <a:t>Ο αλγόριθμος δρομολόγησης</a:t>
            </a:r>
          </a:p>
          <a:p>
            <a:pPr eaLnBrk="0" hangingPunct="0"/>
            <a:r>
              <a:rPr lang="el-GR" sz="1600" dirty="0">
                <a:solidFill>
                  <a:srgbClr val="FF0000"/>
                </a:solidFill>
                <a:latin typeface="Arial" charset="0"/>
                <a:cs typeface="Arial" charset="0"/>
              </a:rPr>
              <a:t>καθορίζει το μονοπάτι από </a:t>
            </a:r>
          </a:p>
          <a:p>
            <a:pPr eaLnBrk="0" hangingPunct="0"/>
            <a:r>
              <a:rPr lang="el-GR" sz="1600" dirty="0">
                <a:solidFill>
                  <a:srgbClr val="FF0000"/>
                </a:solidFill>
                <a:latin typeface="Arial" charset="0"/>
                <a:cs typeface="Arial" charset="0"/>
              </a:rPr>
              <a:t>άκρο σε άκρο διαμέσου του</a:t>
            </a:r>
          </a:p>
          <a:p>
            <a:pPr eaLnBrk="0" hangingPunct="0"/>
            <a:r>
              <a:rPr lang="el-GR" sz="1600" dirty="0">
                <a:solidFill>
                  <a:srgbClr val="FF0000"/>
                </a:solidFill>
                <a:latin typeface="Arial" charset="0"/>
                <a:cs typeface="Arial" charset="0"/>
              </a:rPr>
              <a:t>δικτύου</a:t>
            </a:r>
          </a:p>
        </p:txBody>
      </p:sp>
      <p:sp>
        <p:nvSpPr>
          <p:cNvPr id="21510" name="Line 171"/>
          <p:cNvSpPr>
            <a:spLocks noChangeShapeType="1"/>
          </p:cNvSpPr>
          <p:nvPr/>
        </p:nvSpPr>
        <p:spPr bwMode="auto">
          <a:xfrm flipV="1">
            <a:off x="4411663" y="1555750"/>
            <a:ext cx="1011237" cy="317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11" name="170 - Ορθογώνιο"/>
          <p:cNvSpPr>
            <a:spLocks noChangeArrowheads="1"/>
          </p:cNvSpPr>
          <p:nvPr/>
        </p:nvSpPr>
        <p:spPr bwMode="auto">
          <a:xfrm>
            <a:off x="5422900" y="2085975"/>
            <a:ext cx="2759075" cy="10096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l-GR" sz="1600">
                <a:solidFill>
                  <a:srgbClr val="FF0000"/>
                </a:solidFill>
                <a:latin typeface="Arial" charset="0"/>
                <a:cs typeface="Arial" charset="0"/>
              </a:rPr>
              <a:t>Ο πίνακας προώθησης </a:t>
            </a:r>
          </a:p>
          <a:p>
            <a:pPr eaLnBrk="0" hangingPunct="0"/>
            <a:r>
              <a:rPr lang="el-GR" sz="1600">
                <a:solidFill>
                  <a:srgbClr val="FF0000"/>
                </a:solidFill>
                <a:latin typeface="Arial" charset="0"/>
                <a:cs typeface="Arial" charset="0"/>
              </a:rPr>
              <a:t>καθορίζει την προώθηση </a:t>
            </a:r>
          </a:p>
          <a:p>
            <a:pPr eaLnBrk="0" hangingPunct="0"/>
            <a:r>
              <a:rPr lang="el-GR" sz="1600">
                <a:solidFill>
                  <a:srgbClr val="FF0000"/>
                </a:solidFill>
                <a:latin typeface="Arial" charset="0"/>
                <a:cs typeface="Arial" charset="0"/>
              </a:rPr>
              <a:t>τοπικά σε αυτόν τον </a:t>
            </a:r>
          </a:p>
          <a:p>
            <a:pPr eaLnBrk="0" hangingPunct="0"/>
            <a:r>
              <a:rPr lang="el-GR" sz="1600">
                <a:solidFill>
                  <a:srgbClr val="FF0000"/>
                </a:solidFill>
                <a:latin typeface="Arial" charset="0"/>
                <a:cs typeface="Arial" charset="0"/>
              </a:rPr>
              <a:t>δρομολογητή</a:t>
            </a:r>
          </a:p>
        </p:txBody>
      </p:sp>
      <p:sp>
        <p:nvSpPr>
          <p:cNvPr id="21512" name="Line 171"/>
          <p:cNvSpPr>
            <a:spLocks noChangeShapeType="1"/>
          </p:cNvSpPr>
          <p:nvPr/>
        </p:nvSpPr>
        <p:spPr bwMode="auto">
          <a:xfrm flipV="1">
            <a:off x="4619625" y="2246313"/>
            <a:ext cx="866775" cy="317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92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09E3D9D6-7C60-417A-8339-3F12C138EECC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214313"/>
            <a:ext cx="7772400" cy="990600"/>
          </a:xfrm>
        </p:spPr>
        <p:txBody>
          <a:bodyPr/>
          <a:lstStyle/>
          <a:p>
            <a:r>
              <a:rPr lang="el-GR" sz="3600" dirty="0" err="1" smtClean="0"/>
              <a:t>Σηράγγωση</a:t>
            </a:r>
            <a:r>
              <a:rPr lang="el-GR" sz="3600" dirty="0" smtClean="0"/>
              <a:t> (</a:t>
            </a:r>
            <a:r>
              <a:rPr lang="en-US" sz="3600" dirty="0" smtClean="0"/>
              <a:t>Tunneling</a:t>
            </a:r>
            <a:r>
              <a:rPr lang="el-GR" sz="3600" dirty="0" smtClean="0"/>
              <a:t>)</a:t>
            </a:r>
            <a:endParaRPr lang="en-US" sz="3600" dirty="0" smtClean="0"/>
          </a:p>
        </p:txBody>
      </p:sp>
      <p:grpSp>
        <p:nvGrpSpPr>
          <p:cNvPr id="110595" name="Group 3"/>
          <p:cNvGrpSpPr>
            <a:grpSpLocks/>
          </p:cNvGrpSpPr>
          <p:nvPr/>
        </p:nvGrpSpPr>
        <p:grpSpPr bwMode="auto">
          <a:xfrm>
            <a:off x="2152650" y="1122363"/>
            <a:ext cx="708025" cy="638175"/>
            <a:chOff x="1898" y="728"/>
            <a:chExt cx="446" cy="402"/>
          </a:xfrm>
        </p:grpSpPr>
        <p:grpSp>
          <p:nvGrpSpPr>
            <p:cNvPr id="110790" name="Group 4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110792" name="Oval 5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793" name="Line 6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94" name="Line 7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95" name="Rectangle 8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0796" name="Oval 9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0797" name="Group 10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11080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803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804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0798" name="Group 14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11079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800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801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0791" name="Text Box 18"/>
            <p:cNvSpPr txBox="1">
              <a:spLocks noChangeArrowheads="1"/>
            </p:cNvSpPr>
            <p:nvPr/>
          </p:nvSpPr>
          <p:spPr bwMode="auto">
            <a:xfrm>
              <a:off x="2010" y="728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A</a:t>
              </a:r>
            </a:p>
          </p:txBody>
        </p:sp>
      </p:grpSp>
      <p:grpSp>
        <p:nvGrpSpPr>
          <p:cNvPr id="110596" name="Group 19"/>
          <p:cNvGrpSpPr>
            <a:grpSpLocks/>
          </p:cNvGrpSpPr>
          <p:nvPr/>
        </p:nvGrpSpPr>
        <p:grpSpPr bwMode="auto">
          <a:xfrm>
            <a:off x="3198813" y="1127125"/>
            <a:ext cx="708025" cy="638175"/>
            <a:chOff x="1898" y="728"/>
            <a:chExt cx="446" cy="402"/>
          </a:xfrm>
        </p:grpSpPr>
        <p:grpSp>
          <p:nvGrpSpPr>
            <p:cNvPr id="110775" name="Group 20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110777" name="Oval 21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778" name="Line 22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79" name="Line 23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80" name="Rectangle 24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0781" name="Oval 25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0782" name="Group 26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110787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88" name="Line 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89" name="Line 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0783" name="Group 30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110784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85" name="Line 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86" name="Line 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0776" name="Text Box 34"/>
            <p:cNvSpPr txBox="1">
              <a:spLocks noChangeArrowheads="1"/>
            </p:cNvSpPr>
            <p:nvPr/>
          </p:nvSpPr>
          <p:spPr bwMode="auto">
            <a:xfrm>
              <a:off x="2010" y="728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B</a:t>
              </a:r>
            </a:p>
          </p:txBody>
        </p:sp>
      </p:grpSp>
      <p:grpSp>
        <p:nvGrpSpPr>
          <p:cNvPr id="110597" name="Group 35"/>
          <p:cNvGrpSpPr>
            <a:grpSpLocks/>
          </p:cNvGrpSpPr>
          <p:nvPr/>
        </p:nvGrpSpPr>
        <p:grpSpPr bwMode="auto">
          <a:xfrm>
            <a:off x="6213475" y="1117600"/>
            <a:ext cx="708025" cy="638175"/>
            <a:chOff x="1898" y="728"/>
            <a:chExt cx="446" cy="402"/>
          </a:xfrm>
        </p:grpSpPr>
        <p:grpSp>
          <p:nvGrpSpPr>
            <p:cNvPr id="110760" name="Group 36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110762" name="Oval 37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763" name="Line 38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64" name="Line 39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65" name="Rectangle 40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0766" name="Oval 41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0767" name="Group 42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110772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73" name="Line 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74" name="Line 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0768" name="Group 46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110769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70" name="Line 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71" name="Line 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0761" name="Text Box 50"/>
            <p:cNvSpPr txBox="1">
              <a:spLocks noChangeArrowheads="1"/>
            </p:cNvSpPr>
            <p:nvPr/>
          </p:nvSpPr>
          <p:spPr bwMode="auto">
            <a:xfrm>
              <a:off x="2010" y="728"/>
              <a:ext cx="2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E</a:t>
              </a:r>
            </a:p>
          </p:txBody>
        </p:sp>
      </p:grpSp>
      <p:grpSp>
        <p:nvGrpSpPr>
          <p:cNvPr id="110598" name="Group 51"/>
          <p:cNvGrpSpPr>
            <a:grpSpLocks/>
          </p:cNvGrpSpPr>
          <p:nvPr/>
        </p:nvGrpSpPr>
        <p:grpSpPr bwMode="auto">
          <a:xfrm>
            <a:off x="7204075" y="1106488"/>
            <a:ext cx="708025" cy="638175"/>
            <a:chOff x="1898" y="728"/>
            <a:chExt cx="446" cy="402"/>
          </a:xfrm>
        </p:grpSpPr>
        <p:grpSp>
          <p:nvGrpSpPr>
            <p:cNvPr id="110745" name="Group 52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110747" name="Oval 53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748" name="Line 54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49" name="Line 55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50" name="Rectangle 56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0751" name="Oval 57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0752" name="Group 58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110757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58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59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0753" name="Group 62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110754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55" name="Line 6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56" name="Line 6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0746" name="Text Box 66"/>
            <p:cNvSpPr txBox="1">
              <a:spLocks noChangeArrowheads="1"/>
            </p:cNvSpPr>
            <p:nvPr/>
          </p:nvSpPr>
          <p:spPr bwMode="auto">
            <a:xfrm>
              <a:off x="2010" y="728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F</a:t>
              </a:r>
            </a:p>
          </p:txBody>
        </p:sp>
      </p:grpSp>
      <p:sp>
        <p:nvSpPr>
          <p:cNvPr id="110599" name="Rectangle 67"/>
          <p:cNvSpPr>
            <a:spLocks noChangeArrowheads="1"/>
          </p:cNvSpPr>
          <p:nvPr/>
        </p:nvSpPr>
        <p:spPr bwMode="auto">
          <a:xfrm>
            <a:off x="3905250" y="1589088"/>
            <a:ext cx="2281238" cy="666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10600" name="Line 68"/>
          <p:cNvSpPr>
            <a:spLocks noChangeShapeType="1"/>
          </p:cNvSpPr>
          <p:nvPr/>
        </p:nvSpPr>
        <p:spPr bwMode="auto">
          <a:xfrm flipV="1">
            <a:off x="2871788" y="1612900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01" name="Line 69"/>
          <p:cNvSpPr>
            <a:spLocks noChangeShapeType="1"/>
          </p:cNvSpPr>
          <p:nvPr/>
        </p:nvSpPr>
        <p:spPr bwMode="auto">
          <a:xfrm flipV="1">
            <a:off x="6918325" y="1593850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02" name="Text Box 70"/>
          <p:cNvSpPr txBox="1">
            <a:spLocks noChangeArrowheads="1"/>
          </p:cNvSpPr>
          <p:nvPr/>
        </p:nvSpPr>
        <p:spPr bwMode="auto">
          <a:xfrm>
            <a:off x="2209800" y="1727200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IPv6</a:t>
            </a:r>
          </a:p>
        </p:txBody>
      </p:sp>
      <p:sp>
        <p:nvSpPr>
          <p:cNvPr id="110603" name="Text Box 71"/>
          <p:cNvSpPr txBox="1">
            <a:spLocks noChangeArrowheads="1"/>
          </p:cNvSpPr>
          <p:nvPr/>
        </p:nvSpPr>
        <p:spPr bwMode="auto">
          <a:xfrm>
            <a:off x="3255963" y="1728788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IPv6</a:t>
            </a:r>
          </a:p>
        </p:txBody>
      </p:sp>
      <p:sp>
        <p:nvSpPr>
          <p:cNvPr id="110604" name="Text Box 72"/>
          <p:cNvSpPr txBox="1">
            <a:spLocks noChangeArrowheads="1"/>
          </p:cNvSpPr>
          <p:nvPr/>
        </p:nvSpPr>
        <p:spPr bwMode="auto">
          <a:xfrm>
            <a:off x="6281738" y="1720850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IPv6</a:t>
            </a:r>
          </a:p>
        </p:txBody>
      </p:sp>
      <p:sp>
        <p:nvSpPr>
          <p:cNvPr id="110605" name="Text Box 73"/>
          <p:cNvSpPr txBox="1">
            <a:spLocks noChangeArrowheads="1"/>
          </p:cNvSpPr>
          <p:nvPr/>
        </p:nvSpPr>
        <p:spPr bwMode="auto">
          <a:xfrm>
            <a:off x="7262813" y="1724025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IPv6</a:t>
            </a:r>
          </a:p>
        </p:txBody>
      </p:sp>
      <p:sp>
        <p:nvSpPr>
          <p:cNvPr id="110606" name="Text Box 74"/>
          <p:cNvSpPr txBox="1">
            <a:spLocks noChangeArrowheads="1"/>
          </p:cNvSpPr>
          <p:nvPr/>
        </p:nvSpPr>
        <p:spPr bwMode="auto">
          <a:xfrm>
            <a:off x="4192588" y="1046163"/>
            <a:ext cx="20796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FF0000"/>
                </a:solidFill>
              </a:rPr>
              <a:t>IPv4 tunnel </a:t>
            </a:r>
            <a:r>
              <a:rPr lang="el-GR" sz="1600">
                <a:solidFill>
                  <a:srgbClr val="FF0000"/>
                </a:solidFill>
              </a:rPr>
              <a:t>συνδέει </a:t>
            </a:r>
          </a:p>
          <a:p>
            <a:pPr eaLnBrk="0" hangingPunct="0"/>
            <a:r>
              <a:rPr lang="en-US" sz="1600">
                <a:solidFill>
                  <a:srgbClr val="FF0000"/>
                </a:solidFill>
              </a:rPr>
              <a:t>IPv</a:t>
            </a:r>
            <a:r>
              <a:rPr lang="el-GR" sz="1600">
                <a:solidFill>
                  <a:srgbClr val="FF0000"/>
                </a:solidFill>
              </a:rPr>
              <a:t>6 δρομολογητές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10607" name="Text Box 75"/>
          <p:cNvSpPr txBox="1">
            <a:spLocks noChangeArrowheads="1"/>
          </p:cNvSpPr>
          <p:nvPr/>
        </p:nvSpPr>
        <p:spPr bwMode="auto">
          <a:xfrm>
            <a:off x="414338" y="1314450"/>
            <a:ext cx="1401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Λογική όψη</a:t>
            </a:r>
            <a:r>
              <a:rPr lang="en-US"/>
              <a:t>:</a:t>
            </a:r>
          </a:p>
        </p:txBody>
      </p:sp>
      <p:sp>
        <p:nvSpPr>
          <p:cNvPr id="110608" name="Text Box 76"/>
          <p:cNvSpPr txBox="1">
            <a:spLocks noChangeArrowheads="1"/>
          </p:cNvSpPr>
          <p:nvPr/>
        </p:nvSpPr>
        <p:spPr bwMode="auto">
          <a:xfrm>
            <a:off x="309563" y="2468563"/>
            <a:ext cx="1398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Φυσική όψη</a:t>
            </a:r>
            <a:r>
              <a:rPr lang="en-US"/>
              <a:t>:</a:t>
            </a:r>
          </a:p>
        </p:txBody>
      </p:sp>
      <p:grpSp>
        <p:nvGrpSpPr>
          <p:cNvPr id="110609" name="Group 77"/>
          <p:cNvGrpSpPr>
            <a:grpSpLocks/>
          </p:cNvGrpSpPr>
          <p:nvPr/>
        </p:nvGrpSpPr>
        <p:grpSpPr bwMode="auto">
          <a:xfrm>
            <a:off x="2143125" y="2254250"/>
            <a:ext cx="708025" cy="638175"/>
            <a:chOff x="1898" y="728"/>
            <a:chExt cx="446" cy="402"/>
          </a:xfrm>
        </p:grpSpPr>
        <p:grpSp>
          <p:nvGrpSpPr>
            <p:cNvPr id="110730" name="Group 78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110732" name="Oval 79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733" name="Line 80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34" name="Line 81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35" name="Rectangle 82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0736" name="Oval 83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0737" name="Group 84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110742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43" name="Line 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44" name="Line 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0738" name="Group 88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110739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40" name="Line 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41" name="Line 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0731" name="Text Box 92"/>
            <p:cNvSpPr txBox="1">
              <a:spLocks noChangeArrowheads="1"/>
            </p:cNvSpPr>
            <p:nvPr/>
          </p:nvSpPr>
          <p:spPr bwMode="auto">
            <a:xfrm>
              <a:off x="2010" y="728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A</a:t>
              </a:r>
            </a:p>
          </p:txBody>
        </p:sp>
      </p:grpSp>
      <p:grpSp>
        <p:nvGrpSpPr>
          <p:cNvPr id="110610" name="Group 93"/>
          <p:cNvGrpSpPr>
            <a:grpSpLocks/>
          </p:cNvGrpSpPr>
          <p:nvPr/>
        </p:nvGrpSpPr>
        <p:grpSpPr bwMode="auto">
          <a:xfrm>
            <a:off x="3189288" y="2259013"/>
            <a:ext cx="708025" cy="638175"/>
            <a:chOff x="1898" y="728"/>
            <a:chExt cx="446" cy="402"/>
          </a:xfrm>
        </p:grpSpPr>
        <p:grpSp>
          <p:nvGrpSpPr>
            <p:cNvPr id="110715" name="Group 94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110717" name="Oval 95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718" name="Line 96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19" name="Line 97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20" name="Rectangle 98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0721" name="Oval 99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0722" name="Group 100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110727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28" name="Line 1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29" name="Line 1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0723" name="Group 104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110724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25" name="Line 1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26" name="Line 1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0716" name="Text Box 108"/>
            <p:cNvSpPr txBox="1">
              <a:spLocks noChangeArrowheads="1"/>
            </p:cNvSpPr>
            <p:nvPr/>
          </p:nvSpPr>
          <p:spPr bwMode="auto">
            <a:xfrm>
              <a:off x="2010" y="728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B</a:t>
              </a:r>
            </a:p>
          </p:txBody>
        </p:sp>
      </p:grpSp>
      <p:grpSp>
        <p:nvGrpSpPr>
          <p:cNvPr id="110611" name="Group 109"/>
          <p:cNvGrpSpPr>
            <a:grpSpLocks/>
          </p:cNvGrpSpPr>
          <p:nvPr/>
        </p:nvGrpSpPr>
        <p:grpSpPr bwMode="auto">
          <a:xfrm>
            <a:off x="6203950" y="2249488"/>
            <a:ext cx="708025" cy="638175"/>
            <a:chOff x="1898" y="728"/>
            <a:chExt cx="446" cy="402"/>
          </a:xfrm>
        </p:grpSpPr>
        <p:grpSp>
          <p:nvGrpSpPr>
            <p:cNvPr id="110700" name="Group 110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110702" name="Oval 111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703" name="Line 112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04" name="Line 113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05" name="Rectangle 114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0706" name="Oval 115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0707" name="Group 116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110712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13" name="Line 1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14" name="Line 1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0708" name="Group 120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110709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10" name="Line 1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11" name="Line 1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0701" name="Text Box 124"/>
            <p:cNvSpPr txBox="1">
              <a:spLocks noChangeArrowheads="1"/>
            </p:cNvSpPr>
            <p:nvPr/>
          </p:nvSpPr>
          <p:spPr bwMode="auto">
            <a:xfrm>
              <a:off x="2010" y="728"/>
              <a:ext cx="2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E</a:t>
              </a:r>
            </a:p>
          </p:txBody>
        </p:sp>
      </p:grpSp>
      <p:grpSp>
        <p:nvGrpSpPr>
          <p:cNvPr id="110612" name="Group 125"/>
          <p:cNvGrpSpPr>
            <a:grpSpLocks/>
          </p:cNvGrpSpPr>
          <p:nvPr/>
        </p:nvGrpSpPr>
        <p:grpSpPr bwMode="auto">
          <a:xfrm>
            <a:off x="7194550" y="2238375"/>
            <a:ext cx="708025" cy="638175"/>
            <a:chOff x="1898" y="728"/>
            <a:chExt cx="446" cy="402"/>
          </a:xfrm>
        </p:grpSpPr>
        <p:grpSp>
          <p:nvGrpSpPr>
            <p:cNvPr id="110685" name="Group 126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110687" name="Oval 127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688" name="Line 128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689" name="Line 129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690" name="Rectangle 130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0691" name="Oval 131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0692" name="Group 132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110697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98" name="Line 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99" name="Line 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0693" name="Group 136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110694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95" name="Line 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96" name="Line 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0686" name="Text Box 140"/>
            <p:cNvSpPr txBox="1">
              <a:spLocks noChangeArrowheads="1"/>
            </p:cNvSpPr>
            <p:nvPr/>
          </p:nvSpPr>
          <p:spPr bwMode="auto">
            <a:xfrm>
              <a:off x="2010" y="728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F</a:t>
              </a:r>
            </a:p>
          </p:txBody>
        </p:sp>
      </p:grpSp>
      <p:sp>
        <p:nvSpPr>
          <p:cNvPr id="110613" name="Line 141"/>
          <p:cNvSpPr>
            <a:spLocks noChangeShapeType="1"/>
          </p:cNvSpPr>
          <p:nvPr/>
        </p:nvSpPr>
        <p:spPr bwMode="auto">
          <a:xfrm flipV="1">
            <a:off x="2862263" y="2744788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14" name="Line 142"/>
          <p:cNvSpPr>
            <a:spLocks noChangeShapeType="1"/>
          </p:cNvSpPr>
          <p:nvPr/>
        </p:nvSpPr>
        <p:spPr bwMode="auto">
          <a:xfrm flipV="1">
            <a:off x="6908800" y="2725738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15" name="Text Box 143"/>
          <p:cNvSpPr txBox="1">
            <a:spLocks noChangeArrowheads="1"/>
          </p:cNvSpPr>
          <p:nvPr/>
        </p:nvSpPr>
        <p:spPr bwMode="auto">
          <a:xfrm>
            <a:off x="2200275" y="2859088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IPv6</a:t>
            </a:r>
          </a:p>
        </p:txBody>
      </p:sp>
      <p:sp>
        <p:nvSpPr>
          <p:cNvPr id="110616" name="Text Box 144"/>
          <p:cNvSpPr txBox="1">
            <a:spLocks noChangeArrowheads="1"/>
          </p:cNvSpPr>
          <p:nvPr/>
        </p:nvSpPr>
        <p:spPr bwMode="auto">
          <a:xfrm>
            <a:off x="3246438" y="2860675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IPv6</a:t>
            </a:r>
          </a:p>
        </p:txBody>
      </p:sp>
      <p:sp>
        <p:nvSpPr>
          <p:cNvPr id="110617" name="Text Box 145"/>
          <p:cNvSpPr txBox="1">
            <a:spLocks noChangeArrowheads="1"/>
          </p:cNvSpPr>
          <p:nvPr/>
        </p:nvSpPr>
        <p:spPr bwMode="auto">
          <a:xfrm>
            <a:off x="6272213" y="2852738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IPv6</a:t>
            </a:r>
          </a:p>
        </p:txBody>
      </p:sp>
      <p:sp>
        <p:nvSpPr>
          <p:cNvPr id="110618" name="Text Box 146"/>
          <p:cNvSpPr txBox="1">
            <a:spLocks noChangeArrowheads="1"/>
          </p:cNvSpPr>
          <p:nvPr/>
        </p:nvSpPr>
        <p:spPr bwMode="auto">
          <a:xfrm>
            <a:off x="7253288" y="2855913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IPv6</a:t>
            </a:r>
          </a:p>
        </p:txBody>
      </p:sp>
      <p:sp>
        <p:nvSpPr>
          <p:cNvPr id="110619" name="Line 147"/>
          <p:cNvSpPr>
            <a:spLocks noChangeShapeType="1"/>
          </p:cNvSpPr>
          <p:nvPr/>
        </p:nvSpPr>
        <p:spPr bwMode="auto">
          <a:xfrm flipV="1">
            <a:off x="3895725" y="2735263"/>
            <a:ext cx="2325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10620" name="Group 148"/>
          <p:cNvGrpSpPr>
            <a:grpSpLocks/>
          </p:cNvGrpSpPr>
          <p:nvPr/>
        </p:nvGrpSpPr>
        <p:grpSpPr bwMode="auto">
          <a:xfrm>
            <a:off x="4183063" y="2262188"/>
            <a:ext cx="708025" cy="638175"/>
            <a:chOff x="1898" y="728"/>
            <a:chExt cx="446" cy="402"/>
          </a:xfrm>
        </p:grpSpPr>
        <p:grpSp>
          <p:nvGrpSpPr>
            <p:cNvPr id="110670" name="Group 149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110672" name="Oval 150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673" name="Line 151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674" name="Line 152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675" name="Rectangle 153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0676" name="Oval 154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0677" name="Group 155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110682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83" name="Line 1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84" name="Line 1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0678" name="Group 159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110679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80" name="Line 1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81" name="Line 1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0671" name="Text Box 163"/>
            <p:cNvSpPr txBox="1">
              <a:spLocks noChangeArrowheads="1"/>
            </p:cNvSpPr>
            <p:nvPr/>
          </p:nvSpPr>
          <p:spPr bwMode="auto">
            <a:xfrm>
              <a:off x="2010" y="728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C</a:t>
              </a:r>
            </a:p>
          </p:txBody>
        </p:sp>
      </p:grpSp>
      <p:grpSp>
        <p:nvGrpSpPr>
          <p:cNvPr id="110621" name="Group 164"/>
          <p:cNvGrpSpPr>
            <a:grpSpLocks/>
          </p:cNvGrpSpPr>
          <p:nvPr/>
        </p:nvGrpSpPr>
        <p:grpSpPr bwMode="auto">
          <a:xfrm>
            <a:off x="5172075" y="2252663"/>
            <a:ext cx="708025" cy="638175"/>
            <a:chOff x="1898" y="728"/>
            <a:chExt cx="446" cy="402"/>
          </a:xfrm>
        </p:grpSpPr>
        <p:grpSp>
          <p:nvGrpSpPr>
            <p:cNvPr id="110655" name="Group 165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110657" name="Oval 166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658" name="Line 167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659" name="Line 168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660" name="Rectangle 169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0661" name="Oval 170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0662" name="Group 171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110667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68" name="Line 17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69" name="Line 17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0663" name="Group 175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110664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65" name="Line 17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66" name="Line 17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0656" name="Text Box 179"/>
            <p:cNvSpPr txBox="1">
              <a:spLocks noChangeArrowheads="1"/>
            </p:cNvSpPr>
            <p:nvPr/>
          </p:nvSpPr>
          <p:spPr bwMode="auto">
            <a:xfrm>
              <a:off x="2010" y="728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D</a:t>
              </a:r>
            </a:p>
          </p:txBody>
        </p:sp>
      </p:grpSp>
      <p:sp>
        <p:nvSpPr>
          <p:cNvPr id="110622" name="Text Box 180"/>
          <p:cNvSpPr txBox="1">
            <a:spLocks noChangeArrowheads="1"/>
          </p:cNvSpPr>
          <p:nvPr/>
        </p:nvSpPr>
        <p:spPr bwMode="auto">
          <a:xfrm>
            <a:off x="4227513" y="2863850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FF0000"/>
                </a:solidFill>
              </a:rPr>
              <a:t>IPv4</a:t>
            </a:r>
          </a:p>
        </p:txBody>
      </p:sp>
      <p:sp>
        <p:nvSpPr>
          <p:cNvPr id="110623" name="Text Box 181"/>
          <p:cNvSpPr txBox="1">
            <a:spLocks noChangeArrowheads="1"/>
          </p:cNvSpPr>
          <p:nvPr/>
        </p:nvSpPr>
        <p:spPr bwMode="auto">
          <a:xfrm>
            <a:off x="5221288" y="2865438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FF0000"/>
                </a:solidFill>
              </a:rPr>
              <a:t>IPv4</a:t>
            </a:r>
          </a:p>
        </p:txBody>
      </p:sp>
      <p:grpSp>
        <p:nvGrpSpPr>
          <p:cNvPr id="110624" name="Group 182"/>
          <p:cNvGrpSpPr>
            <a:grpSpLocks/>
          </p:cNvGrpSpPr>
          <p:nvPr/>
        </p:nvGrpSpPr>
        <p:grpSpPr bwMode="auto">
          <a:xfrm>
            <a:off x="2557463" y="3259138"/>
            <a:ext cx="793750" cy="1441450"/>
            <a:chOff x="4869" y="143"/>
            <a:chExt cx="500" cy="908"/>
          </a:xfrm>
        </p:grpSpPr>
        <p:sp>
          <p:nvSpPr>
            <p:cNvPr id="110653" name="Rectangle 183"/>
            <p:cNvSpPr>
              <a:spLocks noChangeArrowheads="1"/>
            </p:cNvSpPr>
            <p:nvPr/>
          </p:nvSpPr>
          <p:spPr bwMode="auto">
            <a:xfrm>
              <a:off x="4893" y="143"/>
              <a:ext cx="462" cy="9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0654" name="Text Box 184"/>
            <p:cNvSpPr txBox="1">
              <a:spLocks noChangeArrowheads="1"/>
            </p:cNvSpPr>
            <p:nvPr/>
          </p:nvSpPr>
          <p:spPr bwMode="auto">
            <a:xfrm>
              <a:off x="4869" y="163"/>
              <a:ext cx="500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/>
                <a:t>Flow: X</a:t>
              </a:r>
            </a:p>
            <a:p>
              <a:pPr eaLnBrk="0" hangingPunct="0"/>
              <a:r>
                <a:rPr lang="en-US" sz="1400"/>
                <a:t>Src: A</a:t>
              </a:r>
            </a:p>
            <a:p>
              <a:pPr eaLnBrk="0" hangingPunct="0"/>
              <a:r>
                <a:rPr lang="en-US" sz="1400"/>
                <a:t>Dest: F</a:t>
              </a:r>
            </a:p>
            <a:p>
              <a:pPr eaLnBrk="0" hangingPunct="0"/>
              <a:endParaRPr lang="en-US" sz="1400"/>
            </a:p>
            <a:p>
              <a:pPr eaLnBrk="0" hangingPunct="0"/>
              <a:endParaRPr lang="en-US" sz="1400"/>
            </a:p>
            <a:p>
              <a:pPr eaLnBrk="0" hangingPunct="0"/>
              <a:r>
                <a:rPr lang="en-US" sz="1400"/>
                <a:t>data</a:t>
              </a:r>
            </a:p>
          </p:txBody>
        </p:sp>
      </p:grpSp>
      <p:grpSp>
        <p:nvGrpSpPr>
          <p:cNvPr id="110625" name="Group 185"/>
          <p:cNvGrpSpPr>
            <a:grpSpLocks/>
          </p:cNvGrpSpPr>
          <p:nvPr/>
        </p:nvGrpSpPr>
        <p:grpSpPr bwMode="auto">
          <a:xfrm>
            <a:off x="6710363" y="3271838"/>
            <a:ext cx="793750" cy="1441450"/>
            <a:chOff x="4869" y="143"/>
            <a:chExt cx="500" cy="908"/>
          </a:xfrm>
        </p:grpSpPr>
        <p:sp>
          <p:nvSpPr>
            <p:cNvPr id="110651" name="Rectangle 186"/>
            <p:cNvSpPr>
              <a:spLocks noChangeArrowheads="1"/>
            </p:cNvSpPr>
            <p:nvPr/>
          </p:nvSpPr>
          <p:spPr bwMode="auto">
            <a:xfrm>
              <a:off x="4893" y="143"/>
              <a:ext cx="462" cy="9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0652" name="Text Box 187"/>
            <p:cNvSpPr txBox="1">
              <a:spLocks noChangeArrowheads="1"/>
            </p:cNvSpPr>
            <p:nvPr/>
          </p:nvSpPr>
          <p:spPr bwMode="auto">
            <a:xfrm>
              <a:off x="4869" y="163"/>
              <a:ext cx="500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/>
                <a:t>Flow: X</a:t>
              </a:r>
            </a:p>
            <a:p>
              <a:pPr eaLnBrk="0" hangingPunct="0"/>
              <a:r>
                <a:rPr lang="en-US" sz="1400"/>
                <a:t>Src: A</a:t>
              </a:r>
            </a:p>
            <a:p>
              <a:pPr eaLnBrk="0" hangingPunct="0"/>
              <a:r>
                <a:rPr lang="en-US" sz="1400"/>
                <a:t>Dest: F</a:t>
              </a:r>
            </a:p>
            <a:p>
              <a:pPr eaLnBrk="0" hangingPunct="0"/>
              <a:endParaRPr lang="en-US" sz="1400"/>
            </a:p>
            <a:p>
              <a:pPr eaLnBrk="0" hangingPunct="0"/>
              <a:endParaRPr lang="en-US" sz="1400"/>
            </a:p>
            <a:p>
              <a:pPr eaLnBrk="0" hangingPunct="0"/>
              <a:r>
                <a:rPr lang="en-US" sz="1400"/>
                <a:t>data</a:t>
              </a:r>
            </a:p>
          </p:txBody>
        </p:sp>
      </p:grpSp>
      <p:grpSp>
        <p:nvGrpSpPr>
          <p:cNvPr id="110626" name="Group 188"/>
          <p:cNvGrpSpPr>
            <a:grpSpLocks/>
          </p:cNvGrpSpPr>
          <p:nvPr/>
        </p:nvGrpSpPr>
        <p:grpSpPr bwMode="auto">
          <a:xfrm>
            <a:off x="3598863" y="3254375"/>
            <a:ext cx="984250" cy="2198688"/>
            <a:chOff x="4943" y="2152"/>
            <a:chExt cx="620" cy="1385"/>
          </a:xfrm>
        </p:grpSpPr>
        <p:sp>
          <p:nvSpPr>
            <p:cNvPr id="110646" name="Rectangle 189"/>
            <p:cNvSpPr>
              <a:spLocks noChangeArrowheads="1"/>
            </p:cNvSpPr>
            <p:nvPr/>
          </p:nvSpPr>
          <p:spPr bwMode="auto">
            <a:xfrm>
              <a:off x="4980" y="2155"/>
              <a:ext cx="583" cy="13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10647" name="Group 190"/>
            <p:cNvGrpSpPr>
              <a:grpSpLocks/>
            </p:cNvGrpSpPr>
            <p:nvPr/>
          </p:nvGrpSpPr>
          <p:grpSpPr bwMode="auto">
            <a:xfrm>
              <a:off x="5001" y="2538"/>
              <a:ext cx="500" cy="908"/>
              <a:chOff x="4869" y="143"/>
              <a:chExt cx="500" cy="908"/>
            </a:xfrm>
          </p:grpSpPr>
          <p:sp>
            <p:nvSpPr>
              <p:cNvPr id="110649" name="Rectangle 191"/>
              <p:cNvSpPr>
                <a:spLocks noChangeArrowheads="1"/>
              </p:cNvSpPr>
              <p:nvPr/>
            </p:nvSpPr>
            <p:spPr bwMode="auto">
              <a:xfrm>
                <a:off x="4893" y="143"/>
                <a:ext cx="462" cy="9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650" name="Text Box 192"/>
              <p:cNvSpPr txBox="1">
                <a:spLocks noChangeArrowheads="1"/>
              </p:cNvSpPr>
              <p:nvPr/>
            </p:nvSpPr>
            <p:spPr bwMode="auto">
              <a:xfrm>
                <a:off x="4869" y="163"/>
                <a:ext cx="500" cy="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/>
                  <a:t>Flow: X</a:t>
                </a:r>
              </a:p>
              <a:p>
                <a:pPr eaLnBrk="0" hangingPunct="0"/>
                <a:r>
                  <a:rPr lang="en-US" sz="1400"/>
                  <a:t>Src: A</a:t>
                </a:r>
              </a:p>
              <a:p>
                <a:pPr eaLnBrk="0" hangingPunct="0"/>
                <a:r>
                  <a:rPr lang="en-US" sz="1400"/>
                  <a:t>Dest: F</a:t>
                </a:r>
              </a:p>
              <a:p>
                <a:pPr eaLnBrk="0" hangingPunct="0"/>
                <a:endParaRPr lang="en-US" sz="1400"/>
              </a:p>
              <a:p>
                <a:pPr eaLnBrk="0" hangingPunct="0"/>
                <a:endParaRPr lang="en-US" sz="1400"/>
              </a:p>
              <a:p>
                <a:pPr eaLnBrk="0" hangingPunct="0"/>
                <a:r>
                  <a:rPr lang="en-US" sz="1400"/>
                  <a:t>data</a:t>
                </a:r>
              </a:p>
            </p:txBody>
          </p:sp>
        </p:grpSp>
        <p:sp>
          <p:nvSpPr>
            <p:cNvPr id="110648" name="Text Box 193"/>
            <p:cNvSpPr txBox="1">
              <a:spLocks noChangeArrowheads="1"/>
            </p:cNvSpPr>
            <p:nvPr/>
          </p:nvSpPr>
          <p:spPr bwMode="auto">
            <a:xfrm>
              <a:off x="4943" y="2152"/>
              <a:ext cx="61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Src:B</a:t>
              </a:r>
            </a:p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Dest: E</a:t>
              </a:r>
            </a:p>
          </p:txBody>
        </p:sp>
      </p:grpSp>
      <p:sp>
        <p:nvSpPr>
          <p:cNvPr id="110627" name="Line 194"/>
          <p:cNvSpPr>
            <a:spLocks noChangeShapeType="1"/>
          </p:cNvSpPr>
          <p:nvPr/>
        </p:nvSpPr>
        <p:spPr bwMode="auto">
          <a:xfrm>
            <a:off x="2603500" y="3162300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28" name="Line 195"/>
          <p:cNvSpPr>
            <a:spLocks noChangeShapeType="1"/>
          </p:cNvSpPr>
          <p:nvPr/>
        </p:nvSpPr>
        <p:spPr bwMode="auto">
          <a:xfrm>
            <a:off x="3722688" y="3165475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29" name="Line 196"/>
          <p:cNvSpPr>
            <a:spLocks noChangeShapeType="1"/>
          </p:cNvSpPr>
          <p:nvPr/>
        </p:nvSpPr>
        <p:spPr bwMode="auto">
          <a:xfrm>
            <a:off x="5757863" y="3167063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30" name="Line 197"/>
          <p:cNvSpPr>
            <a:spLocks noChangeShapeType="1"/>
          </p:cNvSpPr>
          <p:nvPr/>
        </p:nvSpPr>
        <p:spPr bwMode="auto">
          <a:xfrm>
            <a:off x="6813550" y="3168650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10631" name="Group 198"/>
          <p:cNvGrpSpPr>
            <a:grpSpLocks/>
          </p:cNvGrpSpPr>
          <p:nvPr/>
        </p:nvGrpSpPr>
        <p:grpSpPr bwMode="auto">
          <a:xfrm>
            <a:off x="5611813" y="3257550"/>
            <a:ext cx="984250" cy="2198688"/>
            <a:chOff x="4943" y="2152"/>
            <a:chExt cx="620" cy="1385"/>
          </a:xfrm>
        </p:grpSpPr>
        <p:sp>
          <p:nvSpPr>
            <p:cNvPr id="110641" name="Rectangle 199"/>
            <p:cNvSpPr>
              <a:spLocks noChangeArrowheads="1"/>
            </p:cNvSpPr>
            <p:nvPr/>
          </p:nvSpPr>
          <p:spPr bwMode="auto">
            <a:xfrm>
              <a:off x="4980" y="2155"/>
              <a:ext cx="583" cy="13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10642" name="Group 200"/>
            <p:cNvGrpSpPr>
              <a:grpSpLocks/>
            </p:cNvGrpSpPr>
            <p:nvPr/>
          </p:nvGrpSpPr>
          <p:grpSpPr bwMode="auto">
            <a:xfrm>
              <a:off x="5001" y="2538"/>
              <a:ext cx="500" cy="908"/>
              <a:chOff x="4869" y="143"/>
              <a:chExt cx="500" cy="908"/>
            </a:xfrm>
          </p:grpSpPr>
          <p:sp>
            <p:nvSpPr>
              <p:cNvPr id="110644" name="Rectangle 201"/>
              <p:cNvSpPr>
                <a:spLocks noChangeArrowheads="1"/>
              </p:cNvSpPr>
              <p:nvPr/>
            </p:nvSpPr>
            <p:spPr bwMode="auto">
              <a:xfrm>
                <a:off x="4893" y="143"/>
                <a:ext cx="462" cy="9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645" name="Text Box 202"/>
              <p:cNvSpPr txBox="1">
                <a:spLocks noChangeArrowheads="1"/>
              </p:cNvSpPr>
              <p:nvPr/>
            </p:nvSpPr>
            <p:spPr bwMode="auto">
              <a:xfrm>
                <a:off x="4869" y="163"/>
                <a:ext cx="500" cy="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/>
                  <a:t>Flow: X</a:t>
                </a:r>
              </a:p>
              <a:p>
                <a:pPr eaLnBrk="0" hangingPunct="0"/>
                <a:r>
                  <a:rPr lang="en-US" sz="1400"/>
                  <a:t>Src: A</a:t>
                </a:r>
              </a:p>
              <a:p>
                <a:pPr eaLnBrk="0" hangingPunct="0"/>
                <a:r>
                  <a:rPr lang="en-US" sz="1400"/>
                  <a:t>Dest: F</a:t>
                </a:r>
              </a:p>
              <a:p>
                <a:pPr eaLnBrk="0" hangingPunct="0"/>
                <a:endParaRPr lang="en-US" sz="1400"/>
              </a:p>
              <a:p>
                <a:pPr eaLnBrk="0" hangingPunct="0"/>
                <a:endParaRPr lang="en-US" sz="1400"/>
              </a:p>
              <a:p>
                <a:pPr eaLnBrk="0" hangingPunct="0"/>
                <a:r>
                  <a:rPr lang="en-US" sz="1400"/>
                  <a:t>data</a:t>
                </a:r>
              </a:p>
            </p:txBody>
          </p:sp>
        </p:grpSp>
        <p:sp>
          <p:nvSpPr>
            <p:cNvPr id="110643" name="Text Box 203"/>
            <p:cNvSpPr txBox="1">
              <a:spLocks noChangeArrowheads="1"/>
            </p:cNvSpPr>
            <p:nvPr/>
          </p:nvSpPr>
          <p:spPr bwMode="auto">
            <a:xfrm>
              <a:off x="4943" y="2152"/>
              <a:ext cx="61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Src:B</a:t>
              </a:r>
            </a:p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Dest: E</a:t>
              </a:r>
            </a:p>
          </p:txBody>
        </p:sp>
      </p:grpSp>
      <p:sp>
        <p:nvSpPr>
          <p:cNvPr id="110632" name="Text Box 204"/>
          <p:cNvSpPr txBox="1">
            <a:spLocks noChangeArrowheads="1"/>
          </p:cNvSpPr>
          <p:nvPr/>
        </p:nvSpPr>
        <p:spPr bwMode="auto">
          <a:xfrm>
            <a:off x="2520950" y="5621338"/>
            <a:ext cx="892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A-to-B:</a:t>
            </a:r>
          </a:p>
          <a:p>
            <a:pPr algn="ctr" eaLnBrk="0" hangingPunct="0"/>
            <a:r>
              <a:rPr lang="en-US" sz="1600"/>
              <a:t>IPv6</a:t>
            </a:r>
          </a:p>
        </p:txBody>
      </p:sp>
      <p:sp>
        <p:nvSpPr>
          <p:cNvPr id="110633" name="Line 205"/>
          <p:cNvSpPr>
            <a:spLocks noChangeShapeType="1"/>
          </p:cNvSpPr>
          <p:nvPr/>
        </p:nvSpPr>
        <p:spPr bwMode="auto">
          <a:xfrm>
            <a:off x="2946400" y="4916488"/>
            <a:ext cx="0" cy="785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34" name="Text Box 206"/>
          <p:cNvSpPr txBox="1">
            <a:spLocks noChangeArrowheads="1"/>
          </p:cNvSpPr>
          <p:nvPr/>
        </p:nvSpPr>
        <p:spPr bwMode="auto">
          <a:xfrm>
            <a:off x="6794500" y="5634038"/>
            <a:ext cx="8651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E-to-F:</a:t>
            </a:r>
          </a:p>
          <a:p>
            <a:pPr algn="ctr" eaLnBrk="0" hangingPunct="0"/>
            <a:r>
              <a:rPr lang="en-US" sz="1600"/>
              <a:t>IPv6</a:t>
            </a:r>
          </a:p>
        </p:txBody>
      </p:sp>
      <p:sp>
        <p:nvSpPr>
          <p:cNvPr id="110635" name="Line 207"/>
          <p:cNvSpPr>
            <a:spLocks noChangeShapeType="1"/>
          </p:cNvSpPr>
          <p:nvPr/>
        </p:nvSpPr>
        <p:spPr bwMode="auto">
          <a:xfrm>
            <a:off x="7207250" y="4929188"/>
            <a:ext cx="0" cy="785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36" name="Text Box 208"/>
          <p:cNvSpPr txBox="1">
            <a:spLocks noChangeArrowheads="1"/>
          </p:cNvSpPr>
          <p:nvPr/>
        </p:nvSpPr>
        <p:spPr bwMode="auto">
          <a:xfrm>
            <a:off x="3513138" y="5743575"/>
            <a:ext cx="12334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B-to-C:</a:t>
            </a:r>
          </a:p>
          <a:p>
            <a:pPr algn="ctr" eaLnBrk="0" hangingPunct="0"/>
            <a:r>
              <a:rPr lang="en-US" sz="1600"/>
              <a:t>IPv6 inside</a:t>
            </a:r>
          </a:p>
          <a:p>
            <a:pPr algn="ctr" eaLnBrk="0" hangingPunct="0"/>
            <a:r>
              <a:rPr lang="en-US" sz="1600"/>
              <a:t>IPv4</a:t>
            </a:r>
          </a:p>
        </p:txBody>
      </p:sp>
      <p:sp>
        <p:nvSpPr>
          <p:cNvPr id="110637" name="Line 209"/>
          <p:cNvSpPr>
            <a:spLocks noChangeShapeType="1"/>
          </p:cNvSpPr>
          <p:nvPr/>
        </p:nvSpPr>
        <p:spPr bwMode="auto">
          <a:xfrm>
            <a:off x="4108450" y="5510213"/>
            <a:ext cx="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38" name="Text Box 210"/>
          <p:cNvSpPr txBox="1">
            <a:spLocks noChangeArrowheads="1"/>
          </p:cNvSpPr>
          <p:nvPr/>
        </p:nvSpPr>
        <p:spPr bwMode="auto">
          <a:xfrm>
            <a:off x="5538788" y="5756275"/>
            <a:ext cx="12334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B-to-C:</a:t>
            </a:r>
          </a:p>
          <a:p>
            <a:pPr algn="ctr" eaLnBrk="0" hangingPunct="0"/>
            <a:r>
              <a:rPr lang="en-US" sz="1600"/>
              <a:t>IPv6 inside</a:t>
            </a:r>
          </a:p>
          <a:p>
            <a:pPr algn="ctr" eaLnBrk="0" hangingPunct="0"/>
            <a:r>
              <a:rPr lang="en-US" sz="1600"/>
              <a:t>IPv4</a:t>
            </a:r>
          </a:p>
        </p:txBody>
      </p:sp>
      <p:sp>
        <p:nvSpPr>
          <p:cNvPr id="110639" name="Line 211"/>
          <p:cNvSpPr>
            <a:spLocks noChangeShapeType="1"/>
          </p:cNvSpPr>
          <p:nvPr/>
        </p:nvSpPr>
        <p:spPr bwMode="auto">
          <a:xfrm>
            <a:off x="6134100" y="5522913"/>
            <a:ext cx="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4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6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1D9EAF22-1BC5-4FFE-9DA0-560CECEF3D39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Κεφάλαιο</a:t>
            </a:r>
            <a:r>
              <a:rPr lang="en-US" sz="3600" dirty="0" smtClean="0"/>
              <a:t> 4: </a:t>
            </a:r>
            <a:r>
              <a:rPr lang="el-GR" sz="3600" dirty="0" smtClean="0"/>
              <a:t>Επίπεδο Δικτύου</a:t>
            </a:r>
            <a:endParaRPr lang="en-US" sz="3600" dirty="0" smtClean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33400" y="160020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8163" indent="-5381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 smtClean="0">
                <a:latin typeface="+mn-lt"/>
              </a:rPr>
              <a:t>4.1 </a:t>
            </a:r>
            <a:r>
              <a:rPr lang="el-GR" sz="2000" kern="0" dirty="0" smtClean="0">
                <a:latin typeface="+mn-lt"/>
              </a:rPr>
              <a:t>  Εισαγωγή</a:t>
            </a:r>
            <a:endParaRPr lang="en-US" sz="2000" kern="0" dirty="0">
              <a:latin typeface="+mn-lt"/>
            </a:endParaRPr>
          </a:p>
          <a:p>
            <a:pPr marL="538163" indent="-5381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4.2 </a:t>
            </a:r>
            <a:r>
              <a:rPr lang="el-GR" sz="2000" kern="0" dirty="0" smtClean="0">
                <a:latin typeface="+mn-lt"/>
              </a:rPr>
              <a:t> Δίκτυα </a:t>
            </a:r>
            <a:r>
              <a:rPr lang="el-GR" sz="2000" kern="0" dirty="0">
                <a:latin typeface="+mn-lt"/>
              </a:rPr>
              <a:t>εικονικού κυκλώματος και δεδομενογράμματος</a:t>
            </a:r>
            <a:endParaRPr lang="en-US" sz="2000" kern="0" dirty="0">
              <a:latin typeface="+mn-lt"/>
            </a:endParaRPr>
          </a:p>
          <a:p>
            <a:pPr marL="538163" indent="-5381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4.3 </a:t>
            </a:r>
            <a:r>
              <a:rPr lang="el-GR" sz="2000" kern="0" dirty="0" smtClean="0">
                <a:latin typeface="+mn-lt"/>
              </a:rPr>
              <a:t> Τι </a:t>
            </a:r>
            <a:r>
              <a:rPr lang="el-GR" sz="2000" kern="0" dirty="0">
                <a:latin typeface="+mn-lt"/>
              </a:rPr>
              <a:t>βρίσκεται μέσα σ’ ένα δρομολογητή</a:t>
            </a:r>
            <a:endParaRPr lang="en-US" sz="2000" kern="0" dirty="0">
              <a:latin typeface="+mn-lt"/>
            </a:endParaRPr>
          </a:p>
          <a:p>
            <a:pPr marL="538163" indent="-5381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4.4 </a:t>
            </a:r>
            <a:r>
              <a:rPr lang="el-GR" sz="2000" kern="0" dirty="0" smtClean="0">
                <a:latin typeface="+mn-lt"/>
              </a:rPr>
              <a:t> </a:t>
            </a:r>
            <a:r>
              <a:rPr lang="en-US" sz="2000" kern="0" dirty="0" smtClean="0">
                <a:latin typeface="+mn-lt"/>
              </a:rPr>
              <a:t>IP</a:t>
            </a:r>
            <a:r>
              <a:rPr lang="en-US" sz="2000" kern="0" dirty="0">
                <a:latin typeface="+mn-lt"/>
              </a:rPr>
              <a:t>: </a:t>
            </a:r>
            <a:r>
              <a:rPr lang="el-GR" sz="2000" kern="0" dirty="0">
                <a:latin typeface="+mn-lt"/>
              </a:rPr>
              <a:t>Πρωτόκολλο Διαδικτύου</a:t>
            </a:r>
            <a:r>
              <a:rPr lang="en-US" sz="2000" kern="0" dirty="0">
                <a:latin typeface="+mn-lt"/>
              </a:rPr>
              <a:t> (Internet Protocol)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Μορφή δεδομενογράματος</a:t>
            </a:r>
            <a:endParaRPr lang="en-US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Διευθυνσιοδότηση </a:t>
            </a:r>
            <a:r>
              <a:rPr lang="en-US" kern="0" dirty="0">
                <a:latin typeface="+mn-lt"/>
              </a:rPr>
              <a:t>IPv4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ICMP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IPv6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495800" y="1600200"/>
            <a:ext cx="43592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solidFill>
                  <a:srgbClr val="FF0000"/>
                </a:solidFill>
                <a:latin typeface="+mn-lt"/>
              </a:rPr>
              <a:t>4.5 </a:t>
            </a:r>
            <a:r>
              <a:rPr lang="el-GR" sz="2000" kern="0" dirty="0">
                <a:solidFill>
                  <a:srgbClr val="FF0000"/>
                </a:solidFill>
                <a:latin typeface="+mn-lt"/>
              </a:rPr>
              <a:t>Αλγόριθμοι δρομολόγησης</a:t>
            </a:r>
            <a:endParaRPr lang="en-US" sz="2000" kern="0" dirty="0">
              <a:solidFill>
                <a:srgbClr val="FF0000"/>
              </a:solidFill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Κατάστασης ζεύξης</a:t>
            </a:r>
            <a:r>
              <a:rPr lang="en-US" kern="0" dirty="0">
                <a:latin typeface="+mn-lt"/>
              </a:rPr>
              <a:t> (Link State)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Διανύσματος απόστασης</a:t>
            </a:r>
            <a:r>
              <a:rPr lang="en-US" kern="0" dirty="0">
                <a:latin typeface="+mn-lt"/>
              </a:rPr>
              <a:t> (Distance Vector)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Ιεραρχική δρομολόγηση</a:t>
            </a:r>
            <a:endParaRPr lang="en-US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4.6 </a:t>
            </a:r>
            <a:r>
              <a:rPr lang="el-GR" sz="2000" kern="0" dirty="0">
                <a:latin typeface="+mn-lt"/>
              </a:rPr>
              <a:t>Δρομολόγηση στο Διαδίκτυο</a:t>
            </a:r>
            <a:endParaRPr lang="en-US" sz="20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RIP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OSPF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BGP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endParaRPr lang="en-US" sz="2000" kern="0" dirty="0">
              <a:latin typeface="+mn-lt"/>
            </a:endParaRPr>
          </a:p>
        </p:txBody>
      </p:sp>
      <p:sp>
        <p:nvSpPr>
          <p:cNvPr id="111621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646CCDE-ED54-4C99-A377-E6C0D26FF5F0}" type="slidenum">
              <a:rPr lang="en-US" smtClean="0"/>
              <a:pPr/>
              <a:t>72</a:t>
            </a:fld>
            <a:endParaRPr lang="en-US" smtClean="0"/>
          </a:p>
        </p:txBody>
      </p:sp>
      <p:grpSp>
        <p:nvGrpSpPr>
          <p:cNvPr id="112642" name="Group 2"/>
          <p:cNvGrpSpPr>
            <a:grpSpLocks/>
          </p:cNvGrpSpPr>
          <p:nvPr/>
        </p:nvGrpSpPr>
        <p:grpSpPr bwMode="auto">
          <a:xfrm>
            <a:off x="1155700" y="1404938"/>
            <a:ext cx="5676900" cy="5245100"/>
            <a:chOff x="306" y="129"/>
            <a:chExt cx="3576" cy="3304"/>
          </a:xfrm>
        </p:grpSpPr>
        <p:sp>
          <p:nvSpPr>
            <p:cNvPr id="112649" name="Freeform 3"/>
            <p:cNvSpPr>
              <a:spLocks/>
            </p:cNvSpPr>
            <p:nvPr/>
          </p:nvSpPr>
          <p:spPr bwMode="auto">
            <a:xfrm>
              <a:off x="2031" y="2058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650" name="Freeform 4"/>
            <p:cNvSpPr>
              <a:spLocks/>
            </p:cNvSpPr>
            <p:nvPr/>
          </p:nvSpPr>
          <p:spPr bwMode="auto">
            <a:xfrm>
              <a:off x="1090" y="1594"/>
              <a:ext cx="1443" cy="816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51" name="Rectangle 5"/>
            <p:cNvSpPr>
              <a:spLocks noChangeArrowheads="1"/>
            </p:cNvSpPr>
            <p:nvPr/>
          </p:nvSpPr>
          <p:spPr bwMode="auto">
            <a:xfrm>
              <a:off x="1084" y="129"/>
              <a:ext cx="1460" cy="147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2652" name="Oval 6"/>
            <p:cNvSpPr>
              <a:spLocks noChangeArrowheads="1"/>
            </p:cNvSpPr>
            <p:nvPr/>
          </p:nvSpPr>
          <p:spPr bwMode="auto">
            <a:xfrm>
              <a:off x="1163" y="162"/>
              <a:ext cx="1320" cy="3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2653" name="Freeform 7"/>
            <p:cNvSpPr>
              <a:spLocks/>
            </p:cNvSpPr>
            <p:nvPr/>
          </p:nvSpPr>
          <p:spPr bwMode="auto">
            <a:xfrm>
              <a:off x="2433" y="22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12654" name="Group 8"/>
            <p:cNvGrpSpPr>
              <a:grpSpLocks/>
            </p:cNvGrpSpPr>
            <p:nvPr/>
          </p:nvGrpSpPr>
          <p:grpSpPr bwMode="auto">
            <a:xfrm>
              <a:off x="2122" y="2359"/>
              <a:ext cx="316" cy="147"/>
              <a:chOff x="3600" y="219"/>
              <a:chExt cx="360" cy="175"/>
            </a:xfrm>
          </p:grpSpPr>
          <p:sp>
            <p:nvSpPr>
              <p:cNvPr id="112799" name="Oval 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800" name="Line 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801" name="Line 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802" name="Rectangle 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2803" name="Oval 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2804" name="Group 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280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810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811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2805" name="Group 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806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807" name="Line 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808" name="Line 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12655" name="Group 22"/>
            <p:cNvGrpSpPr>
              <a:grpSpLocks/>
            </p:cNvGrpSpPr>
            <p:nvPr/>
          </p:nvGrpSpPr>
          <p:grpSpPr bwMode="auto">
            <a:xfrm>
              <a:off x="2344" y="2761"/>
              <a:ext cx="316" cy="147"/>
              <a:chOff x="3600" y="219"/>
              <a:chExt cx="360" cy="175"/>
            </a:xfrm>
          </p:grpSpPr>
          <p:sp>
            <p:nvSpPr>
              <p:cNvPr id="112786" name="Oval 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87" name="Line 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788" name="Line 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789" name="Rectangle 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2790" name="Oval 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2791" name="Group 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2796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97" name="Line 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98" name="Line 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2792" name="Group 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793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94" name="Line 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95" name="Line 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12656" name="Group 36"/>
            <p:cNvGrpSpPr>
              <a:grpSpLocks/>
            </p:cNvGrpSpPr>
            <p:nvPr/>
          </p:nvGrpSpPr>
          <p:grpSpPr bwMode="auto">
            <a:xfrm>
              <a:off x="2769" y="2167"/>
              <a:ext cx="316" cy="147"/>
              <a:chOff x="3600" y="219"/>
              <a:chExt cx="360" cy="175"/>
            </a:xfrm>
          </p:grpSpPr>
          <p:sp>
            <p:nvSpPr>
              <p:cNvPr id="112773" name="Oval 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74" name="Line 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775" name="Line 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776" name="Rectangle 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2777" name="Oval 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2778" name="Group 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2783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84" name="Line 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85" name="Line 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2779" name="Group 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780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81" name="Line 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82" name="Line 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12657" name="Group 50"/>
            <p:cNvGrpSpPr>
              <a:grpSpLocks/>
            </p:cNvGrpSpPr>
            <p:nvPr/>
          </p:nvGrpSpPr>
          <p:grpSpPr bwMode="auto">
            <a:xfrm>
              <a:off x="2720" y="2586"/>
              <a:ext cx="315" cy="147"/>
              <a:chOff x="3600" y="219"/>
              <a:chExt cx="360" cy="175"/>
            </a:xfrm>
          </p:grpSpPr>
          <p:sp>
            <p:nvSpPr>
              <p:cNvPr id="112760" name="Oval 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61" name="Line 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762" name="Line 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763" name="Rectangle 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2764" name="Oval 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2765" name="Group 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2770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71" name="Line 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72" name="Line 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2766" name="Group 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76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68" name="Line 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69" name="Line 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12658" name="Group 64"/>
            <p:cNvGrpSpPr>
              <a:grpSpLocks/>
            </p:cNvGrpSpPr>
            <p:nvPr/>
          </p:nvGrpSpPr>
          <p:grpSpPr bwMode="auto">
            <a:xfrm>
              <a:off x="3120" y="2773"/>
              <a:ext cx="316" cy="147"/>
              <a:chOff x="3600" y="219"/>
              <a:chExt cx="360" cy="175"/>
            </a:xfrm>
          </p:grpSpPr>
          <p:sp>
            <p:nvSpPr>
              <p:cNvPr id="112747" name="Oval 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48" name="Line 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749" name="Line 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750" name="Rectangle 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2751" name="Oval 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2752" name="Group 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2757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58" name="Line 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59" name="Line 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2753" name="Group 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754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55" name="Line 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56" name="Line 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12659" name="Group 78"/>
            <p:cNvGrpSpPr>
              <a:grpSpLocks/>
            </p:cNvGrpSpPr>
            <p:nvPr/>
          </p:nvGrpSpPr>
          <p:grpSpPr bwMode="auto">
            <a:xfrm>
              <a:off x="3400" y="2360"/>
              <a:ext cx="316" cy="147"/>
              <a:chOff x="3600" y="219"/>
              <a:chExt cx="360" cy="175"/>
            </a:xfrm>
          </p:grpSpPr>
          <p:sp>
            <p:nvSpPr>
              <p:cNvPr id="112734" name="Oval 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35" name="Line 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736" name="Line 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737" name="Rectangle 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2738" name="Oval 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2739" name="Group 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2744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45" name="Line 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46" name="Line 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2740" name="Group 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74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42" name="Line 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43" name="Line 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2660" name="Freeform 92"/>
            <p:cNvSpPr>
              <a:spLocks/>
            </p:cNvSpPr>
            <p:nvPr/>
          </p:nvSpPr>
          <p:spPr bwMode="auto">
            <a:xfrm>
              <a:off x="3089" y="2245"/>
              <a:ext cx="318" cy="194"/>
            </a:xfrm>
            <a:custGeom>
              <a:avLst/>
              <a:gdLst>
                <a:gd name="T0" fmla="*/ 0 w 318"/>
                <a:gd name="T1" fmla="*/ 0 h 194"/>
                <a:gd name="T2" fmla="*/ 318 w 318"/>
                <a:gd name="T3" fmla="*/ 194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661" name="Freeform 93"/>
            <p:cNvSpPr>
              <a:spLocks/>
            </p:cNvSpPr>
            <p:nvPr/>
          </p:nvSpPr>
          <p:spPr bwMode="auto">
            <a:xfrm>
              <a:off x="2418" y="2492"/>
              <a:ext cx="303" cy="150"/>
            </a:xfrm>
            <a:custGeom>
              <a:avLst/>
              <a:gdLst>
                <a:gd name="T0" fmla="*/ 0 w 294"/>
                <a:gd name="T1" fmla="*/ 0 h 174"/>
                <a:gd name="T2" fmla="*/ 748 w 294"/>
                <a:gd name="T3" fmla="*/ 3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662" name="Freeform 94"/>
            <p:cNvSpPr>
              <a:spLocks/>
            </p:cNvSpPr>
            <p:nvPr/>
          </p:nvSpPr>
          <p:spPr bwMode="auto">
            <a:xfrm>
              <a:off x="3015" y="2477"/>
              <a:ext cx="396" cy="156"/>
            </a:xfrm>
            <a:custGeom>
              <a:avLst/>
              <a:gdLst>
                <a:gd name="T0" fmla="*/ 0 w 378"/>
                <a:gd name="T1" fmla="*/ 6 h 174"/>
                <a:gd name="T2" fmla="*/ 160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663" name="Freeform 95"/>
            <p:cNvSpPr>
              <a:spLocks/>
            </p:cNvSpPr>
            <p:nvPr/>
          </p:nvSpPr>
          <p:spPr bwMode="auto">
            <a:xfrm>
              <a:off x="3435" y="2511"/>
              <a:ext cx="130" cy="320"/>
            </a:xfrm>
            <a:custGeom>
              <a:avLst/>
              <a:gdLst>
                <a:gd name="T0" fmla="*/ 0 w 118"/>
                <a:gd name="T1" fmla="*/ 1 h 500"/>
                <a:gd name="T2" fmla="*/ 2396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664" name="Freeform 96"/>
            <p:cNvSpPr>
              <a:spLocks/>
            </p:cNvSpPr>
            <p:nvPr/>
          </p:nvSpPr>
          <p:spPr bwMode="auto">
            <a:xfrm>
              <a:off x="2657" y="2847"/>
              <a:ext cx="464" cy="47"/>
            </a:xfrm>
            <a:custGeom>
              <a:avLst/>
              <a:gdLst>
                <a:gd name="T0" fmla="*/ 412541 w 370"/>
                <a:gd name="T1" fmla="*/ 4764131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665" name="Freeform 97"/>
            <p:cNvSpPr>
              <a:spLocks/>
            </p:cNvSpPr>
            <p:nvPr/>
          </p:nvSpPr>
          <p:spPr bwMode="auto">
            <a:xfrm>
              <a:off x="2319" y="2507"/>
              <a:ext cx="122" cy="268"/>
            </a:xfrm>
            <a:custGeom>
              <a:avLst/>
              <a:gdLst>
                <a:gd name="T0" fmla="*/ 1 w 176"/>
                <a:gd name="T1" fmla="*/ 1 h 412"/>
                <a:gd name="T2" fmla="*/ 1 w 176"/>
                <a:gd name="T3" fmla="*/ 1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666" name="Rectangle 98"/>
            <p:cNvSpPr>
              <a:spLocks noChangeArrowheads="1"/>
            </p:cNvSpPr>
            <p:nvPr/>
          </p:nvSpPr>
          <p:spPr bwMode="auto">
            <a:xfrm>
              <a:off x="1128" y="2264"/>
              <a:ext cx="728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2667" name="Rectangle 99"/>
            <p:cNvSpPr>
              <a:spLocks noChangeArrowheads="1"/>
            </p:cNvSpPr>
            <p:nvPr/>
          </p:nvSpPr>
          <p:spPr bwMode="auto">
            <a:xfrm>
              <a:off x="1113" y="2279"/>
              <a:ext cx="723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2668" name="Line 100"/>
            <p:cNvSpPr>
              <a:spLocks noChangeShapeType="1"/>
            </p:cNvSpPr>
            <p:nvPr/>
          </p:nvSpPr>
          <p:spPr bwMode="auto">
            <a:xfrm>
              <a:off x="1759" y="2362"/>
              <a:ext cx="26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669" name="Text Box 101"/>
            <p:cNvSpPr txBox="1">
              <a:spLocks noChangeArrowheads="1"/>
            </p:cNvSpPr>
            <p:nvPr/>
          </p:nvSpPr>
          <p:spPr bwMode="auto">
            <a:xfrm>
              <a:off x="2390" y="218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112670" name="Text Box 102"/>
            <p:cNvSpPr txBox="1">
              <a:spLocks noChangeArrowheads="1"/>
            </p:cNvSpPr>
            <p:nvPr/>
          </p:nvSpPr>
          <p:spPr bwMode="auto">
            <a:xfrm>
              <a:off x="2336" y="2459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112671" name="Text Box 103"/>
            <p:cNvSpPr txBox="1">
              <a:spLocks noChangeArrowheads="1"/>
            </p:cNvSpPr>
            <p:nvPr/>
          </p:nvSpPr>
          <p:spPr bwMode="auto">
            <a:xfrm>
              <a:off x="2178" y="250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112672" name="Rectangle 104"/>
            <p:cNvSpPr>
              <a:spLocks noChangeArrowheads="1"/>
            </p:cNvSpPr>
            <p:nvPr/>
          </p:nvSpPr>
          <p:spPr bwMode="auto">
            <a:xfrm>
              <a:off x="1509" y="2281"/>
              <a:ext cx="269" cy="1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2673" name="Text Box 105"/>
            <p:cNvSpPr txBox="1">
              <a:spLocks noChangeArrowheads="1"/>
            </p:cNvSpPr>
            <p:nvPr/>
          </p:nvSpPr>
          <p:spPr bwMode="auto">
            <a:xfrm>
              <a:off x="1479" y="2264"/>
              <a:ext cx="3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0111</a:t>
              </a:r>
            </a:p>
          </p:txBody>
        </p:sp>
        <p:sp>
          <p:nvSpPr>
            <p:cNvPr id="112674" name="Text Box 106"/>
            <p:cNvSpPr txBox="1">
              <a:spLocks noChangeArrowheads="1"/>
            </p:cNvSpPr>
            <p:nvPr/>
          </p:nvSpPr>
          <p:spPr bwMode="auto">
            <a:xfrm>
              <a:off x="306" y="1806"/>
              <a:ext cx="221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IP </a:t>
              </a:r>
              <a:r>
                <a:rPr lang="el-GR" sz="1600">
                  <a:latin typeface="Arial" charset="0"/>
                </a:rPr>
                <a:t>διεύθυνση προορισμού στην </a:t>
              </a:r>
            </a:p>
            <a:p>
              <a:r>
                <a:rPr lang="el-GR" sz="1600">
                  <a:latin typeface="Arial" charset="0"/>
                </a:rPr>
                <a:t>κεφαλίδα του αφικνούμενου πακέτου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12675" name="Line 107"/>
            <p:cNvSpPr>
              <a:spLocks noChangeShapeType="1"/>
            </p:cNvSpPr>
            <p:nvPr/>
          </p:nvSpPr>
          <p:spPr bwMode="auto">
            <a:xfrm flipH="1">
              <a:off x="1269" y="2444"/>
              <a:ext cx="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76" name="Text Box 108"/>
            <p:cNvSpPr txBox="1">
              <a:spLocks noChangeArrowheads="1"/>
            </p:cNvSpPr>
            <p:nvPr/>
          </p:nvSpPr>
          <p:spPr bwMode="auto">
            <a:xfrm>
              <a:off x="1244" y="261"/>
              <a:ext cx="1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Arial" charset="0"/>
                </a:rPr>
                <a:t>routing algorithm</a:t>
              </a:r>
            </a:p>
          </p:txBody>
        </p:sp>
        <p:sp>
          <p:nvSpPr>
            <p:cNvPr id="112677" name="Rectangle 109"/>
            <p:cNvSpPr>
              <a:spLocks noChangeArrowheads="1"/>
            </p:cNvSpPr>
            <p:nvPr/>
          </p:nvSpPr>
          <p:spPr bwMode="auto">
            <a:xfrm>
              <a:off x="1197" y="732"/>
              <a:ext cx="1263" cy="8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2678" name="Text Box 110"/>
            <p:cNvSpPr txBox="1">
              <a:spLocks noChangeArrowheads="1"/>
            </p:cNvSpPr>
            <p:nvPr/>
          </p:nvSpPr>
          <p:spPr bwMode="auto">
            <a:xfrm>
              <a:off x="1248" y="702"/>
              <a:ext cx="1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local forwarding table</a:t>
              </a:r>
            </a:p>
          </p:txBody>
        </p:sp>
        <p:sp>
          <p:nvSpPr>
            <p:cNvPr id="112679" name="Text Box 111"/>
            <p:cNvSpPr txBox="1">
              <a:spLocks noChangeArrowheads="1"/>
            </p:cNvSpPr>
            <p:nvPr/>
          </p:nvSpPr>
          <p:spPr bwMode="auto">
            <a:xfrm>
              <a:off x="1174" y="858"/>
              <a:ext cx="7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Arial" charset="0"/>
                </a:rPr>
                <a:t>header value</a:t>
              </a:r>
            </a:p>
          </p:txBody>
        </p:sp>
        <p:sp>
          <p:nvSpPr>
            <p:cNvPr id="112680" name="Text Box 112"/>
            <p:cNvSpPr txBox="1">
              <a:spLocks noChangeArrowheads="1"/>
            </p:cNvSpPr>
            <p:nvPr/>
          </p:nvSpPr>
          <p:spPr bwMode="auto">
            <a:xfrm>
              <a:off x="1846" y="859"/>
              <a:ext cx="6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Arial" charset="0"/>
                </a:rPr>
                <a:t>output link</a:t>
              </a:r>
            </a:p>
          </p:txBody>
        </p:sp>
        <p:sp>
          <p:nvSpPr>
            <p:cNvPr id="112681" name="Line 113"/>
            <p:cNvSpPr>
              <a:spLocks noChangeShapeType="1"/>
            </p:cNvSpPr>
            <p:nvPr/>
          </p:nvSpPr>
          <p:spPr bwMode="auto">
            <a:xfrm>
              <a:off x="1908" y="866"/>
              <a:ext cx="5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82" name="Text Box 114"/>
            <p:cNvSpPr txBox="1">
              <a:spLocks noChangeArrowheads="1"/>
            </p:cNvSpPr>
            <p:nvPr/>
          </p:nvSpPr>
          <p:spPr bwMode="auto">
            <a:xfrm>
              <a:off x="1587" y="1037"/>
              <a:ext cx="32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0100</a:t>
              </a:r>
            </a:p>
            <a:p>
              <a:pPr algn="r"/>
              <a:r>
                <a:rPr lang="en-US" sz="1200">
                  <a:latin typeface="Arial" charset="0"/>
                </a:rPr>
                <a:t>0101</a:t>
              </a:r>
            </a:p>
            <a:p>
              <a:pPr algn="r"/>
              <a:r>
                <a:rPr lang="en-US" sz="1200">
                  <a:latin typeface="Arial" charset="0"/>
                </a:rPr>
                <a:t>0111</a:t>
              </a:r>
            </a:p>
            <a:p>
              <a:pPr algn="r"/>
              <a:r>
                <a:rPr lang="en-US" sz="1200">
                  <a:latin typeface="Arial" charset="0"/>
                </a:rPr>
                <a:t>1001</a:t>
              </a:r>
            </a:p>
          </p:txBody>
        </p:sp>
        <p:sp>
          <p:nvSpPr>
            <p:cNvPr id="112683" name="Text Box 115"/>
            <p:cNvSpPr txBox="1">
              <a:spLocks noChangeArrowheads="1"/>
            </p:cNvSpPr>
            <p:nvPr/>
          </p:nvSpPr>
          <p:spPr bwMode="auto">
            <a:xfrm>
              <a:off x="1918" y="1037"/>
              <a:ext cx="16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3</a:t>
              </a:r>
            </a:p>
            <a:p>
              <a:pPr algn="ctr"/>
              <a:r>
                <a:rPr lang="en-US" sz="1200">
                  <a:latin typeface="Arial" charset="0"/>
                </a:rPr>
                <a:t>2</a:t>
              </a:r>
            </a:p>
            <a:p>
              <a:pPr algn="ctr"/>
              <a:r>
                <a:rPr lang="en-US" sz="1200">
                  <a:latin typeface="Arial" charset="0"/>
                </a:rPr>
                <a:t>2</a:t>
              </a:r>
            </a:p>
            <a:p>
              <a:pPr algn="ctr"/>
              <a:r>
                <a:rPr lang="en-US" sz="1200">
                  <a:latin typeface="Arial" charset="0"/>
                </a:rPr>
                <a:t>1</a:t>
              </a:r>
            </a:p>
          </p:txBody>
        </p:sp>
        <p:sp>
          <p:nvSpPr>
            <p:cNvPr id="112684" name="Line 116"/>
            <p:cNvSpPr>
              <a:spLocks noChangeShapeType="1"/>
            </p:cNvSpPr>
            <p:nvPr/>
          </p:nvSpPr>
          <p:spPr bwMode="auto">
            <a:xfrm>
              <a:off x="1197" y="1028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85" name="Line 117"/>
            <p:cNvSpPr>
              <a:spLocks noChangeShapeType="1"/>
            </p:cNvSpPr>
            <p:nvPr/>
          </p:nvSpPr>
          <p:spPr bwMode="auto">
            <a:xfrm>
              <a:off x="1192" y="872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86" name="AutoShape 118"/>
            <p:cNvSpPr>
              <a:spLocks noChangeArrowheads="1"/>
            </p:cNvSpPr>
            <p:nvPr/>
          </p:nvSpPr>
          <p:spPr bwMode="auto">
            <a:xfrm rot="5400000">
              <a:off x="1763" y="548"/>
              <a:ext cx="151" cy="172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2687" name="Line 119"/>
            <p:cNvSpPr>
              <a:spLocks noChangeShapeType="1"/>
            </p:cNvSpPr>
            <p:nvPr/>
          </p:nvSpPr>
          <p:spPr bwMode="auto">
            <a:xfrm>
              <a:off x="1371" y="2086"/>
              <a:ext cx="229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88" name="Freeform 120"/>
            <p:cNvSpPr>
              <a:spLocks/>
            </p:cNvSpPr>
            <p:nvPr/>
          </p:nvSpPr>
          <p:spPr bwMode="auto">
            <a:xfrm>
              <a:off x="2047" y="2395"/>
              <a:ext cx="554" cy="167"/>
            </a:xfrm>
            <a:custGeom>
              <a:avLst/>
              <a:gdLst>
                <a:gd name="T0" fmla="*/ 0 w 554"/>
                <a:gd name="T1" fmla="*/ 10 h 167"/>
                <a:gd name="T2" fmla="*/ 324 w 554"/>
                <a:gd name="T3" fmla="*/ 26 h 167"/>
                <a:gd name="T4" fmla="*/ 554 w 554"/>
                <a:gd name="T5" fmla="*/ 16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89" name="Freeform 121"/>
            <p:cNvSpPr>
              <a:spLocks/>
            </p:cNvSpPr>
            <p:nvPr/>
          </p:nvSpPr>
          <p:spPr bwMode="auto">
            <a:xfrm flipH="1">
              <a:off x="3518" y="2127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90" name="Freeform 122"/>
            <p:cNvSpPr>
              <a:spLocks/>
            </p:cNvSpPr>
            <p:nvPr/>
          </p:nvSpPr>
          <p:spPr bwMode="auto">
            <a:xfrm flipH="1">
              <a:off x="2881" y="1948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91" name="Freeform 123"/>
            <p:cNvSpPr>
              <a:spLocks/>
            </p:cNvSpPr>
            <p:nvPr/>
          </p:nvSpPr>
          <p:spPr bwMode="auto">
            <a:xfrm flipH="1" flipV="1">
              <a:off x="3302" y="292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92" name="Freeform 124"/>
            <p:cNvSpPr>
              <a:spLocks/>
            </p:cNvSpPr>
            <p:nvPr/>
          </p:nvSpPr>
          <p:spPr bwMode="auto">
            <a:xfrm flipH="1" flipV="1">
              <a:off x="2452" y="291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93" name="Freeform 125"/>
            <p:cNvSpPr>
              <a:spLocks/>
            </p:cNvSpPr>
            <p:nvPr/>
          </p:nvSpPr>
          <p:spPr bwMode="auto">
            <a:xfrm flipH="1" flipV="1">
              <a:off x="2855" y="2728"/>
              <a:ext cx="342" cy="285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12694" name="Group 126"/>
            <p:cNvGrpSpPr>
              <a:grpSpLocks/>
            </p:cNvGrpSpPr>
            <p:nvPr/>
          </p:nvGrpSpPr>
          <p:grpSpPr bwMode="auto">
            <a:xfrm>
              <a:off x="2886" y="1668"/>
              <a:ext cx="347" cy="285"/>
              <a:chOff x="2886" y="1668"/>
              <a:chExt cx="347" cy="285"/>
            </a:xfrm>
          </p:grpSpPr>
          <p:sp>
            <p:nvSpPr>
              <p:cNvPr id="112727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28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29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30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31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32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33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112695" name="Group 134"/>
            <p:cNvGrpSpPr>
              <a:grpSpLocks/>
            </p:cNvGrpSpPr>
            <p:nvPr/>
          </p:nvGrpSpPr>
          <p:grpSpPr bwMode="auto">
            <a:xfrm>
              <a:off x="3524" y="1840"/>
              <a:ext cx="347" cy="285"/>
              <a:chOff x="2886" y="1668"/>
              <a:chExt cx="347" cy="285"/>
            </a:xfrm>
          </p:grpSpPr>
          <p:sp>
            <p:nvSpPr>
              <p:cNvPr id="112720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21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22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23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24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25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26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112696" name="Group 142"/>
            <p:cNvGrpSpPr>
              <a:grpSpLocks/>
            </p:cNvGrpSpPr>
            <p:nvPr/>
          </p:nvGrpSpPr>
          <p:grpSpPr bwMode="auto">
            <a:xfrm>
              <a:off x="3291" y="3148"/>
              <a:ext cx="347" cy="285"/>
              <a:chOff x="2886" y="1668"/>
              <a:chExt cx="347" cy="285"/>
            </a:xfrm>
          </p:grpSpPr>
          <p:sp>
            <p:nvSpPr>
              <p:cNvPr id="112713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14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15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16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17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18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19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112697" name="Group 150"/>
            <p:cNvGrpSpPr>
              <a:grpSpLocks/>
            </p:cNvGrpSpPr>
            <p:nvPr/>
          </p:nvGrpSpPr>
          <p:grpSpPr bwMode="auto">
            <a:xfrm>
              <a:off x="2853" y="3010"/>
              <a:ext cx="347" cy="285"/>
              <a:chOff x="2886" y="1668"/>
              <a:chExt cx="347" cy="285"/>
            </a:xfrm>
          </p:grpSpPr>
          <p:sp>
            <p:nvSpPr>
              <p:cNvPr id="112706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07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08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09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10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11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12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112698" name="Group 158"/>
            <p:cNvGrpSpPr>
              <a:grpSpLocks/>
            </p:cNvGrpSpPr>
            <p:nvPr/>
          </p:nvGrpSpPr>
          <p:grpSpPr bwMode="auto">
            <a:xfrm>
              <a:off x="2440" y="3131"/>
              <a:ext cx="347" cy="285"/>
              <a:chOff x="2886" y="1668"/>
              <a:chExt cx="347" cy="285"/>
            </a:xfrm>
          </p:grpSpPr>
          <p:sp>
            <p:nvSpPr>
              <p:cNvPr id="112699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00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01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02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03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04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05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</p:grpSp>
      <p:sp>
        <p:nvSpPr>
          <p:cNvPr id="112643" name="Rectangle 166"/>
          <p:cNvSpPr>
            <a:spLocks noGrp="1" noChangeArrowheads="1"/>
          </p:cNvSpPr>
          <p:nvPr>
            <p:ph type="title"/>
          </p:nvPr>
        </p:nvSpPr>
        <p:spPr>
          <a:xfrm>
            <a:off x="249238" y="0"/>
            <a:ext cx="8894762" cy="1143000"/>
          </a:xfrm>
        </p:spPr>
        <p:txBody>
          <a:bodyPr/>
          <a:lstStyle/>
          <a:p>
            <a:r>
              <a:rPr lang="el-GR" sz="2800" smtClean="0"/>
              <a:t>Αλληλεπίδραση μεταξύ δρομολόγησης και προώθησης</a:t>
            </a:r>
            <a:endParaRPr lang="en-US" sz="2800" smtClean="0"/>
          </a:p>
        </p:txBody>
      </p:sp>
      <p:sp>
        <p:nvSpPr>
          <p:cNvPr id="112644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endParaRPr lang="en-US" sz="1300" dirty="0" smtClean="0">
              <a:latin typeface="Times New Roman" pitchFamily="18" charset="0"/>
            </a:endParaRPr>
          </a:p>
        </p:txBody>
      </p:sp>
      <p:sp>
        <p:nvSpPr>
          <p:cNvPr id="112645" name="TextBox 2"/>
          <p:cNvSpPr txBox="1">
            <a:spLocks noChangeArrowheads="1"/>
          </p:cNvSpPr>
          <p:nvPr/>
        </p:nvSpPr>
        <p:spPr bwMode="auto">
          <a:xfrm>
            <a:off x="5868988" y="1260475"/>
            <a:ext cx="3109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1200"/>
              <a:t>ο αλγόριθμος δρομολόγησης καθορίζει τη διαδρομή από άκρο σε άκρο μέσω του δικτύου</a:t>
            </a:r>
          </a:p>
        </p:txBody>
      </p:sp>
      <p:pic>
        <p:nvPicPr>
          <p:cNvPr id="112646" name="Εικόνα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7525" y="1668463"/>
            <a:ext cx="1646238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7" name="TextBox 4"/>
          <p:cNvSpPr txBox="1">
            <a:spLocks noChangeArrowheads="1"/>
          </p:cNvSpPr>
          <p:nvPr/>
        </p:nvSpPr>
        <p:spPr bwMode="auto">
          <a:xfrm>
            <a:off x="5949950" y="2249488"/>
            <a:ext cx="285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1200"/>
              <a:t>ο πίνακας προώθησης καθορίζει την προώθηση τοπικά στον δρομολογητή</a:t>
            </a:r>
          </a:p>
        </p:txBody>
      </p:sp>
      <p:pic>
        <p:nvPicPr>
          <p:cNvPr id="112648" name="Εικόνα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9613" y="2473325"/>
            <a:ext cx="1646237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33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8CD654BA-7EA1-4345-920D-5708A6893D4A}" type="slidenum">
              <a:rPr lang="en-US" smtClean="0"/>
              <a:pPr/>
              <a:t>73</a:t>
            </a:fld>
            <a:endParaRPr lang="en-US" smtClean="0"/>
          </a:p>
        </p:txBody>
      </p:sp>
      <p:grpSp>
        <p:nvGrpSpPr>
          <p:cNvPr id="113666" name="Group 2"/>
          <p:cNvGrpSpPr>
            <a:grpSpLocks/>
          </p:cNvGrpSpPr>
          <p:nvPr/>
        </p:nvGrpSpPr>
        <p:grpSpPr bwMode="auto">
          <a:xfrm>
            <a:off x="3200400" y="1406525"/>
            <a:ext cx="3571875" cy="2236788"/>
            <a:chOff x="3162" y="1071"/>
            <a:chExt cx="2250" cy="1409"/>
          </a:xfrm>
        </p:grpSpPr>
        <p:sp>
          <p:nvSpPr>
            <p:cNvPr id="113671" name="Freeform 3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72" name="Freeform 4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73" name="Oval 5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74" name="Line 6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75" name="Line 7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76" name="Rectangle 8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3677" name="Oval 9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78" name="Oval 10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79" name="Line 11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80" name="Line 12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81" name="Rectangle 13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3682" name="Oval 14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83" name="Oval 15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84" name="Line 16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85" name="Line 17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86" name="Rectangle 18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3687" name="Oval 19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88" name="Oval 20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89" name="Line 21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90" name="Line 22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91" name="Rectangle 23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3692" name="Oval 24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93" name="Oval 25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94" name="Line 26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95" name="Line 27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96" name="Rectangle 28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3697" name="Oval 29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98" name="Oval 30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99" name="Line 31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700" name="Line 32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701" name="Rectangle 33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3702" name="Oval 34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703" name="Freeform 35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704" name="Freeform 36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705" name="Freeform 37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2147483647 h 174"/>
                <a:gd name="T2" fmla="*/ 2822563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706" name="Freeform 38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707" name="Freeform 39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708" name="Freeform 40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709" name="Freeform 41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710" name="Freeform 42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711" name="Freeform 43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13712" name="Group 44"/>
            <p:cNvGrpSpPr>
              <a:grpSpLocks/>
            </p:cNvGrpSpPr>
            <p:nvPr/>
          </p:nvGrpSpPr>
          <p:grpSpPr bwMode="auto">
            <a:xfrm>
              <a:off x="3290" y="1748"/>
              <a:ext cx="199" cy="250"/>
              <a:chOff x="2957" y="2429"/>
              <a:chExt cx="202" cy="250"/>
            </a:xfrm>
          </p:grpSpPr>
          <p:sp>
            <p:nvSpPr>
              <p:cNvPr id="113738" name="Rectangle 4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3739" name="Text Box 46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u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3713" name="Group 47"/>
            <p:cNvGrpSpPr>
              <a:grpSpLocks/>
            </p:cNvGrpSpPr>
            <p:nvPr/>
          </p:nvGrpSpPr>
          <p:grpSpPr bwMode="auto">
            <a:xfrm>
              <a:off x="4460" y="2132"/>
              <a:ext cx="199" cy="250"/>
              <a:chOff x="2957" y="2429"/>
              <a:chExt cx="202" cy="250"/>
            </a:xfrm>
          </p:grpSpPr>
          <p:sp>
            <p:nvSpPr>
              <p:cNvPr id="113736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3737" name="Text Box 49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y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3714" name="Group 50"/>
            <p:cNvGrpSpPr>
              <a:grpSpLocks/>
            </p:cNvGrpSpPr>
            <p:nvPr/>
          </p:nvGrpSpPr>
          <p:grpSpPr bwMode="auto">
            <a:xfrm>
              <a:off x="3764" y="2099"/>
              <a:ext cx="229" cy="288"/>
              <a:chOff x="2943" y="2399"/>
              <a:chExt cx="230" cy="288"/>
            </a:xfrm>
          </p:grpSpPr>
          <p:sp>
            <p:nvSpPr>
              <p:cNvPr id="113734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3735" name="Text Box 52"/>
              <p:cNvSpPr txBox="1">
                <a:spLocks noChangeArrowheads="1"/>
              </p:cNvSpPr>
              <p:nvPr/>
            </p:nvSpPr>
            <p:spPr bwMode="auto">
              <a:xfrm>
                <a:off x="2943" y="2399"/>
                <a:ext cx="2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x</a:t>
                </a:r>
              </a:p>
            </p:txBody>
          </p:sp>
        </p:grpSp>
        <p:grpSp>
          <p:nvGrpSpPr>
            <p:cNvPr id="113715" name="Group 53"/>
            <p:cNvGrpSpPr>
              <a:grpSpLocks/>
            </p:cNvGrpSpPr>
            <p:nvPr/>
          </p:nvGrpSpPr>
          <p:grpSpPr bwMode="auto">
            <a:xfrm>
              <a:off x="4441" y="1442"/>
              <a:ext cx="225" cy="250"/>
              <a:chOff x="2944" y="2429"/>
              <a:chExt cx="228" cy="250"/>
            </a:xfrm>
          </p:grpSpPr>
          <p:sp>
            <p:nvSpPr>
              <p:cNvPr id="113732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3733" name="Text Box 55"/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2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w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3716" name="Group 56"/>
            <p:cNvGrpSpPr>
              <a:grpSpLocks/>
            </p:cNvGrpSpPr>
            <p:nvPr/>
          </p:nvGrpSpPr>
          <p:grpSpPr bwMode="auto">
            <a:xfrm>
              <a:off x="3772" y="1442"/>
              <a:ext cx="194" cy="250"/>
              <a:chOff x="2959" y="2429"/>
              <a:chExt cx="197" cy="250"/>
            </a:xfrm>
          </p:grpSpPr>
          <p:sp>
            <p:nvSpPr>
              <p:cNvPr id="113730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3731" name="Text Box 58"/>
              <p:cNvSpPr txBox="1">
                <a:spLocks noChangeArrowheads="1"/>
              </p:cNvSpPr>
              <p:nvPr/>
            </p:nvSpPr>
            <p:spPr bwMode="auto">
              <a:xfrm>
                <a:off x="2959" y="2429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v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3717" name="Group 59"/>
            <p:cNvGrpSpPr>
              <a:grpSpLocks/>
            </p:cNvGrpSpPr>
            <p:nvPr/>
          </p:nvGrpSpPr>
          <p:grpSpPr bwMode="auto">
            <a:xfrm>
              <a:off x="5022" y="1760"/>
              <a:ext cx="219" cy="288"/>
              <a:chOff x="2946" y="2399"/>
              <a:chExt cx="221" cy="288"/>
            </a:xfrm>
          </p:grpSpPr>
          <p:sp>
            <p:nvSpPr>
              <p:cNvPr id="113728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3729" name="Text Box 61"/>
              <p:cNvSpPr txBox="1">
                <a:spLocks noChangeArrowheads="1"/>
              </p:cNvSpPr>
              <p:nvPr/>
            </p:nvSpPr>
            <p:spPr bwMode="auto">
              <a:xfrm>
                <a:off x="2946" y="2399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z</a:t>
                </a:r>
              </a:p>
            </p:txBody>
          </p:sp>
        </p:grpSp>
        <p:sp>
          <p:nvSpPr>
            <p:cNvPr id="113718" name="Text Box 62"/>
            <p:cNvSpPr txBox="1">
              <a:spLocks noChangeArrowheads="1"/>
            </p:cNvSpPr>
            <p:nvPr/>
          </p:nvSpPr>
          <p:spPr bwMode="auto">
            <a:xfrm>
              <a:off x="3489" y="157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719" name="Text Box 63"/>
            <p:cNvSpPr txBox="1">
              <a:spLocks noChangeArrowheads="1"/>
            </p:cNvSpPr>
            <p:nvPr/>
          </p:nvSpPr>
          <p:spPr bwMode="auto">
            <a:xfrm>
              <a:off x="3837" y="179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720" name="Text Box 64"/>
            <p:cNvSpPr txBox="1">
              <a:spLocks noChangeArrowheads="1"/>
            </p:cNvSpPr>
            <p:nvPr/>
          </p:nvSpPr>
          <p:spPr bwMode="auto">
            <a:xfrm>
              <a:off x="3413" y="2003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721" name="Text Box 65"/>
            <p:cNvSpPr txBox="1">
              <a:spLocks noChangeArrowheads="1"/>
            </p:cNvSpPr>
            <p:nvPr/>
          </p:nvSpPr>
          <p:spPr bwMode="auto">
            <a:xfrm>
              <a:off x="4221" y="1883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722" name="Text Box 66"/>
            <p:cNvSpPr txBox="1">
              <a:spLocks noChangeArrowheads="1"/>
            </p:cNvSpPr>
            <p:nvPr/>
          </p:nvSpPr>
          <p:spPr bwMode="auto">
            <a:xfrm>
              <a:off x="4169" y="2237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723" name="Text Box 67"/>
            <p:cNvSpPr txBox="1">
              <a:spLocks noChangeArrowheads="1"/>
            </p:cNvSpPr>
            <p:nvPr/>
          </p:nvSpPr>
          <p:spPr bwMode="auto">
            <a:xfrm>
              <a:off x="4529" y="1808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724" name="Text Box 68"/>
            <p:cNvSpPr txBox="1">
              <a:spLocks noChangeArrowheads="1"/>
            </p:cNvSpPr>
            <p:nvPr/>
          </p:nvSpPr>
          <p:spPr bwMode="auto">
            <a:xfrm>
              <a:off x="4878" y="2072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725" name="Text Box 69"/>
            <p:cNvSpPr txBox="1">
              <a:spLocks noChangeArrowheads="1"/>
            </p:cNvSpPr>
            <p:nvPr/>
          </p:nvSpPr>
          <p:spPr bwMode="auto">
            <a:xfrm>
              <a:off x="4851" y="153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726" name="Text Box 70"/>
            <p:cNvSpPr txBox="1">
              <a:spLocks noChangeArrowheads="1"/>
            </p:cNvSpPr>
            <p:nvPr/>
          </p:nvSpPr>
          <p:spPr bwMode="auto">
            <a:xfrm>
              <a:off x="4116" y="138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727" name="Text Box 71"/>
            <p:cNvSpPr txBox="1">
              <a:spLocks noChangeArrowheads="1"/>
            </p:cNvSpPr>
            <p:nvPr/>
          </p:nvSpPr>
          <p:spPr bwMode="auto">
            <a:xfrm>
              <a:off x="3765" y="1118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13667" name="Text Box 72"/>
          <p:cNvSpPr txBox="1">
            <a:spLocks noChangeArrowheads="1"/>
          </p:cNvSpPr>
          <p:nvPr/>
        </p:nvSpPr>
        <p:spPr bwMode="auto">
          <a:xfrm>
            <a:off x="939800" y="3263900"/>
            <a:ext cx="79454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Arial" charset="0"/>
              </a:rPr>
              <a:t>Γράφος</a:t>
            </a:r>
            <a:r>
              <a:rPr lang="en-US">
                <a:latin typeface="Arial" charset="0"/>
              </a:rPr>
              <a:t>: G = (N,E)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N = </a:t>
            </a:r>
            <a:r>
              <a:rPr lang="el-GR">
                <a:latin typeface="Arial" charset="0"/>
              </a:rPr>
              <a:t>σύνολο δρομολογητών</a:t>
            </a:r>
            <a:r>
              <a:rPr lang="en-US">
                <a:latin typeface="Arial" charset="0"/>
              </a:rPr>
              <a:t> = { u, v, w, x, y, z }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E = </a:t>
            </a:r>
            <a:r>
              <a:rPr lang="el-GR">
                <a:latin typeface="Arial" charset="0"/>
              </a:rPr>
              <a:t>σύνολο ζεύξεων</a:t>
            </a:r>
            <a:r>
              <a:rPr lang="en-US">
                <a:latin typeface="Arial" charset="0"/>
              </a:rPr>
              <a:t> ={ (u,v), (u,x), (v,x), (v,w), (x,w), (x,y), (w,y), (w,z), (y,z) }</a:t>
            </a:r>
          </a:p>
        </p:txBody>
      </p:sp>
      <p:sp>
        <p:nvSpPr>
          <p:cNvPr id="113668" name="Rectangle 7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Αφηρημένο μοντέλο γράφων</a:t>
            </a:r>
            <a:endParaRPr lang="en-US" smtClean="0"/>
          </a:p>
        </p:txBody>
      </p:sp>
      <p:sp>
        <p:nvSpPr>
          <p:cNvPr id="113669" name="Text Box 74"/>
          <p:cNvSpPr txBox="1">
            <a:spLocks noChangeArrowheads="1"/>
          </p:cNvSpPr>
          <p:nvPr/>
        </p:nvSpPr>
        <p:spPr bwMode="auto">
          <a:xfrm>
            <a:off x="693738" y="5106988"/>
            <a:ext cx="7980362" cy="923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rgbClr val="FF0000"/>
                </a:solidFill>
              </a:rPr>
              <a:t>Παρατήρηση</a:t>
            </a:r>
            <a:r>
              <a:rPr lang="en-US">
                <a:solidFill>
                  <a:srgbClr val="FF0000"/>
                </a:solidFill>
              </a:rPr>
              <a:t>: </a:t>
            </a:r>
            <a:r>
              <a:rPr lang="el-GR">
                <a:solidFill>
                  <a:srgbClr val="FF0000"/>
                </a:solidFill>
              </a:rPr>
              <a:t>Το αφηρημένο μοντέλο γράφων είναι χρήσιμο και σε άλλα</a:t>
            </a:r>
          </a:p>
          <a:p>
            <a:pPr eaLnBrk="0" hangingPunct="0"/>
            <a:r>
              <a:rPr lang="el-GR">
                <a:solidFill>
                  <a:srgbClr val="FF0000"/>
                </a:solidFill>
              </a:rPr>
              <a:t>δικτυακά  περιβάλλοντα, πχ στο</a:t>
            </a:r>
            <a:r>
              <a:rPr lang="en-US">
                <a:solidFill>
                  <a:srgbClr val="FF0000"/>
                </a:solidFill>
              </a:rPr>
              <a:t> P2P, </a:t>
            </a:r>
            <a:r>
              <a:rPr lang="el-GR">
                <a:solidFill>
                  <a:srgbClr val="FF0000"/>
                </a:solidFill>
              </a:rPr>
              <a:t>όπου</a:t>
            </a:r>
            <a:r>
              <a:rPr lang="en-US">
                <a:solidFill>
                  <a:srgbClr val="FF0000"/>
                </a:solidFill>
              </a:rPr>
              <a:t> N </a:t>
            </a:r>
            <a:r>
              <a:rPr lang="el-GR">
                <a:solidFill>
                  <a:srgbClr val="FF0000"/>
                </a:solidFill>
              </a:rPr>
              <a:t>είναι το σύνολο των ομότιμων </a:t>
            </a:r>
          </a:p>
          <a:p>
            <a:pPr eaLnBrk="0" hangingPunct="0"/>
            <a:r>
              <a:rPr lang="el-GR">
                <a:solidFill>
                  <a:srgbClr val="FF0000"/>
                </a:solidFill>
              </a:rPr>
              <a:t>και </a:t>
            </a:r>
            <a:r>
              <a:rPr lang="en-US">
                <a:solidFill>
                  <a:srgbClr val="FF0000"/>
                </a:solidFill>
              </a:rPr>
              <a:t> E </a:t>
            </a:r>
            <a:r>
              <a:rPr lang="el-GR">
                <a:solidFill>
                  <a:srgbClr val="FF0000"/>
                </a:solidFill>
              </a:rPr>
              <a:t>είναι το σύνολο των </a:t>
            </a:r>
            <a:r>
              <a:rPr lang="en-US">
                <a:solidFill>
                  <a:srgbClr val="FF0000"/>
                </a:solidFill>
              </a:rPr>
              <a:t>TCP</a:t>
            </a:r>
            <a:r>
              <a:rPr lang="el-GR">
                <a:solidFill>
                  <a:srgbClr val="FF0000"/>
                </a:solidFill>
              </a:rPr>
              <a:t> συνδέσεων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3670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C2BC749-9449-4732-9E26-C9FF0DD127BB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02613" cy="1143000"/>
          </a:xfrm>
        </p:spPr>
        <p:txBody>
          <a:bodyPr/>
          <a:lstStyle/>
          <a:p>
            <a:r>
              <a:rPr lang="el-GR" sz="3600" dirty="0" smtClean="0"/>
              <a:t>Αφηρημένο μοντέλο γράφων: κόστη</a:t>
            </a:r>
            <a:endParaRPr lang="en-US" sz="3600" dirty="0" smtClean="0"/>
          </a:p>
        </p:txBody>
      </p:sp>
      <p:grpSp>
        <p:nvGrpSpPr>
          <p:cNvPr id="114691" name="Group 3"/>
          <p:cNvGrpSpPr>
            <a:grpSpLocks/>
          </p:cNvGrpSpPr>
          <p:nvPr/>
        </p:nvGrpSpPr>
        <p:grpSpPr bwMode="auto">
          <a:xfrm>
            <a:off x="920750" y="1495425"/>
            <a:ext cx="3571875" cy="2236788"/>
            <a:chOff x="3162" y="1071"/>
            <a:chExt cx="2250" cy="1409"/>
          </a:xfrm>
        </p:grpSpPr>
        <p:sp>
          <p:nvSpPr>
            <p:cNvPr id="114697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698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699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00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01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02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4703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04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05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06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07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4708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09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10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11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12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4713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14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15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16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17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4718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19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20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21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22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4723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24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25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26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27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4728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29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30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31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2147483647 h 174"/>
                <a:gd name="T2" fmla="*/ 2822563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32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33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34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35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36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37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14738" name="Group 45"/>
            <p:cNvGrpSpPr>
              <a:grpSpLocks/>
            </p:cNvGrpSpPr>
            <p:nvPr/>
          </p:nvGrpSpPr>
          <p:grpSpPr bwMode="auto">
            <a:xfrm>
              <a:off x="3290" y="1748"/>
              <a:ext cx="199" cy="250"/>
              <a:chOff x="2957" y="2429"/>
              <a:chExt cx="202" cy="250"/>
            </a:xfrm>
          </p:grpSpPr>
          <p:sp>
            <p:nvSpPr>
              <p:cNvPr id="114764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4765" name="Text Box 47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u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4739" name="Group 48"/>
            <p:cNvGrpSpPr>
              <a:grpSpLocks/>
            </p:cNvGrpSpPr>
            <p:nvPr/>
          </p:nvGrpSpPr>
          <p:grpSpPr bwMode="auto">
            <a:xfrm>
              <a:off x="4460" y="2132"/>
              <a:ext cx="199" cy="250"/>
              <a:chOff x="2957" y="2429"/>
              <a:chExt cx="202" cy="250"/>
            </a:xfrm>
          </p:grpSpPr>
          <p:sp>
            <p:nvSpPr>
              <p:cNvPr id="114762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4763" name="Text Box 50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y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4740" name="Group 51"/>
            <p:cNvGrpSpPr>
              <a:grpSpLocks/>
            </p:cNvGrpSpPr>
            <p:nvPr/>
          </p:nvGrpSpPr>
          <p:grpSpPr bwMode="auto">
            <a:xfrm>
              <a:off x="3764" y="2099"/>
              <a:ext cx="229" cy="288"/>
              <a:chOff x="2943" y="2399"/>
              <a:chExt cx="230" cy="288"/>
            </a:xfrm>
          </p:grpSpPr>
          <p:sp>
            <p:nvSpPr>
              <p:cNvPr id="114760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4761" name="Text Box 53"/>
              <p:cNvSpPr txBox="1">
                <a:spLocks noChangeArrowheads="1"/>
              </p:cNvSpPr>
              <p:nvPr/>
            </p:nvSpPr>
            <p:spPr bwMode="auto">
              <a:xfrm>
                <a:off x="2943" y="2399"/>
                <a:ext cx="2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x</a:t>
                </a:r>
              </a:p>
            </p:txBody>
          </p:sp>
        </p:grpSp>
        <p:grpSp>
          <p:nvGrpSpPr>
            <p:cNvPr id="114741" name="Group 54"/>
            <p:cNvGrpSpPr>
              <a:grpSpLocks/>
            </p:cNvGrpSpPr>
            <p:nvPr/>
          </p:nvGrpSpPr>
          <p:grpSpPr bwMode="auto">
            <a:xfrm>
              <a:off x="4441" y="1442"/>
              <a:ext cx="225" cy="250"/>
              <a:chOff x="2944" y="2429"/>
              <a:chExt cx="228" cy="250"/>
            </a:xfrm>
          </p:grpSpPr>
          <p:sp>
            <p:nvSpPr>
              <p:cNvPr id="114758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4759" name="Text Box 56"/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2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w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4742" name="Group 57"/>
            <p:cNvGrpSpPr>
              <a:grpSpLocks/>
            </p:cNvGrpSpPr>
            <p:nvPr/>
          </p:nvGrpSpPr>
          <p:grpSpPr bwMode="auto">
            <a:xfrm>
              <a:off x="3772" y="1442"/>
              <a:ext cx="194" cy="250"/>
              <a:chOff x="2959" y="2429"/>
              <a:chExt cx="197" cy="250"/>
            </a:xfrm>
          </p:grpSpPr>
          <p:sp>
            <p:nvSpPr>
              <p:cNvPr id="114756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4757" name="Text Box 59"/>
              <p:cNvSpPr txBox="1">
                <a:spLocks noChangeArrowheads="1"/>
              </p:cNvSpPr>
              <p:nvPr/>
            </p:nvSpPr>
            <p:spPr bwMode="auto">
              <a:xfrm>
                <a:off x="2959" y="2429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v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4743" name="Group 60"/>
            <p:cNvGrpSpPr>
              <a:grpSpLocks/>
            </p:cNvGrpSpPr>
            <p:nvPr/>
          </p:nvGrpSpPr>
          <p:grpSpPr bwMode="auto">
            <a:xfrm>
              <a:off x="5022" y="1760"/>
              <a:ext cx="219" cy="288"/>
              <a:chOff x="2946" y="2399"/>
              <a:chExt cx="221" cy="288"/>
            </a:xfrm>
          </p:grpSpPr>
          <p:sp>
            <p:nvSpPr>
              <p:cNvPr id="114754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4755" name="Text Box 62"/>
              <p:cNvSpPr txBox="1">
                <a:spLocks noChangeArrowheads="1"/>
              </p:cNvSpPr>
              <p:nvPr/>
            </p:nvSpPr>
            <p:spPr bwMode="auto">
              <a:xfrm>
                <a:off x="2946" y="2399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z</a:t>
                </a:r>
              </a:p>
            </p:txBody>
          </p:sp>
        </p:grpSp>
        <p:sp>
          <p:nvSpPr>
            <p:cNvPr id="114744" name="Text Box 63"/>
            <p:cNvSpPr txBox="1">
              <a:spLocks noChangeArrowheads="1"/>
            </p:cNvSpPr>
            <p:nvPr/>
          </p:nvSpPr>
          <p:spPr bwMode="auto">
            <a:xfrm>
              <a:off x="3489" y="157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4745" name="Text Box 64"/>
            <p:cNvSpPr txBox="1">
              <a:spLocks noChangeArrowheads="1"/>
            </p:cNvSpPr>
            <p:nvPr/>
          </p:nvSpPr>
          <p:spPr bwMode="auto">
            <a:xfrm>
              <a:off x="3837" y="179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4746" name="Text Box 65"/>
            <p:cNvSpPr txBox="1">
              <a:spLocks noChangeArrowheads="1"/>
            </p:cNvSpPr>
            <p:nvPr/>
          </p:nvSpPr>
          <p:spPr bwMode="auto">
            <a:xfrm>
              <a:off x="3413" y="2003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4747" name="Text Box 66"/>
            <p:cNvSpPr txBox="1">
              <a:spLocks noChangeArrowheads="1"/>
            </p:cNvSpPr>
            <p:nvPr/>
          </p:nvSpPr>
          <p:spPr bwMode="auto">
            <a:xfrm>
              <a:off x="4221" y="1883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4748" name="Text Box 67"/>
            <p:cNvSpPr txBox="1">
              <a:spLocks noChangeArrowheads="1"/>
            </p:cNvSpPr>
            <p:nvPr/>
          </p:nvSpPr>
          <p:spPr bwMode="auto">
            <a:xfrm>
              <a:off x="4169" y="2237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4749" name="Text Box 68"/>
            <p:cNvSpPr txBox="1">
              <a:spLocks noChangeArrowheads="1"/>
            </p:cNvSpPr>
            <p:nvPr/>
          </p:nvSpPr>
          <p:spPr bwMode="auto">
            <a:xfrm>
              <a:off x="4529" y="1808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4750" name="Text Box 69"/>
            <p:cNvSpPr txBox="1">
              <a:spLocks noChangeArrowheads="1"/>
            </p:cNvSpPr>
            <p:nvPr/>
          </p:nvSpPr>
          <p:spPr bwMode="auto">
            <a:xfrm>
              <a:off x="4878" y="2072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4751" name="Text Box 70"/>
            <p:cNvSpPr txBox="1">
              <a:spLocks noChangeArrowheads="1"/>
            </p:cNvSpPr>
            <p:nvPr/>
          </p:nvSpPr>
          <p:spPr bwMode="auto">
            <a:xfrm>
              <a:off x="4851" y="153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4752" name="Text Box 71"/>
            <p:cNvSpPr txBox="1">
              <a:spLocks noChangeArrowheads="1"/>
            </p:cNvSpPr>
            <p:nvPr/>
          </p:nvSpPr>
          <p:spPr bwMode="auto">
            <a:xfrm>
              <a:off x="4116" y="138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4753" name="Text Box 72"/>
            <p:cNvSpPr txBox="1">
              <a:spLocks noChangeArrowheads="1"/>
            </p:cNvSpPr>
            <p:nvPr/>
          </p:nvSpPr>
          <p:spPr bwMode="auto">
            <a:xfrm>
              <a:off x="3765" y="1118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14692" name="Text Box 73"/>
          <p:cNvSpPr txBox="1">
            <a:spLocks noChangeArrowheads="1"/>
          </p:cNvSpPr>
          <p:nvPr/>
        </p:nvSpPr>
        <p:spPr bwMode="auto">
          <a:xfrm>
            <a:off x="5265738" y="1693862"/>
            <a:ext cx="36792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en-US" sz="1600" dirty="0"/>
              <a:t> c(</a:t>
            </a:r>
            <a:r>
              <a:rPr lang="en-US" sz="1600" dirty="0" err="1"/>
              <a:t>x,x</a:t>
            </a:r>
            <a:r>
              <a:rPr lang="en-US" sz="1600" dirty="0"/>
              <a:t>’) = </a:t>
            </a:r>
            <a:r>
              <a:rPr lang="el-GR" sz="1600" dirty="0"/>
              <a:t>κόστος της ζεύξης</a:t>
            </a:r>
            <a:r>
              <a:rPr lang="en-US" sz="1600" dirty="0"/>
              <a:t> (</a:t>
            </a:r>
            <a:r>
              <a:rPr lang="en-US" sz="1600" dirty="0" err="1"/>
              <a:t>x,x</a:t>
            </a:r>
            <a:r>
              <a:rPr lang="en-US" sz="1600" dirty="0"/>
              <a:t>’)</a:t>
            </a:r>
          </a:p>
          <a:p>
            <a:pPr eaLnBrk="0" hangingPunct="0"/>
            <a:r>
              <a:rPr lang="el-GR" sz="1600" dirty="0" smtClean="0"/>
              <a:t>                 π</a:t>
            </a:r>
            <a:r>
              <a:rPr lang="en-US" sz="1600" dirty="0"/>
              <a:t>.</a:t>
            </a:r>
            <a:r>
              <a:rPr lang="el-GR" sz="1600" dirty="0"/>
              <a:t>χ</a:t>
            </a:r>
            <a:r>
              <a:rPr lang="en-US" sz="1600" dirty="0"/>
              <a:t>., c(</a:t>
            </a:r>
            <a:r>
              <a:rPr lang="en-US" sz="1600" dirty="0" err="1"/>
              <a:t>w,z</a:t>
            </a:r>
            <a:r>
              <a:rPr lang="en-US" sz="1600" dirty="0"/>
              <a:t>) = 5</a:t>
            </a:r>
          </a:p>
          <a:p>
            <a:pPr eaLnBrk="0" hangingPunct="0">
              <a:buFont typeface="Wingdings" pitchFamily="2" charset="2"/>
              <a:buChar char="ü"/>
            </a:pPr>
            <a:endParaRPr lang="en-US" sz="1600" dirty="0"/>
          </a:p>
          <a:p>
            <a:pPr eaLnBrk="0" hangingPunct="0">
              <a:buFont typeface="Wingdings" pitchFamily="2" charset="2"/>
              <a:buChar char="ü"/>
            </a:pPr>
            <a:r>
              <a:rPr lang="en-US" sz="1600" dirty="0"/>
              <a:t> </a:t>
            </a:r>
            <a:r>
              <a:rPr lang="el-GR" sz="1600" dirty="0"/>
              <a:t>το κόστος θα μπορούσε να </a:t>
            </a:r>
            <a:r>
              <a:rPr lang="el-GR" sz="1600" dirty="0" smtClean="0"/>
              <a:t>είναι</a:t>
            </a:r>
          </a:p>
          <a:p>
            <a:pPr marL="268288" indent="-268288" eaLnBrk="0" hangingPunct="0"/>
            <a:r>
              <a:rPr lang="el-GR" sz="1600" dirty="0" smtClean="0"/>
              <a:t>    πάντα </a:t>
            </a:r>
            <a:r>
              <a:rPr lang="en-US" sz="1600" dirty="0" smtClean="0"/>
              <a:t> </a:t>
            </a:r>
            <a:r>
              <a:rPr lang="en-US" sz="1600" dirty="0"/>
              <a:t>1,</a:t>
            </a:r>
            <a:r>
              <a:rPr lang="el-GR" sz="1600" dirty="0"/>
              <a:t> ή να σχετίζεται </a:t>
            </a:r>
            <a:r>
              <a:rPr lang="el-GR" sz="1600" dirty="0" smtClean="0"/>
              <a:t>με </a:t>
            </a:r>
            <a:r>
              <a:rPr lang="el-GR" sz="1600" dirty="0"/>
              <a:t>το εύρος ζώνης, ή </a:t>
            </a:r>
            <a:r>
              <a:rPr lang="el-GR" sz="1600" dirty="0" smtClean="0"/>
              <a:t>με </a:t>
            </a:r>
            <a:r>
              <a:rPr lang="el-GR" sz="1600" dirty="0"/>
              <a:t>τη συμφόρηση</a:t>
            </a:r>
            <a:endParaRPr lang="en-US" sz="1600" dirty="0"/>
          </a:p>
        </p:txBody>
      </p:sp>
      <p:sp>
        <p:nvSpPr>
          <p:cNvPr id="114693" name="Text Box 74"/>
          <p:cNvSpPr txBox="1">
            <a:spLocks noChangeArrowheads="1"/>
          </p:cNvSpPr>
          <p:nvPr/>
        </p:nvSpPr>
        <p:spPr bwMode="auto">
          <a:xfrm>
            <a:off x="925513" y="4232275"/>
            <a:ext cx="7999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Κόστος της διαδρομής</a:t>
            </a:r>
            <a:r>
              <a:rPr lang="en-US"/>
              <a:t> (x</a:t>
            </a:r>
            <a:r>
              <a:rPr lang="en-US" baseline="-25000"/>
              <a:t>1</a:t>
            </a:r>
            <a:r>
              <a:rPr lang="en-US"/>
              <a:t>, x</a:t>
            </a:r>
            <a:r>
              <a:rPr lang="en-US" baseline="-25000"/>
              <a:t>2</a:t>
            </a:r>
            <a:r>
              <a:rPr lang="en-US"/>
              <a:t>, x</a:t>
            </a:r>
            <a:r>
              <a:rPr lang="en-US" baseline="-25000"/>
              <a:t>3</a:t>
            </a:r>
            <a:r>
              <a:rPr lang="en-US"/>
              <a:t>,…, x</a:t>
            </a:r>
            <a:r>
              <a:rPr lang="en-US" baseline="-25000"/>
              <a:t>p</a:t>
            </a:r>
            <a:r>
              <a:rPr lang="en-US"/>
              <a:t>) = c(x</a:t>
            </a:r>
            <a:r>
              <a:rPr lang="en-US" baseline="-25000"/>
              <a:t>1</a:t>
            </a:r>
            <a:r>
              <a:rPr lang="en-US"/>
              <a:t>,x</a:t>
            </a:r>
            <a:r>
              <a:rPr lang="en-US" baseline="-25000"/>
              <a:t>2</a:t>
            </a:r>
            <a:r>
              <a:rPr lang="en-US"/>
              <a:t>) + c(x</a:t>
            </a:r>
            <a:r>
              <a:rPr lang="en-US" baseline="-25000"/>
              <a:t>2</a:t>
            </a:r>
            <a:r>
              <a:rPr lang="en-US"/>
              <a:t>,x</a:t>
            </a:r>
            <a:r>
              <a:rPr lang="en-US" baseline="-25000"/>
              <a:t>3</a:t>
            </a:r>
            <a:r>
              <a:rPr lang="en-US"/>
              <a:t>) + … + c(x</a:t>
            </a:r>
            <a:r>
              <a:rPr lang="en-US" baseline="-25000"/>
              <a:t>p-1</a:t>
            </a:r>
            <a:r>
              <a:rPr lang="en-US"/>
              <a:t>,x</a:t>
            </a:r>
            <a:r>
              <a:rPr lang="en-US" baseline="-25000"/>
              <a:t>p</a:t>
            </a:r>
            <a:r>
              <a:rPr lang="en-US"/>
              <a:t>)  </a:t>
            </a:r>
          </a:p>
        </p:txBody>
      </p:sp>
      <p:sp>
        <p:nvSpPr>
          <p:cNvPr id="114694" name="Text Box 75"/>
          <p:cNvSpPr txBox="1">
            <a:spLocks noChangeArrowheads="1"/>
          </p:cNvSpPr>
          <p:nvPr/>
        </p:nvSpPr>
        <p:spPr bwMode="auto">
          <a:xfrm>
            <a:off x="501650" y="4860925"/>
            <a:ext cx="7727950" cy="3698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rgbClr val="FF0000"/>
                </a:solidFill>
              </a:rPr>
              <a:t>Ερώτημα</a:t>
            </a:r>
            <a:r>
              <a:rPr lang="en-US">
                <a:solidFill>
                  <a:srgbClr val="FF0000"/>
                </a:solidFill>
              </a:rPr>
              <a:t>: </a:t>
            </a:r>
            <a:r>
              <a:rPr lang="el-GR">
                <a:solidFill>
                  <a:srgbClr val="FF0000"/>
                </a:solidFill>
              </a:rPr>
              <a:t>Ποιά είναι η ελάχιστου κόστους διαδρομή μεταξύ των</a:t>
            </a:r>
            <a:r>
              <a:rPr lang="en-US">
                <a:solidFill>
                  <a:srgbClr val="FF0000"/>
                </a:solidFill>
              </a:rPr>
              <a:t> u </a:t>
            </a:r>
            <a:r>
              <a:rPr lang="el-GR">
                <a:solidFill>
                  <a:srgbClr val="FF0000"/>
                </a:solidFill>
              </a:rPr>
              <a:t>και</a:t>
            </a:r>
            <a:r>
              <a:rPr lang="en-US">
                <a:solidFill>
                  <a:srgbClr val="FF0000"/>
                </a:solidFill>
              </a:rPr>
              <a:t> z ?</a:t>
            </a:r>
          </a:p>
        </p:txBody>
      </p:sp>
      <p:sp>
        <p:nvSpPr>
          <p:cNvPr id="114695" name="Text Box 76"/>
          <p:cNvSpPr txBox="1">
            <a:spLocks noChangeArrowheads="1"/>
          </p:cNvSpPr>
          <p:nvPr/>
        </p:nvSpPr>
        <p:spPr bwMode="auto">
          <a:xfrm>
            <a:off x="385763" y="5580063"/>
            <a:ext cx="8308975" cy="8302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400"/>
              <a:t>Αλγόριθμος δρομολόγησης (</a:t>
            </a:r>
            <a:r>
              <a:rPr lang="en-US" sz="2400"/>
              <a:t>routing algorithm</a:t>
            </a:r>
            <a:r>
              <a:rPr lang="el-GR" sz="2400"/>
              <a:t>)</a:t>
            </a:r>
            <a:r>
              <a:rPr lang="en-US" sz="2400"/>
              <a:t>: </a:t>
            </a:r>
            <a:r>
              <a:rPr lang="el-GR" sz="2400"/>
              <a:t>αλγόριθμος</a:t>
            </a:r>
            <a:endParaRPr lang="en-US" sz="2400"/>
          </a:p>
          <a:p>
            <a:pPr eaLnBrk="0" hangingPunct="0"/>
            <a:r>
              <a:rPr lang="el-GR" sz="2400"/>
              <a:t>που βρίσκει την ελάχιστου</a:t>
            </a:r>
            <a:r>
              <a:rPr lang="en-US" sz="2400"/>
              <a:t> </a:t>
            </a:r>
            <a:r>
              <a:rPr lang="el-GR" sz="2400"/>
              <a:t>κόστους διαδρομή</a:t>
            </a:r>
            <a:endParaRPr lang="en-US" sz="2400"/>
          </a:p>
        </p:txBody>
      </p:sp>
      <p:sp>
        <p:nvSpPr>
          <p:cNvPr id="114696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3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13EFE46A-3028-4BD9-B253-350789A11EDF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29" y="246529"/>
            <a:ext cx="7772400" cy="685800"/>
          </a:xfrm>
        </p:spPr>
        <p:txBody>
          <a:bodyPr/>
          <a:lstStyle/>
          <a:p>
            <a:r>
              <a:rPr lang="el-GR" sz="3200" dirty="0" smtClean="0"/>
              <a:t>Κατάταξη αλγορίθμων δρομολόγησης</a:t>
            </a:r>
            <a:endParaRPr lang="en-US" sz="3200" dirty="0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50259"/>
            <a:ext cx="3905250" cy="5596591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</a:t>
            </a:r>
            <a:r>
              <a:rPr lang="en-US" sz="1800" dirty="0" smtClean="0">
                <a:solidFill>
                  <a:srgbClr val="FF0000"/>
                </a:solidFill>
              </a:rPr>
              <a:t>: </a:t>
            </a:r>
            <a:r>
              <a:rPr lang="el-GR" sz="1800" dirty="0" smtClean="0">
                <a:solidFill>
                  <a:srgbClr val="FF0000"/>
                </a:solidFill>
              </a:rPr>
              <a:t>Καθολική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l-GR" sz="1800" dirty="0" smtClean="0">
                <a:solidFill>
                  <a:srgbClr val="FF0000"/>
                </a:solidFill>
              </a:rPr>
              <a:t>ή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l-GR" sz="1800" dirty="0" smtClean="0">
                <a:solidFill>
                  <a:srgbClr val="FF0000"/>
                </a:solidFill>
              </a:rPr>
              <a:t>αποκεντρωμένη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l-GR" sz="1800" dirty="0" smtClean="0">
                <a:solidFill>
                  <a:srgbClr val="FF0000"/>
                </a:solidFill>
              </a:rPr>
              <a:t>πληροφορία</a:t>
            </a:r>
            <a:r>
              <a:rPr lang="en-US" sz="1800" dirty="0" smtClean="0">
                <a:solidFill>
                  <a:srgbClr val="FF0000"/>
                </a:solidFill>
              </a:rPr>
              <a:t>;</a:t>
            </a:r>
            <a:endParaRPr lang="en-US" sz="1800" dirty="0" smtClean="0"/>
          </a:p>
          <a:p>
            <a:pPr>
              <a:buFont typeface="ZapfDingbats"/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Καθολική</a:t>
            </a:r>
            <a:r>
              <a:rPr lang="en-US" sz="1800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όλοι οι δρομολογητές έχουν τη συνολική τοπολογία και </a:t>
            </a:r>
            <a:r>
              <a:rPr lang="el-GR" sz="1800" dirty="0" err="1" smtClean="0"/>
              <a:t>πληρο</a:t>
            </a:r>
            <a:r>
              <a:rPr lang="el-GR" sz="1800" dirty="0" smtClean="0"/>
              <a:t>-</a:t>
            </a:r>
            <a:r>
              <a:rPr lang="el-GR" sz="1800" dirty="0" err="1" smtClean="0"/>
              <a:t>φορίες</a:t>
            </a:r>
            <a:r>
              <a:rPr lang="el-GR" sz="1800" dirty="0" smtClean="0"/>
              <a:t> για το κόστος των ζεύξεων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l-GR" sz="1800" dirty="0" smtClean="0">
                <a:solidFill>
                  <a:schemeClr val="accent2"/>
                </a:solidFill>
              </a:rPr>
              <a:t>αλγόριθμοι κατάστασης ζεύξης (</a:t>
            </a:r>
            <a:r>
              <a:rPr lang="en-US" sz="1800" dirty="0" smtClean="0">
                <a:solidFill>
                  <a:schemeClr val="accent2"/>
                </a:solidFill>
              </a:rPr>
              <a:t>“link state”</a:t>
            </a:r>
            <a:r>
              <a:rPr lang="el-GR" sz="1800" dirty="0" smtClean="0">
                <a:solidFill>
                  <a:schemeClr val="accent2"/>
                </a:solidFill>
              </a:rPr>
              <a:t>)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Αποκεντρωμένη</a:t>
            </a:r>
            <a:r>
              <a:rPr lang="en-US" sz="1800" dirty="0" smtClean="0">
                <a:solidFill>
                  <a:srgbClr val="FF0000"/>
                </a:solidFill>
              </a:rPr>
              <a:t>:</a:t>
            </a:r>
            <a:r>
              <a:rPr lang="en-US" sz="18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ο δρομολογητής γνωρίζει τους φυσικά συνδεδεμένους γείτονες</a:t>
            </a:r>
            <a:r>
              <a:rPr lang="en-US" sz="1800" dirty="0" smtClean="0"/>
              <a:t>, </a:t>
            </a:r>
            <a:r>
              <a:rPr lang="el-GR" sz="1800" dirty="0" smtClean="0"/>
              <a:t>κόστη ζεύξεως προς γείτονες.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επαναληπτική διαδικασία υπολογισμού</a:t>
            </a:r>
            <a:r>
              <a:rPr lang="en-US" sz="1800" dirty="0" smtClean="0"/>
              <a:t>, </a:t>
            </a:r>
            <a:r>
              <a:rPr lang="el-GR" sz="1800" dirty="0" smtClean="0"/>
              <a:t>ανταλλαγής πληροφορίας με τους γείτονες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l-GR" sz="1800" dirty="0" smtClean="0">
                <a:solidFill>
                  <a:schemeClr val="accent2"/>
                </a:solidFill>
              </a:rPr>
              <a:t>αλγόριθμοι διανύσματος απόστασης (</a:t>
            </a:r>
            <a:r>
              <a:rPr lang="en-US" sz="1800" dirty="0" smtClean="0">
                <a:solidFill>
                  <a:schemeClr val="accent2"/>
                </a:solidFill>
              </a:rPr>
              <a:t>“distance vector”</a:t>
            </a:r>
            <a:r>
              <a:rPr lang="el-GR" sz="1800" dirty="0" smtClean="0">
                <a:solidFill>
                  <a:schemeClr val="accent2"/>
                </a:solidFill>
              </a:rPr>
              <a:t>)</a:t>
            </a:r>
            <a:endParaRPr lang="en-US" sz="1800" dirty="0" smtClean="0">
              <a:solidFill>
                <a:schemeClr val="accent2"/>
              </a:solidFill>
            </a:endParaRP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38700" y="1381125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Στατικός ή δυναμικός</a:t>
            </a:r>
            <a:r>
              <a:rPr lang="en-US" sz="2400" dirty="0" smtClean="0">
                <a:solidFill>
                  <a:srgbClr val="FF0000"/>
                </a:solidFill>
              </a:rPr>
              <a:t>;</a:t>
            </a:r>
            <a:endParaRPr lang="el-GR" sz="24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l-GR" sz="2000" dirty="0" smtClean="0">
                <a:solidFill>
                  <a:schemeClr val="accent2"/>
                </a:solidFill>
              </a:rPr>
              <a:t>Στατικός</a:t>
            </a:r>
            <a:r>
              <a:rPr lang="en-US" sz="2000" dirty="0" smtClean="0">
                <a:solidFill>
                  <a:schemeClr val="accent2"/>
                </a:solidFill>
              </a:rPr>
              <a:t>:</a:t>
            </a:r>
            <a:r>
              <a:rPr lang="en-US" sz="20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000" dirty="0" smtClean="0"/>
              <a:t>οι διαδρομές αλλάζουν αργά με το χρόνο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None/>
            </a:pPr>
            <a:r>
              <a:rPr lang="el-GR" sz="2000" dirty="0" smtClean="0">
                <a:solidFill>
                  <a:schemeClr val="accent2"/>
                </a:solidFill>
              </a:rPr>
              <a:t>Δυναμικός</a:t>
            </a:r>
            <a:r>
              <a:rPr lang="en-US" sz="2000" dirty="0" smtClean="0">
                <a:solidFill>
                  <a:schemeClr val="accent2"/>
                </a:solidFill>
              </a:rPr>
              <a:t>:</a:t>
            </a:r>
            <a:r>
              <a:rPr lang="en-US" sz="20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000" dirty="0" smtClean="0"/>
              <a:t>οι διαδρομές αλλάζουν πιο γρήγορα</a:t>
            </a: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περιοδική ενημέρωση</a:t>
            </a: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ως απόκριση σε αλλαγές του κόστους των ζεύξεων</a:t>
            </a:r>
            <a:endParaRPr lang="en-US" sz="2000" dirty="0" smtClean="0"/>
          </a:p>
        </p:txBody>
      </p:sp>
      <p:sp>
        <p:nvSpPr>
          <p:cNvPr id="115717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F145ED1C-1C39-47D2-B191-684E88F1D036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76835"/>
          </a:xfrm>
        </p:spPr>
        <p:txBody>
          <a:bodyPr/>
          <a:lstStyle/>
          <a:p>
            <a:r>
              <a:rPr lang="el-GR" sz="3200" dirty="0" smtClean="0"/>
              <a:t>Ένας αλγόριθμος κατάστασης ζεύξης</a:t>
            </a:r>
            <a:endParaRPr lang="en-US" sz="3200" dirty="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21976"/>
            <a:ext cx="3810000" cy="56169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Αλγόριθμος του </a:t>
            </a:r>
            <a:r>
              <a:rPr lang="en-US" sz="2400" b="1" dirty="0" err="1" smtClean="0">
                <a:solidFill>
                  <a:srgbClr val="FF0000"/>
                </a:solidFill>
              </a:rPr>
              <a:t>Dijkstra</a:t>
            </a:r>
            <a:endParaRPr lang="en-US" sz="2400" b="1" dirty="0" smtClean="0"/>
          </a:p>
          <a:p>
            <a:pPr>
              <a:buFont typeface="Wingdings" pitchFamily="2" charset="2"/>
              <a:buChar char="q"/>
            </a:pPr>
            <a:r>
              <a:rPr lang="el-GR" sz="1600" dirty="0" smtClean="0"/>
              <a:t>τοπολογία του δικτύου, κόστη ζεύξεων γνωστά σε όλους τους κόμβους</a:t>
            </a:r>
            <a:endParaRPr lang="en-US" sz="1600" dirty="0" smtClean="0"/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επιτυγχάνεται μέσω </a:t>
            </a:r>
            <a:r>
              <a:rPr lang="en-US" sz="1600" dirty="0" smtClean="0"/>
              <a:t>(</a:t>
            </a:r>
            <a:r>
              <a:rPr lang="el-GR" sz="1600" dirty="0" err="1" smtClean="0"/>
              <a:t>ευρυ</a:t>
            </a:r>
            <a:r>
              <a:rPr lang="en-US" sz="1600" dirty="0" smtClean="0"/>
              <a:t>)</a:t>
            </a:r>
            <a:r>
              <a:rPr lang="el-GR" sz="1600" dirty="0" smtClean="0"/>
              <a:t>εκπομπής</a:t>
            </a:r>
            <a:r>
              <a:rPr lang="en-US" sz="1600" dirty="0" smtClean="0"/>
              <a:t> (broadcast)</a:t>
            </a:r>
            <a:r>
              <a:rPr lang="el-GR" sz="1600" dirty="0" smtClean="0"/>
              <a:t> κατάστασης ζεύξης </a:t>
            </a:r>
            <a:r>
              <a:rPr lang="en-US" sz="16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όλοι οι κόμβοι έχουν την ίδια πληροφορία</a:t>
            </a:r>
            <a:endParaRPr lang="en-US" sz="1600" dirty="0" smtClean="0"/>
          </a:p>
          <a:p>
            <a:pPr>
              <a:buFont typeface="Wingdings" pitchFamily="2" charset="2"/>
              <a:buChar char="q"/>
            </a:pPr>
            <a:r>
              <a:rPr lang="el-GR" sz="1600" dirty="0" smtClean="0"/>
              <a:t>υπολογίζει τις διαδρομές ελάχιστου κόστους από έναν κόμβο (προέλευση) προς όλους τους άλλους κόμβους</a:t>
            </a:r>
            <a:endParaRPr lang="en-US" sz="1600" dirty="0" smtClean="0"/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δίνει τον </a:t>
            </a:r>
            <a:r>
              <a:rPr lang="el-GR" sz="1600" dirty="0" smtClean="0">
                <a:solidFill>
                  <a:schemeClr val="accent2"/>
                </a:solidFill>
              </a:rPr>
              <a:t>πίνακα δρομολόγησης</a:t>
            </a:r>
            <a:r>
              <a:rPr lang="el-GR" sz="1600" dirty="0" smtClean="0"/>
              <a:t> </a:t>
            </a:r>
            <a:r>
              <a:rPr lang="el-GR" sz="1600" dirty="0" err="1" smtClean="0"/>
              <a:t>γι΄αυτόν</a:t>
            </a:r>
            <a:r>
              <a:rPr lang="el-GR" sz="1600" dirty="0" smtClean="0"/>
              <a:t> τον κόμβο</a:t>
            </a:r>
            <a:endParaRPr lang="en-US" sz="1600" dirty="0" smtClean="0"/>
          </a:p>
          <a:p>
            <a:pPr>
              <a:buFont typeface="Wingdings" pitchFamily="2" charset="2"/>
              <a:buChar char="q"/>
            </a:pPr>
            <a:r>
              <a:rPr lang="el-GR" sz="1600" dirty="0" smtClean="0"/>
              <a:t>επαναληπτικός</a:t>
            </a:r>
            <a:r>
              <a:rPr lang="en-US" sz="1600" dirty="0" smtClean="0"/>
              <a:t>: </a:t>
            </a:r>
            <a:r>
              <a:rPr lang="el-GR" sz="1600" dirty="0" smtClean="0"/>
              <a:t>μετά από</a:t>
            </a:r>
            <a:r>
              <a:rPr lang="en-US" sz="1600" dirty="0" smtClean="0"/>
              <a:t> k </a:t>
            </a:r>
            <a:r>
              <a:rPr lang="el-GR" sz="1600" dirty="0" smtClean="0"/>
              <a:t>επαναλήψεις</a:t>
            </a:r>
            <a:r>
              <a:rPr lang="en-US" sz="1600" dirty="0" smtClean="0"/>
              <a:t>, </a:t>
            </a:r>
            <a:r>
              <a:rPr lang="el-GR" sz="1600" dirty="0" smtClean="0"/>
              <a:t>είναι γνωστές οι ελάχιστου κόστους διαδρομές</a:t>
            </a:r>
            <a:r>
              <a:rPr lang="en-US" sz="1600" dirty="0" smtClean="0"/>
              <a:t> </a:t>
            </a:r>
            <a:r>
              <a:rPr lang="el-GR" sz="1600" dirty="0" smtClean="0"/>
              <a:t>προς</a:t>
            </a:r>
            <a:r>
              <a:rPr lang="en-US" sz="1600" dirty="0" smtClean="0"/>
              <a:t> k </a:t>
            </a:r>
            <a:r>
              <a:rPr lang="el-GR" sz="1600" dirty="0" smtClean="0"/>
              <a:t>προορισμούς</a:t>
            </a:r>
            <a:endParaRPr lang="en-US" sz="1600" dirty="0" smtClean="0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Συμβολισμοί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dirty="0" smtClean="0"/>
          </a:p>
          <a:p>
            <a:pPr>
              <a:lnSpc>
                <a:spcPct val="80000"/>
              </a:lnSpc>
              <a:buSzPct val="75000"/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c(</a:t>
            </a:r>
            <a:r>
              <a:rPr lang="en-US" sz="2000" dirty="0" err="1" smtClean="0">
                <a:solidFill>
                  <a:schemeClr val="accent2"/>
                </a:solidFill>
                <a:latin typeface="Arial" charset="0"/>
              </a:rPr>
              <a:t>i,j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):</a:t>
            </a:r>
            <a:r>
              <a:rPr lang="en-US" sz="2000" dirty="0" smtClean="0"/>
              <a:t> </a:t>
            </a:r>
            <a:r>
              <a:rPr lang="el-GR" sz="2000" dirty="0" smtClean="0"/>
              <a:t>κόστος ζεύξης από τον κόμβο </a:t>
            </a:r>
            <a:r>
              <a:rPr lang="en-US" sz="2000" dirty="0" err="1" smtClean="0"/>
              <a:t>i</a:t>
            </a:r>
            <a:r>
              <a:rPr lang="el-GR" sz="2000" dirty="0" smtClean="0"/>
              <a:t> στον κόμβο </a:t>
            </a:r>
            <a:r>
              <a:rPr lang="en-US" sz="2000" dirty="0" smtClean="0"/>
              <a:t>j = ∞</a:t>
            </a:r>
            <a:r>
              <a:rPr lang="el-GR" sz="2000" dirty="0" smtClean="0"/>
              <a:t> αν δεν είναι άμεσοι γείτονες </a:t>
            </a:r>
            <a:endParaRPr lang="en-US" sz="2000" dirty="0" smtClean="0"/>
          </a:p>
          <a:p>
            <a:pPr>
              <a:lnSpc>
                <a:spcPct val="80000"/>
              </a:lnSpc>
              <a:buSzPct val="75000"/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D(v):</a:t>
            </a:r>
            <a:r>
              <a:rPr lang="en-US" sz="2000" dirty="0" smtClean="0"/>
              <a:t> </a:t>
            </a:r>
            <a:r>
              <a:rPr lang="el-GR" sz="2000" dirty="0" smtClean="0"/>
              <a:t>τρέχουσα τιμή του κόστους της διαδρομής από την προέλευση στον προορισμό </a:t>
            </a:r>
            <a:r>
              <a:rPr lang="en-US" sz="2000" dirty="0" smtClean="0"/>
              <a:t>v</a:t>
            </a:r>
          </a:p>
          <a:p>
            <a:pPr>
              <a:lnSpc>
                <a:spcPct val="80000"/>
              </a:lnSpc>
              <a:buSzPct val="75000"/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p(v):</a:t>
            </a:r>
            <a:r>
              <a:rPr lang="en-US" sz="2000" dirty="0" smtClean="0"/>
              <a:t> </a:t>
            </a:r>
            <a:r>
              <a:rPr lang="el-GR" sz="2000" dirty="0" smtClean="0"/>
              <a:t>προηγούμενος από τον </a:t>
            </a:r>
            <a:r>
              <a:rPr lang="en-US" sz="2000" dirty="0" smtClean="0"/>
              <a:t> v</a:t>
            </a:r>
            <a:r>
              <a:rPr lang="el-GR" sz="2000" dirty="0" smtClean="0"/>
              <a:t> κόμβος κατά μήκος της διαδρομής από την προέλευση στον </a:t>
            </a:r>
            <a:r>
              <a:rPr lang="de-DE" sz="2000" dirty="0" smtClean="0"/>
              <a:t>v</a:t>
            </a:r>
            <a:endParaRPr lang="en-US" sz="2000" dirty="0" smtClean="0"/>
          </a:p>
          <a:p>
            <a:pPr>
              <a:lnSpc>
                <a:spcPct val="80000"/>
              </a:lnSpc>
              <a:buSzPct val="75000"/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99"/>
                </a:solidFill>
                <a:latin typeface="Arial" charset="0"/>
              </a:rPr>
              <a:t>N</a:t>
            </a:r>
            <a:r>
              <a:rPr lang="en-US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'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σύνολο κόμβων για τους οποίους η ελάχιστου κόστους διαδρομή έχει σαφώς καθοριστεί</a:t>
            </a:r>
            <a:endParaRPr lang="en-US" sz="1800" dirty="0" smtClean="0"/>
          </a:p>
          <a:p>
            <a:endParaRPr lang="en-US" sz="2000" dirty="0" smtClean="0"/>
          </a:p>
        </p:txBody>
      </p:sp>
      <p:sp>
        <p:nvSpPr>
          <p:cNvPr id="117765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8A3EACE-20E2-4151-899F-4619310EE1B6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Αλγόριθμος του </a:t>
            </a:r>
            <a:r>
              <a:rPr lang="en-US" sz="3600" smtClean="0"/>
              <a:t>Dijsktra</a:t>
            </a:r>
            <a:endParaRPr lang="en-US" smtClean="0"/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1141413" y="1458913"/>
            <a:ext cx="622141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charset="0"/>
              </a:rPr>
              <a:t>1  </a:t>
            </a:r>
            <a:r>
              <a:rPr lang="en-US" sz="2000" b="1" i="1">
                <a:latin typeface="Arial" charset="0"/>
              </a:rPr>
              <a:t>Initialization:</a:t>
            </a:r>
            <a:r>
              <a:rPr lang="en-US" sz="2000">
                <a:latin typeface="Arial" charset="0"/>
              </a:rPr>
              <a:t> </a:t>
            </a:r>
          </a:p>
          <a:p>
            <a:pPr eaLnBrk="0" hangingPunct="0"/>
            <a:r>
              <a:rPr lang="en-US" sz="2000">
                <a:latin typeface="Arial" charset="0"/>
              </a:rPr>
              <a:t>2    N</a:t>
            </a:r>
            <a:r>
              <a:rPr lang="en-US" sz="2000">
                <a:latin typeface="Arial" charset="0"/>
                <a:cs typeface="Arial" charset="0"/>
              </a:rPr>
              <a:t>'</a:t>
            </a:r>
            <a:r>
              <a:rPr lang="en-US" sz="2000">
                <a:latin typeface="Arial" charset="0"/>
              </a:rPr>
              <a:t> = {u} </a:t>
            </a:r>
          </a:p>
          <a:p>
            <a:pPr eaLnBrk="0" hangingPunct="0"/>
            <a:r>
              <a:rPr lang="en-US" sz="2000">
                <a:latin typeface="Arial" charset="0"/>
              </a:rPr>
              <a:t>3    for all nodes v </a:t>
            </a:r>
          </a:p>
          <a:p>
            <a:pPr eaLnBrk="0" hangingPunct="0"/>
            <a:r>
              <a:rPr lang="en-US" sz="2000">
                <a:latin typeface="Arial" charset="0"/>
              </a:rPr>
              <a:t>4      if v adjacent to u </a:t>
            </a:r>
          </a:p>
          <a:p>
            <a:pPr eaLnBrk="0" hangingPunct="0"/>
            <a:r>
              <a:rPr lang="en-US" sz="2000">
                <a:latin typeface="Arial" charset="0"/>
              </a:rPr>
              <a:t>5          then D(v) = c(u,v) </a:t>
            </a:r>
          </a:p>
          <a:p>
            <a:pPr eaLnBrk="0" hangingPunct="0"/>
            <a:r>
              <a:rPr lang="en-US" sz="2000">
                <a:latin typeface="Arial" charset="0"/>
              </a:rPr>
              <a:t>6      else D(v) = </a:t>
            </a:r>
            <a:r>
              <a:rPr lang="en-US" sz="2000">
                <a:latin typeface="Arial" charset="0"/>
                <a:cs typeface="Arial" charset="0"/>
              </a:rPr>
              <a:t>∞</a:t>
            </a:r>
            <a:r>
              <a:rPr lang="en-US" sz="2000">
                <a:latin typeface="Arial" charset="0"/>
              </a:rPr>
              <a:t> </a:t>
            </a:r>
          </a:p>
          <a:p>
            <a:pPr eaLnBrk="0" hangingPunct="0"/>
            <a:r>
              <a:rPr lang="en-US" sz="2000">
                <a:latin typeface="Arial" charset="0"/>
              </a:rPr>
              <a:t>7 </a:t>
            </a:r>
          </a:p>
          <a:p>
            <a:pPr eaLnBrk="0" hangingPunct="0"/>
            <a:r>
              <a:rPr lang="en-US" sz="2000">
                <a:latin typeface="Arial" charset="0"/>
              </a:rPr>
              <a:t>8   </a:t>
            </a:r>
            <a:r>
              <a:rPr lang="en-US" sz="2000" b="1" i="1">
                <a:latin typeface="Arial" charset="0"/>
              </a:rPr>
              <a:t>Loop</a:t>
            </a:r>
            <a:r>
              <a:rPr lang="en-US" sz="2000" i="1">
                <a:latin typeface="Arial" charset="0"/>
              </a:rPr>
              <a:t> </a:t>
            </a:r>
            <a:endParaRPr lang="en-US" sz="2000">
              <a:latin typeface="Arial" charset="0"/>
            </a:endParaRPr>
          </a:p>
          <a:p>
            <a:pPr eaLnBrk="0" hangingPunct="0"/>
            <a:r>
              <a:rPr lang="en-US" sz="2000">
                <a:latin typeface="Arial" charset="0"/>
              </a:rPr>
              <a:t>9     find w not in N</a:t>
            </a:r>
            <a:r>
              <a:rPr lang="en-US" sz="2000">
                <a:latin typeface="Arial" charset="0"/>
                <a:cs typeface="Arial" charset="0"/>
              </a:rPr>
              <a:t>'</a:t>
            </a:r>
            <a:r>
              <a:rPr lang="en-US" sz="2000">
                <a:latin typeface="Arial" charset="0"/>
              </a:rPr>
              <a:t> such that D(w) is a minimum </a:t>
            </a:r>
          </a:p>
          <a:p>
            <a:pPr eaLnBrk="0" hangingPunct="0"/>
            <a:r>
              <a:rPr lang="en-US" sz="2000">
                <a:latin typeface="Arial" charset="0"/>
              </a:rPr>
              <a:t>10    add w to N</a:t>
            </a:r>
            <a:r>
              <a:rPr lang="en-US" sz="2000">
                <a:latin typeface="Arial" charset="0"/>
                <a:cs typeface="Arial" charset="0"/>
              </a:rPr>
              <a:t>'</a:t>
            </a:r>
            <a:r>
              <a:rPr lang="en-US" sz="2000">
                <a:latin typeface="Arial" charset="0"/>
              </a:rPr>
              <a:t> </a:t>
            </a:r>
          </a:p>
          <a:p>
            <a:pPr eaLnBrk="0" hangingPunct="0"/>
            <a:r>
              <a:rPr lang="en-US" sz="2000">
                <a:latin typeface="Arial" charset="0"/>
              </a:rPr>
              <a:t>11    update D(v) for all v adjacent to w and not in N</a:t>
            </a:r>
            <a:r>
              <a:rPr lang="en-US" sz="2000">
                <a:latin typeface="Arial" charset="0"/>
                <a:cs typeface="Arial" charset="0"/>
              </a:rPr>
              <a:t>'</a:t>
            </a:r>
            <a:r>
              <a:rPr lang="en-US" sz="2000">
                <a:latin typeface="Arial" charset="0"/>
              </a:rPr>
              <a:t> : </a:t>
            </a:r>
          </a:p>
          <a:p>
            <a:pPr eaLnBrk="0" hangingPunct="0"/>
            <a:r>
              <a:rPr lang="en-US" sz="2000">
                <a:latin typeface="Arial" charset="0"/>
              </a:rPr>
              <a:t>12       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D(v) = min( D(v), D(w) + c(w,v) ) </a:t>
            </a:r>
          </a:p>
          <a:p>
            <a:pPr eaLnBrk="0" hangingPunct="0"/>
            <a:r>
              <a:rPr lang="en-US" sz="2000">
                <a:latin typeface="Arial" charset="0"/>
              </a:rPr>
              <a:t>13    /* new cost to v is either old cost to v or known </a:t>
            </a:r>
          </a:p>
          <a:p>
            <a:pPr eaLnBrk="0" hangingPunct="0"/>
            <a:r>
              <a:rPr lang="en-US" sz="2000">
                <a:latin typeface="Arial" charset="0"/>
              </a:rPr>
              <a:t>14     shortest path cost to w plus cost from w to v */ </a:t>
            </a:r>
          </a:p>
          <a:p>
            <a:pPr eaLnBrk="0" hangingPunct="0"/>
            <a:r>
              <a:rPr lang="en-US" sz="2000">
                <a:latin typeface="Arial" charset="0"/>
              </a:rPr>
              <a:t>15  </a:t>
            </a:r>
            <a:r>
              <a:rPr lang="en-US" sz="2000" b="1" i="1">
                <a:latin typeface="Arial" charset="0"/>
              </a:rPr>
              <a:t>until all nodes in N</a:t>
            </a:r>
            <a:r>
              <a:rPr lang="en-US" sz="2000" b="1" i="1">
                <a:latin typeface="Arial" charset="0"/>
                <a:cs typeface="Arial" charset="0"/>
              </a:rPr>
              <a:t>'</a:t>
            </a:r>
            <a:r>
              <a:rPr lang="en-US" sz="2000">
                <a:latin typeface="Arial" charset="0"/>
              </a:rPr>
              <a:t> </a:t>
            </a:r>
          </a:p>
        </p:txBody>
      </p:sp>
      <p:sp>
        <p:nvSpPr>
          <p:cNvPr id="118788" name="Freeform 4"/>
          <p:cNvSpPr>
            <a:spLocks/>
          </p:cNvSpPr>
          <p:nvPr/>
        </p:nvSpPr>
        <p:spPr bwMode="auto">
          <a:xfrm>
            <a:off x="600075" y="3543300"/>
            <a:ext cx="800100" cy="2886075"/>
          </a:xfrm>
          <a:custGeom>
            <a:avLst/>
            <a:gdLst>
              <a:gd name="T0" fmla="*/ 2147483647 w 504"/>
              <a:gd name="T1" fmla="*/ 2147483647 h 1818"/>
              <a:gd name="T2" fmla="*/ 2147483647 w 504"/>
              <a:gd name="T3" fmla="*/ 2147483647 h 1818"/>
              <a:gd name="T4" fmla="*/ 2147483647 w 504"/>
              <a:gd name="T5" fmla="*/ 2147483647 h 1818"/>
              <a:gd name="T6" fmla="*/ 2147483647 w 504"/>
              <a:gd name="T7" fmla="*/ 2147483647 h 1818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1818"/>
              <a:gd name="T14" fmla="*/ 504 w 504"/>
              <a:gd name="T15" fmla="*/ 1818 h 1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789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82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Τίτλος 1"/>
          <p:cNvSpPr>
            <a:spLocks noGrp="1"/>
          </p:cNvSpPr>
          <p:nvPr>
            <p:ph type="ctrTitle"/>
          </p:nvPr>
        </p:nvSpPr>
        <p:spPr>
          <a:xfrm>
            <a:off x="685800" y="155575"/>
            <a:ext cx="7772400" cy="1470025"/>
          </a:xfrm>
        </p:spPr>
        <p:txBody>
          <a:bodyPr/>
          <a:lstStyle/>
          <a:p>
            <a:r>
              <a:rPr lang="el-GR" sz="3200" dirty="0" smtClean="0"/>
              <a:t>Αλγόριθμος του </a:t>
            </a:r>
            <a:r>
              <a:rPr lang="en-US" sz="3200" dirty="0" err="1" smtClean="0"/>
              <a:t>Dijkstra</a:t>
            </a:r>
            <a:r>
              <a:rPr lang="en-US" sz="3200" dirty="0" smtClean="0"/>
              <a:t>: </a:t>
            </a:r>
            <a:r>
              <a:rPr lang="el-GR" sz="3200" dirty="0" smtClean="0"/>
              <a:t>Παράδειγμα</a:t>
            </a:r>
          </a:p>
        </p:txBody>
      </p:sp>
      <p:pic>
        <p:nvPicPr>
          <p:cNvPr id="119810" name="Εικόνα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25600"/>
            <a:ext cx="4932363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1" name="Θέση υποσέλιδου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19812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2B81282-3F52-4846-BC3F-75E5A2C8E7C8}" type="slidenum">
              <a:rPr lang="en-US" smtClean="0"/>
              <a:pPr/>
              <a:t>78</a:t>
            </a:fld>
            <a:endParaRPr lang="en-US" smtClean="0"/>
          </a:p>
        </p:txBody>
      </p:sp>
      <p:pic>
        <p:nvPicPr>
          <p:cNvPr id="119813" name="Εικόνα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165475"/>
            <a:ext cx="342900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" y="4616824"/>
            <a:ext cx="50433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l-GR" dirty="0" smtClean="0">
                <a:solidFill>
                  <a:schemeClr val="accent2"/>
                </a:solidFill>
              </a:rPr>
              <a:t>Παρατηρήσεις:</a:t>
            </a:r>
            <a:br>
              <a:rPr lang="el-GR" dirty="0" smtClean="0">
                <a:solidFill>
                  <a:schemeClr val="accent2"/>
                </a:solidFill>
              </a:rPr>
            </a:br>
            <a:endParaRPr lang="el-GR" dirty="0" smtClean="0">
              <a:solidFill>
                <a:schemeClr val="accent2"/>
              </a:solidFill>
            </a:endParaRPr>
          </a:p>
          <a:p>
            <a:pPr marL="285750" indent="-285750" eaLnBrk="0" hangingPunct="0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l-GR" dirty="0" smtClean="0"/>
              <a:t>Κατασκευή </a:t>
            </a:r>
            <a:r>
              <a:rPr lang="el-GR" dirty="0"/>
              <a:t>δέντρου συντομότερης διαδρομής</a:t>
            </a:r>
          </a:p>
          <a:p>
            <a:pPr eaLnBrk="0" hangingPunct="0">
              <a:buClr>
                <a:schemeClr val="accent2"/>
              </a:buClr>
              <a:defRPr/>
            </a:pPr>
            <a:r>
              <a:rPr lang="el-GR" dirty="0"/>
              <a:t>     εντοπίζοντας τους προηγούμενους κόμβους</a:t>
            </a:r>
          </a:p>
          <a:p>
            <a:pPr marL="285750" indent="-285750" eaLnBrk="0" hangingPunct="0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l-GR" dirty="0"/>
              <a:t>Μπορεί να υπάρχουν </a:t>
            </a:r>
            <a:r>
              <a:rPr lang="en-US" dirty="0"/>
              <a:t>“</a:t>
            </a:r>
            <a:r>
              <a:rPr lang="el-GR" dirty="0"/>
              <a:t>ισοπαλίες</a:t>
            </a:r>
            <a:r>
              <a:rPr lang="en-US" dirty="0"/>
              <a:t>” </a:t>
            </a:r>
            <a:endParaRPr lang="el-GR" dirty="0"/>
          </a:p>
          <a:p>
            <a:pPr eaLnBrk="0" hangingPunct="0">
              <a:buClr>
                <a:schemeClr val="accent2"/>
              </a:buClr>
              <a:defRPr/>
            </a:pPr>
            <a:r>
              <a:rPr lang="el-GR" dirty="0"/>
              <a:t>    (σπάνε αυθαίρετα)</a:t>
            </a:r>
          </a:p>
          <a:p>
            <a:pPr marL="285750" indent="-285750" eaLnBrk="0" hangingPunct="0">
              <a:buFont typeface="Wingdings" panose="05000000000000000000" pitchFamily="2" charset="2"/>
              <a:buChar char="q"/>
              <a:defRPr/>
            </a:pPr>
            <a:endParaRPr lang="el-GR" dirty="0"/>
          </a:p>
        </p:txBody>
      </p:sp>
      <p:pic>
        <p:nvPicPr>
          <p:cNvPr id="119815" name="Εικόνα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188" y="3165475"/>
            <a:ext cx="976312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6" name="Εικόνα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4038" y="4602163"/>
            <a:ext cx="10604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7" name="Εικόνα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9863" y="4681538"/>
            <a:ext cx="195262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8" name="Εικόνα 1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4800" y="4718050"/>
            <a:ext cx="1158875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9" name="Εικόνα 1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83538" y="4602163"/>
            <a:ext cx="706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38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443F6115-6C31-4932-82A4-2BCAEE60948B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503024" cy="1143000"/>
          </a:xfrm>
        </p:spPr>
        <p:txBody>
          <a:bodyPr/>
          <a:lstStyle/>
          <a:p>
            <a:r>
              <a:rPr lang="el-GR" sz="3200" dirty="0" smtClean="0"/>
              <a:t>Αλγόριθμος του </a:t>
            </a:r>
            <a:r>
              <a:rPr lang="en-US" sz="3200" dirty="0" err="1" smtClean="0"/>
              <a:t>Dijkstra</a:t>
            </a:r>
            <a:r>
              <a:rPr lang="en-US" sz="3200" dirty="0" smtClean="0"/>
              <a:t>: </a:t>
            </a:r>
            <a:r>
              <a:rPr lang="el-GR" sz="3200" dirty="0" smtClean="0"/>
              <a:t>άλλο παράδειγμα</a:t>
            </a:r>
            <a:endParaRPr lang="en-US" sz="3600" dirty="0" smtClean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239713" y="1506538"/>
            <a:ext cx="7064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>
                <a:latin typeface="Arial" charset="0"/>
              </a:rPr>
              <a:t>Step</a:t>
            </a:r>
          </a:p>
          <a:p>
            <a:pPr algn="r" eaLnBrk="0" hangingPunct="0"/>
            <a:r>
              <a:rPr lang="en-US" sz="2000">
                <a:latin typeface="Arial" charset="0"/>
              </a:rPr>
              <a:t>0</a:t>
            </a:r>
          </a:p>
          <a:p>
            <a:pPr algn="r" eaLnBrk="0" hangingPunct="0"/>
            <a:r>
              <a:rPr lang="en-US" sz="2000">
                <a:latin typeface="Arial" charset="0"/>
              </a:rPr>
              <a:t>1</a:t>
            </a:r>
          </a:p>
          <a:p>
            <a:pPr algn="r" eaLnBrk="0" hangingPunct="0"/>
            <a:r>
              <a:rPr lang="en-US" sz="2000">
                <a:latin typeface="Arial" charset="0"/>
              </a:rPr>
              <a:t>2</a:t>
            </a:r>
          </a:p>
          <a:p>
            <a:pPr algn="r" eaLnBrk="0" hangingPunct="0"/>
            <a:r>
              <a:rPr lang="en-US" sz="2000">
                <a:latin typeface="Arial" charset="0"/>
              </a:rPr>
              <a:t>3</a:t>
            </a:r>
          </a:p>
          <a:p>
            <a:pPr algn="r" eaLnBrk="0" hangingPunct="0"/>
            <a:r>
              <a:rPr lang="en-US" sz="2000">
                <a:latin typeface="Arial" charset="0"/>
              </a:rPr>
              <a:t>4</a:t>
            </a:r>
          </a:p>
          <a:p>
            <a:pPr algn="r" eaLnBrk="0" hangingPunct="0"/>
            <a:r>
              <a:rPr lang="en-US" sz="2000">
                <a:latin typeface="Arial" charset="0"/>
              </a:rPr>
              <a:t>5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1252538" y="1516063"/>
            <a:ext cx="101758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>
                <a:latin typeface="Arial" charset="0"/>
              </a:rPr>
              <a:t>N</a:t>
            </a:r>
            <a:r>
              <a:rPr lang="en-US" sz="2000">
                <a:latin typeface="Arial" charset="0"/>
                <a:cs typeface="Arial" charset="0"/>
              </a:rPr>
              <a:t>'</a:t>
            </a:r>
          </a:p>
          <a:p>
            <a:pPr algn="r" eaLnBrk="0" hangingPunct="0"/>
            <a:r>
              <a:rPr lang="en-US" sz="2000">
                <a:latin typeface="Arial" charset="0"/>
              </a:rPr>
              <a:t>u</a:t>
            </a:r>
          </a:p>
          <a:p>
            <a:pPr algn="r" eaLnBrk="0" hangingPunct="0"/>
            <a:r>
              <a:rPr lang="en-US" sz="2000">
                <a:latin typeface="Arial" charset="0"/>
              </a:rPr>
              <a:t>ux</a:t>
            </a:r>
          </a:p>
          <a:p>
            <a:pPr algn="r" eaLnBrk="0" hangingPunct="0"/>
            <a:r>
              <a:rPr lang="en-US" sz="2000">
                <a:latin typeface="Arial" charset="0"/>
              </a:rPr>
              <a:t>uxy</a:t>
            </a:r>
          </a:p>
          <a:p>
            <a:pPr algn="r" eaLnBrk="0" hangingPunct="0"/>
            <a:r>
              <a:rPr lang="en-US" sz="2000">
                <a:latin typeface="Arial" charset="0"/>
              </a:rPr>
              <a:t>uxyv</a:t>
            </a:r>
          </a:p>
          <a:p>
            <a:pPr algn="r" eaLnBrk="0" hangingPunct="0"/>
            <a:r>
              <a:rPr lang="en-US" sz="2000">
                <a:latin typeface="Arial" charset="0"/>
              </a:rPr>
              <a:t>uxyvw</a:t>
            </a:r>
          </a:p>
          <a:p>
            <a:pPr algn="r" eaLnBrk="0" hangingPunct="0"/>
            <a:r>
              <a:rPr lang="en-US" sz="2000">
                <a:latin typeface="Arial" charset="0"/>
              </a:rPr>
              <a:t>uxyvwz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2500313" y="1497013"/>
            <a:ext cx="11699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>
                <a:latin typeface="Arial" charset="0"/>
              </a:rPr>
              <a:t>D(v),p(v)</a:t>
            </a:r>
          </a:p>
          <a:p>
            <a:pPr algn="r" eaLnBrk="0" hangingPunct="0"/>
            <a:r>
              <a:rPr lang="en-US" sz="2000">
                <a:latin typeface="Arial" charset="0"/>
              </a:rPr>
              <a:t>2,u</a:t>
            </a:r>
          </a:p>
          <a:p>
            <a:pPr algn="r" eaLnBrk="0" hangingPunct="0"/>
            <a:r>
              <a:rPr lang="en-US" sz="2000">
                <a:latin typeface="Arial" charset="0"/>
              </a:rPr>
              <a:t>2,u</a:t>
            </a:r>
          </a:p>
          <a:p>
            <a:pPr algn="r" eaLnBrk="0" hangingPunct="0"/>
            <a:r>
              <a:rPr lang="en-US" sz="2000">
                <a:latin typeface="Arial" charset="0"/>
              </a:rPr>
              <a:t>2,u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3667125" y="1501775"/>
            <a:ext cx="12842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>
                <a:latin typeface="Arial" charset="0"/>
              </a:rPr>
              <a:t>D(w),p(w)</a:t>
            </a:r>
          </a:p>
          <a:p>
            <a:pPr algn="r" eaLnBrk="0" hangingPunct="0"/>
            <a:r>
              <a:rPr lang="en-US" sz="2000">
                <a:latin typeface="Arial" charset="0"/>
              </a:rPr>
              <a:t>5,u</a:t>
            </a:r>
          </a:p>
          <a:p>
            <a:pPr algn="r" eaLnBrk="0" hangingPunct="0"/>
            <a:r>
              <a:rPr lang="en-US" sz="2000">
                <a:latin typeface="Arial" charset="0"/>
              </a:rPr>
              <a:t>4,x</a:t>
            </a:r>
          </a:p>
          <a:p>
            <a:pPr algn="r" eaLnBrk="0" hangingPunct="0"/>
            <a:r>
              <a:rPr lang="en-US" sz="2000">
                <a:latin typeface="Arial" charset="0"/>
              </a:rPr>
              <a:t>3,y</a:t>
            </a:r>
          </a:p>
          <a:p>
            <a:pPr algn="r" eaLnBrk="0" hangingPunct="0"/>
            <a:r>
              <a:rPr lang="en-US" sz="2000">
                <a:latin typeface="Arial" charset="0"/>
              </a:rPr>
              <a:t>3,y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5057775" y="1497013"/>
            <a:ext cx="1169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>
                <a:latin typeface="Arial" charset="0"/>
              </a:rPr>
              <a:t>D(x),p(x)</a:t>
            </a:r>
          </a:p>
          <a:p>
            <a:pPr algn="r" eaLnBrk="0" hangingPunct="0"/>
            <a:r>
              <a:rPr lang="en-US" sz="2000">
                <a:latin typeface="Arial" charset="0"/>
              </a:rPr>
              <a:t>1,u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6353175" y="1501775"/>
            <a:ext cx="11699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>
                <a:latin typeface="Arial" charset="0"/>
              </a:rPr>
              <a:t>D(y),p(y)</a:t>
            </a:r>
          </a:p>
          <a:p>
            <a:pPr algn="r" eaLnBrk="0" hangingPunct="0"/>
            <a:r>
              <a:rPr lang="en-US" sz="2000">
                <a:cs typeface="Arial" charset="0"/>
              </a:rPr>
              <a:t>∞</a:t>
            </a:r>
          </a:p>
          <a:p>
            <a:pPr algn="r" eaLnBrk="0" hangingPunct="0"/>
            <a:r>
              <a:rPr lang="en-US" sz="2000">
                <a:latin typeface="Arial" charset="0"/>
              </a:rPr>
              <a:t>2,x</a:t>
            </a: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7605713" y="1516063"/>
            <a:ext cx="1169987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>
                <a:latin typeface="Arial" charset="0"/>
              </a:rPr>
              <a:t>D(z),p(z)</a:t>
            </a:r>
          </a:p>
          <a:p>
            <a:pPr algn="r" eaLnBrk="0" hangingPunct="0"/>
            <a:r>
              <a:rPr lang="en-US"/>
              <a:t>∞ </a:t>
            </a:r>
            <a:endParaRPr lang="en-US" sz="2000">
              <a:latin typeface="Arial" charset="0"/>
            </a:endParaRPr>
          </a:p>
          <a:p>
            <a:pPr algn="r" eaLnBrk="0" hangingPunct="0"/>
            <a:r>
              <a:rPr lang="en-US"/>
              <a:t>∞ </a:t>
            </a:r>
            <a:endParaRPr lang="en-US" sz="2000">
              <a:latin typeface="Arial" charset="0"/>
            </a:endParaRPr>
          </a:p>
          <a:p>
            <a:pPr algn="r" eaLnBrk="0" hangingPunct="0"/>
            <a:r>
              <a:rPr lang="en-US" sz="2000">
                <a:latin typeface="Arial" charset="0"/>
              </a:rPr>
              <a:t>4,y</a:t>
            </a:r>
          </a:p>
          <a:p>
            <a:pPr algn="r" eaLnBrk="0" hangingPunct="0"/>
            <a:r>
              <a:rPr lang="en-US" sz="2000">
                <a:latin typeface="Arial" charset="0"/>
              </a:rPr>
              <a:t>4,y</a:t>
            </a:r>
          </a:p>
          <a:p>
            <a:pPr algn="r" eaLnBrk="0" hangingPunct="0"/>
            <a:r>
              <a:rPr lang="en-US" sz="2000">
                <a:latin typeface="Arial" charset="0"/>
              </a:rPr>
              <a:t>4,y</a:t>
            </a:r>
          </a:p>
        </p:txBody>
      </p:sp>
      <p:sp>
        <p:nvSpPr>
          <p:cNvPr id="120842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0843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0844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0845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0846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0847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20848" name="Group 16"/>
          <p:cNvGrpSpPr>
            <a:grpSpLocks/>
          </p:cNvGrpSpPr>
          <p:nvPr/>
        </p:nvGrpSpPr>
        <p:grpSpPr bwMode="auto">
          <a:xfrm>
            <a:off x="2224088" y="4043363"/>
            <a:ext cx="3571875" cy="2236787"/>
            <a:chOff x="3162" y="1071"/>
            <a:chExt cx="2250" cy="1409"/>
          </a:xfrm>
        </p:grpSpPr>
        <p:sp>
          <p:nvSpPr>
            <p:cNvPr id="120855" name="Freeform 17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56" name="Freeform 18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57" name="Oval 19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58" name="Line 20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59" name="Line 21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60" name="Rectangle 22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0861" name="Oval 23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62" name="Oval 24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63" name="Line 25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64" name="Line 26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65" name="Rectangle 27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0866" name="Oval 28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67" name="Oval 29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68" name="Line 30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69" name="Line 31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70" name="Rectangle 32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0871" name="Oval 33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72" name="Oval 34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73" name="Line 35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74" name="Line 36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75" name="Rectangle 37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0876" name="Oval 38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77" name="Oval 39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78" name="Line 40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79" name="Line 41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80" name="Rectangle 42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0881" name="Oval 43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82" name="Oval 44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83" name="Line 45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84" name="Line 46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85" name="Rectangle 47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0886" name="Oval 48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87" name="Freeform 49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88" name="Freeform 50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89" name="Freeform 51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2147483647 h 174"/>
                <a:gd name="T2" fmla="*/ 2822563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90" name="Freeform 52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91" name="Freeform 53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92" name="Freeform 54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93" name="Freeform 55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94" name="Freeform 56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95" name="Freeform 57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20896" name="Group 58"/>
            <p:cNvGrpSpPr>
              <a:grpSpLocks/>
            </p:cNvGrpSpPr>
            <p:nvPr/>
          </p:nvGrpSpPr>
          <p:grpSpPr bwMode="auto">
            <a:xfrm>
              <a:off x="3290" y="1748"/>
              <a:ext cx="199" cy="250"/>
              <a:chOff x="2957" y="2429"/>
              <a:chExt cx="202" cy="250"/>
            </a:xfrm>
          </p:grpSpPr>
          <p:sp>
            <p:nvSpPr>
              <p:cNvPr id="120922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0923" name="Text Box 60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u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0897" name="Group 61"/>
            <p:cNvGrpSpPr>
              <a:grpSpLocks/>
            </p:cNvGrpSpPr>
            <p:nvPr/>
          </p:nvGrpSpPr>
          <p:grpSpPr bwMode="auto">
            <a:xfrm>
              <a:off x="4460" y="2132"/>
              <a:ext cx="199" cy="250"/>
              <a:chOff x="2957" y="2429"/>
              <a:chExt cx="202" cy="250"/>
            </a:xfrm>
          </p:grpSpPr>
          <p:sp>
            <p:nvSpPr>
              <p:cNvPr id="120920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0921" name="Text Box 63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y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0898" name="Group 64"/>
            <p:cNvGrpSpPr>
              <a:grpSpLocks/>
            </p:cNvGrpSpPr>
            <p:nvPr/>
          </p:nvGrpSpPr>
          <p:grpSpPr bwMode="auto">
            <a:xfrm>
              <a:off x="3764" y="2099"/>
              <a:ext cx="229" cy="288"/>
              <a:chOff x="2943" y="2399"/>
              <a:chExt cx="230" cy="288"/>
            </a:xfrm>
          </p:grpSpPr>
          <p:sp>
            <p:nvSpPr>
              <p:cNvPr id="120918" name="Rectangle 6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0919" name="Text Box 66"/>
              <p:cNvSpPr txBox="1">
                <a:spLocks noChangeArrowheads="1"/>
              </p:cNvSpPr>
              <p:nvPr/>
            </p:nvSpPr>
            <p:spPr bwMode="auto">
              <a:xfrm>
                <a:off x="2943" y="2399"/>
                <a:ext cx="2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x</a:t>
                </a:r>
              </a:p>
            </p:txBody>
          </p:sp>
        </p:grpSp>
        <p:grpSp>
          <p:nvGrpSpPr>
            <p:cNvPr id="120899" name="Group 67"/>
            <p:cNvGrpSpPr>
              <a:grpSpLocks/>
            </p:cNvGrpSpPr>
            <p:nvPr/>
          </p:nvGrpSpPr>
          <p:grpSpPr bwMode="auto">
            <a:xfrm>
              <a:off x="4441" y="1442"/>
              <a:ext cx="225" cy="250"/>
              <a:chOff x="2944" y="2429"/>
              <a:chExt cx="228" cy="250"/>
            </a:xfrm>
          </p:grpSpPr>
          <p:sp>
            <p:nvSpPr>
              <p:cNvPr id="120916" name="Rectangle 6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0917" name="Text Box 69"/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2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w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0900" name="Group 70"/>
            <p:cNvGrpSpPr>
              <a:grpSpLocks/>
            </p:cNvGrpSpPr>
            <p:nvPr/>
          </p:nvGrpSpPr>
          <p:grpSpPr bwMode="auto">
            <a:xfrm>
              <a:off x="3772" y="1442"/>
              <a:ext cx="194" cy="250"/>
              <a:chOff x="2959" y="2429"/>
              <a:chExt cx="197" cy="250"/>
            </a:xfrm>
          </p:grpSpPr>
          <p:sp>
            <p:nvSpPr>
              <p:cNvPr id="120914" name="Rectangle 7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0915" name="Text Box 72"/>
              <p:cNvSpPr txBox="1">
                <a:spLocks noChangeArrowheads="1"/>
              </p:cNvSpPr>
              <p:nvPr/>
            </p:nvSpPr>
            <p:spPr bwMode="auto">
              <a:xfrm>
                <a:off x="2959" y="2429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v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0901" name="Group 73"/>
            <p:cNvGrpSpPr>
              <a:grpSpLocks/>
            </p:cNvGrpSpPr>
            <p:nvPr/>
          </p:nvGrpSpPr>
          <p:grpSpPr bwMode="auto">
            <a:xfrm>
              <a:off x="5022" y="1760"/>
              <a:ext cx="219" cy="288"/>
              <a:chOff x="2946" y="2399"/>
              <a:chExt cx="221" cy="288"/>
            </a:xfrm>
          </p:grpSpPr>
          <p:sp>
            <p:nvSpPr>
              <p:cNvPr id="120912" name="Rectangle 7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0913" name="Text Box 75"/>
              <p:cNvSpPr txBox="1">
                <a:spLocks noChangeArrowheads="1"/>
              </p:cNvSpPr>
              <p:nvPr/>
            </p:nvSpPr>
            <p:spPr bwMode="auto">
              <a:xfrm>
                <a:off x="2946" y="2399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z</a:t>
                </a:r>
              </a:p>
            </p:txBody>
          </p:sp>
        </p:grpSp>
        <p:sp>
          <p:nvSpPr>
            <p:cNvPr id="120902" name="Text Box 76"/>
            <p:cNvSpPr txBox="1">
              <a:spLocks noChangeArrowheads="1"/>
            </p:cNvSpPr>
            <p:nvPr/>
          </p:nvSpPr>
          <p:spPr bwMode="auto">
            <a:xfrm>
              <a:off x="3489" y="157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903" name="Text Box 77"/>
            <p:cNvSpPr txBox="1">
              <a:spLocks noChangeArrowheads="1"/>
            </p:cNvSpPr>
            <p:nvPr/>
          </p:nvSpPr>
          <p:spPr bwMode="auto">
            <a:xfrm>
              <a:off x="3837" y="179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904" name="Text Box 78"/>
            <p:cNvSpPr txBox="1">
              <a:spLocks noChangeArrowheads="1"/>
            </p:cNvSpPr>
            <p:nvPr/>
          </p:nvSpPr>
          <p:spPr bwMode="auto">
            <a:xfrm>
              <a:off x="3413" y="2003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905" name="Text Box 79"/>
            <p:cNvSpPr txBox="1">
              <a:spLocks noChangeArrowheads="1"/>
            </p:cNvSpPr>
            <p:nvPr/>
          </p:nvSpPr>
          <p:spPr bwMode="auto">
            <a:xfrm>
              <a:off x="4221" y="1883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906" name="Text Box 80"/>
            <p:cNvSpPr txBox="1">
              <a:spLocks noChangeArrowheads="1"/>
            </p:cNvSpPr>
            <p:nvPr/>
          </p:nvSpPr>
          <p:spPr bwMode="auto">
            <a:xfrm>
              <a:off x="4169" y="2237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907" name="Text Box 81"/>
            <p:cNvSpPr txBox="1">
              <a:spLocks noChangeArrowheads="1"/>
            </p:cNvSpPr>
            <p:nvPr/>
          </p:nvSpPr>
          <p:spPr bwMode="auto">
            <a:xfrm>
              <a:off x="4529" y="1808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908" name="Text Box 82"/>
            <p:cNvSpPr txBox="1">
              <a:spLocks noChangeArrowheads="1"/>
            </p:cNvSpPr>
            <p:nvPr/>
          </p:nvSpPr>
          <p:spPr bwMode="auto">
            <a:xfrm>
              <a:off x="4878" y="2072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909" name="Text Box 83"/>
            <p:cNvSpPr txBox="1">
              <a:spLocks noChangeArrowheads="1"/>
            </p:cNvSpPr>
            <p:nvPr/>
          </p:nvSpPr>
          <p:spPr bwMode="auto">
            <a:xfrm>
              <a:off x="4851" y="153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910" name="Text Box 84"/>
            <p:cNvSpPr txBox="1">
              <a:spLocks noChangeArrowheads="1"/>
            </p:cNvSpPr>
            <p:nvPr/>
          </p:nvSpPr>
          <p:spPr bwMode="auto">
            <a:xfrm>
              <a:off x="4116" y="138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911" name="Text Box 85"/>
            <p:cNvSpPr txBox="1">
              <a:spLocks noChangeArrowheads="1"/>
            </p:cNvSpPr>
            <p:nvPr/>
          </p:nvSpPr>
          <p:spPr bwMode="auto">
            <a:xfrm>
              <a:off x="3765" y="1118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465052" name="Line 156"/>
          <p:cNvSpPr>
            <a:spLocks noChangeShapeType="1"/>
          </p:cNvSpPr>
          <p:nvPr/>
        </p:nvSpPr>
        <p:spPr bwMode="auto">
          <a:xfrm flipH="1">
            <a:off x="2241550" y="2035175"/>
            <a:ext cx="3514725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65053" name="Line 157"/>
          <p:cNvSpPr>
            <a:spLocks noChangeShapeType="1"/>
          </p:cNvSpPr>
          <p:nvPr/>
        </p:nvSpPr>
        <p:spPr bwMode="auto">
          <a:xfrm flipH="1">
            <a:off x="2163763" y="2330450"/>
            <a:ext cx="4894262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65054" name="Line 158"/>
          <p:cNvSpPr>
            <a:spLocks noChangeShapeType="1"/>
          </p:cNvSpPr>
          <p:nvPr/>
        </p:nvSpPr>
        <p:spPr bwMode="auto">
          <a:xfrm flipH="1">
            <a:off x="2227263" y="2692400"/>
            <a:ext cx="91440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65055" name="Line 159"/>
          <p:cNvSpPr>
            <a:spLocks noChangeShapeType="1"/>
          </p:cNvSpPr>
          <p:nvPr/>
        </p:nvSpPr>
        <p:spPr bwMode="auto">
          <a:xfrm flipH="1">
            <a:off x="2241550" y="2949575"/>
            <a:ext cx="2239963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65056" name="Line 160"/>
          <p:cNvSpPr>
            <a:spLocks noChangeShapeType="1"/>
          </p:cNvSpPr>
          <p:nvPr/>
        </p:nvSpPr>
        <p:spPr bwMode="auto">
          <a:xfrm flipH="1">
            <a:off x="2254250" y="3206750"/>
            <a:ext cx="5975350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20854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36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052" grpId="0" animBg="1"/>
      <p:bldP spid="465053" grpId="0" animBg="1"/>
      <p:bldP spid="465054" grpId="0" animBg="1"/>
      <p:bldP spid="465055" grpId="0" animBg="1"/>
      <p:bldP spid="4650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B7424CBC-D499-487A-9F9E-881DAEBC578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931333"/>
          </a:xfrm>
        </p:spPr>
        <p:txBody>
          <a:bodyPr/>
          <a:lstStyle/>
          <a:p>
            <a:r>
              <a:rPr lang="el-GR" sz="3200" dirty="0" smtClean="0"/>
              <a:t>Δημιουργία σύνδεσης</a:t>
            </a:r>
            <a:endParaRPr lang="en-US" sz="32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72066"/>
            <a:ext cx="8220075" cy="537633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dirty="0" smtClean="0"/>
              <a:t>Η </a:t>
            </a:r>
            <a:r>
              <a:rPr lang="en-US" sz="2400" dirty="0" smtClean="0"/>
              <a:t>3</a:t>
            </a:r>
            <a:r>
              <a:rPr lang="el-GR" sz="2400" baseline="30000" dirty="0" smtClean="0"/>
              <a:t>η</a:t>
            </a:r>
            <a:r>
              <a:rPr lang="en-US" sz="2400" dirty="0" smtClean="0"/>
              <a:t> </a:t>
            </a:r>
            <a:r>
              <a:rPr lang="el-GR" sz="2400" dirty="0" smtClean="0"/>
              <a:t>σημαντική λειτουργία σε ορισμένες δικτυακές αρχιτεκτονικές</a:t>
            </a:r>
            <a:r>
              <a:rPr lang="en-US" sz="2400" dirty="0" smtClean="0"/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ATM, frame relay, X.25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Πριν τη ροή των </a:t>
            </a:r>
            <a:r>
              <a:rPr lang="en-US" sz="2400" dirty="0" err="1" smtClean="0"/>
              <a:t>datagrams</a:t>
            </a:r>
            <a:r>
              <a:rPr lang="en-US" sz="2400" dirty="0" smtClean="0"/>
              <a:t>, </a:t>
            </a:r>
            <a:r>
              <a:rPr lang="el-GR" sz="2400" dirty="0" smtClean="0"/>
              <a:t>οι δύο τερματικοί υπολογιστές και οι δρομολογητές που μεσολαβούν εγκαθιστούν εικονική σύνδεση</a:t>
            </a:r>
            <a:endParaRPr lang="en-US" sz="2400" dirty="0" smtClean="0"/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συμμετέχουν οι δρομολογητές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Υπηρεσία σύνδεσης επιπέδου δικτύου έναντι</a:t>
            </a:r>
            <a:r>
              <a:rPr lang="en-US" sz="2400" dirty="0" smtClean="0"/>
              <a:t> </a:t>
            </a:r>
            <a:r>
              <a:rPr lang="el-GR" sz="2400" dirty="0" smtClean="0"/>
              <a:t>μεταφοράς</a:t>
            </a:r>
            <a:r>
              <a:rPr lang="en-US" sz="2400" dirty="0" smtClean="0"/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>
                <a:solidFill>
                  <a:srgbClr val="FF0000"/>
                </a:solidFill>
              </a:rPr>
              <a:t>δικτύου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μεταξύ δύο υπολογιστών </a:t>
            </a:r>
            <a:r>
              <a:rPr lang="en-US" dirty="0" smtClean="0"/>
              <a:t>(</a:t>
            </a:r>
            <a:r>
              <a:rPr lang="el-GR" dirty="0" smtClean="0"/>
              <a:t>μπορεί επίσης να συμμετέχουν δρομολογητές που μεσολαβούν στην περίπτωση των εικονικών κυκλωμάτων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VCs</a:t>
            </a:r>
            <a:r>
              <a:rPr lang="el-GR" dirty="0" smtClean="0"/>
              <a:t>)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>
                <a:solidFill>
                  <a:srgbClr val="FF0000"/>
                </a:solidFill>
              </a:rPr>
              <a:t>μεταφοράς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μεταξύ δύο διεργασιών</a:t>
            </a:r>
            <a:endParaRPr lang="en-US" dirty="0" smtClean="0"/>
          </a:p>
        </p:txBody>
      </p:sp>
      <p:sp>
        <p:nvSpPr>
          <p:cNvPr id="225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07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ABE82358-B2D9-4863-855D-625EB7107498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2185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l-GR" sz="3200" dirty="0" smtClean="0"/>
              <a:t>Αλγόριθμος του </a:t>
            </a:r>
            <a:r>
              <a:rPr lang="en-US" sz="3200" dirty="0" err="1" smtClean="0"/>
              <a:t>Dijkstra</a:t>
            </a:r>
            <a:r>
              <a:rPr lang="en-US" sz="3200" dirty="0" smtClean="0"/>
              <a:t>: </a:t>
            </a:r>
            <a:r>
              <a:rPr lang="el-GR" sz="3200" dirty="0" smtClean="0"/>
              <a:t>παράδειγμα</a:t>
            </a:r>
            <a:r>
              <a:rPr lang="en-US" sz="3200" dirty="0" smtClean="0"/>
              <a:t> </a:t>
            </a:r>
            <a:r>
              <a:rPr lang="en-US" sz="2000" dirty="0" smtClean="0"/>
              <a:t>(2)</a:t>
            </a:r>
          </a:p>
        </p:txBody>
      </p:sp>
      <p:grpSp>
        <p:nvGrpSpPr>
          <p:cNvPr id="121859" name="Group 77"/>
          <p:cNvGrpSpPr>
            <a:grpSpLocks/>
          </p:cNvGrpSpPr>
          <p:nvPr/>
        </p:nvGrpSpPr>
        <p:grpSpPr bwMode="auto">
          <a:xfrm>
            <a:off x="2198688" y="2043113"/>
            <a:ext cx="3244850" cy="1500187"/>
            <a:chOff x="1385" y="1287"/>
            <a:chExt cx="2044" cy="945"/>
          </a:xfrm>
        </p:grpSpPr>
        <p:sp>
          <p:nvSpPr>
            <p:cNvPr id="121878" name="Freeform 7"/>
            <p:cNvSpPr>
              <a:spLocks/>
            </p:cNvSpPr>
            <p:nvPr/>
          </p:nvSpPr>
          <p:spPr bwMode="auto">
            <a:xfrm>
              <a:off x="1648" y="1465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879" name="Oval 8"/>
            <p:cNvSpPr>
              <a:spLocks noChangeArrowheads="1"/>
            </p:cNvSpPr>
            <p:nvPr/>
          </p:nvSpPr>
          <p:spPr bwMode="auto">
            <a:xfrm>
              <a:off x="1388" y="1707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880" name="Line 9"/>
            <p:cNvSpPr>
              <a:spLocks noChangeShapeType="1"/>
            </p:cNvSpPr>
            <p:nvPr/>
          </p:nvSpPr>
          <p:spPr bwMode="auto">
            <a:xfrm>
              <a:off x="1388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881" name="Line 10"/>
            <p:cNvSpPr>
              <a:spLocks noChangeShapeType="1"/>
            </p:cNvSpPr>
            <p:nvPr/>
          </p:nvSpPr>
          <p:spPr bwMode="auto">
            <a:xfrm>
              <a:off x="1701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882" name="Rectangle 11"/>
            <p:cNvSpPr>
              <a:spLocks noChangeArrowheads="1"/>
            </p:cNvSpPr>
            <p:nvPr/>
          </p:nvSpPr>
          <p:spPr bwMode="auto">
            <a:xfrm>
              <a:off x="1388" y="1700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1883" name="Oval 12"/>
            <p:cNvSpPr>
              <a:spLocks noChangeArrowheads="1"/>
            </p:cNvSpPr>
            <p:nvPr/>
          </p:nvSpPr>
          <p:spPr bwMode="auto">
            <a:xfrm>
              <a:off x="1385" y="1641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884" name="Oval 13"/>
            <p:cNvSpPr>
              <a:spLocks noChangeArrowheads="1"/>
            </p:cNvSpPr>
            <p:nvPr/>
          </p:nvSpPr>
          <p:spPr bwMode="auto">
            <a:xfrm>
              <a:off x="1862" y="209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885" name="Line 14"/>
            <p:cNvSpPr>
              <a:spLocks noChangeShapeType="1"/>
            </p:cNvSpPr>
            <p:nvPr/>
          </p:nvSpPr>
          <p:spPr bwMode="auto">
            <a:xfrm>
              <a:off x="1862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886" name="Line 15"/>
            <p:cNvSpPr>
              <a:spLocks noChangeShapeType="1"/>
            </p:cNvSpPr>
            <p:nvPr/>
          </p:nvSpPr>
          <p:spPr bwMode="auto">
            <a:xfrm>
              <a:off x="2175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887" name="Rectangle 16"/>
            <p:cNvSpPr>
              <a:spLocks noChangeArrowheads="1"/>
            </p:cNvSpPr>
            <p:nvPr/>
          </p:nvSpPr>
          <p:spPr bwMode="auto">
            <a:xfrm>
              <a:off x="1862" y="2087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1888" name="Oval 17"/>
            <p:cNvSpPr>
              <a:spLocks noChangeArrowheads="1"/>
            </p:cNvSpPr>
            <p:nvPr/>
          </p:nvSpPr>
          <p:spPr bwMode="auto">
            <a:xfrm>
              <a:off x="1859" y="202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889" name="Oval 18"/>
            <p:cNvSpPr>
              <a:spLocks noChangeArrowheads="1"/>
            </p:cNvSpPr>
            <p:nvPr/>
          </p:nvSpPr>
          <p:spPr bwMode="auto">
            <a:xfrm>
              <a:off x="1858" y="140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890" name="Line 19"/>
            <p:cNvSpPr>
              <a:spLocks noChangeShapeType="1"/>
            </p:cNvSpPr>
            <p:nvPr/>
          </p:nvSpPr>
          <p:spPr bwMode="auto">
            <a:xfrm>
              <a:off x="1858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891" name="Line 20"/>
            <p:cNvSpPr>
              <a:spLocks noChangeShapeType="1"/>
            </p:cNvSpPr>
            <p:nvPr/>
          </p:nvSpPr>
          <p:spPr bwMode="auto">
            <a:xfrm>
              <a:off x="2171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892" name="Rectangle 21"/>
            <p:cNvSpPr>
              <a:spLocks noChangeArrowheads="1"/>
            </p:cNvSpPr>
            <p:nvPr/>
          </p:nvSpPr>
          <p:spPr bwMode="auto">
            <a:xfrm>
              <a:off x="1858" y="1397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1893" name="Oval 22"/>
            <p:cNvSpPr>
              <a:spLocks noChangeArrowheads="1"/>
            </p:cNvSpPr>
            <p:nvPr/>
          </p:nvSpPr>
          <p:spPr bwMode="auto">
            <a:xfrm>
              <a:off x="1855" y="133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894" name="Oval 23"/>
            <p:cNvSpPr>
              <a:spLocks noChangeArrowheads="1"/>
            </p:cNvSpPr>
            <p:nvPr/>
          </p:nvSpPr>
          <p:spPr bwMode="auto">
            <a:xfrm>
              <a:off x="2541" y="1400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895" name="Line 24"/>
            <p:cNvSpPr>
              <a:spLocks noChangeShapeType="1"/>
            </p:cNvSpPr>
            <p:nvPr/>
          </p:nvSpPr>
          <p:spPr bwMode="auto">
            <a:xfrm>
              <a:off x="2541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896" name="Line 25"/>
            <p:cNvSpPr>
              <a:spLocks noChangeShapeType="1"/>
            </p:cNvSpPr>
            <p:nvPr/>
          </p:nvSpPr>
          <p:spPr bwMode="auto">
            <a:xfrm>
              <a:off x="2853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897" name="Rectangle 26"/>
            <p:cNvSpPr>
              <a:spLocks noChangeArrowheads="1"/>
            </p:cNvSpPr>
            <p:nvPr/>
          </p:nvSpPr>
          <p:spPr bwMode="auto">
            <a:xfrm>
              <a:off x="2541" y="1393"/>
              <a:ext cx="309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1898" name="Oval 27"/>
            <p:cNvSpPr>
              <a:spLocks noChangeArrowheads="1"/>
            </p:cNvSpPr>
            <p:nvPr/>
          </p:nvSpPr>
          <p:spPr bwMode="auto">
            <a:xfrm>
              <a:off x="2544" y="1337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899" name="Oval 28"/>
            <p:cNvSpPr>
              <a:spLocks noChangeArrowheads="1"/>
            </p:cNvSpPr>
            <p:nvPr/>
          </p:nvSpPr>
          <p:spPr bwMode="auto">
            <a:xfrm>
              <a:off x="2551" y="209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900" name="Line 29"/>
            <p:cNvSpPr>
              <a:spLocks noChangeShapeType="1"/>
            </p:cNvSpPr>
            <p:nvPr/>
          </p:nvSpPr>
          <p:spPr bwMode="auto">
            <a:xfrm>
              <a:off x="2551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901" name="Line 30"/>
            <p:cNvSpPr>
              <a:spLocks noChangeShapeType="1"/>
            </p:cNvSpPr>
            <p:nvPr/>
          </p:nvSpPr>
          <p:spPr bwMode="auto">
            <a:xfrm>
              <a:off x="2864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902" name="Rectangle 31"/>
            <p:cNvSpPr>
              <a:spLocks noChangeArrowheads="1"/>
            </p:cNvSpPr>
            <p:nvPr/>
          </p:nvSpPr>
          <p:spPr bwMode="auto">
            <a:xfrm>
              <a:off x="2551" y="2084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1903" name="Oval 32"/>
            <p:cNvSpPr>
              <a:spLocks noChangeArrowheads="1"/>
            </p:cNvSpPr>
            <p:nvPr/>
          </p:nvSpPr>
          <p:spPr bwMode="auto">
            <a:xfrm>
              <a:off x="2548" y="202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904" name="Oval 33"/>
            <p:cNvSpPr>
              <a:spLocks noChangeArrowheads="1"/>
            </p:cNvSpPr>
            <p:nvPr/>
          </p:nvSpPr>
          <p:spPr bwMode="auto">
            <a:xfrm>
              <a:off x="3116" y="175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905" name="Line 34"/>
            <p:cNvSpPr>
              <a:spLocks noChangeShapeType="1"/>
            </p:cNvSpPr>
            <p:nvPr/>
          </p:nvSpPr>
          <p:spPr bwMode="auto">
            <a:xfrm>
              <a:off x="3116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906" name="Line 35"/>
            <p:cNvSpPr>
              <a:spLocks noChangeShapeType="1"/>
            </p:cNvSpPr>
            <p:nvPr/>
          </p:nvSpPr>
          <p:spPr bwMode="auto">
            <a:xfrm>
              <a:off x="3429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907" name="Rectangle 36"/>
            <p:cNvSpPr>
              <a:spLocks noChangeArrowheads="1"/>
            </p:cNvSpPr>
            <p:nvPr/>
          </p:nvSpPr>
          <p:spPr bwMode="auto">
            <a:xfrm>
              <a:off x="3116" y="1743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1908" name="Oval 37"/>
            <p:cNvSpPr>
              <a:spLocks noChangeArrowheads="1"/>
            </p:cNvSpPr>
            <p:nvPr/>
          </p:nvSpPr>
          <p:spPr bwMode="auto">
            <a:xfrm>
              <a:off x="3113" y="168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909" name="Freeform 38"/>
            <p:cNvSpPr>
              <a:spLocks/>
            </p:cNvSpPr>
            <p:nvPr/>
          </p:nvSpPr>
          <p:spPr bwMode="auto">
            <a:xfrm>
              <a:off x="2707" y="1492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910" name="Freeform 41"/>
            <p:cNvSpPr>
              <a:spLocks/>
            </p:cNvSpPr>
            <p:nvPr/>
          </p:nvSpPr>
          <p:spPr bwMode="auto">
            <a:xfrm>
              <a:off x="2866" y="1831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911" name="Freeform 42"/>
            <p:cNvSpPr>
              <a:spLocks/>
            </p:cNvSpPr>
            <p:nvPr/>
          </p:nvSpPr>
          <p:spPr bwMode="auto">
            <a:xfrm>
              <a:off x="2185" y="2113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912" name="Freeform 43"/>
            <p:cNvSpPr>
              <a:spLocks/>
            </p:cNvSpPr>
            <p:nvPr/>
          </p:nvSpPr>
          <p:spPr bwMode="auto">
            <a:xfrm>
              <a:off x="1594" y="1789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21913" name="Group 47"/>
            <p:cNvGrpSpPr>
              <a:grpSpLocks/>
            </p:cNvGrpSpPr>
            <p:nvPr/>
          </p:nvGrpSpPr>
          <p:grpSpPr bwMode="auto">
            <a:xfrm>
              <a:off x="1440" y="1593"/>
              <a:ext cx="199" cy="250"/>
              <a:chOff x="2957" y="2429"/>
              <a:chExt cx="202" cy="250"/>
            </a:xfrm>
          </p:grpSpPr>
          <p:sp>
            <p:nvSpPr>
              <p:cNvPr id="121929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1930" name="Text Box 49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u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1914" name="Group 50"/>
            <p:cNvGrpSpPr>
              <a:grpSpLocks/>
            </p:cNvGrpSpPr>
            <p:nvPr/>
          </p:nvGrpSpPr>
          <p:grpSpPr bwMode="auto">
            <a:xfrm>
              <a:off x="2610" y="1977"/>
              <a:ext cx="199" cy="250"/>
              <a:chOff x="2957" y="2429"/>
              <a:chExt cx="202" cy="250"/>
            </a:xfrm>
          </p:grpSpPr>
          <p:sp>
            <p:nvSpPr>
              <p:cNvPr id="121927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1928" name="Text Box 52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y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1915" name="Group 53"/>
            <p:cNvGrpSpPr>
              <a:grpSpLocks/>
            </p:cNvGrpSpPr>
            <p:nvPr/>
          </p:nvGrpSpPr>
          <p:grpSpPr bwMode="auto">
            <a:xfrm>
              <a:off x="1914" y="1944"/>
              <a:ext cx="229" cy="288"/>
              <a:chOff x="2943" y="2399"/>
              <a:chExt cx="230" cy="288"/>
            </a:xfrm>
          </p:grpSpPr>
          <p:sp>
            <p:nvSpPr>
              <p:cNvPr id="121925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1926" name="Text Box 55"/>
              <p:cNvSpPr txBox="1">
                <a:spLocks noChangeArrowheads="1"/>
              </p:cNvSpPr>
              <p:nvPr/>
            </p:nvSpPr>
            <p:spPr bwMode="auto">
              <a:xfrm>
                <a:off x="2943" y="2399"/>
                <a:ext cx="2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x</a:t>
                </a:r>
              </a:p>
            </p:txBody>
          </p:sp>
        </p:grpSp>
        <p:grpSp>
          <p:nvGrpSpPr>
            <p:cNvPr id="121916" name="Group 56"/>
            <p:cNvGrpSpPr>
              <a:grpSpLocks/>
            </p:cNvGrpSpPr>
            <p:nvPr/>
          </p:nvGrpSpPr>
          <p:grpSpPr bwMode="auto">
            <a:xfrm>
              <a:off x="2591" y="1287"/>
              <a:ext cx="225" cy="250"/>
              <a:chOff x="2944" y="2429"/>
              <a:chExt cx="228" cy="250"/>
            </a:xfrm>
          </p:grpSpPr>
          <p:sp>
            <p:nvSpPr>
              <p:cNvPr id="121923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1924" name="Text Box 58"/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2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w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1917" name="Group 59"/>
            <p:cNvGrpSpPr>
              <a:grpSpLocks/>
            </p:cNvGrpSpPr>
            <p:nvPr/>
          </p:nvGrpSpPr>
          <p:grpSpPr bwMode="auto">
            <a:xfrm>
              <a:off x="1922" y="1287"/>
              <a:ext cx="194" cy="250"/>
              <a:chOff x="2959" y="2429"/>
              <a:chExt cx="197" cy="250"/>
            </a:xfrm>
          </p:grpSpPr>
          <p:sp>
            <p:nvSpPr>
              <p:cNvPr id="121921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1922" name="Text Box 61"/>
              <p:cNvSpPr txBox="1">
                <a:spLocks noChangeArrowheads="1"/>
              </p:cNvSpPr>
              <p:nvPr/>
            </p:nvSpPr>
            <p:spPr bwMode="auto">
              <a:xfrm>
                <a:off x="2959" y="2429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v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1918" name="Group 62"/>
            <p:cNvGrpSpPr>
              <a:grpSpLocks/>
            </p:cNvGrpSpPr>
            <p:nvPr/>
          </p:nvGrpSpPr>
          <p:grpSpPr bwMode="auto">
            <a:xfrm>
              <a:off x="3172" y="1605"/>
              <a:ext cx="219" cy="288"/>
              <a:chOff x="2946" y="2399"/>
              <a:chExt cx="221" cy="288"/>
            </a:xfrm>
          </p:grpSpPr>
          <p:sp>
            <p:nvSpPr>
              <p:cNvPr id="121919" name="Rectangle 6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1920" name="Text Box 64"/>
              <p:cNvSpPr txBox="1">
                <a:spLocks noChangeArrowheads="1"/>
              </p:cNvSpPr>
              <p:nvPr/>
            </p:nvSpPr>
            <p:spPr bwMode="auto">
              <a:xfrm>
                <a:off x="2946" y="2399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z</a:t>
                </a:r>
              </a:p>
            </p:txBody>
          </p:sp>
        </p:grpSp>
      </p:grpSp>
      <p:sp>
        <p:nvSpPr>
          <p:cNvPr id="121860" name="Text Box 76"/>
          <p:cNvSpPr txBox="1">
            <a:spLocks noChangeArrowheads="1"/>
          </p:cNvSpPr>
          <p:nvPr/>
        </p:nvSpPr>
        <p:spPr bwMode="auto">
          <a:xfrm>
            <a:off x="577850" y="1295400"/>
            <a:ext cx="6596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u="sng" dirty="0">
                <a:solidFill>
                  <a:srgbClr val="FF0000"/>
                </a:solidFill>
              </a:rPr>
              <a:t>Δ</a:t>
            </a:r>
            <a:r>
              <a:rPr lang="el-GR" u="sng" dirty="0" smtClean="0">
                <a:solidFill>
                  <a:srgbClr val="FF0000"/>
                </a:solidFill>
              </a:rPr>
              <a:t>έντρο </a:t>
            </a:r>
            <a:r>
              <a:rPr lang="el-GR" u="sng" dirty="0">
                <a:solidFill>
                  <a:srgbClr val="FF0000"/>
                </a:solidFill>
              </a:rPr>
              <a:t>ελάχιστων διαδρομών (</a:t>
            </a:r>
            <a:r>
              <a:rPr lang="en-US" u="sng" dirty="0">
                <a:solidFill>
                  <a:srgbClr val="FF0000"/>
                </a:solidFill>
              </a:rPr>
              <a:t>shortest-path tree</a:t>
            </a:r>
            <a:r>
              <a:rPr lang="el-GR" u="sng" dirty="0">
                <a:solidFill>
                  <a:srgbClr val="FF0000"/>
                </a:solidFill>
              </a:rPr>
              <a:t>)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l-GR" u="sng" dirty="0">
                <a:solidFill>
                  <a:srgbClr val="FF0000"/>
                </a:solidFill>
              </a:rPr>
              <a:t>από τον</a:t>
            </a:r>
            <a:r>
              <a:rPr lang="en-US" u="sng" dirty="0">
                <a:solidFill>
                  <a:srgbClr val="FF0000"/>
                </a:solidFill>
              </a:rPr>
              <a:t> u:</a:t>
            </a:r>
          </a:p>
        </p:txBody>
      </p:sp>
      <p:grpSp>
        <p:nvGrpSpPr>
          <p:cNvPr id="121861" name="Group 100"/>
          <p:cNvGrpSpPr>
            <a:grpSpLocks/>
          </p:cNvGrpSpPr>
          <p:nvPr/>
        </p:nvGrpSpPr>
        <p:grpSpPr bwMode="auto">
          <a:xfrm>
            <a:off x="1030288" y="4217988"/>
            <a:ext cx="2319337" cy="2271712"/>
            <a:chOff x="259" y="2771"/>
            <a:chExt cx="1461" cy="1431"/>
          </a:xfrm>
        </p:grpSpPr>
        <p:sp>
          <p:nvSpPr>
            <p:cNvPr id="121864" name="Line 79"/>
            <p:cNvSpPr>
              <a:spLocks noChangeShapeType="1"/>
            </p:cNvSpPr>
            <p:nvPr/>
          </p:nvSpPr>
          <p:spPr bwMode="auto">
            <a:xfrm>
              <a:off x="1152" y="2880"/>
              <a:ext cx="8" cy="1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1865" name="Line 80"/>
            <p:cNvSpPr>
              <a:spLocks noChangeShapeType="1"/>
            </p:cNvSpPr>
            <p:nvPr/>
          </p:nvSpPr>
          <p:spPr bwMode="auto">
            <a:xfrm>
              <a:off x="357" y="3058"/>
              <a:ext cx="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1866" name="Text Box 81"/>
            <p:cNvSpPr txBox="1">
              <a:spLocks noChangeArrowheads="1"/>
            </p:cNvSpPr>
            <p:nvPr/>
          </p:nvSpPr>
          <p:spPr bwMode="auto">
            <a:xfrm>
              <a:off x="883" y="3063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v</a:t>
              </a:r>
            </a:p>
          </p:txBody>
        </p:sp>
        <p:sp>
          <p:nvSpPr>
            <p:cNvPr id="121867" name="Text Box 82"/>
            <p:cNvSpPr txBox="1">
              <a:spLocks noChangeArrowheads="1"/>
            </p:cNvSpPr>
            <p:nvPr/>
          </p:nvSpPr>
          <p:spPr bwMode="auto">
            <a:xfrm>
              <a:off x="876" y="3250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x</a:t>
              </a:r>
            </a:p>
          </p:txBody>
        </p:sp>
        <p:sp>
          <p:nvSpPr>
            <p:cNvPr id="121868" name="Text Box 90"/>
            <p:cNvSpPr txBox="1">
              <a:spLocks noChangeArrowheads="1"/>
            </p:cNvSpPr>
            <p:nvPr/>
          </p:nvSpPr>
          <p:spPr bwMode="auto">
            <a:xfrm>
              <a:off x="890" y="3485"/>
              <a:ext cx="1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y</a:t>
              </a:r>
            </a:p>
          </p:txBody>
        </p:sp>
        <p:sp>
          <p:nvSpPr>
            <p:cNvPr id="121869" name="Text Box 91"/>
            <p:cNvSpPr txBox="1">
              <a:spLocks noChangeArrowheads="1"/>
            </p:cNvSpPr>
            <p:nvPr/>
          </p:nvSpPr>
          <p:spPr bwMode="auto">
            <a:xfrm>
              <a:off x="875" y="3720"/>
              <a:ext cx="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121870" name="Text Box 92"/>
            <p:cNvSpPr txBox="1">
              <a:spLocks noChangeArrowheads="1"/>
            </p:cNvSpPr>
            <p:nvPr/>
          </p:nvSpPr>
          <p:spPr bwMode="auto">
            <a:xfrm>
              <a:off x="884" y="3946"/>
              <a:ext cx="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z</a:t>
              </a:r>
            </a:p>
          </p:txBody>
        </p:sp>
        <p:sp>
          <p:nvSpPr>
            <p:cNvPr id="121871" name="Text Box 93"/>
            <p:cNvSpPr txBox="1">
              <a:spLocks noChangeArrowheads="1"/>
            </p:cNvSpPr>
            <p:nvPr/>
          </p:nvSpPr>
          <p:spPr bwMode="auto">
            <a:xfrm>
              <a:off x="1248" y="3047"/>
              <a:ext cx="4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(u,v)</a:t>
              </a:r>
            </a:p>
          </p:txBody>
        </p:sp>
        <p:sp>
          <p:nvSpPr>
            <p:cNvPr id="121872" name="Text Box 94"/>
            <p:cNvSpPr txBox="1">
              <a:spLocks noChangeArrowheads="1"/>
            </p:cNvSpPr>
            <p:nvPr/>
          </p:nvSpPr>
          <p:spPr bwMode="auto">
            <a:xfrm>
              <a:off x="1249" y="3249"/>
              <a:ext cx="4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(u,x)</a:t>
              </a:r>
            </a:p>
          </p:txBody>
        </p:sp>
        <p:sp>
          <p:nvSpPr>
            <p:cNvPr id="121873" name="Text Box 95"/>
            <p:cNvSpPr txBox="1">
              <a:spLocks noChangeArrowheads="1"/>
            </p:cNvSpPr>
            <p:nvPr/>
          </p:nvSpPr>
          <p:spPr bwMode="auto">
            <a:xfrm>
              <a:off x="1248" y="3500"/>
              <a:ext cx="4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(u,x)</a:t>
              </a:r>
            </a:p>
          </p:txBody>
        </p:sp>
        <p:sp>
          <p:nvSpPr>
            <p:cNvPr id="121874" name="Text Box 96"/>
            <p:cNvSpPr txBox="1">
              <a:spLocks noChangeArrowheads="1"/>
            </p:cNvSpPr>
            <p:nvPr/>
          </p:nvSpPr>
          <p:spPr bwMode="auto">
            <a:xfrm>
              <a:off x="1264" y="3718"/>
              <a:ext cx="4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(u,x)</a:t>
              </a:r>
            </a:p>
          </p:txBody>
        </p:sp>
        <p:sp>
          <p:nvSpPr>
            <p:cNvPr id="121875" name="Text Box 97"/>
            <p:cNvSpPr txBox="1">
              <a:spLocks noChangeArrowheads="1"/>
            </p:cNvSpPr>
            <p:nvPr/>
          </p:nvSpPr>
          <p:spPr bwMode="auto">
            <a:xfrm>
              <a:off x="1254" y="3952"/>
              <a:ext cx="4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(u,x)</a:t>
              </a:r>
            </a:p>
          </p:txBody>
        </p:sp>
        <p:sp>
          <p:nvSpPr>
            <p:cNvPr id="121876" name="Text Box 98"/>
            <p:cNvSpPr txBox="1">
              <a:spLocks noChangeArrowheads="1"/>
            </p:cNvSpPr>
            <p:nvPr/>
          </p:nvSpPr>
          <p:spPr bwMode="auto">
            <a:xfrm>
              <a:off x="259" y="2771"/>
              <a:ext cx="8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destination</a:t>
              </a:r>
            </a:p>
          </p:txBody>
        </p:sp>
        <p:sp>
          <p:nvSpPr>
            <p:cNvPr id="121877" name="Text Box 99"/>
            <p:cNvSpPr txBox="1">
              <a:spLocks noChangeArrowheads="1"/>
            </p:cNvSpPr>
            <p:nvPr/>
          </p:nvSpPr>
          <p:spPr bwMode="auto">
            <a:xfrm>
              <a:off x="1232" y="2794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link</a:t>
              </a:r>
            </a:p>
          </p:txBody>
        </p:sp>
      </p:grpSp>
      <p:sp>
        <p:nvSpPr>
          <p:cNvPr id="121862" name="Text Box 101"/>
          <p:cNvSpPr txBox="1">
            <a:spLocks noChangeArrowheads="1"/>
          </p:cNvSpPr>
          <p:nvPr/>
        </p:nvSpPr>
        <p:spPr bwMode="auto">
          <a:xfrm>
            <a:off x="525463" y="3817938"/>
            <a:ext cx="3425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u="sng" dirty="0" smtClean="0">
                <a:solidFill>
                  <a:srgbClr val="FF0000"/>
                </a:solidFill>
              </a:rPr>
              <a:t>Πίνακας </a:t>
            </a:r>
            <a:r>
              <a:rPr lang="el-GR" u="sng" dirty="0">
                <a:solidFill>
                  <a:srgbClr val="FF0000"/>
                </a:solidFill>
              </a:rPr>
              <a:t>δρομολόγησης στον </a:t>
            </a:r>
            <a:r>
              <a:rPr lang="en-US" u="sng" dirty="0">
                <a:solidFill>
                  <a:srgbClr val="FF0000"/>
                </a:solidFill>
              </a:rPr>
              <a:t> u:</a:t>
            </a:r>
          </a:p>
        </p:txBody>
      </p:sp>
      <p:sp>
        <p:nvSpPr>
          <p:cNvPr id="12186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1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F2A816B0-60B8-4391-94BC-F4AE057A3EE4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Αλγόριθμος του </a:t>
            </a:r>
            <a:r>
              <a:rPr lang="en-US" sz="3200" dirty="0" err="1" smtClean="0"/>
              <a:t>Dijkstra</a:t>
            </a:r>
            <a:r>
              <a:rPr lang="el-GR" sz="3200" dirty="0" smtClean="0"/>
              <a:t>: συζήτηση</a:t>
            </a:r>
            <a:endParaRPr lang="en-US" sz="3200" dirty="0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371600"/>
            <a:ext cx="8001000" cy="265112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Πολυπλοκότητα του αλγορίθμου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n </a:t>
            </a:r>
            <a:r>
              <a:rPr lang="el-GR" sz="2000" dirty="0" smtClean="0"/>
              <a:t>κόμβοι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κάθε επανάληψη</a:t>
            </a:r>
            <a:r>
              <a:rPr lang="en-US" sz="2000" dirty="0" smtClean="0"/>
              <a:t>: </a:t>
            </a:r>
            <a:r>
              <a:rPr lang="el-GR" sz="2000" dirty="0" smtClean="0"/>
              <a:t>χρειάζεται να εξετάσει όλους τους κόμβους</a:t>
            </a:r>
            <a:r>
              <a:rPr lang="en-US" sz="2000" dirty="0" smtClean="0"/>
              <a:t>, w, </a:t>
            </a:r>
            <a:r>
              <a:rPr lang="el-GR" sz="2000" dirty="0" smtClean="0"/>
              <a:t>που δεν ανήκουν στο</a:t>
            </a:r>
            <a:r>
              <a:rPr lang="en-US" sz="2000" dirty="0" smtClean="0"/>
              <a:t> N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n(n+1)/2 </a:t>
            </a:r>
            <a:r>
              <a:rPr lang="el-GR" sz="2000" dirty="0" smtClean="0"/>
              <a:t>συγκρίσεις</a:t>
            </a:r>
            <a:r>
              <a:rPr lang="en-US" sz="2000" dirty="0" smtClean="0"/>
              <a:t>: 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είναι δυνατές πιο αποδοτικές υλοποιήσεις</a:t>
            </a:r>
            <a:r>
              <a:rPr lang="en-US" sz="2000" dirty="0" smtClean="0"/>
              <a:t>: O(</a:t>
            </a:r>
            <a:r>
              <a:rPr lang="en-US" sz="2000" dirty="0" err="1" smtClean="0"/>
              <a:t>nlogn</a:t>
            </a:r>
            <a:r>
              <a:rPr lang="en-US" sz="2000" dirty="0" smtClean="0"/>
              <a:t>)</a:t>
            </a:r>
          </a:p>
          <a:p>
            <a:pPr>
              <a:spcBef>
                <a:spcPct val="40000"/>
              </a:spcBef>
              <a:buFont typeface="ZapfDingbats"/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Είναι δυνατόν να εμφανιστούν ταλαντώσεις</a:t>
            </a:r>
            <a:r>
              <a:rPr lang="en-US" sz="1800" dirty="0" smtClean="0">
                <a:solidFill>
                  <a:srgbClr val="FF0000"/>
                </a:solidFill>
              </a:rPr>
              <a:t>:</a:t>
            </a:r>
            <a:r>
              <a:rPr lang="el-GR" sz="1800" dirty="0" smtClean="0">
                <a:solidFill>
                  <a:srgbClr val="FF0000"/>
                </a:solidFill>
              </a:rPr>
              <a:t> (κίνηση προς Α)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π</a:t>
            </a:r>
            <a:r>
              <a:rPr lang="en-US" sz="1800" dirty="0" smtClean="0"/>
              <a:t>.</a:t>
            </a:r>
            <a:r>
              <a:rPr lang="el-GR" sz="1800" dirty="0" smtClean="0"/>
              <a:t>χ</a:t>
            </a:r>
            <a:r>
              <a:rPr lang="en-US" sz="1800" dirty="0" smtClean="0"/>
              <a:t>., </a:t>
            </a:r>
            <a:r>
              <a:rPr lang="el-GR" sz="1800" dirty="0" smtClean="0"/>
              <a:t>κόστος ζεύξης</a:t>
            </a:r>
            <a:r>
              <a:rPr lang="en-US" sz="1800" dirty="0" smtClean="0"/>
              <a:t> = </a:t>
            </a:r>
            <a:r>
              <a:rPr lang="el-GR" sz="1800" dirty="0" smtClean="0"/>
              <a:t>ποσότητα κίνησης που μεταφέρεται</a:t>
            </a:r>
            <a:endParaRPr lang="en-US" sz="1800" dirty="0" smtClean="0"/>
          </a:p>
        </p:txBody>
      </p:sp>
      <p:grpSp>
        <p:nvGrpSpPr>
          <p:cNvPr id="122884" name="Group 4"/>
          <p:cNvGrpSpPr>
            <a:grpSpLocks/>
          </p:cNvGrpSpPr>
          <p:nvPr/>
        </p:nvGrpSpPr>
        <p:grpSpPr bwMode="auto">
          <a:xfrm>
            <a:off x="360363" y="4168775"/>
            <a:ext cx="8780462" cy="2463800"/>
            <a:chOff x="252" y="2708"/>
            <a:chExt cx="5531" cy="1552"/>
          </a:xfrm>
        </p:grpSpPr>
        <p:sp>
          <p:nvSpPr>
            <p:cNvPr id="122891" name="Freeform 6"/>
            <p:cNvSpPr>
              <a:spLocks/>
            </p:cNvSpPr>
            <p:nvPr/>
          </p:nvSpPr>
          <p:spPr bwMode="auto">
            <a:xfrm>
              <a:off x="534" y="2904"/>
              <a:ext cx="246" cy="132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22892" name="Group 7"/>
            <p:cNvGrpSpPr>
              <a:grpSpLocks/>
            </p:cNvGrpSpPr>
            <p:nvPr/>
          </p:nvGrpSpPr>
          <p:grpSpPr bwMode="auto">
            <a:xfrm>
              <a:off x="727" y="2708"/>
              <a:ext cx="316" cy="250"/>
              <a:chOff x="1747" y="3194"/>
              <a:chExt cx="316" cy="250"/>
            </a:xfrm>
          </p:grpSpPr>
          <p:sp>
            <p:nvSpPr>
              <p:cNvPr id="123100" name="Oval 8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3101" name="Line 9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102" name="Line 10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103" name="Rectangle 11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3104" name="Oval 12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3105" name="Group 13"/>
              <p:cNvGrpSpPr>
                <a:grpSpLocks/>
              </p:cNvGrpSpPr>
              <p:nvPr/>
            </p:nvGrpSpPr>
            <p:grpSpPr bwMode="auto">
              <a:xfrm>
                <a:off x="1785" y="3194"/>
                <a:ext cx="233" cy="250"/>
                <a:chOff x="2940" y="2429"/>
                <a:chExt cx="236" cy="250"/>
              </a:xfrm>
            </p:grpSpPr>
            <p:sp>
              <p:nvSpPr>
                <p:cNvPr id="123106" name="Rectangle 14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10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893" name="Group 16"/>
            <p:cNvGrpSpPr>
              <a:grpSpLocks/>
            </p:cNvGrpSpPr>
            <p:nvPr/>
          </p:nvGrpSpPr>
          <p:grpSpPr bwMode="auto">
            <a:xfrm>
              <a:off x="319" y="2963"/>
              <a:ext cx="316" cy="250"/>
              <a:chOff x="2221" y="3575"/>
              <a:chExt cx="316" cy="250"/>
            </a:xfrm>
          </p:grpSpPr>
          <p:sp>
            <p:nvSpPr>
              <p:cNvPr id="123092" name="Oval 17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3093" name="Line 18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94" name="Line 19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95" name="Rectangle 20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3096" name="Oval 21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3097" name="Group 22"/>
              <p:cNvGrpSpPr>
                <a:grpSpLocks/>
              </p:cNvGrpSpPr>
              <p:nvPr/>
            </p:nvGrpSpPr>
            <p:grpSpPr bwMode="auto">
              <a:xfrm>
                <a:off x="2275" y="3575"/>
                <a:ext cx="231" cy="250"/>
                <a:chOff x="2941" y="2429"/>
                <a:chExt cx="234" cy="250"/>
              </a:xfrm>
            </p:grpSpPr>
            <p:sp>
              <p:nvSpPr>
                <p:cNvPr id="123098" name="Rectangle 2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99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894" name="Group 25"/>
            <p:cNvGrpSpPr>
              <a:grpSpLocks/>
            </p:cNvGrpSpPr>
            <p:nvPr/>
          </p:nvGrpSpPr>
          <p:grpSpPr bwMode="auto">
            <a:xfrm>
              <a:off x="719" y="3254"/>
              <a:ext cx="315" cy="250"/>
              <a:chOff x="2903" y="2888"/>
              <a:chExt cx="315" cy="250"/>
            </a:xfrm>
          </p:grpSpPr>
          <p:grpSp>
            <p:nvGrpSpPr>
              <p:cNvPr id="123083" name="Group 26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23087" name="Oval 27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88" name="Line 28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3089" name="Line 29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3090" name="Rectangle 30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23091" name="Oval 31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</p:grpSp>
          <p:grpSp>
            <p:nvGrpSpPr>
              <p:cNvPr id="123084" name="Group 32"/>
              <p:cNvGrpSpPr>
                <a:grpSpLocks/>
              </p:cNvGrpSpPr>
              <p:nvPr/>
            </p:nvGrpSpPr>
            <p:grpSpPr bwMode="auto">
              <a:xfrm>
                <a:off x="2959" y="2888"/>
                <a:ext cx="212" cy="250"/>
                <a:chOff x="2950" y="2429"/>
                <a:chExt cx="215" cy="250"/>
              </a:xfrm>
            </p:grpSpPr>
            <p:sp>
              <p:nvSpPr>
                <p:cNvPr id="123085" name="Rectangle 3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86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950" y="2429"/>
                  <a:ext cx="21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895" name="Group 35"/>
            <p:cNvGrpSpPr>
              <a:grpSpLocks/>
            </p:cNvGrpSpPr>
            <p:nvPr/>
          </p:nvGrpSpPr>
          <p:grpSpPr bwMode="auto">
            <a:xfrm>
              <a:off x="1131" y="2972"/>
              <a:ext cx="316" cy="250"/>
              <a:chOff x="2217" y="2888"/>
              <a:chExt cx="316" cy="250"/>
            </a:xfrm>
          </p:grpSpPr>
          <p:sp>
            <p:nvSpPr>
              <p:cNvPr id="123075" name="Oval 36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3076" name="Line 37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77" name="Line 38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78" name="Rectangle 39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3079" name="Oval 40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3080" name="Group 41"/>
              <p:cNvGrpSpPr>
                <a:grpSpLocks/>
              </p:cNvGrpSpPr>
              <p:nvPr/>
            </p:nvGrpSpPr>
            <p:grpSpPr bwMode="auto">
              <a:xfrm>
                <a:off x="2273" y="2888"/>
                <a:ext cx="217" cy="250"/>
                <a:chOff x="2948" y="2429"/>
                <a:chExt cx="220" cy="250"/>
              </a:xfrm>
            </p:grpSpPr>
            <p:sp>
              <p:nvSpPr>
                <p:cNvPr id="123081" name="Rectangle 4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8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22896" name="Text Box 44"/>
            <p:cNvSpPr txBox="1">
              <a:spLocks noChangeArrowheads="1"/>
            </p:cNvSpPr>
            <p:nvPr/>
          </p:nvSpPr>
          <p:spPr bwMode="auto">
            <a:xfrm>
              <a:off x="614" y="2783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897" name="Freeform 45"/>
            <p:cNvSpPr>
              <a:spLocks/>
            </p:cNvSpPr>
            <p:nvPr/>
          </p:nvSpPr>
          <p:spPr bwMode="auto">
            <a:xfrm flipH="1">
              <a:off x="966" y="2904"/>
              <a:ext cx="213" cy="129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898" name="Freeform 46"/>
            <p:cNvSpPr>
              <a:spLocks/>
            </p:cNvSpPr>
            <p:nvPr/>
          </p:nvSpPr>
          <p:spPr bwMode="auto">
            <a:xfrm flipH="1" flipV="1">
              <a:off x="975" y="3165"/>
              <a:ext cx="198" cy="144"/>
            </a:xfrm>
            <a:custGeom>
              <a:avLst/>
              <a:gdLst>
                <a:gd name="T0" fmla="*/ 0 w 342"/>
                <a:gd name="T1" fmla="*/ 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899" name="Freeform 47"/>
            <p:cNvSpPr>
              <a:spLocks/>
            </p:cNvSpPr>
            <p:nvPr/>
          </p:nvSpPr>
          <p:spPr bwMode="auto">
            <a:xfrm flipV="1">
              <a:off x="573" y="3159"/>
              <a:ext cx="204" cy="156"/>
            </a:xfrm>
            <a:custGeom>
              <a:avLst/>
              <a:gdLst>
                <a:gd name="T0" fmla="*/ 0 w 342"/>
                <a:gd name="T1" fmla="*/ 3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00" name="Text Box 48"/>
            <p:cNvSpPr txBox="1">
              <a:spLocks noChangeArrowheads="1"/>
            </p:cNvSpPr>
            <p:nvPr/>
          </p:nvSpPr>
          <p:spPr bwMode="auto">
            <a:xfrm>
              <a:off x="1042" y="2816"/>
              <a:ext cx="3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01" name="Text Box 49"/>
            <p:cNvSpPr txBox="1">
              <a:spLocks noChangeArrowheads="1"/>
            </p:cNvSpPr>
            <p:nvPr/>
          </p:nvSpPr>
          <p:spPr bwMode="auto">
            <a:xfrm>
              <a:off x="1052" y="3161"/>
              <a:ext cx="1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02" name="Text Box 50"/>
            <p:cNvSpPr txBox="1">
              <a:spLocks noChangeArrowheads="1"/>
            </p:cNvSpPr>
            <p:nvPr/>
          </p:nvSpPr>
          <p:spPr bwMode="auto">
            <a:xfrm>
              <a:off x="499" y="3176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03" name="Line 51"/>
            <p:cNvSpPr>
              <a:spLocks noChangeShapeType="1"/>
            </p:cNvSpPr>
            <p:nvPr/>
          </p:nvSpPr>
          <p:spPr bwMode="auto">
            <a:xfrm flipV="1">
              <a:off x="870" y="3453"/>
              <a:ext cx="0" cy="2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04" name="Text Box 52"/>
            <p:cNvSpPr txBox="1">
              <a:spLocks noChangeArrowheads="1"/>
            </p:cNvSpPr>
            <p:nvPr/>
          </p:nvSpPr>
          <p:spPr bwMode="auto">
            <a:xfrm>
              <a:off x="716" y="3587"/>
              <a:ext cx="1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05" name="Line 53"/>
            <p:cNvSpPr>
              <a:spLocks noChangeShapeType="1"/>
            </p:cNvSpPr>
            <p:nvPr/>
          </p:nvSpPr>
          <p:spPr bwMode="auto">
            <a:xfrm flipH="1" flipV="1">
              <a:off x="354" y="3159"/>
              <a:ext cx="3" cy="2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06" name="Text Box 54"/>
            <p:cNvSpPr txBox="1">
              <a:spLocks noChangeArrowheads="1"/>
            </p:cNvSpPr>
            <p:nvPr/>
          </p:nvSpPr>
          <p:spPr bwMode="auto">
            <a:xfrm>
              <a:off x="252" y="3344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07" name="Line 55"/>
            <p:cNvSpPr>
              <a:spLocks noChangeShapeType="1"/>
            </p:cNvSpPr>
            <p:nvPr/>
          </p:nvSpPr>
          <p:spPr bwMode="auto">
            <a:xfrm flipV="1">
              <a:off x="1311" y="3180"/>
              <a:ext cx="0" cy="27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08" name="Text Box 56"/>
            <p:cNvSpPr txBox="1">
              <a:spLocks noChangeArrowheads="1"/>
            </p:cNvSpPr>
            <p:nvPr/>
          </p:nvSpPr>
          <p:spPr bwMode="auto">
            <a:xfrm>
              <a:off x="1218" y="3410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09" name="Freeform 57"/>
            <p:cNvSpPr>
              <a:spLocks/>
            </p:cNvSpPr>
            <p:nvPr/>
          </p:nvSpPr>
          <p:spPr bwMode="auto">
            <a:xfrm flipH="1" flipV="1">
              <a:off x="915" y="3138"/>
              <a:ext cx="198" cy="144"/>
            </a:xfrm>
            <a:custGeom>
              <a:avLst/>
              <a:gdLst>
                <a:gd name="T0" fmla="*/ 0 w 342"/>
                <a:gd name="T1" fmla="*/ 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10" name="Freeform 58"/>
            <p:cNvSpPr>
              <a:spLocks/>
            </p:cNvSpPr>
            <p:nvPr/>
          </p:nvSpPr>
          <p:spPr bwMode="auto">
            <a:xfrm flipH="1">
              <a:off x="630" y="3144"/>
              <a:ext cx="192" cy="138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11" name="Text Box 59"/>
            <p:cNvSpPr txBox="1">
              <a:spLocks noChangeArrowheads="1"/>
            </p:cNvSpPr>
            <p:nvPr/>
          </p:nvSpPr>
          <p:spPr bwMode="auto">
            <a:xfrm>
              <a:off x="679" y="3038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12" name="Freeform 61"/>
            <p:cNvSpPr>
              <a:spLocks/>
            </p:cNvSpPr>
            <p:nvPr/>
          </p:nvSpPr>
          <p:spPr bwMode="auto">
            <a:xfrm>
              <a:off x="1692" y="2721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13" name="Freeform 62"/>
            <p:cNvSpPr>
              <a:spLocks/>
            </p:cNvSpPr>
            <p:nvPr/>
          </p:nvSpPr>
          <p:spPr bwMode="auto">
            <a:xfrm>
              <a:off x="1944" y="2934"/>
              <a:ext cx="246" cy="132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22914" name="Group 63"/>
            <p:cNvGrpSpPr>
              <a:grpSpLocks/>
            </p:cNvGrpSpPr>
            <p:nvPr/>
          </p:nvGrpSpPr>
          <p:grpSpPr bwMode="auto">
            <a:xfrm>
              <a:off x="2137" y="2738"/>
              <a:ext cx="316" cy="250"/>
              <a:chOff x="1747" y="3194"/>
              <a:chExt cx="316" cy="250"/>
            </a:xfrm>
          </p:grpSpPr>
          <p:sp>
            <p:nvSpPr>
              <p:cNvPr id="123067" name="Oval 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3068" name="Line 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69" name="Line 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70" name="Rectangle 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3071" name="Oval 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3072" name="Group 69"/>
              <p:cNvGrpSpPr>
                <a:grpSpLocks/>
              </p:cNvGrpSpPr>
              <p:nvPr/>
            </p:nvGrpSpPr>
            <p:grpSpPr bwMode="auto">
              <a:xfrm>
                <a:off x="1785" y="3194"/>
                <a:ext cx="233" cy="250"/>
                <a:chOff x="2940" y="2429"/>
                <a:chExt cx="236" cy="250"/>
              </a:xfrm>
            </p:grpSpPr>
            <p:sp>
              <p:nvSpPr>
                <p:cNvPr id="123073" name="Rectangle 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74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915" name="Group 72"/>
            <p:cNvGrpSpPr>
              <a:grpSpLocks/>
            </p:cNvGrpSpPr>
            <p:nvPr/>
          </p:nvGrpSpPr>
          <p:grpSpPr bwMode="auto">
            <a:xfrm>
              <a:off x="1729" y="2993"/>
              <a:ext cx="316" cy="250"/>
              <a:chOff x="2221" y="3575"/>
              <a:chExt cx="316" cy="250"/>
            </a:xfrm>
          </p:grpSpPr>
          <p:sp>
            <p:nvSpPr>
              <p:cNvPr id="123059" name="Oval 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3060" name="Line 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61" name="Line 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62" name="Rectangle 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3063" name="Oval 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3064" name="Group 78"/>
              <p:cNvGrpSpPr>
                <a:grpSpLocks/>
              </p:cNvGrpSpPr>
              <p:nvPr/>
            </p:nvGrpSpPr>
            <p:grpSpPr bwMode="auto">
              <a:xfrm>
                <a:off x="2275" y="3575"/>
                <a:ext cx="231" cy="250"/>
                <a:chOff x="2941" y="2429"/>
                <a:chExt cx="234" cy="250"/>
              </a:xfrm>
            </p:grpSpPr>
            <p:sp>
              <p:nvSpPr>
                <p:cNvPr id="123065" name="Rectangle 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66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916" name="Group 81"/>
            <p:cNvGrpSpPr>
              <a:grpSpLocks/>
            </p:cNvGrpSpPr>
            <p:nvPr/>
          </p:nvGrpSpPr>
          <p:grpSpPr bwMode="auto">
            <a:xfrm>
              <a:off x="2129" y="3284"/>
              <a:ext cx="315" cy="250"/>
              <a:chOff x="2903" y="2888"/>
              <a:chExt cx="315" cy="250"/>
            </a:xfrm>
          </p:grpSpPr>
          <p:grpSp>
            <p:nvGrpSpPr>
              <p:cNvPr id="123050" name="Group 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23054" name="Oval 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55" name="Line 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3056" name="Line 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3057" name="Rectangle 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23058" name="Oval 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</p:grpSp>
          <p:grpSp>
            <p:nvGrpSpPr>
              <p:cNvPr id="123051" name="Group 88"/>
              <p:cNvGrpSpPr>
                <a:grpSpLocks/>
              </p:cNvGrpSpPr>
              <p:nvPr/>
            </p:nvGrpSpPr>
            <p:grpSpPr bwMode="auto">
              <a:xfrm>
                <a:off x="2959" y="2888"/>
                <a:ext cx="212" cy="250"/>
                <a:chOff x="2950" y="2429"/>
                <a:chExt cx="215" cy="250"/>
              </a:xfrm>
            </p:grpSpPr>
            <p:sp>
              <p:nvSpPr>
                <p:cNvPr id="123052" name="Rectangle 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53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950" y="2429"/>
                  <a:ext cx="21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917" name="Group 91"/>
            <p:cNvGrpSpPr>
              <a:grpSpLocks/>
            </p:cNvGrpSpPr>
            <p:nvPr/>
          </p:nvGrpSpPr>
          <p:grpSpPr bwMode="auto">
            <a:xfrm>
              <a:off x="2541" y="3002"/>
              <a:ext cx="316" cy="250"/>
              <a:chOff x="2217" y="2888"/>
              <a:chExt cx="316" cy="250"/>
            </a:xfrm>
          </p:grpSpPr>
          <p:sp>
            <p:nvSpPr>
              <p:cNvPr id="123042" name="Oval 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3043" name="Line 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44" name="Line 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45" name="Rectangle 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3046" name="Oval 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3047" name="Group 97"/>
              <p:cNvGrpSpPr>
                <a:grpSpLocks/>
              </p:cNvGrpSpPr>
              <p:nvPr/>
            </p:nvGrpSpPr>
            <p:grpSpPr bwMode="auto">
              <a:xfrm>
                <a:off x="2273" y="2888"/>
                <a:ext cx="217" cy="250"/>
                <a:chOff x="2948" y="2429"/>
                <a:chExt cx="220" cy="250"/>
              </a:xfrm>
            </p:grpSpPr>
            <p:sp>
              <p:nvSpPr>
                <p:cNvPr id="123048" name="Rectangle 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49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22918" name="Text Box 100"/>
            <p:cNvSpPr txBox="1">
              <a:spLocks noChangeArrowheads="1"/>
            </p:cNvSpPr>
            <p:nvPr/>
          </p:nvSpPr>
          <p:spPr bwMode="auto">
            <a:xfrm>
              <a:off x="1781" y="2825"/>
              <a:ext cx="3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19" name="Freeform 101"/>
            <p:cNvSpPr>
              <a:spLocks/>
            </p:cNvSpPr>
            <p:nvPr/>
          </p:nvSpPr>
          <p:spPr bwMode="auto">
            <a:xfrm flipH="1">
              <a:off x="2376" y="2934"/>
              <a:ext cx="213" cy="129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20" name="Freeform 102"/>
            <p:cNvSpPr>
              <a:spLocks/>
            </p:cNvSpPr>
            <p:nvPr/>
          </p:nvSpPr>
          <p:spPr bwMode="auto">
            <a:xfrm flipH="1" flipV="1">
              <a:off x="2385" y="3195"/>
              <a:ext cx="198" cy="144"/>
            </a:xfrm>
            <a:custGeom>
              <a:avLst/>
              <a:gdLst>
                <a:gd name="T0" fmla="*/ 0 w 342"/>
                <a:gd name="T1" fmla="*/ 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21" name="Freeform 103"/>
            <p:cNvSpPr>
              <a:spLocks/>
            </p:cNvSpPr>
            <p:nvPr/>
          </p:nvSpPr>
          <p:spPr bwMode="auto">
            <a:xfrm flipV="1">
              <a:off x="1983" y="3189"/>
              <a:ext cx="204" cy="156"/>
            </a:xfrm>
            <a:custGeom>
              <a:avLst/>
              <a:gdLst>
                <a:gd name="T0" fmla="*/ 0 w 342"/>
                <a:gd name="T1" fmla="*/ 3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22" name="Text Box 104"/>
            <p:cNvSpPr txBox="1">
              <a:spLocks noChangeArrowheads="1"/>
            </p:cNvSpPr>
            <p:nvPr/>
          </p:nvSpPr>
          <p:spPr bwMode="auto">
            <a:xfrm>
              <a:off x="2514" y="2846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23" name="Text Box 105"/>
            <p:cNvSpPr txBox="1">
              <a:spLocks noChangeArrowheads="1"/>
            </p:cNvSpPr>
            <p:nvPr/>
          </p:nvSpPr>
          <p:spPr bwMode="auto">
            <a:xfrm>
              <a:off x="2458" y="319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24" name="Text Box 106"/>
            <p:cNvSpPr txBox="1">
              <a:spLocks noChangeArrowheads="1"/>
            </p:cNvSpPr>
            <p:nvPr/>
          </p:nvSpPr>
          <p:spPr bwMode="auto">
            <a:xfrm>
              <a:off x="1909" y="3206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25" name="Freeform 107"/>
            <p:cNvSpPr>
              <a:spLocks/>
            </p:cNvSpPr>
            <p:nvPr/>
          </p:nvSpPr>
          <p:spPr bwMode="auto">
            <a:xfrm flipH="1" flipV="1">
              <a:off x="2325" y="3168"/>
              <a:ext cx="198" cy="144"/>
            </a:xfrm>
            <a:custGeom>
              <a:avLst/>
              <a:gdLst>
                <a:gd name="T0" fmla="*/ 0 w 342"/>
                <a:gd name="T1" fmla="*/ 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26" name="Freeform 108"/>
            <p:cNvSpPr>
              <a:spLocks/>
            </p:cNvSpPr>
            <p:nvPr/>
          </p:nvSpPr>
          <p:spPr bwMode="auto">
            <a:xfrm flipH="1">
              <a:off x="2040" y="3174"/>
              <a:ext cx="192" cy="138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27" name="Text Box 109"/>
            <p:cNvSpPr txBox="1">
              <a:spLocks noChangeArrowheads="1"/>
            </p:cNvSpPr>
            <p:nvPr/>
          </p:nvSpPr>
          <p:spPr bwMode="auto">
            <a:xfrm>
              <a:off x="2057" y="3062"/>
              <a:ext cx="3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28" name="Text Box 110"/>
            <p:cNvSpPr txBox="1">
              <a:spLocks noChangeArrowheads="1"/>
            </p:cNvSpPr>
            <p:nvPr/>
          </p:nvSpPr>
          <p:spPr bwMode="auto">
            <a:xfrm>
              <a:off x="2316" y="3056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29" name="Freeform 111"/>
            <p:cNvSpPr>
              <a:spLocks/>
            </p:cNvSpPr>
            <p:nvPr/>
          </p:nvSpPr>
          <p:spPr bwMode="auto">
            <a:xfrm>
              <a:off x="3048" y="2727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30" name="Freeform 112"/>
            <p:cNvSpPr>
              <a:spLocks/>
            </p:cNvSpPr>
            <p:nvPr/>
          </p:nvSpPr>
          <p:spPr bwMode="auto">
            <a:xfrm>
              <a:off x="3300" y="2940"/>
              <a:ext cx="246" cy="132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22931" name="Group 113"/>
            <p:cNvGrpSpPr>
              <a:grpSpLocks/>
            </p:cNvGrpSpPr>
            <p:nvPr/>
          </p:nvGrpSpPr>
          <p:grpSpPr bwMode="auto">
            <a:xfrm>
              <a:off x="3493" y="2744"/>
              <a:ext cx="316" cy="250"/>
              <a:chOff x="1747" y="3194"/>
              <a:chExt cx="316" cy="250"/>
            </a:xfrm>
          </p:grpSpPr>
          <p:sp>
            <p:nvSpPr>
              <p:cNvPr id="123034" name="Oval 11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3035" name="Line 11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36" name="Line 11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37" name="Rectangle 11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3038" name="Oval 11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3039" name="Group 119"/>
              <p:cNvGrpSpPr>
                <a:grpSpLocks/>
              </p:cNvGrpSpPr>
              <p:nvPr/>
            </p:nvGrpSpPr>
            <p:grpSpPr bwMode="auto">
              <a:xfrm>
                <a:off x="1785" y="3194"/>
                <a:ext cx="233" cy="250"/>
                <a:chOff x="2940" y="2429"/>
                <a:chExt cx="236" cy="250"/>
              </a:xfrm>
            </p:grpSpPr>
            <p:sp>
              <p:nvSpPr>
                <p:cNvPr id="123040" name="Rectangle 12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41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932" name="Group 122"/>
            <p:cNvGrpSpPr>
              <a:grpSpLocks/>
            </p:cNvGrpSpPr>
            <p:nvPr/>
          </p:nvGrpSpPr>
          <p:grpSpPr bwMode="auto">
            <a:xfrm>
              <a:off x="3085" y="2999"/>
              <a:ext cx="316" cy="250"/>
              <a:chOff x="2221" y="3575"/>
              <a:chExt cx="316" cy="250"/>
            </a:xfrm>
          </p:grpSpPr>
          <p:sp>
            <p:nvSpPr>
              <p:cNvPr id="123026" name="Oval 12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3027" name="Line 12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28" name="Line 12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29" name="Rectangle 12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3030" name="Oval 12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3031" name="Group 128"/>
              <p:cNvGrpSpPr>
                <a:grpSpLocks/>
              </p:cNvGrpSpPr>
              <p:nvPr/>
            </p:nvGrpSpPr>
            <p:grpSpPr bwMode="auto">
              <a:xfrm>
                <a:off x="2275" y="3575"/>
                <a:ext cx="231" cy="250"/>
                <a:chOff x="2941" y="2429"/>
                <a:chExt cx="234" cy="250"/>
              </a:xfrm>
            </p:grpSpPr>
            <p:sp>
              <p:nvSpPr>
                <p:cNvPr id="123032" name="Rectangle 12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33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933" name="Group 131"/>
            <p:cNvGrpSpPr>
              <a:grpSpLocks/>
            </p:cNvGrpSpPr>
            <p:nvPr/>
          </p:nvGrpSpPr>
          <p:grpSpPr bwMode="auto">
            <a:xfrm>
              <a:off x="3485" y="3290"/>
              <a:ext cx="315" cy="250"/>
              <a:chOff x="2903" y="2888"/>
              <a:chExt cx="315" cy="250"/>
            </a:xfrm>
          </p:grpSpPr>
          <p:grpSp>
            <p:nvGrpSpPr>
              <p:cNvPr id="123017" name="Group 13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23021" name="Oval 13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22" name="Line 13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3023" name="Line 13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3024" name="Rectangle 13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23025" name="Oval 13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</p:grpSp>
          <p:grpSp>
            <p:nvGrpSpPr>
              <p:cNvPr id="123018" name="Group 138"/>
              <p:cNvGrpSpPr>
                <a:grpSpLocks/>
              </p:cNvGrpSpPr>
              <p:nvPr/>
            </p:nvGrpSpPr>
            <p:grpSpPr bwMode="auto">
              <a:xfrm>
                <a:off x="2959" y="2888"/>
                <a:ext cx="212" cy="250"/>
                <a:chOff x="2950" y="2429"/>
                <a:chExt cx="215" cy="250"/>
              </a:xfrm>
            </p:grpSpPr>
            <p:sp>
              <p:nvSpPr>
                <p:cNvPr id="123019" name="Rectangle 13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20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2950" y="2429"/>
                  <a:ext cx="21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934" name="Group 141"/>
            <p:cNvGrpSpPr>
              <a:grpSpLocks/>
            </p:cNvGrpSpPr>
            <p:nvPr/>
          </p:nvGrpSpPr>
          <p:grpSpPr bwMode="auto">
            <a:xfrm>
              <a:off x="3897" y="3008"/>
              <a:ext cx="316" cy="250"/>
              <a:chOff x="2217" y="2888"/>
              <a:chExt cx="316" cy="250"/>
            </a:xfrm>
          </p:grpSpPr>
          <p:sp>
            <p:nvSpPr>
              <p:cNvPr id="123009" name="Oval 14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3010" name="Line 14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11" name="Line 14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12" name="Rectangle 14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3013" name="Oval 14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3014" name="Group 147"/>
              <p:cNvGrpSpPr>
                <a:grpSpLocks/>
              </p:cNvGrpSpPr>
              <p:nvPr/>
            </p:nvGrpSpPr>
            <p:grpSpPr bwMode="auto">
              <a:xfrm>
                <a:off x="2273" y="2888"/>
                <a:ext cx="217" cy="250"/>
                <a:chOff x="2948" y="2429"/>
                <a:chExt cx="220" cy="250"/>
              </a:xfrm>
            </p:grpSpPr>
            <p:sp>
              <p:nvSpPr>
                <p:cNvPr id="123015" name="Rectangle 14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16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22935" name="Text Box 150"/>
            <p:cNvSpPr txBox="1">
              <a:spLocks noChangeArrowheads="1"/>
            </p:cNvSpPr>
            <p:nvPr/>
          </p:nvSpPr>
          <p:spPr bwMode="auto">
            <a:xfrm>
              <a:off x="3211" y="283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36" name="Freeform 151"/>
            <p:cNvSpPr>
              <a:spLocks/>
            </p:cNvSpPr>
            <p:nvPr/>
          </p:nvSpPr>
          <p:spPr bwMode="auto">
            <a:xfrm flipH="1">
              <a:off x="3732" y="2940"/>
              <a:ext cx="213" cy="129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37" name="Freeform 152"/>
            <p:cNvSpPr>
              <a:spLocks/>
            </p:cNvSpPr>
            <p:nvPr/>
          </p:nvSpPr>
          <p:spPr bwMode="auto">
            <a:xfrm flipH="1" flipV="1">
              <a:off x="3741" y="3201"/>
              <a:ext cx="198" cy="144"/>
            </a:xfrm>
            <a:custGeom>
              <a:avLst/>
              <a:gdLst>
                <a:gd name="T0" fmla="*/ 0 w 342"/>
                <a:gd name="T1" fmla="*/ 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38" name="Freeform 153"/>
            <p:cNvSpPr>
              <a:spLocks/>
            </p:cNvSpPr>
            <p:nvPr/>
          </p:nvSpPr>
          <p:spPr bwMode="auto">
            <a:xfrm flipV="1">
              <a:off x="3339" y="3195"/>
              <a:ext cx="204" cy="156"/>
            </a:xfrm>
            <a:custGeom>
              <a:avLst/>
              <a:gdLst>
                <a:gd name="T0" fmla="*/ 0 w 342"/>
                <a:gd name="T1" fmla="*/ 3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39" name="Text Box 154"/>
            <p:cNvSpPr txBox="1">
              <a:spLocks noChangeArrowheads="1"/>
            </p:cNvSpPr>
            <p:nvPr/>
          </p:nvSpPr>
          <p:spPr bwMode="auto">
            <a:xfrm>
              <a:off x="3797" y="2852"/>
              <a:ext cx="3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40" name="Text Box 155"/>
            <p:cNvSpPr txBox="1">
              <a:spLocks noChangeArrowheads="1"/>
            </p:cNvSpPr>
            <p:nvPr/>
          </p:nvSpPr>
          <p:spPr bwMode="auto">
            <a:xfrm>
              <a:off x="3752" y="3221"/>
              <a:ext cx="3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41" name="Text Box 156"/>
            <p:cNvSpPr txBox="1">
              <a:spLocks noChangeArrowheads="1"/>
            </p:cNvSpPr>
            <p:nvPr/>
          </p:nvSpPr>
          <p:spPr bwMode="auto">
            <a:xfrm>
              <a:off x="3276" y="3212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42" name="Freeform 157"/>
            <p:cNvSpPr>
              <a:spLocks/>
            </p:cNvSpPr>
            <p:nvPr/>
          </p:nvSpPr>
          <p:spPr bwMode="auto">
            <a:xfrm flipH="1" flipV="1">
              <a:off x="3681" y="3174"/>
              <a:ext cx="198" cy="144"/>
            </a:xfrm>
            <a:custGeom>
              <a:avLst/>
              <a:gdLst>
                <a:gd name="T0" fmla="*/ 0 w 342"/>
                <a:gd name="T1" fmla="*/ 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43" name="Freeform 158"/>
            <p:cNvSpPr>
              <a:spLocks/>
            </p:cNvSpPr>
            <p:nvPr/>
          </p:nvSpPr>
          <p:spPr bwMode="auto">
            <a:xfrm flipH="1">
              <a:off x="3396" y="3180"/>
              <a:ext cx="192" cy="138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44" name="Text Box 159"/>
            <p:cNvSpPr txBox="1">
              <a:spLocks noChangeArrowheads="1"/>
            </p:cNvSpPr>
            <p:nvPr/>
          </p:nvSpPr>
          <p:spPr bwMode="auto">
            <a:xfrm>
              <a:off x="3475" y="3068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45" name="Text Box 160"/>
            <p:cNvSpPr txBox="1">
              <a:spLocks noChangeArrowheads="1"/>
            </p:cNvSpPr>
            <p:nvPr/>
          </p:nvSpPr>
          <p:spPr bwMode="auto">
            <a:xfrm>
              <a:off x="3661" y="3062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46" name="Freeform 161"/>
            <p:cNvSpPr>
              <a:spLocks/>
            </p:cNvSpPr>
            <p:nvPr/>
          </p:nvSpPr>
          <p:spPr bwMode="auto">
            <a:xfrm>
              <a:off x="4368" y="27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47" name="Freeform 162"/>
            <p:cNvSpPr>
              <a:spLocks/>
            </p:cNvSpPr>
            <p:nvPr/>
          </p:nvSpPr>
          <p:spPr bwMode="auto">
            <a:xfrm>
              <a:off x="4620" y="2952"/>
              <a:ext cx="246" cy="132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22948" name="Group 163"/>
            <p:cNvGrpSpPr>
              <a:grpSpLocks/>
            </p:cNvGrpSpPr>
            <p:nvPr/>
          </p:nvGrpSpPr>
          <p:grpSpPr bwMode="auto">
            <a:xfrm>
              <a:off x="4813" y="2756"/>
              <a:ext cx="316" cy="250"/>
              <a:chOff x="1747" y="3194"/>
              <a:chExt cx="316" cy="250"/>
            </a:xfrm>
          </p:grpSpPr>
          <p:sp>
            <p:nvSpPr>
              <p:cNvPr id="123001" name="Oval 1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3002" name="Line 1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03" name="Line 1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04" name="Rectangle 1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3005" name="Oval 1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3006" name="Group 169"/>
              <p:cNvGrpSpPr>
                <a:grpSpLocks/>
              </p:cNvGrpSpPr>
              <p:nvPr/>
            </p:nvGrpSpPr>
            <p:grpSpPr bwMode="auto">
              <a:xfrm>
                <a:off x="1785" y="3194"/>
                <a:ext cx="233" cy="250"/>
                <a:chOff x="2940" y="2429"/>
                <a:chExt cx="236" cy="250"/>
              </a:xfrm>
            </p:grpSpPr>
            <p:sp>
              <p:nvSpPr>
                <p:cNvPr id="123007" name="Rectangle 1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08" name="Text Box 171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949" name="Group 172"/>
            <p:cNvGrpSpPr>
              <a:grpSpLocks/>
            </p:cNvGrpSpPr>
            <p:nvPr/>
          </p:nvGrpSpPr>
          <p:grpSpPr bwMode="auto">
            <a:xfrm>
              <a:off x="4405" y="3011"/>
              <a:ext cx="316" cy="250"/>
              <a:chOff x="2221" y="3575"/>
              <a:chExt cx="316" cy="250"/>
            </a:xfrm>
          </p:grpSpPr>
          <p:sp>
            <p:nvSpPr>
              <p:cNvPr id="122993" name="Oval 1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2994" name="Line 1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2995" name="Line 1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2996" name="Rectangle 1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2997" name="Oval 1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2998" name="Group 178"/>
              <p:cNvGrpSpPr>
                <a:grpSpLocks/>
              </p:cNvGrpSpPr>
              <p:nvPr/>
            </p:nvGrpSpPr>
            <p:grpSpPr bwMode="auto">
              <a:xfrm>
                <a:off x="2275" y="3575"/>
                <a:ext cx="231" cy="250"/>
                <a:chOff x="2941" y="2429"/>
                <a:chExt cx="234" cy="250"/>
              </a:xfrm>
            </p:grpSpPr>
            <p:sp>
              <p:nvSpPr>
                <p:cNvPr id="122999" name="Rectangle 1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00" name="Text Box 18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950" name="Group 181"/>
            <p:cNvGrpSpPr>
              <a:grpSpLocks/>
            </p:cNvGrpSpPr>
            <p:nvPr/>
          </p:nvGrpSpPr>
          <p:grpSpPr bwMode="auto">
            <a:xfrm>
              <a:off x="4805" y="3302"/>
              <a:ext cx="315" cy="250"/>
              <a:chOff x="2903" y="2888"/>
              <a:chExt cx="315" cy="250"/>
            </a:xfrm>
          </p:grpSpPr>
          <p:grpSp>
            <p:nvGrpSpPr>
              <p:cNvPr id="122984" name="Group 1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22988" name="Oval 1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2989" name="Line 1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2990" name="Line 1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2991" name="Rectangle 1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22992" name="Oval 1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</p:grpSp>
          <p:grpSp>
            <p:nvGrpSpPr>
              <p:cNvPr id="122985" name="Group 188"/>
              <p:cNvGrpSpPr>
                <a:grpSpLocks/>
              </p:cNvGrpSpPr>
              <p:nvPr/>
            </p:nvGrpSpPr>
            <p:grpSpPr bwMode="auto">
              <a:xfrm>
                <a:off x="2959" y="2888"/>
                <a:ext cx="212" cy="250"/>
                <a:chOff x="2950" y="2429"/>
                <a:chExt cx="215" cy="250"/>
              </a:xfrm>
            </p:grpSpPr>
            <p:sp>
              <p:nvSpPr>
                <p:cNvPr id="122986" name="Rectangle 1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2987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2950" y="2429"/>
                  <a:ext cx="21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951" name="Group 191"/>
            <p:cNvGrpSpPr>
              <a:grpSpLocks/>
            </p:cNvGrpSpPr>
            <p:nvPr/>
          </p:nvGrpSpPr>
          <p:grpSpPr bwMode="auto">
            <a:xfrm>
              <a:off x="5217" y="3020"/>
              <a:ext cx="316" cy="250"/>
              <a:chOff x="2217" y="2888"/>
              <a:chExt cx="316" cy="250"/>
            </a:xfrm>
          </p:grpSpPr>
          <p:sp>
            <p:nvSpPr>
              <p:cNvPr id="122976" name="Oval 1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2977" name="Line 1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2978" name="Line 1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2979" name="Rectangle 1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2980" name="Oval 1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2981" name="Group 197"/>
              <p:cNvGrpSpPr>
                <a:grpSpLocks/>
              </p:cNvGrpSpPr>
              <p:nvPr/>
            </p:nvGrpSpPr>
            <p:grpSpPr bwMode="auto">
              <a:xfrm>
                <a:off x="2273" y="2888"/>
                <a:ext cx="217" cy="250"/>
                <a:chOff x="2948" y="2429"/>
                <a:chExt cx="220" cy="250"/>
              </a:xfrm>
            </p:grpSpPr>
            <p:sp>
              <p:nvSpPr>
                <p:cNvPr id="122982" name="Rectangle 1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2983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22952" name="Text Box 200"/>
            <p:cNvSpPr txBox="1">
              <a:spLocks noChangeArrowheads="1"/>
            </p:cNvSpPr>
            <p:nvPr/>
          </p:nvSpPr>
          <p:spPr bwMode="auto">
            <a:xfrm>
              <a:off x="4457" y="2843"/>
              <a:ext cx="3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53" name="Freeform 201"/>
            <p:cNvSpPr>
              <a:spLocks/>
            </p:cNvSpPr>
            <p:nvPr/>
          </p:nvSpPr>
          <p:spPr bwMode="auto">
            <a:xfrm flipH="1">
              <a:off x="5052" y="2952"/>
              <a:ext cx="213" cy="129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54" name="Freeform 202"/>
            <p:cNvSpPr>
              <a:spLocks/>
            </p:cNvSpPr>
            <p:nvPr/>
          </p:nvSpPr>
          <p:spPr bwMode="auto">
            <a:xfrm flipH="1" flipV="1">
              <a:off x="5061" y="3213"/>
              <a:ext cx="198" cy="144"/>
            </a:xfrm>
            <a:custGeom>
              <a:avLst/>
              <a:gdLst>
                <a:gd name="T0" fmla="*/ 0 w 342"/>
                <a:gd name="T1" fmla="*/ 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55" name="Freeform 203"/>
            <p:cNvSpPr>
              <a:spLocks/>
            </p:cNvSpPr>
            <p:nvPr/>
          </p:nvSpPr>
          <p:spPr bwMode="auto">
            <a:xfrm flipV="1">
              <a:off x="4659" y="3207"/>
              <a:ext cx="204" cy="156"/>
            </a:xfrm>
            <a:custGeom>
              <a:avLst/>
              <a:gdLst>
                <a:gd name="T0" fmla="*/ 0 w 342"/>
                <a:gd name="T1" fmla="*/ 3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56" name="Text Box 204"/>
            <p:cNvSpPr txBox="1">
              <a:spLocks noChangeArrowheads="1"/>
            </p:cNvSpPr>
            <p:nvPr/>
          </p:nvSpPr>
          <p:spPr bwMode="auto">
            <a:xfrm>
              <a:off x="5190" y="2864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57" name="Text Box 205"/>
            <p:cNvSpPr txBox="1">
              <a:spLocks noChangeArrowheads="1"/>
            </p:cNvSpPr>
            <p:nvPr/>
          </p:nvSpPr>
          <p:spPr bwMode="auto">
            <a:xfrm>
              <a:off x="5138" y="3209"/>
              <a:ext cx="1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58" name="Text Box 206"/>
            <p:cNvSpPr txBox="1">
              <a:spLocks noChangeArrowheads="1"/>
            </p:cNvSpPr>
            <p:nvPr/>
          </p:nvSpPr>
          <p:spPr bwMode="auto">
            <a:xfrm>
              <a:off x="4585" y="3224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59" name="Freeform 207"/>
            <p:cNvSpPr>
              <a:spLocks/>
            </p:cNvSpPr>
            <p:nvPr/>
          </p:nvSpPr>
          <p:spPr bwMode="auto">
            <a:xfrm flipH="1" flipV="1">
              <a:off x="5001" y="3186"/>
              <a:ext cx="198" cy="144"/>
            </a:xfrm>
            <a:custGeom>
              <a:avLst/>
              <a:gdLst>
                <a:gd name="T0" fmla="*/ 0 w 342"/>
                <a:gd name="T1" fmla="*/ 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60" name="Freeform 208"/>
            <p:cNvSpPr>
              <a:spLocks/>
            </p:cNvSpPr>
            <p:nvPr/>
          </p:nvSpPr>
          <p:spPr bwMode="auto">
            <a:xfrm flipH="1">
              <a:off x="4716" y="3192"/>
              <a:ext cx="192" cy="138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61" name="Text Box 209"/>
            <p:cNvSpPr txBox="1">
              <a:spLocks noChangeArrowheads="1"/>
            </p:cNvSpPr>
            <p:nvPr/>
          </p:nvSpPr>
          <p:spPr bwMode="auto">
            <a:xfrm>
              <a:off x="4733" y="3080"/>
              <a:ext cx="3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62" name="Text Box 210"/>
            <p:cNvSpPr txBox="1">
              <a:spLocks noChangeArrowheads="1"/>
            </p:cNvSpPr>
            <p:nvPr/>
          </p:nvSpPr>
          <p:spPr bwMode="auto">
            <a:xfrm>
              <a:off x="4992" y="3074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63" name="Text Box 211"/>
            <p:cNvSpPr txBox="1">
              <a:spLocks noChangeArrowheads="1"/>
            </p:cNvSpPr>
            <p:nvPr/>
          </p:nvSpPr>
          <p:spPr bwMode="auto">
            <a:xfrm>
              <a:off x="510" y="3790"/>
              <a:ext cx="6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2000">
                  <a:solidFill>
                    <a:schemeClr val="accent2"/>
                  </a:solidFill>
                </a:rPr>
                <a:t>αρχικά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64" name="Text Box 212"/>
            <p:cNvSpPr txBox="1">
              <a:spLocks noChangeArrowheads="1"/>
            </p:cNvSpPr>
            <p:nvPr/>
          </p:nvSpPr>
          <p:spPr bwMode="auto">
            <a:xfrm>
              <a:off x="1458" y="3651"/>
              <a:ext cx="1499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1400" dirty="0">
                  <a:solidFill>
                    <a:schemeClr val="accent2"/>
                  </a:solidFill>
                </a:rPr>
                <a:t>με δεδομένα αυτά τα κόστη,</a:t>
              </a:r>
            </a:p>
            <a:p>
              <a:pPr algn="ctr" eaLnBrk="0" hangingPunct="0"/>
              <a:r>
                <a:rPr lang="el-GR" sz="1400" dirty="0">
                  <a:solidFill>
                    <a:schemeClr val="accent2"/>
                  </a:solidFill>
                  <a:latin typeface="Times New Roman" pitchFamily="18" charset="0"/>
                </a:rPr>
                <a:t>βρες νέα δρομολόγηση…</a:t>
              </a:r>
            </a:p>
            <a:p>
              <a:pPr algn="ctr" eaLnBrk="0" hangingPunct="0"/>
              <a:r>
                <a:rPr lang="el-GR" sz="1400" dirty="0">
                  <a:solidFill>
                    <a:schemeClr val="accent2"/>
                  </a:solidFill>
                  <a:latin typeface="Times New Roman" pitchFamily="18" charset="0"/>
                </a:rPr>
                <a:t>προκύπτουν νέα κόστη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122965" name="Text Box 213"/>
            <p:cNvSpPr txBox="1">
              <a:spLocks noChangeArrowheads="1"/>
            </p:cNvSpPr>
            <p:nvPr/>
          </p:nvSpPr>
          <p:spPr bwMode="auto">
            <a:xfrm>
              <a:off x="2869" y="3659"/>
              <a:ext cx="1499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1400">
                  <a:solidFill>
                    <a:schemeClr val="accent2"/>
                  </a:solidFill>
                </a:rPr>
                <a:t>με δεδομένα αυτά τα κόστη,</a:t>
              </a:r>
            </a:p>
            <a:p>
              <a:pPr algn="ctr" eaLnBrk="0" hangingPunct="0"/>
              <a:r>
                <a:rPr lang="el-GR" sz="1400">
                  <a:solidFill>
                    <a:schemeClr val="accent2"/>
                  </a:solidFill>
                  <a:latin typeface="Times New Roman" pitchFamily="18" charset="0"/>
                </a:rPr>
                <a:t>βρες νέα δρομολόγηση…</a:t>
              </a:r>
            </a:p>
            <a:p>
              <a:pPr algn="ctr" eaLnBrk="0" hangingPunct="0"/>
              <a:r>
                <a:rPr lang="el-GR" sz="1400">
                  <a:solidFill>
                    <a:schemeClr val="accent2"/>
                  </a:solidFill>
                  <a:latin typeface="Times New Roman" pitchFamily="18" charset="0"/>
                </a:rPr>
                <a:t>προκύπτουν νέα κόστη</a:t>
              </a:r>
              <a:endParaRPr lang="en-US" sz="1400">
                <a:latin typeface="Times New Roman" pitchFamily="18" charset="0"/>
              </a:endParaRPr>
            </a:p>
            <a:p>
              <a:pPr algn="ctr" eaLnBrk="0" hangingPunct="0"/>
              <a:endParaRPr lang="el-GR" sz="1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22966" name="Text Box 214"/>
            <p:cNvSpPr txBox="1">
              <a:spLocks noChangeArrowheads="1"/>
            </p:cNvSpPr>
            <p:nvPr/>
          </p:nvSpPr>
          <p:spPr bwMode="auto">
            <a:xfrm>
              <a:off x="4284" y="3625"/>
              <a:ext cx="1499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1400">
                  <a:solidFill>
                    <a:schemeClr val="accent2"/>
                  </a:solidFill>
                </a:rPr>
                <a:t>με δεδομένα αυτά τα κόστη,</a:t>
              </a:r>
            </a:p>
            <a:p>
              <a:pPr algn="ctr" eaLnBrk="0" hangingPunct="0"/>
              <a:r>
                <a:rPr lang="el-GR" sz="1400">
                  <a:solidFill>
                    <a:schemeClr val="accent2"/>
                  </a:solidFill>
                  <a:latin typeface="Times New Roman" pitchFamily="18" charset="0"/>
                </a:rPr>
                <a:t>βρες νέα δρομολόγηση…</a:t>
              </a:r>
            </a:p>
            <a:p>
              <a:pPr algn="ctr" eaLnBrk="0" hangingPunct="0"/>
              <a:r>
                <a:rPr lang="el-GR" sz="1400">
                  <a:solidFill>
                    <a:schemeClr val="accent2"/>
                  </a:solidFill>
                  <a:latin typeface="Times New Roman" pitchFamily="18" charset="0"/>
                </a:rPr>
                <a:t>προκύπτουν νέα κόστη</a:t>
              </a:r>
              <a:endParaRPr lang="en-US" sz="1400">
                <a:latin typeface="Times New Roman" pitchFamily="18" charset="0"/>
              </a:endParaRPr>
            </a:p>
            <a:p>
              <a:pPr algn="ct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122967" name="Line 215"/>
            <p:cNvSpPr>
              <a:spLocks noChangeShapeType="1"/>
            </p:cNvSpPr>
            <p:nvPr/>
          </p:nvSpPr>
          <p:spPr bwMode="auto">
            <a:xfrm flipV="1">
              <a:off x="2292" y="348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68" name="Line 216"/>
            <p:cNvSpPr>
              <a:spLocks noChangeShapeType="1"/>
            </p:cNvSpPr>
            <p:nvPr/>
          </p:nvSpPr>
          <p:spPr bwMode="auto">
            <a:xfrm flipV="1">
              <a:off x="1872" y="3201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69" name="Line 217"/>
            <p:cNvSpPr>
              <a:spLocks noChangeShapeType="1"/>
            </p:cNvSpPr>
            <p:nvPr/>
          </p:nvSpPr>
          <p:spPr bwMode="auto">
            <a:xfrm flipV="1">
              <a:off x="2712" y="3204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70" name="Line 218"/>
            <p:cNvSpPr>
              <a:spLocks noChangeShapeType="1"/>
            </p:cNvSpPr>
            <p:nvPr/>
          </p:nvSpPr>
          <p:spPr bwMode="auto">
            <a:xfrm flipV="1">
              <a:off x="3237" y="32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71" name="Line 219"/>
            <p:cNvSpPr>
              <a:spLocks noChangeShapeType="1"/>
            </p:cNvSpPr>
            <p:nvPr/>
          </p:nvSpPr>
          <p:spPr bwMode="auto">
            <a:xfrm flipV="1">
              <a:off x="3654" y="348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72" name="Line 220"/>
            <p:cNvSpPr>
              <a:spLocks noChangeShapeType="1"/>
            </p:cNvSpPr>
            <p:nvPr/>
          </p:nvSpPr>
          <p:spPr bwMode="auto">
            <a:xfrm flipV="1">
              <a:off x="4071" y="32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73" name="Line 221"/>
            <p:cNvSpPr>
              <a:spLocks noChangeShapeType="1"/>
            </p:cNvSpPr>
            <p:nvPr/>
          </p:nvSpPr>
          <p:spPr bwMode="auto">
            <a:xfrm flipV="1">
              <a:off x="4566" y="32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74" name="Line 222"/>
            <p:cNvSpPr>
              <a:spLocks noChangeShapeType="1"/>
            </p:cNvSpPr>
            <p:nvPr/>
          </p:nvSpPr>
          <p:spPr bwMode="auto">
            <a:xfrm flipV="1">
              <a:off x="4977" y="3501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75" name="Line 223"/>
            <p:cNvSpPr>
              <a:spLocks noChangeShapeType="1"/>
            </p:cNvSpPr>
            <p:nvPr/>
          </p:nvSpPr>
          <p:spPr bwMode="auto">
            <a:xfrm flipV="1">
              <a:off x="5388" y="3225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22885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122886" name="Line 289"/>
          <p:cNvSpPr>
            <a:spLocks noChangeShapeType="1"/>
          </p:cNvSpPr>
          <p:nvPr/>
        </p:nvSpPr>
        <p:spPr bwMode="auto">
          <a:xfrm flipV="1">
            <a:off x="720725" y="4419600"/>
            <a:ext cx="447675" cy="24288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22887" name="Freeform 288"/>
          <p:cNvSpPr>
            <a:spLocks/>
          </p:cNvSpPr>
          <p:nvPr/>
        </p:nvSpPr>
        <p:spPr bwMode="auto">
          <a:xfrm>
            <a:off x="1431925" y="4359275"/>
            <a:ext cx="609600" cy="828675"/>
          </a:xfrm>
          <a:custGeom>
            <a:avLst/>
            <a:gdLst>
              <a:gd name="T0" fmla="*/ 0 w 384"/>
              <a:gd name="T1" fmla="*/ 2147483647 h 522"/>
              <a:gd name="T2" fmla="*/ 2147483647 w 384"/>
              <a:gd name="T3" fmla="*/ 2147483647 h 522"/>
              <a:gd name="T4" fmla="*/ 2147483647 w 384"/>
              <a:gd name="T5" fmla="*/ 0 h 522"/>
              <a:gd name="T6" fmla="*/ 0 60000 65536"/>
              <a:gd name="T7" fmla="*/ 0 60000 65536"/>
              <a:gd name="T8" fmla="*/ 0 60000 65536"/>
              <a:gd name="T9" fmla="*/ 0 w 384"/>
              <a:gd name="T10" fmla="*/ 0 h 522"/>
              <a:gd name="T11" fmla="*/ 384 w 384"/>
              <a:gd name="T12" fmla="*/ 522 h 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22">
                <a:moveTo>
                  <a:pt x="0" y="522"/>
                </a:moveTo>
                <a:lnTo>
                  <a:pt x="384" y="249"/>
                </a:lnTo>
                <a:lnTo>
                  <a:pt x="12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30" name="Freeform 290"/>
          <p:cNvSpPr>
            <a:spLocks/>
          </p:cNvSpPr>
          <p:nvPr/>
        </p:nvSpPr>
        <p:spPr bwMode="auto">
          <a:xfrm>
            <a:off x="2943225" y="439102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31" name="Freeform 228"/>
          <p:cNvSpPr>
            <a:spLocks/>
          </p:cNvSpPr>
          <p:nvPr/>
        </p:nvSpPr>
        <p:spPr bwMode="auto">
          <a:xfrm>
            <a:off x="5219700" y="4332288"/>
            <a:ext cx="1181100" cy="952500"/>
          </a:xfrm>
          <a:custGeom>
            <a:avLst/>
            <a:gdLst>
              <a:gd name="T0" fmla="*/ 0 w 744"/>
              <a:gd name="T1" fmla="*/ 2147483647 h 600"/>
              <a:gd name="T2" fmla="*/ 2147483647 w 744"/>
              <a:gd name="T3" fmla="*/ 2147483647 h 600"/>
              <a:gd name="T4" fmla="*/ 2147483647 w 744"/>
              <a:gd name="T5" fmla="*/ 2147483647 h 600"/>
              <a:gd name="T6" fmla="*/ 2147483647 w 744"/>
              <a:gd name="T7" fmla="*/ 2147483647 h 600"/>
              <a:gd name="T8" fmla="*/ 2147483647 w 744"/>
              <a:gd name="T9" fmla="*/ 0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600"/>
              <a:gd name="T17" fmla="*/ 744 w 744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600">
                <a:moveTo>
                  <a:pt x="0" y="294"/>
                </a:moveTo>
                <a:lnTo>
                  <a:pt x="387" y="600"/>
                </a:lnTo>
                <a:lnTo>
                  <a:pt x="744" y="304"/>
                </a:lnTo>
                <a:lnTo>
                  <a:pt x="429" y="66"/>
                </a:lnTo>
                <a:lnTo>
                  <a:pt x="354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32" name="Freeform 398"/>
          <p:cNvSpPr>
            <a:spLocks/>
          </p:cNvSpPr>
          <p:nvPr/>
        </p:nvSpPr>
        <p:spPr bwMode="auto">
          <a:xfrm>
            <a:off x="7366000" y="439737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182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/>
      <p:bldP spid="231" grpId="0" animBg="1"/>
      <p:bldP spid="23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2CCF1496-4FBF-4FD8-970E-17F88836AA33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811306"/>
          </a:xfrm>
        </p:spPr>
        <p:txBody>
          <a:bodyPr/>
          <a:lstStyle/>
          <a:p>
            <a:r>
              <a:rPr lang="el-GR" sz="3600" dirty="0" smtClean="0"/>
              <a:t>Αλγόριθμος Διανύσματος Απόστασης </a:t>
            </a:r>
            <a:r>
              <a:rPr lang="el-GR" sz="3200" dirty="0" smtClean="0"/>
              <a:t>(</a:t>
            </a:r>
            <a:r>
              <a:rPr lang="en-US" sz="3200" dirty="0" smtClean="0"/>
              <a:t>Distance Vector</a:t>
            </a:r>
            <a:r>
              <a:rPr lang="el-GR" sz="3200" dirty="0" smtClean="0"/>
              <a:t>)</a:t>
            </a:r>
            <a:endParaRPr lang="en-US" sz="3600" dirty="0" smtClean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1371600"/>
            <a:ext cx="8997950" cy="5029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u="sng" dirty="0" smtClean="0">
                <a:solidFill>
                  <a:srgbClr val="FF0000"/>
                </a:solidFill>
              </a:rPr>
              <a:t>Εξίσωση </a:t>
            </a:r>
            <a:r>
              <a:rPr lang="en-US" u="sng" dirty="0" smtClean="0">
                <a:solidFill>
                  <a:srgbClr val="FF0000"/>
                </a:solidFill>
              </a:rPr>
              <a:t>Bellman-Ford (</a:t>
            </a:r>
            <a:r>
              <a:rPr lang="el-GR" u="sng" dirty="0" smtClean="0">
                <a:solidFill>
                  <a:srgbClr val="FF0000"/>
                </a:solidFill>
              </a:rPr>
              <a:t>δυναμικός προγραμματισμός</a:t>
            </a:r>
            <a:r>
              <a:rPr lang="en-US" u="sng" dirty="0" smtClean="0">
                <a:solidFill>
                  <a:srgbClr val="FF0000"/>
                </a:solidFill>
              </a:rPr>
              <a:t>)</a:t>
            </a:r>
          </a:p>
          <a:p>
            <a:pPr>
              <a:buFont typeface="ZapfDingbats"/>
              <a:buNone/>
            </a:pPr>
            <a:r>
              <a:rPr lang="el-GR" dirty="0" smtClean="0"/>
              <a:t>Ορίζουμε</a:t>
            </a:r>
            <a:endParaRPr lang="en-US" dirty="0" smtClean="0"/>
          </a:p>
          <a:p>
            <a:pPr>
              <a:buFont typeface="ZapfDingbats"/>
              <a:buNone/>
            </a:pPr>
            <a:r>
              <a:rPr lang="en-US" dirty="0" smtClean="0"/>
              <a:t>d</a:t>
            </a:r>
            <a:r>
              <a:rPr lang="en-US" baseline="-25000" dirty="0" smtClean="0"/>
              <a:t>x</a:t>
            </a:r>
            <a:r>
              <a:rPr lang="en-US" dirty="0" smtClean="0"/>
              <a:t>(y) := </a:t>
            </a:r>
            <a:r>
              <a:rPr lang="el-GR" dirty="0" smtClean="0"/>
              <a:t>κόστος της ελάχιστου κόστους διαδρομής </a:t>
            </a:r>
          </a:p>
          <a:p>
            <a:pPr>
              <a:buFont typeface="ZapfDingbats"/>
              <a:buNone/>
            </a:pPr>
            <a:r>
              <a:rPr lang="el-GR" dirty="0" smtClean="0"/>
              <a:t>		   από τον</a:t>
            </a:r>
            <a:r>
              <a:rPr lang="en-US" dirty="0" smtClean="0"/>
              <a:t> x </a:t>
            </a:r>
            <a:r>
              <a:rPr lang="el-GR" dirty="0" smtClean="0"/>
              <a:t>στον</a:t>
            </a:r>
            <a:r>
              <a:rPr lang="en-US" dirty="0" smtClean="0"/>
              <a:t> y</a:t>
            </a:r>
          </a:p>
          <a:p>
            <a:pPr>
              <a:buFont typeface="ZapfDingbats"/>
              <a:buNone/>
            </a:pPr>
            <a:r>
              <a:rPr lang="el-GR" dirty="0" smtClean="0"/>
              <a:t>Τότε</a:t>
            </a:r>
            <a:endParaRPr lang="en-US" dirty="0" smtClean="0"/>
          </a:p>
          <a:p>
            <a:pPr>
              <a:buFont typeface="ZapfDingbats"/>
              <a:buNone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(y) = min {c(</a:t>
            </a:r>
            <a:r>
              <a:rPr lang="en-US" dirty="0" err="1" smtClean="0">
                <a:solidFill>
                  <a:srgbClr val="FF0000"/>
                </a:solidFill>
              </a:rPr>
              <a:t>x,v</a:t>
            </a:r>
            <a:r>
              <a:rPr lang="en-US" dirty="0" smtClean="0">
                <a:solidFill>
                  <a:srgbClr val="FF0000"/>
                </a:solidFill>
              </a:rPr>
              <a:t>) + d</a:t>
            </a:r>
            <a:r>
              <a:rPr lang="en-US" sz="1800" dirty="0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(y) }</a:t>
            </a:r>
          </a:p>
          <a:p>
            <a:pPr>
              <a:buFont typeface="ZapfDingbats"/>
              <a:buNone/>
            </a:pPr>
            <a:endParaRPr lang="el-GR" sz="1600" dirty="0" smtClean="0"/>
          </a:p>
          <a:p>
            <a:pPr>
              <a:buFont typeface="ZapfDingbats"/>
              <a:buNone/>
            </a:pPr>
            <a:r>
              <a:rPr lang="el-GR" sz="1600" dirty="0" smtClean="0"/>
              <a:t>					κόστος από γείτονα </a:t>
            </a:r>
            <a:r>
              <a:rPr lang="en-US" sz="1600" dirty="0" smtClean="0"/>
              <a:t>v </a:t>
            </a:r>
            <a:r>
              <a:rPr lang="el-GR" sz="1600" dirty="0" smtClean="0"/>
              <a:t>στον προορισμό </a:t>
            </a:r>
            <a:r>
              <a:rPr lang="en-US" sz="1600" dirty="0" smtClean="0"/>
              <a:t>y</a:t>
            </a:r>
          </a:p>
          <a:p>
            <a:pPr>
              <a:buFont typeface="ZapfDingbats"/>
              <a:buNone/>
            </a:pPr>
            <a:r>
              <a:rPr lang="en-US" dirty="0" smtClean="0"/>
              <a:t>			</a:t>
            </a:r>
            <a:r>
              <a:rPr lang="el-GR" sz="1600" dirty="0" smtClean="0"/>
              <a:t>κόστος για τον γείτονα </a:t>
            </a:r>
            <a:r>
              <a:rPr lang="en-US" sz="1600" dirty="0" smtClean="0"/>
              <a:t>v</a:t>
            </a:r>
            <a:endParaRPr lang="en-US" dirty="0" smtClean="0"/>
          </a:p>
          <a:p>
            <a:pPr>
              <a:buFont typeface="ZapfDingbats"/>
              <a:buNone/>
            </a:pPr>
            <a:endParaRPr lang="en-US" sz="1600" dirty="0" smtClean="0"/>
          </a:p>
          <a:p>
            <a:pPr>
              <a:buFont typeface="ZapfDingbats"/>
              <a:buNone/>
            </a:pPr>
            <a:endParaRPr lang="en-US" sz="1600" dirty="0" smtClean="0"/>
          </a:p>
          <a:p>
            <a:pPr>
              <a:buFont typeface="ZapfDingbats"/>
              <a:buNone/>
            </a:pPr>
            <a:r>
              <a:rPr lang="el-GR" sz="1600" dirty="0" smtClean="0"/>
              <a:t>το</a:t>
            </a:r>
            <a:r>
              <a:rPr lang="en-US" sz="1600" dirty="0" smtClean="0"/>
              <a:t> min </a:t>
            </a:r>
            <a:r>
              <a:rPr lang="el-GR" sz="1600" dirty="0" smtClean="0"/>
              <a:t>λαμβάνεται πάνω σε όλους τους γείτονες</a:t>
            </a:r>
            <a:r>
              <a:rPr lang="en-US" sz="1600" dirty="0" smtClean="0"/>
              <a:t> v </a:t>
            </a:r>
            <a:r>
              <a:rPr lang="el-GR" sz="1600" dirty="0" smtClean="0"/>
              <a:t>του</a:t>
            </a:r>
            <a:r>
              <a:rPr lang="en-US" sz="1600" dirty="0" smtClean="0"/>
              <a:t> x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173421" y="3949647"/>
            <a:ext cx="4887310" cy="7350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1552575" y="4279107"/>
            <a:ext cx="29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249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24935" name="Line 10"/>
          <p:cNvSpPr>
            <a:spLocks noChangeShapeType="1"/>
          </p:cNvSpPr>
          <p:nvPr/>
        </p:nvSpPr>
        <p:spPr bwMode="auto">
          <a:xfrm>
            <a:off x="1682750" y="4829175"/>
            <a:ext cx="17463" cy="13335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24936" name="Line 10"/>
          <p:cNvSpPr>
            <a:spLocks noChangeShapeType="1"/>
          </p:cNvSpPr>
          <p:nvPr/>
        </p:nvSpPr>
        <p:spPr bwMode="auto">
          <a:xfrm flipH="1">
            <a:off x="2341563" y="4451350"/>
            <a:ext cx="4762" cy="7429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24937" name="Line 13"/>
          <p:cNvSpPr>
            <a:spLocks noChangeShapeType="1"/>
          </p:cNvSpPr>
          <p:nvPr/>
        </p:nvSpPr>
        <p:spPr bwMode="auto">
          <a:xfrm>
            <a:off x="3937000" y="4394200"/>
            <a:ext cx="77788" cy="4349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44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F79EC464-6EB0-4951-A4D1-D82A342FEC7A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Παράδειγμα </a:t>
            </a:r>
            <a:r>
              <a:rPr lang="en-US" sz="3200" dirty="0" smtClean="0"/>
              <a:t>Bellman-Ford</a:t>
            </a:r>
          </a:p>
        </p:txBody>
      </p:sp>
      <p:grpSp>
        <p:nvGrpSpPr>
          <p:cNvPr id="125955" name="Group 3"/>
          <p:cNvGrpSpPr>
            <a:grpSpLocks/>
          </p:cNvGrpSpPr>
          <p:nvPr/>
        </p:nvGrpSpPr>
        <p:grpSpPr bwMode="auto">
          <a:xfrm>
            <a:off x="276225" y="1470025"/>
            <a:ext cx="3571875" cy="2236788"/>
            <a:chOff x="3162" y="1071"/>
            <a:chExt cx="2250" cy="1409"/>
          </a:xfrm>
        </p:grpSpPr>
        <p:sp>
          <p:nvSpPr>
            <p:cNvPr id="125961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62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63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64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65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66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5967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68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69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70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71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5972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73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74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75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76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5977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78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79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80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81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5982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83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84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85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86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5987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88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89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90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91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5992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93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94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95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2147483647 h 174"/>
                <a:gd name="T2" fmla="*/ 2822563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96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97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98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99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6000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6001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26002" name="Group 45"/>
            <p:cNvGrpSpPr>
              <a:grpSpLocks/>
            </p:cNvGrpSpPr>
            <p:nvPr/>
          </p:nvGrpSpPr>
          <p:grpSpPr bwMode="auto">
            <a:xfrm>
              <a:off x="3290" y="1748"/>
              <a:ext cx="199" cy="250"/>
              <a:chOff x="2957" y="2429"/>
              <a:chExt cx="202" cy="250"/>
            </a:xfrm>
          </p:grpSpPr>
          <p:sp>
            <p:nvSpPr>
              <p:cNvPr id="126028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6029" name="Text Box 47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u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6003" name="Group 48"/>
            <p:cNvGrpSpPr>
              <a:grpSpLocks/>
            </p:cNvGrpSpPr>
            <p:nvPr/>
          </p:nvGrpSpPr>
          <p:grpSpPr bwMode="auto">
            <a:xfrm>
              <a:off x="4460" y="2132"/>
              <a:ext cx="199" cy="250"/>
              <a:chOff x="2957" y="2429"/>
              <a:chExt cx="202" cy="250"/>
            </a:xfrm>
          </p:grpSpPr>
          <p:sp>
            <p:nvSpPr>
              <p:cNvPr id="126026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6027" name="Text Box 50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y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6004" name="Group 51"/>
            <p:cNvGrpSpPr>
              <a:grpSpLocks/>
            </p:cNvGrpSpPr>
            <p:nvPr/>
          </p:nvGrpSpPr>
          <p:grpSpPr bwMode="auto">
            <a:xfrm>
              <a:off x="3764" y="2099"/>
              <a:ext cx="229" cy="288"/>
              <a:chOff x="2943" y="2399"/>
              <a:chExt cx="230" cy="288"/>
            </a:xfrm>
          </p:grpSpPr>
          <p:sp>
            <p:nvSpPr>
              <p:cNvPr id="126024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6025" name="Text Box 53"/>
              <p:cNvSpPr txBox="1">
                <a:spLocks noChangeArrowheads="1"/>
              </p:cNvSpPr>
              <p:nvPr/>
            </p:nvSpPr>
            <p:spPr bwMode="auto">
              <a:xfrm>
                <a:off x="2943" y="2399"/>
                <a:ext cx="2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x</a:t>
                </a:r>
              </a:p>
            </p:txBody>
          </p:sp>
        </p:grpSp>
        <p:grpSp>
          <p:nvGrpSpPr>
            <p:cNvPr id="126005" name="Group 54"/>
            <p:cNvGrpSpPr>
              <a:grpSpLocks/>
            </p:cNvGrpSpPr>
            <p:nvPr/>
          </p:nvGrpSpPr>
          <p:grpSpPr bwMode="auto">
            <a:xfrm>
              <a:off x="4441" y="1442"/>
              <a:ext cx="225" cy="250"/>
              <a:chOff x="2944" y="2429"/>
              <a:chExt cx="228" cy="250"/>
            </a:xfrm>
          </p:grpSpPr>
          <p:sp>
            <p:nvSpPr>
              <p:cNvPr id="126022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6023" name="Text Box 56"/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2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w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6006" name="Group 57"/>
            <p:cNvGrpSpPr>
              <a:grpSpLocks/>
            </p:cNvGrpSpPr>
            <p:nvPr/>
          </p:nvGrpSpPr>
          <p:grpSpPr bwMode="auto">
            <a:xfrm>
              <a:off x="3772" y="1442"/>
              <a:ext cx="194" cy="250"/>
              <a:chOff x="2959" y="2429"/>
              <a:chExt cx="197" cy="250"/>
            </a:xfrm>
          </p:grpSpPr>
          <p:sp>
            <p:nvSpPr>
              <p:cNvPr id="126020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6021" name="Text Box 59"/>
              <p:cNvSpPr txBox="1">
                <a:spLocks noChangeArrowheads="1"/>
              </p:cNvSpPr>
              <p:nvPr/>
            </p:nvSpPr>
            <p:spPr bwMode="auto">
              <a:xfrm>
                <a:off x="2959" y="2429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v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6007" name="Group 60"/>
            <p:cNvGrpSpPr>
              <a:grpSpLocks/>
            </p:cNvGrpSpPr>
            <p:nvPr/>
          </p:nvGrpSpPr>
          <p:grpSpPr bwMode="auto">
            <a:xfrm>
              <a:off x="5022" y="1760"/>
              <a:ext cx="219" cy="288"/>
              <a:chOff x="2946" y="2399"/>
              <a:chExt cx="221" cy="288"/>
            </a:xfrm>
          </p:grpSpPr>
          <p:sp>
            <p:nvSpPr>
              <p:cNvPr id="126018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6019" name="Text Box 62"/>
              <p:cNvSpPr txBox="1">
                <a:spLocks noChangeArrowheads="1"/>
              </p:cNvSpPr>
              <p:nvPr/>
            </p:nvSpPr>
            <p:spPr bwMode="auto">
              <a:xfrm>
                <a:off x="2946" y="2399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z</a:t>
                </a:r>
              </a:p>
            </p:txBody>
          </p:sp>
        </p:grpSp>
        <p:sp>
          <p:nvSpPr>
            <p:cNvPr id="126008" name="Text Box 63"/>
            <p:cNvSpPr txBox="1">
              <a:spLocks noChangeArrowheads="1"/>
            </p:cNvSpPr>
            <p:nvPr/>
          </p:nvSpPr>
          <p:spPr bwMode="auto">
            <a:xfrm>
              <a:off x="3489" y="157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009" name="Text Box 64"/>
            <p:cNvSpPr txBox="1">
              <a:spLocks noChangeArrowheads="1"/>
            </p:cNvSpPr>
            <p:nvPr/>
          </p:nvSpPr>
          <p:spPr bwMode="auto">
            <a:xfrm>
              <a:off x="3837" y="179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010" name="Text Box 65"/>
            <p:cNvSpPr txBox="1">
              <a:spLocks noChangeArrowheads="1"/>
            </p:cNvSpPr>
            <p:nvPr/>
          </p:nvSpPr>
          <p:spPr bwMode="auto">
            <a:xfrm>
              <a:off x="3413" y="2003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011" name="Text Box 66"/>
            <p:cNvSpPr txBox="1">
              <a:spLocks noChangeArrowheads="1"/>
            </p:cNvSpPr>
            <p:nvPr/>
          </p:nvSpPr>
          <p:spPr bwMode="auto">
            <a:xfrm>
              <a:off x="4221" y="1883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012" name="Text Box 67"/>
            <p:cNvSpPr txBox="1">
              <a:spLocks noChangeArrowheads="1"/>
            </p:cNvSpPr>
            <p:nvPr/>
          </p:nvSpPr>
          <p:spPr bwMode="auto">
            <a:xfrm>
              <a:off x="4169" y="2237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013" name="Text Box 68"/>
            <p:cNvSpPr txBox="1">
              <a:spLocks noChangeArrowheads="1"/>
            </p:cNvSpPr>
            <p:nvPr/>
          </p:nvSpPr>
          <p:spPr bwMode="auto">
            <a:xfrm>
              <a:off x="4529" y="1808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014" name="Text Box 69"/>
            <p:cNvSpPr txBox="1">
              <a:spLocks noChangeArrowheads="1"/>
            </p:cNvSpPr>
            <p:nvPr/>
          </p:nvSpPr>
          <p:spPr bwMode="auto">
            <a:xfrm>
              <a:off x="4878" y="2072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015" name="Text Box 70"/>
            <p:cNvSpPr txBox="1">
              <a:spLocks noChangeArrowheads="1"/>
            </p:cNvSpPr>
            <p:nvPr/>
          </p:nvSpPr>
          <p:spPr bwMode="auto">
            <a:xfrm>
              <a:off x="4851" y="153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016" name="Text Box 71"/>
            <p:cNvSpPr txBox="1">
              <a:spLocks noChangeArrowheads="1"/>
            </p:cNvSpPr>
            <p:nvPr/>
          </p:nvSpPr>
          <p:spPr bwMode="auto">
            <a:xfrm>
              <a:off x="4116" y="138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017" name="Text Box 72"/>
            <p:cNvSpPr txBox="1">
              <a:spLocks noChangeArrowheads="1"/>
            </p:cNvSpPr>
            <p:nvPr/>
          </p:nvSpPr>
          <p:spPr bwMode="auto">
            <a:xfrm>
              <a:off x="3765" y="1118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25956" name="Text Box 73"/>
          <p:cNvSpPr txBox="1">
            <a:spLocks noChangeArrowheads="1"/>
          </p:cNvSpPr>
          <p:nvPr/>
        </p:nvSpPr>
        <p:spPr bwMode="auto">
          <a:xfrm>
            <a:off x="3654425" y="1776413"/>
            <a:ext cx="5345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400"/>
              <a:t>Σαφώς</a:t>
            </a:r>
            <a:r>
              <a:rPr lang="en-US" sz="2400"/>
              <a:t>, d</a:t>
            </a:r>
            <a:r>
              <a:rPr lang="en-US" sz="2400" baseline="-25000"/>
              <a:t>v</a:t>
            </a:r>
            <a:r>
              <a:rPr lang="en-US" sz="2400"/>
              <a:t>(z) = 5, d</a:t>
            </a:r>
            <a:r>
              <a:rPr lang="en-US" sz="2400" baseline="-25000"/>
              <a:t>x</a:t>
            </a:r>
            <a:r>
              <a:rPr lang="en-US" sz="2400"/>
              <a:t>(z) = 3, d</a:t>
            </a:r>
            <a:r>
              <a:rPr lang="en-US" sz="2400" baseline="-25000"/>
              <a:t>w</a:t>
            </a:r>
            <a:r>
              <a:rPr lang="en-US" sz="2400"/>
              <a:t>(z) = 3</a:t>
            </a:r>
          </a:p>
        </p:txBody>
      </p:sp>
      <p:sp>
        <p:nvSpPr>
          <p:cNvPr id="125957" name="Text Box 74"/>
          <p:cNvSpPr txBox="1">
            <a:spLocks noChangeArrowheads="1"/>
          </p:cNvSpPr>
          <p:nvPr/>
        </p:nvSpPr>
        <p:spPr bwMode="auto">
          <a:xfrm>
            <a:off x="4275138" y="2935288"/>
            <a:ext cx="40576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d</a:t>
            </a:r>
            <a:r>
              <a:rPr lang="en-US" sz="2400" baseline="-25000"/>
              <a:t>u</a:t>
            </a:r>
            <a:r>
              <a:rPr lang="en-US" sz="2400"/>
              <a:t>(z) = min { c(u,v) + d</a:t>
            </a:r>
            <a:r>
              <a:rPr lang="en-US" sz="2400" baseline="-25000"/>
              <a:t>v</a:t>
            </a:r>
            <a:r>
              <a:rPr lang="en-US" sz="2400"/>
              <a:t>(z),</a:t>
            </a:r>
          </a:p>
          <a:p>
            <a:pPr eaLnBrk="0" hangingPunct="0"/>
            <a:r>
              <a:rPr lang="en-US" sz="2400"/>
              <a:t>                    c(u,x) + d</a:t>
            </a:r>
            <a:r>
              <a:rPr lang="en-US" sz="2400" baseline="-25000"/>
              <a:t>x</a:t>
            </a:r>
            <a:r>
              <a:rPr lang="en-US" sz="2400"/>
              <a:t>(z),</a:t>
            </a:r>
          </a:p>
          <a:p>
            <a:pPr eaLnBrk="0" hangingPunct="0"/>
            <a:r>
              <a:rPr lang="en-US" sz="2400"/>
              <a:t>                    c(u,w) + d</a:t>
            </a:r>
            <a:r>
              <a:rPr lang="en-US" sz="2400" baseline="-25000"/>
              <a:t>w</a:t>
            </a:r>
            <a:r>
              <a:rPr lang="en-US" sz="2400"/>
              <a:t>(z) }</a:t>
            </a:r>
          </a:p>
          <a:p>
            <a:pPr eaLnBrk="0" hangingPunct="0"/>
            <a:r>
              <a:rPr lang="en-US" sz="2400"/>
              <a:t>         = min {2 + 5,</a:t>
            </a:r>
          </a:p>
          <a:p>
            <a:pPr eaLnBrk="0" hangingPunct="0"/>
            <a:r>
              <a:rPr lang="en-US" sz="2400"/>
              <a:t>                    1 + 3,</a:t>
            </a:r>
          </a:p>
          <a:p>
            <a:pPr eaLnBrk="0" hangingPunct="0"/>
            <a:r>
              <a:rPr lang="en-US" sz="2400"/>
              <a:t>                    5 + 3}  = 4</a:t>
            </a:r>
          </a:p>
        </p:txBody>
      </p:sp>
      <p:sp>
        <p:nvSpPr>
          <p:cNvPr id="125958" name="Text Box 75"/>
          <p:cNvSpPr txBox="1">
            <a:spLocks noChangeArrowheads="1"/>
          </p:cNvSpPr>
          <p:nvPr/>
        </p:nvSpPr>
        <p:spPr bwMode="auto">
          <a:xfrm>
            <a:off x="461963" y="5332413"/>
            <a:ext cx="8105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400">
                <a:solidFill>
                  <a:srgbClr val="FF0000"/>
                </a:solidFill>
              </a:rPr>
              <a:t>Ο κόμβος που επιτυγχάνει το ελάχιστο είναι το επόμενο</a:t>
            </a:r>
            <a:endParaRPr lang="en-US" sz="2400">
              <a:solidFill>
                <a:srgbClr val="FF0000"/>
              </a:solidFill>
            </a:endParaRPr>
          </a:p>
          <a:p>
            <a:pPr eaLnBrk="0" hangingPunct="0"/>
            <a:r>
              <a:rPr lang="el-GR" sz="2400">
                <a:solidFill>
                  <a:srgbClr val="FF0000"/>
                </a:solidFill>
              </a:rPr>
              <a:t>άλμα (</a:t>
            </a:r>
            <a:r>
              <a:rPr lang="en-US" sz="2400">
                <a:solidFill>
                  <a:srgbClr val="FF0000"/>
                </a:solidFill>
              </a:rPr>
              <a:t>hop</a:t>
            </a:r>
            <a:r>
              <a:rPr lang="el-GR" sz="2400">
                <a:solidFill>
                  <a:srgbClr val="FF0000"/>
                </a:solidFill>
              </a:rPr>
              <a:t>)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l-GR" sz="2400">
                <a:solidFill>
                  <a:srgbClr val="FF0000"/>
                </a:solidFill>
              </a:rPr>
              <a:t>στη βραχύτερη διαδρομή</a:t>
            </a:r>
            <a:r>
              <a:rPr lang="en-US" sz="2400">
                <a:solidFill>
                  <a:srgbClr val="FF0000"/>
                </a:solidFill>
              </a:rPr>
              <a:t>, </a:t>
            </a:r>
            <a:r>
              <a:rPr lang="el-GR" sz="2400">
                <a:solidFill>
                  <a:srgbClr val="FF0000"/>
                </a:solidFill>
              </a:rPr>
              <a:t>χρησιμοποιείται στον</a:t>
            </a:r>
          </a:p>
          <a:p>
            <a:pPr eaLnBrk="0" hangingPunct="0"/>
            <a:r>
              <a:rPr lang="el-GR" sz="2400">
                <a:solidFill>
                  <a:srgbClr val="FF0000"/>
                </a:solidFill>
              </a:rPr>
              <a:t>πίνακα προώθησης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5959" name="Text Box 76"/>
          <p:cNvSpPr txBox="1">
            <a:spLocks noChangeArrowheads="1"/>
          </p:cNvSpPr>
          <p:nvPr/>
        </p:nvSpPr>
        <p:spPr bwMode="auto">
          <a:xfrm>
            <a:off x="3862388" y="2473325"/>
            <a:ext cx="2947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400"/>
              <a:t>Η εξίσωση </a:t>
            </a:r>
            <a:r>
              <a:rPr lang="en-US" sz="2400"/>
              <a:t>B-F </a:t>
            </a:r>
            <a:r>
              <a:rPr lang="el-GR" sz="2400"/>
              <a:t>λέει</a:t>
            </a:r>
            <a:r>
              <a:rPr lang="en-US" sz="2400"/>
              <a:t>:</a:t>
            </a:r>
          </a:p>
        </p:txBody>
      </p:sp>
      <p:sp>
        <p:nvSpPr>
          <p:cNvPr id="125960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2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43EB9418-CFD6-4EEF-BAC2-4FBD31B21874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32738" cy="1143000"/>
          </a:xfrm>
        </p:spPr>
        <p:txBody>
          <a:bodyPr/>
          <a:lstStyle/>
          <a:p>
            <a:r>
              <a:rPr lang="el-GR" sz="3200" dirty="0" smtClean="0"/>
              <a:t>Αλγόριθμος Διανύσματος Απόστασης</a:t>
            </a:r>
            <a:endParaRPr lang="en-US" sz="3200" dirty="0" smtClean="0"/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70212"/>
            <a:ext cx="7772400" cy="4778188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D</a:t>
            </a:r>
            <a:r>
              <a:rPr lang="en-US" baseline="-25000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(y)</a:t>
            </a:r>
            <a:r>
              <a:rPr lang="en-US" dirty="0" smtClean="0"/>
              <a:t> = </a:t>
            </a:r>
            <a:r>
              <a:rPr lang="el-GR" dirty="0" smtClean="0"/>
              <a:t>εκτίμηση του ελάχιστου κόστους από τον</a:t>
            </a:r>
            <a:r>
              <a:rPr lang="en-US" dirty="0" smtClean="0"/>
              <a:t> x </a:t>
            </a:r>
            <a:r>
              <a:rPr lang="el-GR" dirty="0" smtClean="0"/>
              <a:t>στον</a:t>
            </a:r>
            <a:r>
              <a:rPr lang="en-US" dirty="0" smtClean="0"/>
              <a:t> y</a:t>
            </a:r>
            <a:endParaRPr lang="el-GR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l-GR" dirty="0"/>
              <a:t>Ο κόμβος x διατηρεί το διάνυσμα απόστασης </a:t>
            </a:r>
            <a:endParaRPr lang="el-GR" dirty="0" smtClean="0"/>
          </a:p>
          <a:p>
            <a:pPr marL="457200" lvl="1" indent="0">
              <a:buFont typeface="ZapfDingbats" pitchFamily="82" charset="2"/>
              <a:buNone/>
              <a:defRPr/>
            </a:pPr>
            <a:r>
              <a:rPr lang="el-GR" dirty="0" smtClean="0">
                <a:solidFill>
                  <a:srgbClr val="FF0000"/>
                </a:solidFill>
              </a:rPr>
              <a:t>   </a:t>
            </a:r>
            <a:r>
              <a:rPr lang="el-GR" dirty="0" err="1" smtClean="0">
                <a:solidFill>
                  <a:srgbClr val="FF0000"/>
                </a:solidFill>
              </a:rPr>
              <a:t>D</a:t>
            </a:r>
            <a:r>
              <a:rPr lang="el-GR" sz="1600" dirty="0" err="1" smtClean="0">
                <a:solidFill>
                  <a:srgbClr val="FF0000"/>
                </a:solidFill>
              </a:rPr>
              <a:t>x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= [</a:t>
            </a:r>
            <a:r>
              <a:rPr lang="el-GR" dirty="0" err="1">
                <a:solidFill>
                  <a:srgbClr val="FF0000"/>
                </a:solidFill>
              </a:rPr>
              <a:t>D</a:t>
            </a:r>
            <a:r>
              <a:rPr lang="el-GR" sz="1600" dirty="0" err="1">
                <a:solidFill>
                  <a:srgbClr val="FF0000"/>
                </a:solidFill>
              </a:rPr>
              <a:t>x</a:t>
            </a:r>
            <a:r>
              <a:rPr lang="el-GR" dirty="0">
                <a:solidFill>
                  <a:srgbClr val="FF0000"/>
                </a:solidFill>
              </a:rPr>
              <a:t>(y): y є N </a:t>
            </a:r>
            <a:r>
              <a:rPr lang="el-GR" dirty="0" smtClean="0">
                <a:solidFill>
                  <a:srgbClr val="FF0000"/>
                </a:solidFill>
              </a:rPr>
              <a:t>]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l-GR" dirty="0" smtClean="0"/>
              <a:t>Ο κόμβος </a:t>
            </a:r>
            <a:r>
              <a:rPr lang="en-US" dirty="0" smtClean="0"/>
              <a:t>x:</a:t>
            </a:r>
            <a:endParaRPr lang="el-GR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 </a:t>
            </a:r>
            <a:r>
              <a:rPr lang="el-GR" dirty="0" smtClean="0"/>
              <a:t>γνωρίζει το κόστος προς κάθε γείτονα</a:t>
            </a:r>
            <a:r>
              <a:rPr lang="en-US" dirty="0" smtClean="0"/>
              <a:t> v: </a:t>
            </a:r>
            <a:r>
              <a:rPr lang="en-US" dirty="0" smtClean="0">
                <a:solidFill>
                  <a:srgbClr val="FF0000"/>
                </a:solidFill>
              </a:rPr>
              <a:t>c(</a:t>
            </a:r>
            <a:r>
              <a:rPr lang="en-US" dirty="0" err="1" smtClean="0">
                <a:solidFill>
                  <a:srgbClr val="FF0000"/>
                </a:solidFill>
              </a:rPr>
              <a:t>x,v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l-GR" dirty="0" smtClean="0"/>
              <a:t>Διατηρεί το διάνυσμα απόστασης των γειτόνων του. Για κάθε γείτονα</a:t>
            </a:r>
            <a:r>
              <a:rPr lang="en-US" dirty="0" smtClean="0"/>
              <a:t> v, </a:t>
            </a:r>
            <a:r>
              <a:rPr lang="el-GR" dirty="0" smtClean="0"/>
              <a:t>ο κόμβος </a:t>
            </a:r>
            <a:r>
              <a:rPr lang="en-US" dirty="0" smtClean="0"/>
              <a:t>x </a:t>
            </a:r>
            <a:r>
              <a:rPr lang="el-GR" dirty="0" smtClean="0"/>
              <a:t>διατηρεί</a:t>
            </a:r>
            <a:r>
              <a:rPr lang="en-US" dirty="0" smtClean="0"/>
              <a:t> </a:t>
            </a:r>
            <a:endParaRPr lang="el-GR" dirty="0" smtClean="0"/>
          </a:p>
          <a:p>
            <a:pPr marL="457200" lvl="1" indent="0">
              <a:buFont typeface="ZapfDingbats" pitchFamily="82" charset="2"/>
              <a:buNone/>
              <a:defRPr/>
            </a:pPr>
            <a:r>
              <a:rPr lang="el-GR" b="1" dirty="0" smtClean="0">
                <a:solidFill>
                  <a:srgbClr val="FF0000"/>
                </a:solidFill>
              </a:rPr>
              <a:t>   </a:t>
            </a:r>
            <a:r>
              <a:rPr lang="en-US" b="1" dirty="0" err="1" smtClean="0">
                <a:solidFill>
                  <a:srgbClr val="FF0000"/>
                </a:solidFill>
              </a:rPr>
              <a:t>D</a:t>
            </a:r>
            <a:r>
              <a:rPr lang="en-US" baseline="-25000" dirty="0" err="1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 = [</a:t>
            </a:r>
            <a:r>
              <a:rPr lang="en-US" dirty="0" err="1" smtClean="0">
                <a:solidFill>
                  <a:srgbClr val="FF0000"/>
                </a:solidFill>
              </a:rPr>
              <a:t>D</a:t>
            </a:r>
            <a:r>
              <a:rPr lang="en-US" baseline="-25000" dirty="0" err="1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(y): y </a:t>
            </a:r>
            <a:r>
              <a:rPr lang="ru-RU" dirty="0" smtClean="0">
                <a:solidFill>
                  <a:srgbClr val="FF0000"/>
                </a:solidFill>
              </a:rPr>
              <a:t>є</a:t>
            </a:r>
            <a:r>
              <a:rPr lang="en-US" dirty="0" smtClean="0">
                <a:solidFill>
                  <a:srgbClr val="FF0000"/>
                </a:solidFill>
              </a:rPr>
              <a:t> N ]</a:t>
            </a:r>
            <a:endParaRPr lang="en-US" dirty="0" smtClean="0"/>
          </a:p>
        </p:txBody>
      </p:sp>
      <p:sp>
        <p:nvSpPr>
          <p:cNvPr id="1269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7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1F187F1-9DA6-4C28-9EC4-A73ACA0AB664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42313" cy="1143000"/>
          </a:xfrm>
        </p:spPr>
        <p:txBody>
          <a:bodyPr/>
          <a:lstStyle/>
          <a:p>
            <a:r>
              <a:rPr lang="el-GR" sz="3600" smtClean="0"/>
              <a:t>Αλγόριθμος διανύσματος απόστασης</a:t>
            </a:r>
            <a:endParaRPr lang="en-US" sz="3600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94688" cy="1874838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l-GR" sz="2400" u="sng" dirty="0" smtClean="0">
                <a:solidFill>
                  <a:srgbClr val="FF0000"/>
                </a:solidFill>
              </a:rPr>
              <a:t>Βασική ιδέα</a:t>
            </a:r>
            <a:r>
              <a:rPr lang="en-US" sz="2400" u="sng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400" dirty="0" smtClean="0"/>
              <a:t>Τακτικά</a:t>
            </a:r>
            <a:r>
              <a:rPr lang="en-US" sz="2400" dirty="0" smtClean="0"/>
              <a:t>, </a:t>
            </a:r>
            <a:r>
              <a:rPr lang="el-GR" sz="2400" dirty="0" smtClean="0"/>
              <a:t>κάθε κόμβος στέλνει το δικό του διάνυσμα απόστασης στους γείτονές του</a:t>
            </a:r>
            <a:endParaRPr 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400" dirty="0" smtClean="0"/>
              <a:t>Όταν ο κόμβος</a:t>
            </a:r>
            <a:r>
              <a:rPr lang="en-US" sz="2400" dirty="0" smtClean="0"/>
              <a:t> x </a:t>
            </a:r>
            <a:r>
              <a:rPr lang="el-GR" sz="2400" dirty="0" smtClean="0"/>
              <a:t>λαμβάνει νέα εκτίμηση</a:t>
            </a:r>
            <a:r>
              <a:rPr lang="en-US" sz="2400" dirty="0" smtClean="0"/>
              <a:t> DV </a:t>
            </a:r>
            <a:r>
              <a:rPr lang="el-GR" sz="2400" dirty="0" smtClean="0"/>
              <a:t>από γείτονα</a:t>
            </a:r>
            <a:r>
              <a:rPr lang="en-US" sz="2400" dirty="0" smtClean="0"/>
              <a:t>, </a:t>
            </a:r>
            <a:r>
              <a:rPr lang="el-GR" sz="2400" dirty="0" smtClean="0"/>
              <a:t>ενημερώνει το δικό του</a:t>
            </a:r>
            <a:r>
              <a:rPr lang="en-US" sz="2400" dirty="0" smtClean="0"/>
              <a:t> DV </a:t>
            </a:r>
            <a:r>
              <a:rPr lang="el-GR" sz="2400" dirty="0" smtClean="0"/>
              <a:t>με χρήση της </a:t>
            </a:r>
            <a:r>
              <a:rPr lang="en-US" sz="2400" dirty="0" smtClean="0"/>
              <a:t>B-F </a:t>
            </a:r>
            <a:r>
              <a:rPr lang="el-GR" sz="2400" dirty="0" smtClean="0"/>
              <a:t>εξίσωσης</a:t>
            </a:r>
            <a:r>
              <a:rPr lang="en-US" sz="2400" dirty="0" smtClean="0"/>
              <a:t>: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809625" y="3654425"/>
            <a:ext cx="7348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i="1">
                <a:solidFill>
                  <a:srgbClr val="FF0000"/>
                </a:solidFill>
                <a:cs typeface="Times New Roman" pitchFamily="18" charset="0"/>
              </a:rPr>
              <a:t>D</a:t>
            </a:r>
            <a:r>
              <a:rPr lang="en-US" sz="2400" i="1" baseline="-30000">
                <a:solidFill>
                  <a:srgbClr val="FF0000"/>
                </a:solidFill>
                <a:cs typeface="Times New Roman" pitchFamily="18" charset="0"/>
              </a:rPr>
              <a:t>x</a:t>
            </a:r>
            <a:r>
              <a:rPr lang="en-US" sz="2400" i="1">
                <a:solidFill>
                  <a:srgbClr val="FF0000"/>
                </a:solidFill>
                <a:cs typeface="Times New Roman" pitchFamily="18" charset="0"/>
              </a:rPr>
              <a:t>(y) </a:t>
            </a:r>
            <a:r>
              <a:rPr lang="en-US" sz="2400" i="1">
                <a:solidFill>
                  <a:srgbClr val="FF0000"/>
                </a:solidFill>
                <a:ea typeface="Times New Roman" pitchFamily="18" charset="0"/>
                <a:cs typeface="Times" pitchFamily="18" charset="0"/>
              </a:rPr>
              <a:t>←</a:t>
            </a:r>
            <a:r>
              <a:rPr lang="en-US" sz="2400" i="1">
                <a:solidFill>
                  <a:srgbClr val="FF0000"/>
                </a:solidFill>
                <a:cs typeface="Times New Roman" pitchFamily="18" charset="0"/>
              </a:rPr>
              <a:t> min</a:t>
            </a:r>
            <a:r>
              <a:rPr lang="en-US" sz="2400" i="1" baseline="-30000">
                <a:solidFill>
                  <a:srgbClr val="FF0000"/>
                </a:solidFill>
                <a:cs typeface="Times New Roman" pitchFamily="18" charset="0"/>
              </a:rPr>
              <a:t>v</a:t>
            </a:r>
            <a:r>
              <a:rPr lang="en-US" sz="2400" i="1">
                <a:solidFill>
                  <a:srgbClr val="FF0000"/>
                </a:solidFill>
                <a:cs typeface="Times New Roman" pitchFamily="18" charset="0"/>
              </a:rPr>
              <a:t>{c(x,v) + D</a:t>
            </a:r>
            <a:r>
              <a:rPr lang="en-US" sz="2400" i="1" baseline="-30000">
                <a:solidFill>
                  <a:srgbClr val="FF0000"/>
                </a:solidFill>
                <a:cs typeface="Times New Roman" pitchFamily="18" charset="0"/>
              </a:rPr>
              <a:t>v</a:t>
            </a:r>
            <a:r>
              <a:rPr lang="en-US" sz="2400" i="1">
                <a:solidFill>
                  <a:srgbClr val="FF0000"/>
                </a:solidFill>
                <a:cs typeface="Times New Roman" pitchFamily="18" charset="0"/>
              </a:rPr>
              <a:t>(y)}    </a:t>
            </a:r>
            <a:r>
              <a:rPr lang="el-GR" sz="2400" i="1">
                <a:solidFill>
                  <a:srgbClr val="FF0000"/>
                </a:solidFill>
                <a:cs typeface="Times New Roman" pitchFamily="18" charset="0"/>
              </a:rPr>
              <a:t>για κάθε κόμβο</a:t>
            </a:r>
            <a:r>
              <a:rPr lang="en-US" sz="2400" i="1">
                <a:solidFill>
                  <a:srgbClr val="FF0000"/>
                </a:solidFill>
                <a:cs typeface="Times New Roman" pitchFamily="18" charset="0"/>
              </a:rPr>
              <a:t> y </a:t>
            </a:r>
            <a:r>
              <a:rPr lang="en-US" sz="2400" i="1">
                <a:solidFill>
                  <a:srgbClr val="FF0000"/>
                </a:solidFill>
                <a:ea typeface="MS Mincho"/>
                <a:cs typeface="MS Mincho"/>
              </a:rPr>
              <a:t>∊</a:t>
            </a:r>
            <a:r>
              <a:rPr lang="en-US" sz="2400" i="1">
                <a:solidFill>
                  <a:srgbClr val="FF0000"/>
                </a:solidFill>
                <a:cs typeface="Times New Roman" pitchFamily="18" charset="0"/>
              </a:rPr>
              <a:t> N</a:t>
            </a: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533400" y="4297363"/>
            <a:ext cx="77724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400" dirty="0"/>
              <a:t>Υπό φυσιολογικές συνθήκες</a:t>
            </a:r>
            <a:r>
              <a:rPr lang="en-US" sz="2400" dirty="0"/>
              <a:t>, </a:t>
            </a:r>
            <a:r>
              <a:rPr lang="el-GR" sz="2400" dirty="0"/>
              <a:t>η εκτίμηση</a:t>
            </a:r>
            <a:r>
              <a:rPr lang="en-US" sz="2400" dirty="0"/>
              <a:t> </a:t>
            </a:r>
            <a:r>
              <a:rPr lang="en-US" sz="2400" i="1" dirty="0" err="1">
                <a:cs typeface="Times New Roman" pitchFamily="18" charset="0"/>
              </a:rPr>
              <a:t>D</a:t>
            </a:r>
            <a:r>
              <a:rPr lang="en-US" sz="2400" i="1" baseline="-30000" dirty="0" err="1">
                <a:cs typeface="Times New Roman" pitchFamily="18" charset="0"/>
              </a:rPr>
              <a:t>x</a:t>
            </a:r>
            <a:r>
              <a:rPr lang="en-US" sz="2400" i="1" dirty="0">
                <a:cs typeface="Times New Roman" pitchFamily="18" charset="0"/>
              </a:rPr>
              <a:t>(y) </a:t>
            </a:r>
            <a:r>
              <a:rPr lang="el-GR" sz="2400" i="1" dirty="0">
                <a:cs typeface="Times New Roman" pitchFamily="18" charset="0"/>
              </a:rPr>
              <a:t>συγκλίνει στο πραγματικό ελάχιστο κόστος</a:t>
            </a:r>
            <a:r>
              <a:rPr lang="en-US" sz="2400" i="1" dirty="0">
                <a:latin typeface="Times" pitchFamily="18" charset="0"/>
                <a:cs typeface="Times New Roman" pitchFamily="18" charset="0"/>
              </a:rPr>
              <a:t> </a:t>
            </a:r>
            <a:r>
              <a:rPr lang="en-US" sz="2400" dirty="0" err="1"/>
              <a:t>d</a:t>
            </a:r>
            <a:r>
              <a:rPr lang="en-US" sz="2400" baseline="-25000" dirty="0" err="1"/>
              <a:t>x</a:t>
            </a:r>
            <a:r>
              <a:rPr lang="en-US" sz="2400" dirty="0"/>
              <a:t>(y) </a:t>
            </a:r>
          </a:p>
        </p:txBody>
      </p:sp>
      <p:sp>
        <p:nvSpPr>
          <p:cNvPr id="12800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55FFADCF-A551-43C3-BBF5-D7616DF21956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Αλγόριθμος Διανύσματος Απόστασης</a:t>
            </a:r>
            <a:endParaRPr lang="en-US" dirty="0" smtClean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8125" y="1362075"/>
            <a:ext cx="4105275" cy="503872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Επαναληπτικός</a:t>
            </a:r>
            <a:r>
              <a:rPr lang="en-US" sz="2400" dirty="0" smtClean="0">
                <a:solidFill>
                  <a:srgbClr val="FF0000"/>
                </a:solidFill>
              </a:rPr>
              <a:t>,</a:t>
            </a:r>
            <a:r>
              <a:rPr lang="el-GR" sz="2400" dirty="0" smtClean="0">
                <a:solidFill>
                  <a:srgbClr val="FF0000"/>
                </a:solidFill>
              </a:rPr>
              <a:t> ασύγχρονος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l-GR" sz="2000" dirty="0" smtClean="0"/>
              <a:t>κάθε τοπική επανάληψη προκαλείται από</a:t>
            </a:r>
            <a:r>
              <a:rPr lang="en-US" sz="20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αλλαγή κόστους τοπικής ζεύξης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μήνυμα ενημέρωσης </a:t>
            </a:r>
            <a:r>
              <a:rPr lang="en-US" sz="2000" dirty="0" smtClean="0"/>
              <a:t>DV </a:t>
            </a:r>
            <a:r>
              <a:rPr lang="el-GR" sz="2000" dirty="0" smtClean="0"/>
              <a:t>από γείτονα</a:t>
            </a:r>
            <a:endParaRPr lang="en-US" sz="2000" dirty="0" smtClean="0"/>
          </a:p>
          <a:p>
            <a:pPr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Κατανεμημένος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Κάθε κόμβος ειδοποιεί τους γείτονες </a:t>
            </a:r>
            <a:r>
              <a:rPr lang="el-GR" sz="2000" i="1" dirty="0" smtClean="0"/>
              <a:t>μόνο</a:t>
            </a:r>
            <a:r>
              <a:rPr lang="el-GR" sz="2000" dirty="0" smtClean="0"/>
              <a:t> όταν το </a:t>
            </a:r>
            <a:r>
              <a:rPr lang="en-US" sz="2000" dirty="0" smtClean="0"/>
              <a:t>DV </a:t>
            </a:r>
            <a:r>
              <a:rPr lang="el-GR" sz="2000" dirty="0" smtClean="0"/>
              <a:t> του αλλάζει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Οι γείτονες τότε ειδοποιούν τους γείτονές τους αν χρειάζεται</a:t>
            </a:r>
            <a:endParaRPr lang="en-US" sz="2000" dirty="0" smtClean="0"/>
          </a:p>
        </p:txBody>
      </p:sp>
      <p:grpSp>
        <p:nvGrpSpPr>
          <p:cNvPr id="129028" name="Group 4"/>
          <p:cNvGrpSpPr>
            <a:grpSpLocks/>
          </p:cNvGrpSpPr>
          <p:nvPr/>
        </p:nvGrpSpPr>
        <p:grpSpPr bwMode="auto">
          <a:xfrm>
            <a:off x="5229225" y="1762125"/>
            <a:ext cx="3749675" cy="4108451"/>
            <a:chOff x="3354" y="954"/>
            <a:chExt cx="2362" cy="2588"/>
          </a:xfrm>
        </p:grpSpPr>
        <p:sp>
          <p:nvSpPr>
            <p:cNvPr id="129031" name="Text Box 5"/>
            <p:cNvSpPr txBox="1">
              <a:spLocks noChangeArrowheads="1"/>
            </p:cNvSpPr>
            <p:nvPr/>
          </p:nvSpPr>
          <p:spPr bwMode="auto">
            <a:xfrm>
              <a:off x="3372" y="954"/>
              <a:ext cx="2344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400" dirty="0">
                <a:latin typeface="Times New Roman" pitchFamily="18" charset="0"/>
              </a:endParaRPr>
            </a:p>
            <a:p>
              <a:pPr eaLnBrk="0" hangingPunct="0">
                <a:spcBef>
                  <a:spcPct val="50000"/>
                </a:spcBef>
              </a:pPr>
              <a:endParaRPr lang="el-GR" sz="800" i="1" dirty="0">
                <a:solidFill>
                  <a:schemeClr val="accent2"/>
                </a:solidFill>
                <a:latin typeface="Arial" charset="0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l-GR" sz="1600" i="1" dirty="0">
                  <a:solidFill>
                    <a:schemeClr val="accent2"/>
                  </a:solidFill>
                  <a:latin typeface="Arial" charset="0"/>
                </a:rPr>
                <a:t>περίμενε</a:t>
              </a:r>
              <a:r>
                <a:rPr lang="en-US" sz="1400" dirty="0">
                  <a:latin typeface="Arial" charset="0"/>
                </a:rPr>
                <a:t> </a:t>
              </a:r>
              <a:r>
                <a:rPr lang="el-GR" sz="1600" dirty="0">
                  <a:latin typeface="Arial" charset="0"/>
                </a:rPr>
                <a:t>για</a:t>
              </a:r>
              <a:r>
                <a:rPr lang="en-US" sz="1600" dirty="0">
                  <a:latin typeface="Arial" charset="0"/>
                </a:rPr>
                <a:t> (</a:t>
              </a:r>
              <a:r>
                <a:rPr lang="el-GR" sz="1600" dirty="0">
                  <a:latin typeface="Arial" charset="0"/>
                </a:rPr>
                <a:t>αλλαγή κόστους τοπικής ζεύξης ή μήνυμα από γείτονες</a:t>
              </a:r>
              <a:r>
                <a:rPr lang="en-US" sz="1600" dirty="0">
                  <a:latin typeface="Arial" charset="0"/>
                </a:rPr>
                <a:t>)</a:t>
              </a:r>
            </a:p>
            <a:p>
              <a:pPr eaLnBrk="0" hangingPunct="0">
                <a:spcBef>
                  <a:spcPct val="50000"/>
                </a:spcBef>
              </a:pPr>
              <a:endParaRPr lang="en-US" sz="2400" dirty="0" smtClean="0">
                <a:latin typeface="Arial" charset="0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l-GR" sz="1600" i="1" dirty="0" err="1" smtClean="0">
                  <a:solidFill>
                    <a:schemeClr val="accent2"/>
                  </a:solidFill>
                  <a:latin typeface="Arial" charset="0"/>
                </a:rPr>
                <a:t>Ξαναυπολόγισε</a:t>
              </a:r>
              <a:r>
                <a:rPr lang="el-GR" sz="1600" i="1" dirty="0" smtClean="0">
                  <a:latin typeface="Arial" charset="0"/>
                </a:rPr>
                <a:t> </a:t>
              </a:r>
              <a:r>
                <a:rPr lang="el-GR" sz="1600" i="1" dirty="0">
                  <a:latin typeface="Arial" charset="0"/>
                </a:rPr>
                <a:t>τις εκτιμήσεις</a:t>
              </a:r>
              <a:endParaRPr lang="en-US" sz="1600" dirty="0">
                <a:latin typeface="Arial" charset="0"/>
              </a:endParaRPr>
            </a:p>
            <a:p>
              <a:pPr eaLnBrk="0" hangingPunct="0">
                <a:spcBef>
                  <a:spcPct val="50000"/>
                </a:spcBef>
              </a:pPr>
              <a:endParaRPr lang="en-US" sz="2000" dirty="0">
                <a:latin typeface="Arial" charset="0"/>
              </a:endParaRPr>
            </a:p>
            <a:p>
              <a:pPr eaLnBrk="0" hangingPunct="0">
                <a:spcBef>
                  <a:spcPct val="50000"/>
                </a:spcBef>
              </a:pPr>
              <a:endParaRPr lang="el-GR" sz="1400" dirty="0">
                <a:latin typeface="Arial" charset="0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l-GR" sz="1600" dirty="0">
                  <a:latin typeface="Arial" charset="0"/>
                </a:rPr>
                <a:t>Αν το </a:t>
              </a:r>
              <a:r>
                <a:rPr lang="en-US" sz="1600" dirty="0">
                  <a:latin typeface="Arial" charset="0"/>
                </a:rPr>
                <a:t>DV </a:t>
              </a:r>
              <a:r>
                <a:rPr lang="el-GR" sz="1600" dirty="0">
                  <a:latin typeface="Arial" charset="0"/>
                </a:rPr>
                <a:t>προς κάποιο προορισμό έχει αλλάξει</a:t>
              </a:r>
              <a:r>
                <a:rPr lang="en-US" sz="1600" dirty="0">
                  <a:latin typeface="Arial" charset="0"/>
                </a:rPr>
                <a:t>, </a:t>
              </a:r>
              <a:r>
                <a:rPr lang="el-GR" sz="1600" i="1" dirty="0">
                  <a:solidFill>
                    <a:schemeClr val="accent2"/>
                  </a:solidFill>
                  <a:latin typeface="Arial" charset="0"/>
                </a:rPr>
                <a:t>ειδοποίησε </a:t>
              </a:r>
              <a:r>
                <a:rPr lang="el-GR" sz="1600" dirty="0">
                  <a:latin typeface="Arial" charset="0"/>
                </a:rPr>
                <a:t>τους γείτονες</a:t>
              </a:r>
              <a:r>
                <a:rPr lang="en-US" sz="1600" dirty="0">
                  <a:latin typeface="Arial" charset="0"/>
                </a:rPr>
                <a:t> 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29032" name="Line 6"/>
            <p:cNvSpPr>
              <a:spLocks noChangeShapeType="1"/>
            </p:cNvSpPr>
            <p:nvPr/>
          </p:nvSpPr>
          <p:spPr bwMode="auto">
            <a:xfrm>
              <a:off x="4344" y="1776"/>
              <a:ext cx="0" cy="3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033" name="Line 7"/>
            <p:cNvSpPr>
              <a:spLocks noChangeShapeType="1"/>
            </p:cNvSpPr>
            <p:nvPr/>
          </p:nvSpPr>
          <p:spPr bwMode="auto">
            <a:xfrm>
              <a:off x="4338" y="2418"/>
              <a:ext cx="0" cy="3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034" name="Freeform 8"/>
            <p:cNvSpPr>
              <a:spLocks/>
            </p:cNvSpPr>
            <p:nvPr/>
          </p:nvSpPr>
          <p:spPr bwMode="auto">
            <a:xfrm>
              <a:off x="3354" y="1212"/>
              <a:ext cx="978" cy="2256"/>
            </a:xfrm>
            <a:custGeom>
              <a:avLst/>
              <a:gdLst>
                <a:gd name="T0" fmla="*/ 960 w 978"/>
                <a:gd name="T1" fmla="*/ 2010 h 2256"/>
                <a:gd name="T2" fmla="*/ 961 w 978"/>
                <a:gd name="T3" fmla="*/ 2256 h 2256"/>
                <a:gd name="T4" fmla="*/ 0 w 978"/>
                <a:gd name="T5" fmla="*/ 2256 h 2256"/>
                <a:gd name="T6" fmla="*/ 0 w 978"/>
                <a:gd name="T7" fmla="*/ 0 h 2256"/>
                <a:gd name="T8" fmla="*/ 978 w 978"/>
                <a:gd name="T9" fmla="*/ 0 h 2256"/>
                <a:gd name="T10" fmla="*/ 978 w 978"/>
                <a:gd name="T11" fmla="*/ 155 h 2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8"/>
                <a:gd name="T19" fmla="*/ 0 h 2256"/>
                <a:gd name="T20" fmla="*/ 978 w 978"/>
                <a:gd name="T21" fmla="*/ 2256 h 2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8" h="2256">
                  <a:moveTo>
                    <a:pt x="960" y="2010"/>
                  </a:moveTo>
                  <a:lnTo>
                    <a:pt x="961" y="2256"/>
                  </a:lnTo>
                  <a:lnTo>
                    <a:pt x="0" y="2256"/>
                  </a:lnTo>
                  <a:lnTo>
                    <a:pt x="0" y="0"/>
                  </a:lnTo>
                  <a:lnTo>
                    <a:pt x="978" y="0"/>
                  </a:lnTo>
                  <a:lnTo>
                    <a:pt x="978" y="155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29029" name="Text Box 9"/>
          <p:cNvSpPr txBox="1">
            <a:spLocks noChangeArrowheads="1"/>
          </p:cNvSpPr>
          <p:nvPr/>
        </p:nvSpPr>
        <p:spPr bwMode="auto">
          <a:xfrm>
            <a:off x="4873625" y="1379538"/>
            <a:ext cx="2047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sz="2400">
                <a:solidFill>
                  <a:srgbClr val="FF0000"/>
                </a:solidFill>
              </a:rPr>
              <a:t>Κάθε κόμβος</a:t>
            </a:r>
            <a:r>
              <a:rPr lang="en-US" sz="2400">
                <a:solidFill>
                  <a:srgbClr val="FF0000"/>
                </a:solidFill>
              </a:rPr>
              <a:t>: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9030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15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F14D24C2-03F1-4E5D-B285-8CF449686DAF}" type="slidenum">
              <a:rPr lang="en-US" smtClean="0"/>
              <a:pPr/>
              <a:t>87</a:t>
            </a:fld>
            <a:endParaRPr lang="en-US" smtClean="0"/>
          </a:p>
        </p:txBody>
      </p:sp>
      <p:grpSp>
        <p:nvGrpSpPr>
          <p:cNvPr id="130050" name="Group 2"/>
          <p:cNvGrpSpPr>
            <a:grpSpLocks/>
          </p:cNvGrpSpPr>
          <p:nvPr/>
        </p:nvGrpSpPr>
        <p:grpSpPr bwMode="auto">
          <a:xfrm>
            <a:off x="533400" y="990600"/>
            <a:ext cx="1752600" cy="1738313"/>
            <a:chOff x="240" y="192"/>
            <a:chExt cx="1104" cy="1095"/>
          </a:xfrm>
        </p:grpSpPr>
        <p:sp>
          <p:nvSpPr>
            <p:cNvPr id="130148" name="Line 3"/>
            <p:cNvSpPr>
              <a:spLocks noChangeShapeType="1"/>
            </p:cNvSpPr>
            <p:nvPr/>
          </p:nvSpPr>
          <p:spPr bwMode="auto">
            <a:xfrm>
              <a:off x="672" y="48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0149" name="Line 4"/>
            <p:cNvSpPr>
              <a:spLocks noChangeShapeType="1"/>
            </p:cNvSpPr>
            <p:nvPr/>
          </p:nvSpPr>
          <p:spPr bwMode="auto">
            <a:xfrm>
              <a:off x="480" y="62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0150" name="Text Box 5"/>
            <p:cNvSpPr txBox="1">
              <a:spLocks noChangeArrowheads="1"/>
            </p:cNvSpPr>
            <p:nvPr/>
          </p:nvSpPr>
          <p:spPr bwMode="auto">
            <a:xfrm>
              <a:off x="672" y="384"/>
              <a:ext cx="6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x   y   z</a:t>
              </a:r>
            </a:p>
          </p:txBody>
        </p:sp>
        <p:sp>
          <p:nvSpPr>
            <p:cNvPr id="130151" name="Text Box 6"/>
            <p:cNvSpPr txBox="1">
              <a:spLocks noChangeArrowheads="1"/>
            </p:cNvSpPr>
            <p:nvPr/>
          </p:nvSpPr>
          <p:spPr bwMode="auto">
            <a:xfrm>
              <a:off x="480" y="624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x</a:t>
              </a:r>
            </a:p>
          </p:txBody>
        </p:sp>
        <p:sp>
          <p:nvSpPr>
            <p:cNvPr id="130152" name="Text Box 7"/>
            <p:cNvSpPr txBox="1">
              <a:spLocks noChangeArrowheads="1"/>
            </p:cNvSpPr>
            <p:nvPr/>
          </p:nvSpPr>
          <p:spPr bwMode="auto">
            <a:xfrm>
              <a:off x="480" y="816"/>
              <a:ext cx="1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y</a:t>
              </a:r>
            </a:p>
          </p:txBody>
        </p:sp>
        <p:sp>
          <p:nvSpPr>
            <p:cNvPr id="130153" name="Text Box 8"/>
            <p:cNvSpPr txBox="1">
              <a:spLocks noChangeArrowheads="1"/>
            </p:cNvSpPr>
            <p:nvPr/>
          </p:nvSpPr>
          <p:spPr bwMode="auto">
            <a:xfrm>
              <a:off x="480" y="1008"/>
              <a:ext cx="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z</a:t>
              </a:r>
            </a:p>
          </p:txBody>
        </p:sp>
        <p:sp>
          <p:nvSpPr>
            <p:cNvPr id="130154" name="Text Box 9"/>
            <p:cNvSpPr txBox="1">
              <a:spLocks noChangeArrowheads="1"/>
            </p:cNvSpPr>
            <p:nvPr/>
          </p:nvSpPr>
          <p:spPr bwMode="auto">
            <a:xfrm>
              <a:off x="672" y="624"/>
              <a:ext cx="5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0  2   7</a:t>
              </a:r>
            </a:p>
          </p:txBody>
        </p:sp>
        <p:sp>
          <p:nvSpPr>
            <p:cNvPr id="130155" name="Text Box 10"/>
            <p:cNvSpPr txBox="1">
              <a:spLocks noChangeArrowheads="1"/>
            </p:cNvSpPr>
            <p:nvPr/>
          </p:nvSpPr>
          <p:spPr bwMode="auto">
            <a:xfrm>
              <a:off x="672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0156" name="Text Box 11"/>
            <p:cNvSpPr txBox="1">
              <a:spLocks noChangeArrowheads="1"/>
            </p:cNvSpPr>
            <p:nvPr/>
          </p:nvSpPr>
          <p:spPr bwMode="auto">
            <a:xfrm>
              <a:off x="816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0157" name="Text Box 12"/>
            <p:cNvSpPr txBox="1">
              <a:spLocks noChangeArrowheads="1"/>
            </p:cNvSpPr>
            <p:nvPr/>
          </p:nvSpPr>
          <p:spPr bwMode="auto">
            <a:xfrm>
              <a:off x="1056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0158" name="Text Box 13"/>
            <p:cNvSpPr txBox="1">
              <a:spLocks noChangeArrowheads="1"/>
            </p:cNvSpPr>
            <p:nvPr/>
          </p:nvSpPr>
          <p:spPr bwMode="auto">
            <a:xfrm>
              <a:off x="672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0159" name="Text Box 14"/>
            <p:cNvSpPr txBox="1">
              <a:spLocks noChangeArrowheads="1"/>
            </p:cNvSpPr>
            <p:nvPr/>
          </p:nvSpPr>
          <p:spPr bwMode="auto">
            <a:xfrm>
              <a:off x="816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0160" name="Text Box 15"/>
            <p:cNvSpPr txBox="1">
              <a:spLocks noChangeArrowheads="1"/>
            </p:cNvSpPr>
            <p:nvPr/>
          </p:nvSpPr>
          <p:spPr bwMode="auto">
            <a:xfrm>
              <a:off x="1056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0161" name="Text Box 16"/>
            <p:cNvSpPr txBox="1">
              <a:spLocks noChangeArrowheads="1"/>
            </p:cNvSpPr>
            <p:nvPr/>
          </p:nvSpPr>
          <p:spPr bwMode="auto">
            <a:xfrm rot="-5400000">
              <a:off x="133" y="827"/>
              <a:ext cx="4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from</a:t>
              </a:r>
            </a:p>
          </p:txBody>
        </p:sp>
        <p:sp>
          <p:nvSpPr>
            <p:cNvPr id="130162" name="Text Box 17"/>
            <p:cNvSpPr txBox="1">
              <a:spLocks noChangeArrowheads="1"/>
            </p:cNvSpPr>
            <p:nvPr/>
          </p:nvSpPr>
          <p:spPr bwMode="auto">
            <a:xfrm>
              <a:off x="672" y="192"/>
              <a:ext cx="5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cost to</a:t>
              </a:r>
            </a:p>
          </p:txBody>
        </p:sp>
      </p:grpSp>
      <p:sp>
        <p:nvSpPr>
          <p:cNvPr id="130051" name="Text Box 18"/>
          <p:cNvSpPr txBox="1">
            <a:spLocks noChangeArrowheads="1"/>
          </p:cNvSpPr>
          <p:nvPr/>
        </p:nvSpPr>
        <p:spPr bwMode="auto">
          <a:xfrm rot="-5400000">
            <a:off x="362744" y="38282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0052" name="Text Box 19"/>
          <p:cNvSpPr txBox="1">
            <a:spLocks noChangeArrowheads="1"/>
          </p:cNvSpPr>
          <p:nvPr/>
        </p:nvSpPr>
        <p:spPr bwMode="auto">
          <a:xfrm rot="-5400000">
            <a:off x="362744" y="55808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0053" name="Line 29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54" name="Line 30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55" name="Text Box 31"/>
          <p:cNvSpPr txBox="1">
            <a:spLocks noChangeArrowheads="1"/>
          </p:cNvSpPr>
          <p:nvPr/>
        </p:nvSpPr>
        <p:spPr bwMode="auto">
          <a:xfrm>
            <a:off x="3276600" y="12954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0056" name="Text Box 32"/>
          <p:cNvSpPr txBox="1">
            <a:spLocks noChangeArrowheads="1"/>
          </p:cNvSpPr>
          <p:nvPr/>
        </p:nvSpPr>
        <p:spPr bwMode="auto">
          <a:xfrm>
            <a:off x="2971800" y="16764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0057" name="Text Box 33"/>
          <p:cNvSpPr txBox="1">
            <a:spLocks noChangeArrowheads="1"/>
          </p:cNvSpPr>
          <p:nvPr/>
        </p:nvSpPr>
        <p:spPr bwMode="auto">
          <a:xfrm>
            <a:off x="2971800" y="19812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0058" name="Text Box 34"/>
          <p:cNvSpPr txBox="1">
            <a:spLocks noChangeArrowheads="1"/>
          </p:cNvSpPr>
          <p:nvPr/>
        </p:nvSpPr>
        <p:spPr bwMode="auto">
          <a:xfrm>
            <a:off x="2971800" y="22860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0059" name="Text Box 35"/>
          <p:cNvSpPr txBox="1">
            <a:spLocks noChangeArrowheads="1"/>
          </p:cNvSpPr>
          <p:nvPr/>
        </p:nvSpPr>
        <p:spPr bwMode="auto">
          <a:xfrm>
            <a:off x="3297238" y="16764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</a:t>
            </a:r>
          </a:p>
        </p:txBody>
      </p:sp>
      <p:sp>
        <p:nvSpPr>
          <p:cNvPr id="130060" name="Text Box 36"/>
          <p:cNvSpPr txBox="1">
            <a:spLocks noChangeArrowheads="1"/>
          </p:cNvSpPr>
          <p:nvPr/>
        </p:nvSpPr>
        <p:spPr bwMode="auto">
          <a:xfrm rot="-5400000">
            <a:off x="2420144" y="19994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0061" name="Text Box 37"/>
          <p:cNvSpPr txBox="1">
            <a:spLocks noChangeArrowheads="1"/>
          </p:cNvSpPr>
          <p:nvPr/>
        </p:nvSpPr>
        <p:spPr bwMode="auto">
          <a:xfrm>
            <a:off x="3276600" y="9906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0062" name="Line 38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63" name="Line 39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64" name="Text Box 40"/>
          <p:cNvSpPr txBox="1">
            <a:spLocks noChangeArrowheads="1"/>
          </p:cNvSpPr>
          <p:nvPr/>
        </p:nvSpPr>
        <p:spPr bwMode="auto">
          <a:xfrm>
            <a:off x="1219200" y="30480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0065" name="Text Box 41"/>
          <p:cNvSpPr txBox="1">
            <a:spLocks noChangeArrowheads="1"/>
          </p:cNvSpPr>
          <p:nvPr/>
        </p:nvSpPr>
        <p:spPr bwMode="auto">
          <a:xfrm>
            <a:off x="914400" y="34290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0066" name="Text Box 42"/>
          <p:cNvSpPr txBox="1">
            <a:spLocks noChangeArrowheads="1"/>
          </p:cNvSpPr>
          <p:nvPr/>
        </p:nvSpPr>
        <p:spPr bwMode="auto">
          <a:xfrm>
            <a:off x="914400" y="37338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0067" name="Text Box 43"/>
          <p:cNvSpPr txBox="1">
            <a:spLocks noChangeArrowheads="1"/>
          </p:cNvSpPr>
          <p:nvPr/>
        </p:nvSpPr>
        <p:spPr bwMode="auto">
          <a:xfrm>
            <a:off x="914400" y="40386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0068" name="Text Box 44"/>
          <p:cNvSpPr txBox="1">
            <a:spLocks noChangeArrowheads="1"/>
          </p:cNvSpPr>
          <p:nvPr/>
        </p:nvSpPr>
        <p:spPr bwMode="auto">
          <a:xfrm>
            <a:off x="1524000" y="34290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0069" name="Text Box 45"/>
          <p:cNvSpPr txBox="1">
            <a:spLocks noChangeArrowheads="1"/>
          </p:cNvSpPr>
          <p:nvPr/>
        </p:nvSpPr>
        <p:spPr bwMode="auto">
          <a:xfrm>
            <a:off x="1828800" y="34290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0070" name="Text Box 46"/>
          <p:cNvSpPr txBox="1">
            <a:spLocks noChangeArrowheads="1"/>
          </p:cNvSpPr>
          <p:nvPr/>
        </p:nvSpPr>
        <p:spPr bwMode="auto">
          <a:xfrm>
            <a:off x="12192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0071" name="Text Box 47"/>
          <p:cNvSpPr txBox="1">
            <a:spLocks noChangeArrowheads="1"/>
          </p:cNvSpPr>
          <p:nvPr/>
        </p:nvSpPr>
        <p:spPr bwMode="auto">
          <a:xfrm>
            <a:off x="14478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0072" name="Text Box 48"/>
          <p:cNvSpPr txBox="1">
            <a:spLocks noChangeArrowheads="1"/>
          </p:cNvSpPr>
          <p:nvPr/>
        </p:nvSpPr>
        <p:spPr bwMode="auto">
          <a:xfrm>
            <a:off x="18288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0073" name="Text Box 49"/>
          <p:cNvSpPr txBox="1">
            <a:spLocks noChangeArrowheads="1"/>
          </p:cNvSpPr>
          <p:nvPr/>
        </p:nvSpPr>
        <p:spPr bwMode="auto">
          <a:xfrm>
            <a:off x="1357313" y="2814638"/>
            <a:ext cx="938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0074" name="Line 86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75" name="Line 87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76" name="Text Box 88"/>
          <p:cNvSpPr txBox="1">
            <a:spLocks noChangeArrowheads="1"/>
          </p:cNvSpPr>
          <p:nvPr/>
        </p:nvSpPr>
        <p:spPr bwMode="auto">
          <a:xfrm>
            <a:off x="1219200" y="48768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0077" name="Text Box 89"/>
          <p:cNvSpPr txBox="1">
            <a:spLocks noChangeArrowheads="1"/>
          </p:cNvSpPr>
          <p:nvPr/>
        </p:nvSpPr>
        <p:spPr bwMode="auto">
          <a:xfrm>
            <a:off x="914400" y="52578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0078" name="Text Box 90"/>
          <p:cNvSpPr txBox="1">
            <a:spLocks noChangeArrowheads="1"/>
          </p:cNvSpPr>
          <p:nvPr/>
        </p:nvSpPr>
        <p:spPr bwMode="auto">
          <a:xfrm>
            <a:off x="914400" y="55626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0079" name="Text Box 91"/>
          <p:cNvSpPr txBox="1">
            <a:spLocks noChangeArrowheads="1"/>
          </p:cNvSpPr>
          <p:nvPr/>
        </p:nvSpPr>
        <p:spPr bwMode="auto">
          <a:xfrm>
            <a:off x="914400" y="58674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0080" name="Text Box 92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0081" name="Text Box 93"/>
          <p:cNvSpPr txBox="1">
            <a:spLocks noChangeArrowheads="1"/>
          </p:cNvSpPr>
          <p:nvPr/>
        </p:nvSpPr>
        <p:spPr bwMode="auto">
          <a:xfrm>
            <a:off x="1447800" y="5638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0082" name="Text Box 94"/>
          <p:cNvSpPr txBox="1">
            <a:spLocks noChangeArrowheads="1"/>
          </p:cNvSpPr>
          <p:nvPr/>
        </p:nvSpPr>
        <p:spPr bwMode="auto">
          <a:xfrm>
            <a:off x="1828800" y="5638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0083" name="Text Box 95"/>
          <p:cNvSpPr txBox="1">
            <a:spLocks noChangeArrowheads="1"/>
          </p:cNvSpPr>
          <p:nvPr/>
        </p:nvSpPr>
        <p:spPr bwMode="auto">
          <a:xfrm>
            <a:off x="1219200" y="59436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7</a:t>
            </a:r>
          </a:p>
        </p:txBody>
      </p:sp>
      <p:sp>
        <p:nvSpPr>
          <p:cNvPr id="130084" name="Text Box 96"/>
          <p:cNvSpPr txBox="1">
            <a:spLocks noChangeArrowheads="1"/>
          </p:cNvSpPr>
          <p:nvPr/>
        </p:nvSpPr>
        <p:spPr bwMode="auto">
          <a:xfrm>
            <a:off x="1447800" y="59436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</a:t>
            </a:r>
          </a:p>
        </p:txBody>
      </p:sp>
      <p:sp>
        <p:nvSpPr>
          <p:cNvPr id="130085" name="Text Box 97"/>
          <p:cNvSpPr txBox="1">
            <a:spLocks noChangeArrowheads="1"/>
          </p:cNvSpPr>
          <p:nvPr/>
        </p:nvSpPr>
        <p:spPr bwMode="auto">
          <a:xfrm>
            <a:off x="1828800" y="59436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</a:t>
            </a:r>
          </a:p>
        </p:txBody>
      </p:sp>
      <p:sp>
        <p:nvSpPr>
          <p:cNvPr id="130086" name="Text Box 98"/>
          <p:cNvSpPr txBox="1">
            <a:spLocks noChangeArrowheads="1"/>
          </p:cNvSpPr>
          <p:nvPr/>
        </p:nvSpPr>
        <p:spPr bwMode="auto">
          <a:xfrm>
            <a:off x="1219200" y="45720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0087" name="Text Box 99"/>
          <p:cNvSpPr txBox="1">
            <a:spLocks noChangeArrowheads="1"/>
          </p:cNvSpPr>
          <p:nvPr/>
        </p:nvSpPr>
        <p:spPr bwMode="auto">
          <a:xfrm>
            <a:off x="1219200" y="3505200"/>
            <a:ext cx="976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  <a:p>
            <a:pPr eaLnBrk="0" hangingPunct="0"/>
            <a:r>
              <a:rPr lang="en-US"/>
              <a:t>2   0   1</a:t>
            </a:r>
          </a:p>
        </p:txBody>
      </p:sp>
      <p:sp>
        <p:nvSpPr>
          <p:cNvPr id="130088" name="Text Box 100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∞ ∞  ∞</a:t>
            </a:r>
          </a:p>
        </p:txBody>
      </p:sp>
      <p:sp>
        <p:nvSpPr>
          <p:cNvPr id="130089" name="Text Box 101"/>
          <p:cNvSpPr txBox="1">
            <a:spLocks noChangeArrowheads="1"/>
          </p:cNvSpPr>
          <p:nvPr/>
        </p:nvSpPr>
        <p:spPr bwMode="auto">
          <a:xfrm>
            <a:off x="3260725" y="2022475"/>
            <a:ext cx="97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2   0   1</a:t>
            </a:r>
          </a:p>
        </p:txBody>
      </p:sp>
      <p:sp>
        <p:nvSpPr>
          <p:cNvPr id="130090" name="Text Box 102"/>
          <p:cNvSpPr txBox="1">
            <a:spLocks noChangeArrowheads="1"/>
          </p:cNvSpPr>
          <p:nvPr/>
        </p:nvSpPr>
        <p:spPr bwMode="auto">
          <a:xfrm>
            <a:off x="3260725" y="2327275"/>
            <a:ext cx="97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7   1   0</a:t>
            </a:r>
          </a:p>
        </p:txBody>
      </p:sp>
      <p:sp>
        <p:nvSpPr>
          <p:cNvPr id="130091" name="Line 113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92" name="Line 114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93" name="Line 115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94" name="Line 116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95" name="Line 117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96" name="Line 118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97" name="Line 12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98" name="Text Box 124"/>
          <p:cNvSpPr txBox="1">
            <a:spLocks noChangeArrowheads="1"/>
          </p:cNvSpPr>
          <p:nvPr/>
        </p:nvSpPr>
        <p:spPr bwMode="auto">
          <a:xfrm>
            <a:off x="6069013" y="6142038"/>
            <a:ext cx="658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time</a:t>
            </a:r>
          </a:p>
        </p:txBody>
      </p:sp>
      <p:grpSp>
        <p:nvGrpSpPr>
          <p:cNvPr id="130099" name="Group 125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30114" name="Freeform 12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30115" name="Group 127"/>
            <p:cNvGrpSpPr>
              <a:grpSpLocks/>
            </p:cNvGrpSpPr>
            <p:nvPr/>
          </p:nvGrpSpPr>
          <p:grpSpPr bwMode="auto">
            <a:xfrm>
              <a:off x="2448" y="74"/>
              <a:ext cx="1161" cy="675"/>
              <a:chOff x="-17" y="1286"/>
              <a:chExt cx="1161" cy="675"/>
            </a:xfrm>
          </p:grpSpPr>
          <p:sp>
            <p:nvSpPr>
              <p:cNvPr id="130116" name="Freeform 12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0117" name="Oval 12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0118" name="Line 13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0119" name="Line 13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0120" name="Rectangle 13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0121" name="Oval 13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0122" name="Freeform 13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0123" name="Freeform 13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30124" name="Group 136"/>
              <p:cNvGrpSpPr>
                <a:grpSpLocks/>
              </p:cNvGrpSpPr>
              <p:nvPr/>
            </p:nvGrpSpPr>
            <p:grpSpPr bwMode="auto">
              <a:xfrm>
                <a:off x="32" y="1598"/>
                <a:ext cx="210" cy="250"/>
                <a:chOff x="2952" y="2429"/>
                <a:chExt cx="211" cy="250"/>
              </a:xfrm>
            </p:grpSpPr>
            <p:sp>
              <p:nvSpPr>
                <p:cNvPr id="130146" name="Rectangle 1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0147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2952" y="2429"/>
                  <a:ext cx="211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x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30125" name="Group 139"/>
              <p:cNvGrpSpPr>
                <a:grpSpLocks/>
              </p:cNvGrpSpPr>
              <p:nvPr/>
            </p:nvGrpSpPr>
            <p:grpSpPr bwMode="auto">
              <a:xfrm>
                <a:off x="828" y="1580"/>
                <a:ext cx="316" cy="288"/>
                <a:chOff x="1740" y="2276"/>
                <a:chExt cx="316" cy="288"/>
              </a:xfrm>
            </p:grpSpPr>
            <p:sp>
              <p:nvSpPr>
                <p:cNvPr id="130138" name="Oval 14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0139" name="Line 14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0140" name="Line 14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0141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30142" name="Oval 14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30143" name="Group 145"/>
                <p:cNvGrpSpPr>
                  <a:grpSpLocks/>
                </p:cNvGrpSpPr>
                <p:nvPr/>
              </p:nvGrpSpPr>
              <p:grpSpPr bwMode="auto">
                <a:xfrm>
                  <a:off x="1792" y="2276"/>
                  <a:ext cx="219" cy="288"/>
                  <a:chOff x="2948" y="2399"/>
                  <a:chExt cx="220" cy="288"/>
                </a:xfrm>
              </p:grpSpPr>
              <p:sp>
                <p:nvSpPr>
                  <p:cNvPr id="130144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/>
                  </a:p>
                </p:txBody>
              </p:sp>
              <p:sp>
                <p:nvSpPr>
                  <p:cNvPr id="130145" name="Text Box 1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8" y="2399"/>
                    <a:ext cx="220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400"/>
                      <a:t>z</a:t>
                    </a:r>
                  </a:p>
                </p:txBody>
              </p:sp>
            </p:grpSp>
          </p:grpSp>
          <p:sp>
            <p:nvSpPr>
              <p:cNvPr id="130126" name="Text Box 148"/>
              <p:cNvSpPr txBox="1">
                <a:spLocks noChangeArrowheads="1"/>
              </p:cNvSpPr>
              <p:nvPr/>
            </p:nvSpPr>
            <p:spPr bwMode="auto">
              <a:xfrm>
                <a:off x="731" y="140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1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0127" name="Text Box 149"/>
              <p:cNvSpPr txBox="1">
                <a:spLocks noChangeArrowheads="1"/>
              </p:cNvSpPr>
              <p:nvPr/>
            </p:nvSpPr>
            <p:spPr bwMode="auto">
              <a:xfrm>
                <a:off x="192" y="1397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2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0128" name="Text Box 150"/>
              <p:cNvSpPr txBox="1">
                <a:spLocks noChangeArrowheads="1"/>
              </p:cNvSpPr>
              <p:nvPr/>
            </p:nvSpPr>
            <p:spPr bwMode="auto">
              <a:xfrm>
                <a:off x="477" y="173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7</a:t>
                </a:r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130129" name="Group 151"/>
              <p:cNvGrpSpPr>
                <a:grpSpLocks/>
              </p:cNvGrpSpPr>
              <p:nvPr/>
            </p:nvGrpSpPr>
            <p:grpSpPr bwMode="auto">
              <a:xfrm>
                <a:off x="408" y="1286"/>
                <a:ext cx="316" cy="250"/>
                <a:chOff x="1740" y="2306"/>
                <a:chExt cx="316" cy="250"/>
              </a:xfrm>
            </p:grpSpPr>
            <p:sp>
              <p:nvSpPr>
                <p:cNvPr id="130130" name="Oval 15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0131" name="Line 15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0132" name="Line 15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0133" name="Rectangle 15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30134" name="Oval 15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30135" name="Group 157"/>
                <p:cNvGrpSpPr>
                  <a:grpSpLocks/>
                </p:cNvGrpSpPr>
                <p:nvPr/>
              </p:nvGrpSpPr>
              <p:grpSpPr bwMode="auto">
                <a:xfrm>
                  <a:off x="1802" y="2306"/>
                  <a:ext cx="199" cy="250"/>
                  <a:chOff x="2957" y="2429"/>
                  <a:chExt cx="201" cy="250"/>
                </a:xfrm>
              </p:grpSpPr>
              <p:sp>
                <p:nvSpPr>
                  <p:cNvPr id="130136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/>
                  </a:p>
                </p:txBody>
              </p:sp>
              <p:sp>
                <p:nvSpPr>
                  <p:cNvPr id="130137" name="Text Box 1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7" y="2429"/>
                    <a:ext cx="201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000"/>
                      <a:t>y</a:t>
                    </a: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130100" name="Text Box 160"/>
          <p:cNvSpPr txBox="1">
            <a:spLocks noChangeArrowheads="1"/>
          </p:cNvSpPr>
          <p:nvPr/>
        </p:nvSpPr>
        <p:spPr bwMode="auto">
          <a:xfrm>
            <a:off x="0" y="685800"/>
            <a:ext cx="157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node x table</a:t>
            </a:r>
          </a:p>
        </p:txBody>
      </p:sp>
      <p:sp>
        <p:nvSpPr>
          <p:cNvPr id="130101" name="Text Box 161"/>
          <p:cNvSpPr txBox="1">
            <a:spLocks noChangeArrowheads="1"/>
          </p:cNvSpPr>
          <p:nvPr/>
        </p:nvSpPr>
        <p:spPr bwMode="auto">
          <a:xfrm>
            <a:off x="0" y="2590800"/>
            <a:ext cx="1571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node y table</a:t>
            </a:r>
          </a:p>
        </p:txBody>
      </p:sp>
      <p:sp>
        <p:nvSpPr>
          <p:cNvPr id="130102" name="Text Box 162"/>
          <p:cNvSpPr txBox="1">
            <a:spLocks noChangeArrowheads="1"/>
          </p:cNvSpPr>
          <p:nvPr/>
        </p:nvSpPr>
        <p:spPr bwMode="auto">
          <a:xfrm>
            <a:off x="0" y="4343400"/>
            <a:ext cx="1566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node z table</a:t>
            </a:r>
          </a:p>
        </p:txBody>
      </p:sp>
      <p:sp>
        <p:nvSpPr>
          <p:cNvPr id="130103" name="Oval 163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30104" name="Oval 164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30105" name="Oval 165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30106" name="Oval 166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472232" name="Rectangle 168"/>
          <p:cNvSpPr>
            <a:spLocks noChangeArrowheads="1"/>
          </p:cNvSpPr>
          <p:nvPr/>
        </p:nvSpPr>
        <p:spPr bwMode="auto">
          <a:xfrm>
            <a:off x="1590675" y="187325"/>
            <a:ext cx="44767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fr-FR">
                <a:solidFill>
                  <a:srgbClr val="000000"/>
                </a:solidFill>
                <a:cs typeface="Times New Roman" pitchFamily="18" charset="0"/>
              </a:rPr>
              <a:t>D</a:t>
            </a:r>
            <a:r>
              <a:rPr lang="fr-FR" baseline="-2500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fr-FR">
                <a:solidFill>
                  <a:srgbClr val="000000"/>
                </a:solidFill>
                <a:cs typeface="Times New Roman" pitchFamily="18" charset="0"/>
              </a:rPr>
              <a:t>(y) = min{c(x,y) + D</a:t>
            </a:r>
            <a:r>
              <a:rPr lang="fr-FR" baseline="-25000">
                <a:solidFill>
                  <a:srgbClr val="000000"/>
                </a:solidFill>
                <a:cs typeface="Times New Roman" pitchFamily="18" charset="0"/>
              </a:rPr>
              <a:t>y</a:t>
            </a:r>
            <a:r>
              <a:rPr lang="fr-FR">
                <a:solidFill>
                  <a:srgbClr val="000000"/>
                </a:solidFill>
                <a:cs typeface="Times New Roman" pitchFamily="18" charset="0"/>
              </a:rPr>
              <a:t>(y), c(x,z) + D</a:t>
            </a:r>
            <a:r>
              <a:rPr lang="fr-FR" baseline="-25000">
                <a:solidFill>
                  <a:srgbClr val="000000"/>
                </a:solidFill>
                <a:cs typeface="Times New Roman" pitchFamily="18" charset="0"/>
              </a:rPr>
              <a:t>z</a:t>
            </a:r>
            <a:r>
              <a:rPr lang="fr-FR">
                <a:solidFill>
                  <a:srgbClr val="000000"/>
                </a:solidFill>
                <a:cs typeface="Times New Roman" pitchFamily="18" charset="0"/>
              </a:rPr>
              <a:t>(y)} </a:t>
            </a:r>
            <a:br>
              <a:rPr lang="fr-FR">
                <a:solidFill>
                  <a:srgbClr val="000000"/>
                </a:solidFill>
                <a:cs typeface="Times New Roman" pitchFamily="18" charset="0"/>
              </a:rPr>
            </a:br>
            <a:r>
              <a:rPr lang="fr-FR">
                <a:solidFill>
                  <a:srgbClr val="000000"/>
                </a:solidFill>
                <a:cs typeface="Times New Roman" pitchFamily="18" charset="0"/>
              </a:rPr>
              <a:t>             = min{2+0 , 7+1} = 2</a:t>
            </a:r>
          </a:p>
        </p:txBody>
      </p:sp>
      <p:sp>
        <p:nvSpPr>
          <p:cNvPr id="472233" name="Line 169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72234" name="Rectangle 170"/>
          <p:cNvSpPr>
            <a:spLocks noChangeArrowheads="1"/>
          </p:cNvSpPr>
          <p:nvPr/>
        </p:nvSpPr>
        <p:spPr bwMode="auto">
          <a:xfrm>
            <a:off x="6384925" y="111125"/>
            <a:ext cx="2803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fr-FR" i="1"/>
              <a:t>D</a:t>
            </a:r>
            <a:r>
              <a:rPr lang="fr-FR" i="1" baseline="-25000"/>
              <a:t>x</a:t>
            </a:r>
            <a:r>
              <a:rPr lang="fr-FR" i="1"/>
              <a:t>(z) = </a:t>
            </a:r>
            <a:r>
              <a:rPr lang="fr-FR"/>
              <a:t>min{</a:t>
            </a:r>
            <a:r>
              <a:rPr lang="fr-FR" i="1"/>
              <a:t>c(x,y) + </a:t>
            </a:r>
            <a:br>
              <a:rPr lang="fr-FR" i="1"/>
            </a:br>
            <a:r>
              <a:rPr lang="fr-FR" i="1"/>
              <a:t>      D</a:t>
            </a:r>
            <a:r>
              <a:rPr lang="fr-FR" i="1" baseline="-25000"/>
              <a:t>y</a:t>
            </a:r>
            <a:r>
              <a:rPr lang="fr-FR" i="1"/>
              <a:t>(z), c(x,z) + D</a:t>
            </a:r>
            <a:r>
              <a:rPr lang="fr-FR" i="1" baseline="-25000"/>
              <a:t>z</a:t>
            </a:r>
            <a:r>
              <a:rPr lang="fr-FR" i="1"/>
              <a:t>(z)</a:t>
            </a:r>
            <a:r>
              <a:rPr lang="fr-FR"/>
              <a:t>} </a:t>
            </a:r>
          </a:p>
          <a:p>
            <a:pPr algn="just" eaLnBrk="0" hangingPunct="0"/>
            <a:r>
              <a:rPr lang="fr-FR"/>
              <a:t>= min{2+1 , 7+0} = 3</a:t>
            </a:r>
          </a:p>
        </p:txBody>
      </p:sp>
      <p:sp>
        <p:nvSpPr>
          <p:cNvPr id="472235" name="Line 171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72236" name="Text Box 172"/>
          <p:cNvSpPr txBox="1">
            <a:spLocks noChangeArrowheads="1"/>
          </p:cNvSpPr>
          <p:nvPr/>
        </p:nvSpPr>
        <p:spPr bwMode="auto">
          <a:xfrm>
            <a:off x="3922713" y="16795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3</a:t>
            </a:r>
          </a:p>
        </p:txBody>
      </p:sp>
      <p:sp>
        <p:nvSpPr>
          <p:cNvPr id="472237" name="Text Box 173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2 </a:t>
            </a:r>
          </a:p>
        </p:txBody>
      </p:sp>
      <p:sp>
        <p:nvSpPr>
          <p:cNvPr id="13011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1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232" grpId="0"/>
      <p:bldP spid="472233" grpId="0" animBg="1"/>
      <p:bldP spid="472234" grpId="0"/>
      <p:bldP spid="472235" grpId="0" animBg="1"/>
      <p:bldP spid="472236" grpId="0"/>
      <p:bldP spid="472237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338A249-A1F8-4CD3-BDAA-457949265C80}" type="slidenum">
              <a:rPr lang="en-US" smtClean="0"/>
              <a:pPr/>
              <a:t>88</a:t>
            </a:fld>
            <a:endParaRPr lang="en-US" smtClean="0"/>
          </a:p>
        </p:txBody>
      </p:sp>
      <p:grpSp>
        <p:nvGrpSpPr>
          <p:cNvPr id="131074" name="Group 2"/>
          <p:cNvGrpSpPr>
            <a:grpSpLocks/>
          </p:cNvGrpSpPr>
          <p:nvPr/>
        </p:nvGrpSpPr>
        <p:grpSpPr bwMode="auto">
          <a:xfrm>
            <a:off x="533400" y="990600"/>
            <a:ext cx="1752600" cy="1738313"/>
            <a:chOff x="240" y="192"/>
            <a:chExt cx="1104" cy="1095"/>
          </a:xfrm>
        </p:grpSpPr>
        <p:sp>
          <p:nvSpPr>
            <p:cNvPr id="131230" name="Line 3"/>
            <p:cNvSpPr>
              <a:spLocks noChangeShapeType="1"/>
            </p:cNvSpPr>
            <p:nvPr/>
          </p:nvSpPr>
          <p:spPr bwMode="auto">
            <a:xfrm>
              <a:off x="672" y="48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1231" name="Line 4"/>
            <p:cNvSpPr>
              <a:spLocks noChangeShapeType="1"/>
            </p:cNvSpPr>
            <p:nvPr/>
          </p:nvSpPr>
          <p:spPr bwMode="auto">
            <a:xfrm>
              <a:off x="480" y="62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1232" name="Text Box 5"/>
            <p:cNvSpPr txBox="1">
              <a:spLocks noChangeArrowheads="1"/>
            </p:cNvSpPr>
            <p:nvPr/>
          </p:nvSpPr>
          <p:spPr bwMode="auto">
            <a:xfrm>
              <a:off x="672" y="384"/>
              <a:ext cx="6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x   y   z</a:t>
              </a:r>
            </a:p>
          </p:txBody>
        </p:sp>
        <p:sp>
          <p:nvSpPr>
            <p:cNvPr id="131233" name="Text Box 6"/>
            <p:cNvSpPr txBox="1">
              <a:spLocks noChangeArrowheads="1"/>
            </p:cNvSpPr>
            <p:nvPr/>
          </p:nvSpPr>
          <p:spPr bwMode="auto">
            <a:xfrm>
              <a:off x="480" y="624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x</a:t>
              </a:r>
            </a:p>
          </p:txBody>
        </p:sp>
        <p:sp>
          <p:nvSpPr>
            <p:cNvPr id="131234" name="Text Box 7"/>
            <p:cNvSpPr txBox="1">
              <a:spLocks noChangeArrowheads="1"/>
            </p:cNvSpPr>
            <p:nvPr/>
          </p:nvSpPr>
          <p:spPr bwMode="auto">
            <a:xfrm>
              <a:off x="480" y="816"/>
              <a:ext cx="1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y</a:t>
              </a:r>
            </a:p>
          </p:txBody>
        </p:sp>
        <p:sp>
          <p:nvSpPr>
            <p:cNvPr id="131235" name="Text Box 8"/>
            <p:cNvSpPr txBox="1">
              <a:spLocks noChangeArrowheads="1"/>
            </p:cNvSpPr>
            <p:nvPr/>
          </p:nvSpPr>
          <p:spPr bwMode="auto">
            <a:xfrm>
              <a:off x="480" y="1008"/>
              <a:ext cx="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z</a:t>
              </a:r>
            </a:p>
          </p:txBody>
        </p:sp>
        <p:sp>
          <p:nvSpPr>
            <p:cNvPr id="131236" name="Text Box 9"/>
            <p:cNvSpPr txBox="1">
              <a:spLocks noChangeArrowheads="1"/>
            </p:cNvSpPr>
            <p:nvPr/>
          </p:nvSpPr>
          <p:spPr bwMode="auto">
            <a:xfrm>
              <a:off x="672" y="624"/>
              <a:ext cx="5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0  2   7</a:t>
              </a:r>
            </a:p>
          </p:txBody>
        </p:sp>
        <p:sp>
          <p:nvSpPr>
            <p:cNvPr id="131237" name="Text Box 10"/>
            <p:cNvSpPr txBox="1">
              <a:spLocks noChangeArrowheads="1"/>
            </p:cNvSpPr>
            <p:nvPr/>
          </p:nvSpPr>
          <p:spPr bwMode="auto">
            <a:xfrm>
              <a:off x="672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1238" name="Text Box 11"/>
            <p:cNvSpPr txBox="1">
              <a:spLocks noChangeArrowheads="1"/>
            </p:cNvSpPr>
            <p:nvPr/>
          </p:nvSpPr>
          <p:spPr bwMode="auto">
            <a:xfrm>
              <a:off x="816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1239" name="Text Box 12"/>
            <p:cNvSpPr txBox="1">
              <a:spLocks noChangeArrowheads="1"/>
            </p:cNvSpPr>
            <p:nvPr/>
          </p:nvSpPr>
          <p:spPr bwMode="auto">
            <a:xfrm>
              <a:off x="1056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1240" name="Text Box 13"/>
            <p:cNvSpPr txBox="1">
              <a:spLocks noChangeArrowheads="1"/>
            </p:cNvSpPr>
            <p:nvPr/>
          </p:nvSpPr>
          <p:spPr bwMode="auto">
            <a:xfrm>
              <a:off x="672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1241" name="Text Box 14"/>
            <p:cNvSpPr txBox="1">
              <a:spLocks noChangeArrowheads="1"/>
            </p:cNvSpPr>
            <p:nvPr/>
          </p:nvSpPr>
          <p:spPr bwMode="auto">
            <a:xfrm>
              <a:off x="816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1242" name="Text Box 15"/>
            <p:cNvSpPr txBox="1">
              <a:spLocks noChangeArrowheads="1"/>
            </p:cNvSpPr>
            <p:nvPr/>
          </p:nvSpPr>
          <p:spPr bwMode="auto">
            <a:xfrm>
              <a:off x="1056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1243" name="Text Box 16"/>
            <p:cNvSpPr txBox="1">
              <a:spLocks noChangeArrowheads="1"/>
            </p:cNvSpPr>
            <p:nvPr/>
          </p:nvSpPr>
          <p:spPr bwMode="auto">
            <a:xfrm rot="-5400000">
              <a:off x="133" y="827"/>
              <a:ext cx="4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from</a:t>
              </a:r>
            </a:p>
          </p:txBody>
        </p:sp>
        <p:sp>
          <p:nvSpPr>
            <p:cNvPr id="131244" name="Text Box 17"/>
            <p:cNvSpPr txBox="1">
              <a:spLocks noChangeArrowheads="1"/>
            </p:cNvSpPr>
            <p:nvPr/>
          </p:nvSpPr>
          <p:spPr bwMode="auto">
            <a:xfrm>
              <a:off x="672" y="192"/>
              <a:ext cx="5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cost to</a:t>
              </a:r>
            </a:p>
          </p:txBody>
        </p:sp>
      </p:grpSp>
      <p:sp>
        <p:nvSpPr>
          <p:cNvPr id="131075" name="Text Box 18"/>
          <p:cNvSpPr txBox="1">
            <a:spLocks noChangeArrowheads="1"/>
          </p:cNvSpPr>
          <p:nvPr/>
        </p:nvSpPr>
        <p:spPr bwMode="auto">
          <a:xfrm rot="-5400000">
            <a:off x="362744" y="38282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1076" name="Text Box 19"/>
          <p:cNvSpPr txBox="1">
            <a:spLocks noChangeArrowheads="1"/>
          </p:cNvSpPr>
          <p:nvPr/>
        </p:nvSpPr>
        <p:spPr bwMode="auto">
          <a:xfrm rot="-5400000">
            <a:off x="362744" y="55808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1077" name="Line 20"/>
          <p:cNvSpPr>
            <a:spLocks noChangeShapeType="1"/>
          </p:cNvSpPr>
          <p:nvPr/>
        </p:nvSpPr>
        <p:spPr bwMode="auto">
          <a:xfrm>
            <a:off x="5486400" y="1524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078" name="Line 21"/>
          <p:cNvSpPr>
            <a:spLocks noChangeShapeType="1"/>
          </p:cNvSpPr>
          <p:nvPr/>
        </p:nvSpPr>
        <p:spPr bwMode="auto">
          <a:xfrm>
            <a:off x="5181600" y="175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079" name="Text Box 22"/>
          <p:cNvSpPr txBox="1">
            <a:spLocks noChangeArrowheads="1"/>
          </p:cNvSpPr>
          <p:nvPr/>
        </p:nvSpPr>
        <p:spPr bwMode="auto">
          <a:xfrm>
            <a:off x="5486400" y="13716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1080" name="Text Box 23"/>
          <p:cNvSpPr txBox="1">
            <a:spLocks noChangeArrowheads="1"/>
          </p:cNvSpPr>
          <p:nvPr/>
        </p:nvSpPr>
        <p:spPr bwMode="auto">
          <a:xfrm>
            <a:off x="5181600" y="17526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1081" name="Text Box 24"/>
          <p:cNvSpPr txBox="1">
            <a:spLocks noChangeArrowheads="1"/>
          </p:cNvSpPr>
          <p:nvPr/>
        </p:nvSpPr>
        <p:spPr bwMode="auto">
          <a:xfrm>
            <a:off x="5181600" y="20574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1082" name="Text Box 25"/>
          <p:cNvSpPr txBox="1">
            <a:spLocks noChangeArrowheads="1"/>
          </p:cNvSpPr>
          <p:nvPr/>
        </p:nvSpPr>
        <p:spPr bwMode="auto">
          <a:xfrm>
            <a:off x="5181600" y="23622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1083" name="Text Box 26"/>
          <p:cNvSpPr txBox="1">
            <a:spLocks noChangeArrowheads="1"/>
          </p:cNvSpPr>
          <p:nvPr/>
        </p:nvSpPr>
        <p:spPr bwMode="auto">
          <a:xfrm>
            <a:off x="5486400" y="1752600"/>
            <a:ext cx="94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0  2   3</a:t>
            </a:r>
          </a:p>
        </p:txBody>
      </p:sp>
      <p:sp>
        <p:nvSpPr>
          <p:cNvPr id="131084" name="Text Box 27"/>
          <p:cNvSpPr txBox="1">
            <a:spLocks noChangeArrowheads="1"/>
          </p:cNvSpPr>
          <p:nvPr/>
        </p:nvSpPr>
        <p:spPr bwMode="auto">
          <a:xfrm rot="-5400000">
            <a:off x="4629944" y="20756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1085" name="Text Box 28"/>
          <p:cNvSpPr txBox="1">
            <a:spLocks noChangeArrowheads="1"/>
          </p:cNvSpPr>
          <p:nvPr/>
        </p:nvSpPr>
        <p:spPr bwMode="auto">
          <a:xfrm>
            <a:off x="5486400" y="10668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1086" name="Line 29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087" name="Line 30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088" name="Text Box 31"/>
          <p:cNvSpPr txBox="1">
            <a:spLocks noChangeArrowheads="1"/>
          </p:cNvSpPr>
          <p:nvPr/>
        </p:nvSpPr>
        <p:spPr bwMode="auto">
          <a:xfrm>
            <a:off x="3276600" y="12954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1089" name="Text Box 32"/>
          <p:cNvSpPr txBox="1">
            <a:spLocks noChangeArrowheads="1"/>
          </p:cNvSpPr>
          <p:nvPr/>
        </p:nvSpPr>
        <p:spPr bwMode="auto">
          <a:xfrm>
            <a:off x="2971800" y="16764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1090" name="Text Box 33"/>
          <p:cNvSpPr txBox="1">
            <a:spLocks noChangeArrowheads="1"/>
          </p:cNvSpPr>
          <p:nvPr/>
        </p:nvSpPr>
        <p:spPr bwMode="auto">
          <a:xfrm>
            <a:off x="2971800" y="19812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1091" name="Text Box 34"/>
          <p:cNvSpPr txBox="1">
            <a:spLocks noChangeArrowheads="1"/>
          </p:cNvSpPr>
          <p:nvPr/>
        </p:nvSpPr>
        <p:spPr bwMode="auto">
          <a:xfrm>
            <a:off x="2971800" y="22860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1092" name="Text Box 35"/>
          <p:cNvSpPr txBox="1">
            <a:spLocks noChangeArrowheads="1"/>
          </p:cNvSpPr>
          <p:nvPr/>
        </p:nvSpPr>
        <p:spPr bwMode="auto">
          <a:xfrm>
            <a:off x="3276600" y="1676400"/>
            <a:ext cx="94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0  2   3</a:t>
            </a:r>
          </a:p>
        </p:txBody>
      </p:sp>
      <p:sp>
        <p:nvSpPr>
          <p:cNvPr id="131093" name="Text Box 36"/>
          <p:cNvSpPr txBox="1">
            <a:spLocks noChangeArrowheads="1"/>
          </p:cNvSpPr>
          <p:nvPr/>
        </p:nvSpPr>
        <p:spPr bwMode="auto">
          <a:xfrm rot="-5400000">
            <a:off x="2420144" y="19994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1094" name="Text Box 37"/>
          <p:cNvSpPr txBox="1">
            <a:spLocks noChangeArrowheads="1"/>
          </p:cNvSpPr>
          <p:nvPr/>
        </p:nvSpPr>
        <p:spPr bwMode="auto">
          <a:xfrm>
            <a:off x="3276600" y="9906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1095" name="Line 38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096" name="Line 39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097" name="Text Box 40"/>
          <p:cNvSpPr txBox="1">
            <a:spLocks noChangeArrowheads="1"/>
          </p:cNvSpPr>
          <p:nvPr/>
        </p:nvSpPr>
        <p:spPr bwMode="auto">
          <a:xfrm>
            <a:off x="1219200" y="30480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1098" name="Text Box 41"/>
          <p:cNvSpPr txBox="1">
            <a:spLocks noChangeArrowheads="1"/>
          </p:cNvSpPr>
          <p:nvPr/>
        </p:nvSpPr>
        <p:spPr bwMode="auto">
          <a:xfrm>
            <a:off x="914400" y="34290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1099" name="Text Box 42"/>
          <p:cNvSpPr txBox="1">
            <a:spLocks noChangeArrowheads="1"/>
          </p:cNvSpPr>
          <p:nvPr/>
        </p:nvSpPr>
        <p:spPr bwMode="auto">
          <a:xfrm>
            <a:off x="914400" y="37338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1100" name="Text Box 43"/>
          <p:cNvSpPr txBox="1">
            <a:spLocks noChangeArrowheads="1"/>
          </p:cNvSpPr>
          <p:nvPr/>
        </p:nvSpPr>
        <p:spPr bwMode="auto">
          <a:xfrm>
            <a:off x="914400" y="40386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1101" name="Text Box 44"/>
          <p:cNvSpPr txBox="1">
            <a:spLocks noChangeArrowheads="1"/>
          </p:cNvSpPr>
          <p:nvPr/>
        </p:nvSpPr>
        <p:spPr bwMode="auto">
          <a:xfrm>
            <a:off x="1524000" y="34290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1102" name="Text Box 45"/>
          <p:cNvSpPr txBox="1">
            <a:spLocks noChangeArrowheads="1"/>
          </p:cNvSpPr>
          <p:nvPr/>
        </p:nvSpPr>
        <p:spPr bwMode="auto">
          <a:xfrm>
            <a:off x="1828800" y="34290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1103" name="Text Box 46"/>
          <p:cNvSpPr txBox="1">
            <a:spLocks noChangeArrowheads="1"/>
          </p:cNvSpPr>
          <p:nvPr/>
        </p:nvSpPr>
        <p:spPr bwMode="auto">
          <a:xfrm>
            <a:off x="12192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1104" name="Text Box 47"/>
          <p:cNvSpPr txBox="1">
            <a:spLocks noChangeArrowheads="1"/>
          </p:cNvSpPr>
          <p:nvPr/>
        </p:nvSpPr>
        <p:spPr bwMode="auto">
          <a:xfrm>
            <a:off x="14478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1105" name="Text Box 48"/>
          <p:cNvSpPr txBox="1">
            <a:spLocks noChangeArrowheads="1"/>
          </p:cNvSpPr>
          <p:nvPr/>
        </p:nvSpPr>
        <p:spPr bwMode="auto">
          <a:xfrm>
            <a:off x="18288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1106" name="Text Box 49"/>
          <p:cNvSpPr txBox="1">
            <a:spLocks noChangeArrowheads="1"/>
          </p:cNvSpPr>
          <p:nvPr/>
        </p:nvSpPr>
        <p:spPr bwMode="auto">
          <a:xfrm>
            <a:off x="1219200" y="27432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1107" name="Line 50"/>
          <p:cNvSpPr>
            <a:spLocks noChangeShapeType="1"/>
          </p:cNvSpPr>
          <p:nvPr/>
        </p:nvSpPr>
        <p:spPr bwMode="auto">
          <a:xfrm>
            <a:off x="32766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08" name="Line 51"/>
          <p:cNvSpPr>
            <a:spLocks noChangeShapeType="1"/>
          </p:cNvSpPr>
          <p:nvPr/>
        </p:nvSpPr>
        <p:spPr bwMode="auto">
          <a:xfrm>
            <a:off x="29718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09" name="Text Box 52"/>
          <p:cNvSpPr txBox="1">
            <a:spLocks noChangeArrowheads="1"/>
          </p:cNvSpPr>
          <p:nvPr/>
        </p:nvSpPr>
        <p:spPr bwMode="auto">
          <a:xfrm>
            <a:off x="3276600" y="30480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1110" name="Text Box 53"/>
          <p:cNvSpPr txBox="1">
            <a:spLocks noChangeArrowheads="1"/>
          </p:cNvSpPr>
          <p:nvPr/>
        </p:nvSpPr>
        <p:spPr bwMode="auto">
          <a:xfrm>
            <a:off x="2971800" y="34290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1111" name="Text Box 54"/>
          <p:cNvSpPr txBox="1">
            <a:spLocks noChangeArrowheads="1"/>
          </p:cNvSpPr>
          <p:nvPr/>
        </p:nvSpPr>
        <p:spPr bwMode="auto">
          <a:xfrm>
            <a:off x="2971800" y="37338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1112" name="Text Box 55"/>
          <p:cNvSpPr txBox="1">
            <a:spLocks noChangeArrowheads="1"/>
          </p:cNvSpPr>
          <p:nvPr/>
        </p:nvSpPr>
        <p:spPr bwMode="auto">
          <a:xfrm>
            <a:off x="2971800" y="40386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1113" name="Text Box 56"/>
          <p:cNvSpPr txBox="1">
            <a:spLocks noChangeArrowheads="1"/>
          </p:cNvSpPr>
          <p:nvPr/>
        </p:nvSpPr>
        <p:spPr bwMode="auto">
          <a:xfrm>
            <a:off x="3276600" y="3429000"/>
            <a:ext cx="94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0  2   7</a:t>
            </a:r>
          </a:p>
        </p:txBody>
      </p:sp>
      <p:sp>
        <p:nvSpPr>
          <p:cNvPr id="131114" name="Text Box 57"/>
          <p:cNvSpPr txBox="1">
            <a:spLocks noChangeArrowheads="1"/>
          </p:cNvSpPr>
          <p:nvPr/>
        </p:nvSpPr>
        <p:spPr bwMode="auto">
          <a:xfrm rot="-5400000">
            <a:off x="2420144" y="37520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1115" name="Text Box 58"/>
          <p:cNvSpPr txBox="1">
            <a:spLocks noChangeArrowheads="1"/>
          </p:cNvSpPr>
          <p:nvPr/>
        </p:nvSpPr>
        <p:spPr bwMode="auto">
          <a:xfrm>
            <a:off x="3276600" y="27432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1116" name="Line 59"/>
          <p:cNvSpPr>
            <a:spLocks noChangeShapeType="1"/>
          </p:cNvSpPr>
          <p:nvPr/>
        </p:nvSpPr>
        <p:spPr bwMode="auto">
          <a:xfrm>
            <a:off x="5486400" y="3276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17" name="Line 60"/>
          <p:cNvSpPr>
            <a:spLocks noChangeShapeType="1"/>
          </p:cNvSpPr>
          <p:nvPr/>
        </p:nvSpPr>
        <p:spPr bwMode="auto">
          <a:xfrm>
            <a:off x="5181600" y="3505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18" name="Text Box 61"/>
          <p:cNvSpPr txBox="1">
            <a:spLocks noChangeArrowheads="1"/>
          </p:cNvSpPr>
          <p:nvPr/>
        </p:nvSpPr>
        <p:spPr bwMode="auto">
          <a:xfrm>
            <a:off x="5486400" y="31242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1119" name="Text Box 62"/>
          <p:cNvSpPr txBox="1">
            <a:spLocks noChangeArrowheads="1"/>
          </p:cNvSpPr>
          <p:nvPr/>
        </p:nvSpPr>
        <p:spPr bwMode="auto">
          <a:xfrm>
            <a:off x="5181600" y="35052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1120" name="Text Box 63"/>
          <p:cNvSpPr txBox="1">
            <a:spLocks noChangeArrowheads="1"/>
          </p:cNvSpPr>
          <p:nvPr/>
        </p:nvSpPr>
        <p:spPr bwMode="auto">
          <a:xfrm>
            <a:off x="5181600" y="38100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1121" name="Text Box 64"/>
          <p:cNvSpPr txBox="1">
            <a:spLocks noChangeArrowheads="1"/>
          </p:cNvSpPr>
          <p:nvPr/>
        </p:nvSpPr>
        <p:spPr bwMode="auto">
          <a:xfrm>
            <a:off x="5181600" y="41148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1122" name="Text Box 65"/>
          <p:cNvSpPr txBox="1">
            <a:spLocks noChangeArrowheads="1"/>
          </p:cNvSpPr>
          <p:nvPr/>
        </p:nvSpPr>
        <p:spPr bwMode="auto">
          <a:xfrm>
            <a:off x="5486400" y="3505200"/>
            <a:ext cx="94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0  2   3</a:t>
            </a:r>
          </a:p>
        </p:txBody>
      </p:sp>
      <p:sp>
        <p:nvSpPr>
          <p:cNvPr id="131123" name="Text Box 66"/>
          <p:cNvSpPr txBox="1">
            <a:spLocks noChangeArrowheads="1"/>
          </p:cNvSpPr>
          <p:nvPr/>
        </p:nvSpPr>
        <p:spPr bwMode="auto">
          <a:xfrm rot="-5400000">
            <a:off x="4629944" y="38282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1124" name="Text Box 67"/>
          <p:cNvSpPr txBox="1">
            <a:spLocks noChangeArrowheads="1"/>
          </p:cNvSpPr>
          <p:nvPr/>
        </p:nvSpPr>
        <p:spPr bwMode="auto">
          <a:xfrm>
            <a:off x="5486400" y="28194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1125" name="Line 68"/>
          <p:cNvSpPr>
            <a:spLocks noChangeShapeType="1"/>
          </p:cNvSpPr>
          <p:nvPr/>
        </p:nvSpPr>
        <p:spPr bwMode="auto">
          <a:xfrm>
            <a:off x="54102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26" name="Line 69"/>
          <p:cNvSpPr>
            <a:spLocks noChangeShapeType="1"/>
          </p:cNvSpPr>
          <p:nvPr/>
        </p:nvSpPr>
        <p:spPr bwMode="auto">
          <a:xfrm>
            <a:off x="51054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27" name="Text Box 70"/>
          <p:cNvSpPr txBox="1">
            <a:spLocks noChangeArrowheads="1"/>
          </p:cNvSpPr>
          <p:nvPr/>
        </p:nvSpPr>
        <p:spPr bwMode="auto">
          <a:xfrm>
            <a:off x="5410200" y="48006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1128" name="Text Box 71"/>
          <p:cNvSpPr txBox="1">
            <a:spLocks noChangeArrowheads="1"/>
          </p:cNvSpPr>
          <p:nvPr/>
        </p:nvSpPr>
        <p:spPr bwMode="auto">
          <a:xfrm>
            <a:off x="5105400" y="51816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1129" name="Text Box 72"/>
          <p:cNvSpPr txBox="1">
            <a:spLocks noChangeArrowheads="1"/>
          </p:cNvSpPr>
          <p:nvPr/>
        </p:nvSpPr>
        <p:spPr bwMode="auto">
          <a:xfrm>
            <a:off x="5105400" y="54864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1130" name="Text Box 73"/>
          <p:cNvSpPr txBox="1">
            <a:spLocks noChangeArrowheads="1"/>
          </p:cNvSpPr>
          <p:nvPr/>
        </p:nvSpPr>
        <p:spPr bwMode="auto">
          <a:xfrm>
            <a:off x="5105400" y="57912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1131" name="Text Box 74"/>
          <p:cNvSpPr txBox="1">
            <a:spLocks noChangeArrowheads="1"/>
          </p:cNvSpPr>
          <p:nvPr/>
        </p:nvSpPr>
        <p:spPr bwMode="auto">
          <a:xfrm>
            <a:off x="5410200" y="5181600"/>
            <a:ext cx="94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0  2   3</a:t>
            </a:r>
          </a:p>
        </p:txBody>
      </p:sp>
      <p:sp>
        <p:nvSpPr>
          <p:cNvPr id="131132" name="Text Box 75"/>
          <p:cNvSpPr txBox="1">
            <a:spLocks noChangeArrowheads="1"/>
          </p:cNvSpPr>
          <p:nvPr/>
        </p:nvSpPr>
        <p:spPr bwMode="auto">
          <a:xfrm rot="-5400000">
            <a:off x="4553744" y="55046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1133" name="Text Box 76"/>
          <p:cNvSpPr txBox="1">
            <a:spLocks noChangeArrowheads="1"/>
          </p:cNvSpPr>
          <p:nvPr/>
        </p:nvSpPr>
        <p:spPr bwMode="auto">
          <a:xfrm>
            <a:off x="5410200" y="44958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1134" name="Line 77"/>
          <p:cNvSpPr>
            <a:spLocks noChangeShapeType="1"/>
          </p:cNvSpPr>
          <p:nvPr/>
        </p:nvSpPr>
        <p:spPr bwMode="auto">
          <a:xfrm>
            <a:off x="32766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35" name="Line 78"/>
          <p:cNvSpPr>
            <a:spLocks noChangeShapeType="1"/>
          </p:cNvSpPr>
          <p:nvPr/>
        </p:nvSpPr>
        <p:spPr bwMode="auto">
          <a:xfrm>
            <a:off x="29718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36" name="Text Box 79"/>
          <p:cNvSpPr txBox="1">
            <a:spLocks noChangeArrowheads="1"/>
          </p:cNvSpPr>
          <p:nvPr/>
        </p:nvSpPr>
        <p:spPr bwMode="auto">
          <a:xfrm>
            <a:off x="3276600" y="48006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1137" name="Text Box 80"/>
          <p:cNvSpPr txBox="1">
            <a:spLocks noChangeArrowheads="1"/>
          </p:cNvSpPr>
          <p:nvPr/>
        </p:nvSpPr>
        <p:spPr bwMode="auto">
          <a:xfrm>
            <a:off x="2971800" y="51816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1138" name="Text Box 81"/>
          <p:cNvSpPr txBox="1">
            <a:spLocks noChangeArrowheads="1"/>
          </p:cNvSpPr>
          <p:nvPr/>
        </p:nvSpPr>
        <p:spPr bwMode="auto">
          <a:xfrm>
            <a:off x="2971800" y="54864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1139" name="Text Box 82"/>
          <p:cNvSpPr txBox="1">
            <a:spLocks noChangeArrowheads="1"/>
          </p:cNvSpPr>
          <p:nvPr/>
        </p:nvSpPr>
        <p:spPr bwMode="auto">
          <a:xfrm>
            <a:off x="2971800" y="57912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1140" name="Text Box 83"/>
          <p:cNvSpPr txBox="1">
            <a:spLocks noChangeArrowheads="1"/>
          </p:cNvSpPr>
          <p:nvPr/>
        </p:nvSpPr>
        <p:spPr bwMode="auto">
          <a:xfrm>
            <a:off x="3276600" y="5181600"/>
            <a:ext cx="94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0  2   7</a:t>
            </a:r>
          </a:p>
        </p:txBody>
      </p:sp>
      <p:sp>
        <p:nvSpPr>
          <p:cNvPr id="131141" name="Text Box 84"/>
          <p:cNvSpPr txBox="1">
            <a:spLocks noChangeArrowheads="1"/>
          </p:cNvSpPr>
          <p:nvPr/>
        </p:nvSpPr>
        <p:spPr bwMode="auto">
          <a:xfrm rot="-5400000">
            <a:off x="2420144" y="55046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1142" name="Text Box 85"/>
          <p:cNvSpPr txBox="1">
            <a:spLocks noChangeArrowheads="1"/>
          </p:cNvSpPr>
          <p:nvPr/>
        </p:nvSpPr>
        <p:spPr bwMode="auto">
          <a:xfrm>
            <a:off x="3276600" y="44958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1143" name="Line 86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44" name="Line 87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45" name="Text Box 88"/>
          <p:cNvSpPr txBox="1">
            <a:spLocks noChangeArrowheads="1"/>
          </p:cNvSpPr>
          <p:nvPr/>
        </p:nvSpPr>
        <p:spPr bwMode="auto">
          <a:xfrm>
            <a:off x="1219200" y="48768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1146" name="Text Box 89"/>
          <p:cNvSpPr txBox="1">
            <a:spLocks noChangeArrowheads="1"/>
          </p:cNvSpPr>
          <p:nvPr/>
        </p:nvSpPr>
        <p:spPr bwMode="auto">
          <a:xfrm>
            <a:off x="914400" y="52578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1147" name="Text Box 90"/>
          <p:cNvSpPr txBox="1">
            <a:spLocks noChangeArrowheads="1"/>
          </p:cNvSpPr>
          <p:nvPr/>
        </p:nvSpPr>
        <p:spPr bwMode="auto">
          <a:xfrm>
            <a:off x="914400" y="55626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1148" name="Text Box 91"/>
          <p:cNvSpPr txBox="1">
            <a:spLocks noChangeArrowheads="1"/>
          </p:cNvSpPr>
          <p:nvPr/>
        </p:nvSpPr>
        <p:spPr bwMode="auto">
          <a:xfrm>
            <a:off x="914400" y="58674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1149" name="Text Box 92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1150" name="Text Box 93"/>
          <p:cNvSpPr txBox="1">
            <a:spLocks noChangeArrowheads="1"/>
          </p:cNvSpPr>
          <p:nvPr/>
        </p:nvSpPr>
        <p:spPr bwMode="auto">
          <a:xfrm>
            <a:off x="1447800" y="5638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1151" name="Text Box 94"/>
          <p:cNvSpPr txBox="1">
            <a:spLocks noChangeArrowheads="1"/>
          </p:cNvSpPr>
          <p:nvPr/>
        </p:nvSpPr>
        <p:spPr bwMode="auto">
          <a:xfrm>
            <a:off x="1828800" y="5638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1152" name="Text Box 95"/>
          <p:cNvSpPr txBox="1">
            <a:spLocks noChangeArrowheads="1"/>
          </p:cNvSpPr>
          <p:nvPr/>
        </p:nvSpPr>
        <p:spPr bwMode="auto">
          <a:xfrm>
            <a:off x="1219200" y="59436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7</a:t>
            </a:r>
          </a:p>
        </p:txBody>
      </p:sp>
      <p:sp>
        <p:nvSpPr>
          <p:cNvPr id="131153" name="Text Box 96"/>
          <p:cNvSpPr txBox="1">
            <a:spLocks noChangeArrowheads="1"/>
          </p:cNvSpPr>
          <p:nvPr/>
        </p:nvSpPr>
        <p:spPr bwMode="auto">
          <a:xfrm>
            <a:off x="1447800" y="59436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</a:t>
            </a:r>
          </a:p>
        </p:txBody>
      </p:sp>
      <p:sp>
        <p:nvSpPr>
          <p:cNvPr id="131154" name="Text Box 97"/>
          <p:cNvSpPr txBox="1">
            <a:spLocks noChangeArrowheads="1"/>
          </p:cNvSpPr>
          <p:nvPr/>
        </p:nvSpPr>
        <p:spPr bwMode="auto">
          <a:xfrm>
            <a:off x="1828800" y="59436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</a:t>
            </a:r>
          </a:p>
        </p:txBody>
      </p:sp>
      <p:sp>
        <p:nvSpPr>
          <p:cNvPr id="131155" name="Text Box 98"/>
          <p:cNvSpPr txBox="1">
            <a:spLocks noChangeArrowheads="1"/>
          </p:cNvSpPr>
          <p:nvPr/>
        </p:nvSpPr>
        <p:spPr bwMode="auto">
          <a:xfrm>
            <a:off x="1219200" y="45720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1156" name="Text Box 99"/>
          <p:cNvSpPr txBox="1">
            <a:spLocks noChangeArrowheads="1"/>
          </p:cNvSpPr>
          <p:nvPr/>
        </p:nvSpPr>
        <p:spPr bwMode="auto">
          <a:xfrm>
            <a:off x="1219200" y="3505200"/>
            <a:ext cx="976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  <a:p>
            <a:pPr eaLnBrk="0" hangingPunct="0"/>
            <a:r>
              <a:rPr lang="en-US"/>
              <a:t>2   0   1</a:t>
            </a:r>
          </a:p>
        </p:txBody>
      </p:sp>
      <p:sp>
        <p:nvSpPr>
          <p:cNvPr id="131157" name="Text Box 100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∞ ∞  ∞</a:t>
            </a:r>
          </a:p>
        </p:txBody>
      </p:sp>
      <p:sp>
        <p:nvSpPr>
          <p:cNvPr id="131158" name="Text Box 101"/>
          <p:cNvSpPr txBox="1">
            <a:spLocks noChangeArrowheads="1"/>
          </p:cNvSpPr>
          <p:nvPr/>
        </p:nvSpPr>
        <p:spPr bwMode="auto">
          <a:xfrm>
            <a:off x="3260725" y="2022475"/>
            <a:ext cx="97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2   0   1</a:t>
            </a:r>
          </a:p>
        </p:txBody>
      </p:sp>
      <p:sp>
        <p:nvSpPr>
          <p:cNvPr id="131159" name="Text Box 102"/>
          <p:cNvSpPr txBox="1">
            <a:spLocks noChangeArrowheads="1"/>
          </p:cNvSpPr>
          <p:nvPr/>
        </p:nvSpPr>
        <p:spPr bwMode="auto">
          <a:xfrm>
            <a:off x="3260725" y="2327275"/>
            <a:ext cx="97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7   1   0</a:t>
            </a:r>
          </a:p>
        </p:txBody>
      </p:sp>
      <p:sp>
        <p:nvSpPr>
          <p:cNvPr id="131160" name="Text Box 103"/>
          <p:cNvSpPr txBox="1">
            <a:spLocks noChangeArrowheads="1"/>
          </p:cNvSpPr>
          <p:nvPr/>
        </p:nvSpPr>
        <p:spPr bwMode="auto">
          <a:xfrm>
            <a:off x="3276600" y="38100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2  0   1</a:t>
            </a:r>
          </a:p>
        </p:txBody>
      </p:sp>
      <p:sp>
        <p:nvSpPr>
          <p:cNvPr id="131161" name="Text Box 104"/>
          <p:cNvSpPr txBox="1">
            <a:spLocks noChangeArrowheads="1"/>
          </p:cNvSpPr>
          <p:nvPr/>
        </p:nvSpPr>
        <p:spPr bwMode="auto">
          <a:xfrm>
            <a:off x="3276600" y="4114800"/>
            <a:ext cx="97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7   1   0</a:t>
            </a:r>
          </a:p>
        </p:txBody>
      </p:sp>
      <p:sp>
        <p:nvSpPr>
          <p:cNvPr id="131162" name="Text Box 105"/>
          <p:cNvSpPr txBox="1">
            <a:spLocks noChangeArrowheads="1"/>
          </p:cNvSpPr>
          <p:nvPr/>
        </p:nvSpPr>
        <p:spPr bwMode="auto">
          <a:xfrm>
            <a:off x="3276600" y="55626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2  0   1</a:t>
            </a:r>
          </a:p>
        </p:txBody>
      </p:sp>
      <p:sp>
        <p:nvSpPr>
          <p:cNvPr id="131163" name="Text Box 106"/>
          <p:cNvSpPr txBox="1">
            <a:spLocks noChangeArrowheads="1"/>
          </p:cNvSpPr>
          <p:nvPr/>
        </p:nvSpPr>
        <p:spPr bwMode="auto">
          <a:xfrm>
            <a:off x="3276600" y="58674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3  1   0</a:t>
            </a:r>
          </a:p>
        </p:txBody>
      </p:sp>
      <p:sp>
        <p:nvSpPr>
          <p:cNvPr id="131164" name="Text Box 107"/>
          <p:cNvSpPr txBox="1">
            <a:spLocks noChangeArrowheads="1"/>
          </p:cNvSpPr>
          <p:nvPr/>
        </p:nvSpPr>
        <p:spPr bwMode="auto">
          <a:xfrm>
            <a:off x="5486400" y="2133600"/>
            <a:ext cx="97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2   0   1</a:t>
            </a:r>
          </a:p>
        </p:txBody>
      </p:sp>
      <p:sp>
        <p:nvSpPr>
          <p:cNvPr id="131165" name="Text Box 108"/>
          <p:cNvSpPr txBox="1">
            <a:spLocks noChangeArrowheads="1"/>
          </p:cNvSpPr>
          <p:nvPr/>
        </p:nvSpPr>
        <p:spPr bwMode="auto">
          <a:xfrm>
            <a:off x="5486400" y="24384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3  1   0</a:t>
            </a:r>
          </a:p>
        </p:txBody>
      </p:sp>
      <p:sp>
        <p:nvSpPr>
          <p:cNvPr id="131166" name="Text Box 109"/>
          <p:cNvSpPr txBox="1">
            <a:spLocks noChangeArrowheads="1"/>
          </p:cNvSpPr>
          <p:nvPr/>
        </p:nvSpPr>
        <p:spPr bwMode="auto">
          <a:xfrm>
            <a:off x="5486400" y="38862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2  0   1</a:t>
            </a:r>
          </a:p>
        </p:txBody>
      </p:sp>
      <p:sp>
        <p:nvSpPr>
          <p:cNvPr id="131167" name="Text Box 110"/>
          <p:cNvSpPr txBox="1">
            <a:spLocks noChangeArrowheads="1"/>
          </p:cNvSpPr>
          <p:nvPr/>
        </p:nvSpPr>
        <p:spPr bwMode="auto">
          <a:xfrm>
            <a:off x="5410200" y="58674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3  1   0</a:t>
            </a:r>
          </a:p>
        </p:txBody>
      </p:sp>
      <p:sp>
        <p:nvSpPr>
          <p:cNvPr id="131168" name="Text Box 111"/>
          <p:cNvSpPr txBox="1">
            <a:spLocks noChangeArrowheads="1"/>
          </p:cNvSpPr>
          <p:nvPr/>
        </p:nvSpPr>
        <p:spPr bwMode="auto">
          <a:xfrm>
            <a:off x="5410200" y="54864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2  0   1</a:t>
            </a:r>
          </a:p>
        </p:txBody>
      </p:sp>
      <p:sp>
        <p:nvSpPr>
          <p:cNvPr id="131169" name="Text Box 112"/>
          <p:cNvSpPr txBox="1">
            <a:spLocks noChangeArrowheads="1"/>
          </p:cNvSpPr>
          <p:nvPr/>
        </p:nvSpPr>
        <p:spPr bwMode="auto">
          <a:xfrm>
            <a:off x="5486400" y="41148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3  1   0</a:t>
            </a:r>
          </a:p>
        </p:txBody>
      </p:sp>
      <p:sp>
        <p:nvSpPr>
          <p:cNvPr id="131170" name="Line 113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71" name="Line 114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72" name="Line 115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73" name="Line 116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74" name="Line 117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75" name="Line 118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76" name="Line 119"/>
          <p:cNvSpPr>
            <a:spLocks noChangeShapeType="1"/>
          </p:cNvSpPr>
          <p:nvPr/>
        </p:nvSpPr>
        <p:spPr bwMode="auto">
          <a:xfrm>
            <a:off x="4267200" y="1981200"/>
            <a:ext cx="762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77" name="Line 120"/>
          <p:cNvSpPr>
            <a:spLocks noChangeShapeType="1"/>
          </p:cNvSpPr>
          <p:nvPr/>
        </p:nvSpPr>
        <p:spPr bwMode="auto">
          <a:xfrm>
            <a:off x="4191000" y="2057400"/>
            <a:ext cx="8382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78" name="Line 121"/>
          <p:cNvSpPr>
            <a:spLocks noChangeShapeType="1"/>
          </p:cNvSpPr>
          <p:nvPr/>
        </p:nvSpPr>
        <p:spPr bwMode="auto">
          <a:xfrm flipV="1">
            <a:off x="4114800" y="2743200"/>
            <a:ext cx="1143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79" name="Line 122"/>
          <p:cNvSpPr>
            <a:spLocks noChangeShapeType="1"/>
          </p:cNvSpPr>
          <p:nvPr/>
        </p:nvSpPr>
        <p:spPr bwMode="auto">
          <a:xfrm flipV="1">
            <a:off x="4114800" y="4419600"/>
            <a:ext cx="1066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80" name="Line 12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81" name="Text Box 124"/>
          <p:cNvSpPr txBox="1">
            <a:spLocks noChangeArrowheads="1"/>
          </p:cNvSpPr>
          <p:nvPr/>
        </p:nvSpPr>
        <p:spPr bwMode="auto">
          <a:xfrm>
            <a:off x="6069013" y="6142038"/>
            <a:ext cx="658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time</a:t>
            </a:r>
          </a:p>
        </p:txBody>
      </p:sp>
      <p:grpSp>
        <p:nvGrpSpPr>
          <p:cNvPr id="131182" name="Group 125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31196" name="Freeform 12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31197" name="Group 127"/>
            <p:cNvGrpSpPr>
              <a:grpSpLocks/>
            </p:cNvGrpSpPr>
            <p:nvPr/>
          </p:nvGrpSpPr>
          <p:grpSpPr bwMode="auto">
            <a:xfrm>
              <a:off x="2448" y="74"/>
              <a:ext cx="1161" cy="675"/>
              <a:chOff x="-17" y="1286"/>
              <a:chExt cx="1161" cy="675"/>
            </a:xfrm>
          </p:grpSpPr>
          <p:sp>
            <p:nvSpPr>
              <p:cNvPr id="131198" name="Freeform 12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1199" name="Oval 12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1200" name="Line 13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1201" name="Line 13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1202" name="Rectangle 13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1203" name="Oval 13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1204" name="Freeform 13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1205" name="Freeform 13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31206" name="Group 136"/>
              <p:cNvGrpSpPr>
                <a:grpSpLocks/>
              </p:cNvGrpSpPr>
              <p:nvPr/>
            </p:nvGrpSpPr>
            <p:grpSpPr bwMode="auto">
              <a:xfrm>
                <a:off x="32" y="1598"/>
                <a:ext cx="210" cy="250"/>
                <a:chOff x="2952" y="2429"/>
                <a:chExt cx="211" cy="250"/>
              </a:xfrm>
            </p:grpSpPr>
            <p:sp>
              <p:nvSpPr>
                <p:cNvPr id="131228" name="Rectangle 1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1229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2952" y="2429"/>
                  <a:ext cx="211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x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31207" name="Group 139"/>
              <p:cNvGrpSpPr>
                <a:grpSpLocks/>
              </p:cNvGrpSpPr>
              <p:nvPr/>
            </p:nvGrpSpPr>
            <p:grpSpPr bwMode="auto">
              <a:xfrm>
                <a:off x="828" y="1580"/>
                <a:ext cx="316" cy="288"/>
                <a:chOff x="1740" y="2276"/>
                <a:chExt cx="316" cy="288"/>
              </a:xfrm>
            </p:grpSpPr>
            <p:sp>
              <p:nvSpPr>
                <p:cNvPr id="131220" name="Oval 14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1221" name="Line 14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1222" name="Line 14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1223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31224" name="Oval 14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31225" name="Group 145"/>
                <p:cNvGrpSpPr>
                  <a:grpSpLocks/>
                </p:cNvGrpSpPr>
                <p:nvPr/>
              </p:nvGrpSpPr>
              <p:grpSpPr bwMode="auto">
                <a:xfrm>
                  <a:off x="1792" y="2276"/>
                  <a:ext cx="219" cy="288"/>
                  <a:chOff x="2948" y="2399"/>
                  <a:chExt cx="220" cy="288"/>
                </a:xfrm>
              </p:grpSpPr>
              <p:sp>
                <p:nvSpPr>
                  <p:cNvPr id="131226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/>
                  </a:p>
                </p:txBody>
              </p:sp>
              <p:sp>
                <p:nvSpPr>
                  <p:cNvPr id="131227" name="Text Box 1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8" y="2399"/>
                    <a:ext cx="220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400"/>
                      <a:t>z</a:t>
                    </a:r>
                  </a:p>
                </p:txBody>
              </p:sp>
            </p:grpSp>
          </p:grpSp>
          <p:sp>
            <p:nvSpPr>
              <p:cNvPr id="131208" name="Text Box 148"/>
              <p:cNvSpPr txBox="1">
                <a:spLocks noChangeArrowheads="1"/>
              </p:cNvSpPr>
              <p:nvPr/>
            </p:nvSpPr>
            <p:spPr bwMode="auto">
              <a:xfrm>
                <a:off x="731" y="140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1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1209" name="Text Box 149"/>
              <p:cNvSpPr txBox="1">
                <a:spLocks noChangeArrowheads="1"/>
              </p:cNvSpPr>
              <p:nvPr/>
            </p:nvSpPr>
            <p:spPr bwMode="auto">
              <a:xfrm>
                <a:off x="192" y="1397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2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1210" name="Text Box 150"/>
              <p:cNvSpPr txBox="1">
                <a:spLocks noChangeArrowheads="1"/>
              </p:cNvSpPr>
              <p:nvPr/>
            </p:nvSpPr>
            <p:spPr bwMode="auto">
              <a:xfrm>
                <a:off x="477" y="173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7</a:t>
                </a:r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131211" name="Group 151"/>
              <p:cNvGrpSpPr>
                <a:grpSpLocks/>
              </p:cNvGrpSpPr>
              <p:nvPr/>
            </p:nvGrpSpPr>
            <p:grpSpPr bwMode="auto">
              <a:xfrm>
                <a:off x="408" y="1286"/>
                <a:ext cx="316" cy="250"/>
                <a:chOff x="1740" y="2306"/>
                <a:chExt cx="316" cy="250"/>
              </a:xfrm>
            </p:grpSpPr>
            <p:sp>
              <p:nvSpPr>
                <p:cNvPr id="131212" name="Oval 15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1213" name="Line 15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1214" name="Line 15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1215" name="Rectangle 15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31216" name="Oval 15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31217" name="Group 157"/>
                <p:cNvGrpSpPr>
                  <a:grpSpLocks/>
                </p:cNvGrpSpPr>
                <p:nvPr/>
              </p:nvGrpSpPr>
              <p:grpSpPr bwMode="auto">
                <a:xfrm>
                  <a:off x="1802" y="2306"/>
                  <a:ext cx="199" cy="250"/>
                  <a:chOff x="2957" y="2429"/>
                  <a:chExt cx="201" cy="250"/>
                </a:xfrm>
              </p:grpSpPr>
              <p:sp>
                <p:nvSpPr>
                  <p:cNvPr id="131218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/>
                  </a:p>
                </p:txBody>
              </p:sp>
              <p:sp>
                <p:nvSpPr>
                  <p:cNvPr id="131219" name="Text Box 1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7" y="2429"/>
                    <a:ext cx="201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000"/>
                      <a:t>y</a:t>
                    </a: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131183" name="Text Box 160"/>
          <p:cNvSpPr txBox="1">
            <a:spLocks noChangeArrowheads="1"/>
          </p:cNvSpPr>
          <p:nvPr/>
        </p:nvSpPr>
        <p:spPr bwMode="auto">
          <a:xfrm>
            <a:off x="0" y="685800"/>
            <a:ext cx="157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node x table</a:t>
            </a:r>
          </a:p>
        </p:txBody>
      </p:sp>
      <p:sp>
        <p:nvSpPr>
          <p:cNvPr id="131184" name="Text Box 161"/>
          <p:cNvSpPr txBox="1">
            <a:spLocks noChangeArrowheads="1"/>
          </p:cNvSpPr>
          <p:nvPr/>
        </p:nvSpPr>
        <p:spPr bwMode="auto">
          <a:xfrm>
            <a:off x="0" y="2590800"/>
            <a:ext cx="1571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node y table</a:t>
            </a:r>
          </a:p>
        </p:txBody>
      </p:sp>
      <p:sp>
        <p:nvSpPr>
          <p:cNvPr id="131185" name="Text Box 162"/>
          <p:cNvSpPr txBox="1">
            <a:spLocks noChangeArrowheads="1"/>
          </p:cNvSpPr>
          <p:nvPr/>
        </p:nvSpPr>
        <p:spPr bwMode="auto">
          <a:xfrm>
            <a:off x="0" y="4343400"/>
            <a:ext cx="1566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node z table</a:t>
            </a:r>
          </a:p>
        </p:txBody>
      </p:sp>
      <p:sp>
        <p:nvSpPr>
          <p:cNvPr id="131186" name="Oval 163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31187" name="Oval 164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31188" name="Oval 165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31189" name="Oval 166"/>
          <p:cNvSpPr>
            <a:spLocks noChangeArrowheads="1"/>
          </p:cNvSpPr>
          <p:nvPr/>
        </p:nvSpPr>
        <p:spPr bwMode="auto">
          <a:xfrm>
            <a:off x="32766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31190" name="Oval 167"/>
          <p:cNvSpPr>
            <a:spLocks noChangeArrowheads="1"/>
          </p:cNvSpPr>
          <p:nvPr/>
        </p:nvSpPr>
        <p:spPr bwMode="auto">
          <a:xfrm>
            <a:off x="3200400" y="5867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31191" name="Rectangle 168"/>
          <p:cNvSpPr>
            <a:spLocks noChangeArrowheads="1"/>
          </p:cNvSpPr>
          <p:nvPr/>
        </p:nvSpPr>
        <p:spPr bwMode="auto">
          <a:xfrm>
            <a:off x="1590675" y="187325"/>
            <a:ext cx="44767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fr-FR">
                <a:solidFill>
                  <a:srgbClr val="000000"/>
                </a:solidFill>
                <a:cs typeface="Times New Roman" pitchFamily="18" charset="0"/>
              </a:rPr>
              <a:t>D</a:t>
            </a:r>
            <a:r>
              <a:rPr lang="fr-FR" baseline="-2500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fr-FR">
                <a:solidFill>
                  <a:srgbClr val="000000"/>
                </a:solidFill>
                <a:cs typeface="Times New Roman" pitchFamily="18" charset="0"/>
              </a:rPr>
              <a:t>(y) = min{c(x,y) + D</a:t>
            </a:r>
            <a:r>
              <a:rPr lang="fr-FR" baseline="-25000">
                <a:solidFill>
                  <a:srgbClr val="000000"/>
                </a:solidFill>
                <a:cs typeface="Times New Roman" pitchFamily="18" charset="0"/>
              </a:rPr>
              <a:t>y</a:t>
            </a:r>
            <a:r>
              <a:rPr lang="fr-FR">
                <a:solidFill>
                  <a:srgbClr val="000000"/>
                </a:solidFill>
                <a:cs typeface="Times New Roman" pitchFamily="18" charset="0"/>
              </a:rPr>
              <a:t>(y), c(x,z) + D</a:t>
            </a:r>
            <a:r>
              <a:rPr lang="fr-FR" baseline="-25000">
                <a:solidFill>
                  <a:srgbClr val="000000"/>
                </a:solidFill>
                <a:cs typeface="Times New Roman" pitchFamily="18" charset="0"/>
              </a:rPr>
              <a:t>z</a:t>
            </a:r>
            <a:r>
              <a:rPr lang="fr-FR">
                <a:solidFill>
                  <a:srgbClr val="000000"/>
                </a:solidFill>
                <a:cs typeface="Times New Roman" pitchFamily="18" charset="0"/>
              </a:rPr>
              <a:t>(y)} </a:t>
            </a:r>
            <a:br>
              <a:rPr lang="fr-FR">
                <a:solidFill>
                  <a:srgbClr val="000000"/>
                </a:solidFill>
                <a:cs typeface="Times New Roman" pitchFamily="18" charset="0"/>
              </a:rPr>
            </a:br>
            <a:r>
              <a:rPr lang="fr-FR">
                <a:solidFill>
                  <a:srgbClr val="000000"/>
                </a:solidFill>
                <a:cs typeface="Times New Roman" pitchFamily="18" charset="0"/>
              </a:rPr>
              <a:t>             = min{2+0 , 7+1} = 2</a:t>
            </a:r>
          </a:p>
        </p:txBody>
      </p:sp>
      <p:sp>
        <p:nvSpPr>
          <p:cNvPr id="131192" name="Line 169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93" name="Rectangle 170"/>
          <p:cNvSpPr>
            <a:spLocks noChangeArrowheads="1"/>
          </p:cNvSpPr>
          <p:nvPr/>
        </p:nvSpPr>
        <p:spPr bwMode="auto">
          <a:xfrm>
            <a:off x="6384925" y="111125"/>
            <a:ext cx="2803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fr-FR" i="1"/>
              <a:t>D</a:t>
            </a:r>
            <a:r>
              <a:rPr lang="fr-FR" i="1" baseline="-25000"/>
              <a:t>x</a:t>
            </a:r>
            <a:r>
              <a:rPr lang="fr-FR" i="1"/>
              <a:t>(z) = </a:t>
            </a:r>
            <a:r>
              <a:rPr lang="fr-FR"/>
              <a:t>min{</a:t>
            </a:r>
            <a:r>
              <a:rPr lang="fr-FR" i="1"/>
              <a:t>c(x,y) + </a:t>
            </a:r>
            <a:br>
              <a:rPr lang="fr-FR" i="1"/>
            </a:br>
            <a:r>
              <a:rPr lang="fr-FR" i="1"/>
              <a:t>      D</a:t>
            </a:r>
            <a:r>
              <a:rPr lang="fr-FR" i="1" baseline="-25000"/>
              <a:t>y</a:t>
            </a:r>
            <a:r>
              <a:rPr lang="fr-FR" i="1"/>
              <a:t>(z), c(x,z) + D</a:t>
            </a:r>
            <a:r>
              <a:rPr lang="fr-FR" i="1" baseline="-25000"/>
              <a:t>z</a:t>
            </a:r>
            <a:r>
              <a:rPr lang="fr-FR" i="1"/>
              <a:t>(z)</a:t>
            </a:r>
            <a:r>
              <a:rPr lang="fr-FR"/>
              <a:t>} </a:t>
            </a:r>
          </a:p>
          <a:p>
            <a:pPr algn="just" eaLnBrk="0" hangingPunct="0"/>
            <a:r>
              <a:rPr lang="fr-FR"/>
              <a:t>= min{2+1 , 7+0} = 3</a:t>
            </a:r>
          </a:p>
        </p:txBody>
      </p:sp>
      <p:sp>
        <p:nvSpPr>
          <p:cNvPr id="131194" name="Line 171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95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1FC2CA10-8259-45D1-BEC9-A6FCF74801CA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l-GR" sz="2800" smtClean="0"/>
              <a:t>Διάνυσμα απόστασης</a:t>
            </a:r>
            <a:r>
              <a:rPr lang="en-US" sz="2800" smtClean="0"/>
              <a:t>: </a:t>
            </a:r>
            <a:r>
              <a:rPr lang="el-GR" sz="2800" smtClean="0"/>
              <a:t>αλλαγές κόστους ζεύξης</a:t>
            </a:r>
            <a:endParaRPr lang="en-US" sz="3600" smtClean="0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l-GR" dirty="0">
                <a:solidFill>
                  <a:srgbClr val="FF0000"/>
                </a:solidFill>
              </a:rPr>
              <a:t>Αλλαγές κόστους ζεύξης</a:t>
            </a:r>
            <a:r>
              <a:rPr lang="en-US" dirty="0">
                <a:solidFill>
                  <a:srgbClr val="FF0000"/>
                </a:solidFill>
              </a:rPr>
              <a:t>:</a:t>
            </a:r>
            <a:endParaRPr lang="en-US" sz="1600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r>
              <a:rPr lang="el-GR" sz="1600" dirty="0"/>
              <a:t>Ο κόμβος ανιχνεύει αλλαγή κόστους τοπικής ζεύξης</a:t>
            </a:r>
            <a:endParaRPr lang="en-US" sz="1600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r>
              <a:rPr lang="el-GR" sz="1600" dirty="0"/>
              <a:t>Ενημερώνει την πληροφορία δρομολόγησης</a:t>
            </a:r>
            <a:r>
              <a:rPr lang="en-US" sz="1600" dirty="0"/>
              <a:t>, </a:t>
            </a:r>
            <a:r>
              <a:rPr lang="el-GR" sz="1600" dirty="0" err="1" smtClean="0"/>
              <a:t>ξανα</a:t>
            </a:r>
            <a:r>
              <a:rPr lang="el-GR" sz="1600" dirty="0" smtClean="0"/>
              <a:t>-υπολογίζει </a:t>
            </a:r>
            <a:r>
              <a:rPr lang="el-GR" sz="1600" dirty="0"/>
              <a:t>το διάνυσμα απόστασης</a:t>
            </a:r>
            <a:endParaRPr lang="en-US" sz="1600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r>
              <a:rPr lang="el-GR" sz="1600" dirty="0"/>
              <a:t>Αν το</a:t>
            </a:r>
            <a:r>
              <a:rPr lang="en-US" sz="1600" dirty="0"/>
              <a:t> DV </a:t>
            </a:r>
            <a:r>
              <a:rPr lang="el-GR" sz="1600" dirty="0"/>
              <a:t>αλλάζει</a:t>
            </a:r>
            <a:r>
              <a:rPr lang="en-US" sz="1600" dirty="0"/>
              <a:t>, </a:t>
            </a:r>
            <a:r>
              <a:rPr lang="el-GR" sz="1600" dirty="0"/>
              <a:t>ειδοποιεί τους γείτονες</a:t>
            </a:r>
            <a:endParaRPr lang="en-US" dirty="0"/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158750" y="4310063"/>
            <a:ext cx="13287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chemeClr val="accent2"/>
                </a:solidFill>
              </a:rPr>
              <a:t>“</a:t>
            </a:r>
            <a:r>
              <a:rPr lang="el-GR" sz="1600">
                <a:solidFill>
                  <a:schemeClr val="accent2"/>
                </a:solidFill>
              </a:rPr>
              <a:t>τα καλά νέα</a:t>
            </a:r>
          </a:p>
          <a:p>
            <a:pPr eaLnBrk="0" hangingPunct="0"/>
            <a:r>
              <a:rPr lang="el-GR" sz="1600">
                <a:solidFill>
                  <a:schemeClr val="accent2"/>
                </a:solidFill>
              </a:rPr>
              <a:t>ταξιδεύουν </a:t>
            </a:r>
          </a:p>
          <a:p>
            <a:pPr eaLnBrk="0" hangingPunct="0"/>
            <a:r>
              <a:rPr lang="el-GR" sz="1600">
                <a:solidFill>
                  <a:schemeClr val="accent2"/>
                </a:solidFill>
              </a:rPr>
              <a:t>γρήγορα</a:t>
            </a:r>
            <a:r>
              <a:rPr lang="en-US" sz="1600">
                <a:solidFill>
                  <a:schemeClr val="accent2"/>
                </a:solidFill>
              </a:rPr>
              <a:t>”</a:t>
            </a:r>
            <a:endParaRPr lang="en-US" sz="1100">
              <a:solidFill>
                <a:schemeClr val="accent2"/>
              </a:solidFill>
            </a:endParaRPr>
          </a:p>
        </p:txBody>
      </p:sp>
      <p:grpSp>
        <p:nvGrpSpPr>
          <p:cNvPr id="132101" name="Group 5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32107" name="Freeform 6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2108" name="Freeform 7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2109" name="Oval 8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2110" name="Line 9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2111" name="Line 10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2112" name="Rectangle 11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2113" name="Oval 12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2114" name="Freeform 13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2115" name="Freeform 14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32116" name="Group 15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32140" name="Rectangle 1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2141" name="Text Box 17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x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32117" name="Group 18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32132" name="Oval 19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2133" name="Line 20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2134" name="Line 21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2135" name="Rectangle 22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2136" name="Oval 23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32137" name="Group 24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32138" name="Rectangle 2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2139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z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32118" name="Text Box 27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2119" name="Text Box 28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4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2120" name="Text Box 29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50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32121" name="Group 30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32124" name="Oval 31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2125" name="Line 32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2126" name="Line 33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2127" name="Rectangle 34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2128" name="Oval 35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32129" name="Group 36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32130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213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y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32122" name="Text Box 39"/>
            <p:cNvSpPr txBox="1">
              <a:spLocks noChangeArrowheads="1"/>
            </p:cNvSpPr>
            <p:nvPr/>
          </p:nvSpPr>
          <p:spPr bwMode="auto">
            <a:xfrm>
              <a:off x="3839" y="1076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2123" name="Line 40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73129" name="Rectangle 41"/>
          <p:cNvSpPr>
            <a:spLocks noChangeArrowheads="1"/>
          </p:cNvSpPr>
          <p:nvPr/>
        </p:nvSpPr>
        <p:spPr bwMode="auto">
          <a:xfrm>
            <a:off x="1544638" y="3763963"/>
            <a:ext cx="70453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28600" algn="l"/>
                <a:tab pos="457200" algn="l"/>
              </a:tabLst>
            </a:pPr>
            <a:r>
              <a:rPr lang="el-GR" sz="1400"/>
              <a:t>Σε χρόνο</a:t>
            </a:r>
            <a:r>
              <a:rPr lang="en-US" sz="1400"/>
              <a:t> </a:t>
            </a:r>
            <a:r>
              <a:rPr lang="en-US" sz="1400" i="1"/>
              <a:t>t</a:t>
            </a:r>
            <a:r>
              <a:rPr lang="en-US" sz="1400" i="1" baseline="-25000"/>
              <a:t>0</a:t>
            </a:r>
            <a:r>
              <a:rPr lang="en-US" sz="1400"/>
              <a:t>, </a:t>
            </a:r>
            <a:r>
              <a:rPr lang="el-GR" sz="1400"/>
              <a:t>ο </a:t>
            </a:r>
            <a:r>
              <a:rPr lang="en-US" sz="1400" i="1"/>
              <a:t>y</a:t>
            </a:r>
            <a:r>
              <a:rPr lang="en-US" sz="1400"/>
              <a:t> </a:t>
            </a:r>
            <a:r>
              <a:rPr lang="el-GR" sz="1400"/>
              <a:t>ανιχνεύει την αλλαγή στο κόστος της ζεύξης</a:t>
            </a:r>
            <a:r>
              <a:rPr lang="en-US" sz="1400"/>
              <a:t>, </a:t>
            </a:r>
            <a:r>
              <a:rPr lang="el-GR" sz="1400"/>
              <a:t>ενημερώνει το </a:t>
            </a:r>
            <a:r>
              <a:rPr lang="en-US" sz="1400"/>
              <a:t>DV</a:t>
            </a:r>
            <a:r>
              <a:rPr lang="el-GR" sz="1400"/>
              <a:t> του</a:t>
            </a:r>
            <a:r>
              <a:rPr lang="en-US" sz="1400"/>
              <a:t>, </a:t>
            </a:r>
          </a:p>
          <a:p>
            <a:pPr eaLnBrk="0" hangingPunct="0">
              <a:tabLst>
                <a:tab pos="228600" algn="l"/>
                <a:tab pos="457200" algn="l"/>
              </a:tabLst>
            </a:pPr>
            <a:r>
              <a:rPr lang="el-GR" sz="1400"/>
              <a:t>και ενημερώνει τους γείτονές του</a:t>
            </a:r>
            <a:endParaRPr lang="en-US" sz="1400"/>
          </a:p>
          <a:p>
            <a:pPr eaLnBrk="0" hangingPunct="0">
              <a:tabLst>
                <a:tab pos="228600" algn="l"/>
                <a:tab pos="457200" algn="l"/>
              </a:tabLst>
            </a:pPr>
            <a:endParaRPr lang="en-US" sz="1400"/>
          </a:p>
        </p:txBody>
      </p:sp>
      <p:sp>
        <p:nvSpPr>
          <p:cNvPr id="473130" name="Rectangle 42"/>
          <p:cNvSpPr>
            <a:spLocks noChangeArrowheads="1"/>
          </p:cNvSpPr>
          <p:nvPr/>
        </p:nvSpPr>
        <p:spPr bwMode="auto">
          <a:xfrm>
            <a:off x="1557338" y="4384675"/>
            <a:ext cx="73898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28600" algn="l"/>
                <a:tab pos="457200" algn="l"/>
              </a:tabLst>
            </a:pPr>
            <a:r>
              <a:rPr lang="el-GR" sz="1400"/>
              <a:t>Σε χρόνο</a:t>
            </a:r>
            <a:r>
              <a:rPr lang="en-US" sz="1400"/>
              <a:t> </a:t>
            </a:r>
            <a:r>
              <a:rPr lang="en-US" sz="1400" i="1"/>
              <a:t>t</a:t>
            </a:r>
            <a:r>
              <a:rPr lang="en-US" sz="1400" i="1" baseline="-25000"/>
              <a:t>1</a:t>
            </a:r>
            <a:r>
              <a:rPr lang="en-US" sz="1400"/>
              <a:t>,</a:t>
            </a:r>
            <a:r>
              <a:rPr lang="el-GR" sz="1400"/>
              <a:t> ο</a:t>
            </a:r>
            <a:r>
              <a:rPr lang="en-US" sz="1400"/>
              <a:t> </a:t>
            </a:r>
            <a:r>
              <a:rPr lang="en-US" sz="1400" i="1"/>
              <a:t>z</a:t>
            </a:r>
            <a:r>
              <a:rPr lang="en-US" sz="1400"/>
              <a:t> </a:t>
            </a:r>
            <a:r>
              <a:rPr lang="el-GR" sz="1400"/>
              <a:t>δέχεται την ενημέρωση από τον </a:t>
            </a:r>
            <a:r>
              <a:rPr lang="en-US" sz="1400" i="1"/>
              <a:t>y</a:t>
            </a:r>
            <a:r>
              <a:rPr lang="en-US" sz="1400"/>
              <a:t>  </a:t>
            </a:r>
            <a:r>
              <a:rPr lang="el-GR" sz="1400"/>
              <a:t>και ενημερώνει τον πίνακά του</a:t>
            </a:r>
            <a:r>
              <a:rPr lang="en-US" sz="1400"/>
              <a:t> </a:t>
            </a:r>
          </a:p>
          <a:p>
            <a:pPr eaLnBrk="0" hangingPunct="0">
              <a:tabLst>
                <a:tab pos="228600" algn="l"/>
                <a:tab pos="457200" algn="l"/>
              </a:tabLst>
            </a:pPr>
            <a:r>
              <a:rPr lang="el-GR" sz="1400"/>
              <a:t>Υπολογίζει ένα νέο ελάχιστο κόστος προς τον </a:t>
            </a:r>
            <a:r>
              <a:rPr lang="en-US" sz="1400" i="1"/>
              <a:t>x</a:t>
            </a:r>
            <a:r>
              <a:rPr lang="en-US" sz="1400"/>
              <a:t>  </a:t>
            </a:r>
            <a:r>
              <a:rPr lang="el-GR" sz="1400"/>
              <a:t>και στέλνει στους γείτονές του το</a:t>
            </a:r>
            <a:r>
              <a:rPr lang="en-US" sz="1400"/>
              <a:t> DV</a:t>
            </a:r>
            <a:r>
              <a:rPr lang="el-GR" sz="1400"/>
              <a:t> του</a:t>
            </a:r>
            <a:endParaRPr lang="en-US" sz="1400"/>
          </a:p>
          <a:p>
            <a:pPr eaLnBrk="0" hangingPunct="0">
              <a:tabLst>
                <a:tab pos="228600" algn="l"/>
                <a:tab pos="457200" algn="l"/>
              </a:tabLst>
            </a:pPr>
            <a:endParaRPr lang="en-US" sz="1400"/>
          </a:p>
        </p:txBody>
      </p:sp>
      <p:sp>
        <p:nvSpPr>
          <p:cNvPr id="473131" name="Rectangle 43"/>
          <p:cNvSpPr>
            <a:spLocks noChangeArrowheads="1"/>
          </p:cNvSpPr>
          <p:nvPr/>
        </p:nvSpPr>
        <p:spPr bwMode="auto">
          <a:xfrm>
            <a:off x="1590675" y="5160963"/>
            <a:ext cx="69421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28600" algn="l"/>
                <a:tab pos="457200" algn="l"/>
              </a:tabLst>
            </a:pPr>
            <a:r>
              <a:rPr lang="el-GR" sz="1400"/>
              <a:t>Σε χρόνο</a:t>
            </a:r>
            <a:r>
              <a:rPr lang="en-US" sz="1400"/>
              <a:t> </a:t>
            </a:r>
            <a:r>
              <a:rPr lang="en-US" sz="1400" i="1"/>
              <a:t>t</a:t>
            </a:r>
            <a:r>
              <a:rPr lang="en-US" sz="1400" i="1" baseline="-25000"/>
              <a:t>2</a:t>
            </a:r>
            <a:r>
              <a:rPr lang="en-US" sz="1400"/>
              <a:t>, </a:t>
            </a:r>
            <a:r>
              <a:rPr lang="el-GR" sz="1400"/>
              <a:t>ο </a:t>
            </a:r>
            <a:r>
              <a:rPr lang="en-US" sz="1400" i="1"/>
              <a:t>y</a:t>
            </a:r>
            <a:r>
              <a:rPr lang="en-US" sz="1400"/>
              <a:t> </a:t>
            </a:r>
            <a:r>
              <a:rPr lang="el-GR" sz="1400"/>
              <a:t>δέχεται την ενημέρωση του </a:t>
            </a:r>
            <a:r>
              <a:rPr lang="en-US" sz="1400" i="1"/>
              <a:t>z</a:t>
            </a:r>
            <a:r>
              <a:rPr lang="el-GR" sz="1400" i="1"/>
              <a:t> και ενημερώνει τον πίνακα απόστασης</a:t>
            </a:r>
            <a:r>
              <a:rPr lang="en-US" sz="1400"/>
              <a:t> </a:t>
            </a:r>
          </a:p>
          <a:p>
            <a:pPr eaLnBrk="0" hangingPunct="0">
              <a:tabLst>
                <a:tab pos="228600" algn="l"/>
                <a:tab pos="457200" algn="l"/>
              </a:tabLst>
            </a:pPr>
            <a:r>
              <a:rPr lang="el-GR" sz="1400" i="1"/>
              <a:t>Τα ελάχιστα κόστη του </a:t>
            </a:r>
            <a:r>
              <a:rPr lang="en-US" sz="1400" i="1"/>
              <a:t>y</a:t>
            </a:r>
            <a:r>
              <a:rPr lang="el-GR" sz="1400" i="1"/>
              <a:t> δεν αλλάζουν και έτσι ο </a:t>
            </a:r>
            <a:r>
              <a:rPr lang="en-US" sz="1400" i="1"/>
              <a:t>y </a:t>
            </a:r>
            <a:r>
              <a:rPr lang="el-GR" sz="1400" i="1"/>
              <a:t>δεν στέλνει κανένα μήνυμα στον </a:t>
            </a:r>
            <a:r>
              <a:rPr lang="en-US" sz="1400" i="1"/>
              <a:t>z</a:t>
            </a:r>
            <a:endParaRPr lang="en-US" sz="1400"/>
          </a:p>
        </p:txBody>
      </p:sp>
      <p:sp>
        <p:nvSpPr>
          <p:cNvPr id="132105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46" name="Rectangle 41"/>
          <p:cNvSpPr>
            <a:spLocks noChangeArrowheads="1"/>
          </p:cNvSpPr>
          <p:nvPr/>
        </p:nvSpPr>
        <p:spPr bwMode="auto">
          <a:xfrm>
            <a:off x="636588" y="3375025"/>
            <a:ext cx="49418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28600" algn="l"/>
                <a:tab pos="457200" algn="l"/>
              </a:tabLst>
            </a:pPr>
            <a:r>
              <a:rPr lang="el-GR" sz="1400"/>
              <a:t>Για δρομολόγηση προς τον </a:t>
            </a:r>
            <a:r>
              <a:rPr lang="en-US" sz="1400"/>
              <a:t>x</a:t>
            </a:r>
            <a:r>
              <a:rPr lang="el-GR" sz="1400"/>
              <a:t> </a:t>
            </a:r>
            <a:r>
              <a:rPr lang="en-US" sz="1400"/>
              <a:t>(</a:t>
            </a:r>
            <a:r>
              <a:rPr lang="el-GR" sz="1400"/>
              <a:t>αφορά τους κόμβους </a:t>
            </a:r>
            <a:r>
              <a:rPr lang="en-US" sz="1400"/>
              <a:t>y </a:t>
            </a:r>
            <a:r>
              <a:rPr lang="el-GR" sz="1400"/>
              <a:t>και </a:t>
            </a:r>
            <a:r>
              <a:rPr lang="en-US" sz="1400"/>
              <a:t>z</a:t>
            </a:r>
            <a:r>
              <a:rPr lang="el-GR" sz="1400"/>
              <a:t>)</a:t>
            </a:r>
            <a:r>
              <a:rPr lang="en-US" sz="1400"/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217308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29" grpId="0"/>
      <p:bldP spid="473130" grpId="0"/>
      <p:bldP spid="473131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0622179D-DF47-4B2A-8046-C8984F464B6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821267"/>
          </a:xfrm>
        </p:spPr>
        <p:txBody>
          <a:bodyPr/>
          <a:lstStyle/>
          <a:p>
            <a:r>
              <a:rPr lang="el-GR" sz="3600" dirty="0" smtClean="0"/>
              <a:t>Μοντέλο υπηρεσιών δικτύου</a:t>
            </a:r>
            <a:endParaRPr lang="en-US" sz="3600" dirty="0" smtClean="0"/>
          </a:p>
        </p:txBody>
      </p:sp>
      <p:sp>
        <p:nvSpPr>
          <p:cNvPr id="23555" name="Rectangle 13"/>
          <p:cNvSpPr>
            <a:spLocks noChangeArrowheads="1"/>
          </p:cNvSpPr>
          <p:nvPr/>
        </p:nvSpPr>
        <p:spPr bwMode="auto">
          <a:xfrm>
            <a:off x="609600" y="1126067"/>
            <a:ext cx="75549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Ε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Ποιό </a:t>
            </a:r>
            <a:r>
              <a:rPr lang="el-GR" sz="2400" i="1" dirty="0">
                <a:solidFill>
                  <a:schemeClr val="accent2"/>
                </a:solidFill>
              </a:rPr>
              <a:t>μοντέλο υπηρεσίας για το </a:t>
            </a:r>
            <a:r>
              <a:rPr lang="en-US" sz="2400" dirty="0"/>
              <a:t> </a:t>
            </a:r>
            <a:r>
              <a:rPr lang="el-GR" sz="2400" dirty="0"/>
              <a:t>«κανάλι» που μεταφέρει </a:t>
            </a:r>
            <a:r>
              <a:rPr lang="en-US" sz="2400" dirty="0" err="1"/>
              <a:t>datagrams</a:t>
            </a:r>
            <a:r>
              <a:rPr lang="en-US" sz="2400" dirty="0"/>
              <a:t> </a:t>
            </a:r>
            <a:r>
              <a:rPr lang="el-GR" sz="2400" dirty="0"/>
              <a:t>από τον αποστολέα στο δέκτη</a:t>
            </a:r>
            <a:r>
              <a:rPr lang="en-US" sz="2400" dirty="0"/>
              <a:t>?</a:t>
            </a:r>
          </a:p>
        </p:txBody>
      </p:sp>
      <p:sp>
        <p:nvSpPr>
          <p:cNvPr id="23556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442913" y="2074333"/>
            <a:ext cx="3810000" cy="3935943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u="sng" dirty="0" smtClean="0">
                <a:solidFill>
                  <a:srgbClr val="FF0000"/>
                </a:solidFill>
              </a:rPr>
              <a:t>Παράδειγμα υπηρεσιών για ξεχωριστά </a:t>
            </a:r>
            <a:r>
              <a:rPr lang="en-US" sz="2400" u="sng" dirty="0" err="1" smtClean="0">
                <a:solidFill>
                  <a:srgbClr val="FF0000"/>
                </a:solidFill>
              </a:rPr>
              <a:t>datagrams</a:t>
            </a:r>
            <a:r>
              <a:rPr lang="en-US" sz="2400" u="sng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Εγγυημένη παράδοση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Εγγυημένη παράδοση με καθυστέρηση μικρότερη από </a:t>
            </a:r>
            <a:r>
              <a:rPr lang="en-US" sz="2400" dirty="0" smtClean="0"/>
              <a:t>40 </a:t>
            </a:r>
            <a:r>
              <a:rPr lang="en-US" sz="2400" dirty="0" err="1" smtClean="0"/>
              <a:t>msec</a:t>
            </a:r>
            <a:endParaRPr lang="en-US" sz="2400" dirty="0" smtClean="0"/>
          </a:p>
        </p:txBody>
      </p:sp>
      <p:sp>
        <p:nvSpPr>
          <p:cNvPr id="23557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4559300" y="2048933"/>
            <a:ext cx="3810000" cy="406135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u="sng" dirty="0" smtClean="0">
                <a:solidFill>
                  <a:srgbClr val="FF0000"/>
                </a:solidFill>
              </a:rPr>
              <a:t>Παράδειγμα υπηρεσιών για ροή </a:t>
            </a:r>
            <a:r>
              <a:rPr lang="en-US" sz="2400" u="sng" dirty="0" err="1" smtClean="0">
                <a:solidFill>
                  <a:srgbClr val="FF0000"/>
                </a:solidFill>
              </a:rPr>
              <a:t>datagrams</a:t>
            </a:r>
            <a:r>
              <a:rPr lang="en-US" sz="2400" u="sng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Σε σειρά παράδοση των </a:t>
            </a:r>
            <a:r>
              <a:rPr lang="en-US" sz="2400" dirty="0" err="1" smtClean="0"/>
              <a:t>datagrams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Εγγυημένο ελάχιστο εύρος ζώνης στη ροή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Περιορισμοί στις αλλαγές των αποστάσεων των πακέτων</a:t>
            </a:r>
            <a:endParaRPr lang="en-US" sz="2400" dirty="0" smtClean="0"/>
          </a:p>
        </p:txBody>
      </p:sp>
      <p:sp>
        <p:nvSpPr>
          <p:cNvPr id="23558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0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</a:t>
            </a:r>
            <a:fld id="{20FDF964-76DF-4B65-B5CD-0399CEF27CE7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Δίκτυα Επικοινωνιών Ι - Επίπεδο Δικτύου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479425" y="670343"/>
            <a:ext cx="8199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l-GR" altLang="el-GR" sz="1600" dirty="0"/>
              <a:t>Για δρομολόγηση προς τον χ </a:t>
            </a:r>
            <a:r>
              <a:rPr lang="en-US" altLang="el-GR" sz="1600" dirty="0"/>
              <a:t>(</a:t>
            </a:r>
            <a:r>
              <a:rPr lang="el-GR" altLang="el-GR" sz="1600" dirty="0"/>
              <a:t>γραμμή στον πίνακα) αφορά πίνακες των κόμβων </a:t>
            </a:r>
            <a:r>
              <a:rPr lang="en-US" altLang="el-GR" sz="1600" dirty="0"/>
              <a:t>y </a:t>
            </a:r>
            <a:r>
              <a:rPr lang="el-GR" altLang="el-GR" sz="1600" dirty="0"/>
              <a:t>και </a:t>
            </a:r>
            <a:r>
              <a:rPr lang="en-US" altLang="el-GR" sz="1600" dirty="0"/>
              <a:t>z</a:t>
            </a:r>
            <a:r>
              <a:rPr lang="el-GR" altLang="el-GR" sz="1600" dirty="0"/>
              <a:t>)</a:t>
            </a:r>
            <a:r>
              <a:rPr lang="en-US" altLang="el-GR" sz="1600" dirty="0"/>
              <a:t> :</a:t>
            </a:r>
          </a:p>
        </p:txBody>
      </p:sp>
      <p:pic>
        <p:nvPicPr>
          <p:cNvPr id="6" name="Picture 40" descr="dv_go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1811338"/>
            <a:ext cx="6894512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22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AC329DE-275B-44EC-8A30-353E7A3B5AF5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l-GR" sz="2800" smtClean="0"/>
              <a:t>Διάνυσμα απόστασης</a:t>
            </a:r>
            <a:r>
              <a:rPr lang="en-US" sz="2800" smtClean="0"/>
              <a:t>: </a:t>
            </a:r>
            <a:r>
              <a:rPr lang="el-GR" sz="2800" smtClean="0"/>
              <a:t>αλλαγές κόστους ζεύξης</a:t>
            </a:r>
            <a:endParaRPr lang="en-US" sz="3600" smtClean="0"/>
          </a:p>
        </p:txBody>
      </p:sp>
      <p:sp>
        <p:nvSpPr>
          <p:cNvPr id="104452" name="Rectangle 3"/>
          <p:cNvSpPr>
            <a:spLocks noChangeArrowheads="1"/>
          </p:cNvSpPr>
          <p:nvPr/>
        </p:nvSpPr>
        <p:spPr bwMode="auto">
          <a:xfrm>
            <a:off x="960438" y="1201738"/>
            <a:ext cx="4335462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r>
              <a:rPr lang="el-GR" sz="2000" dirty="0">
                <a:solidFill>
                  <a:srgbClr val="FF0000"/>
                </a:solidFill>
              </a:rPr>
              <a:t>Αλλαγές κόστους ζεύξης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  <a:endParaRPr lang="en-US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l-GR" dirty="0"/>
              <a:t>Ο κόμβος ανιχνεύει αλλαγή κόστους τοπικής ζεύξης</a:t>
            </a:r>
            <a:endParaRPr lang="en-US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l-GR" dirty="0">
                <a:solidFill>
                  <a:srgbClr val="FF0000"/>
                </a:solidFill>
              </a:rPr>
              <a:t>Τα κακά νέα ταξιδεύουν αργά</a:t>
            </a:r>
            <a:r>
              <a:rPr lang="en-US" dirty="0"/>
              <a:t> – </a:t>
            </a:r>
            <a:r>
              <a:rPr lang="el-GR" dirty="0"/>
              <a:t>πρόβλημα </a:t>
            </a:r>
            <a:r>
              <a:rPr lang="en-US" dirty="0"/>
              <a:t>“</a:t>
            </a:r>
            <a:r>
              <a:rPr lang="el-GR" dirty="0"/>
              <a:t>μέτρησης μέχρι το άπειρο</a:t>
            </a:r>
            <a:r>
              <a:rPr lang="en-US" dirty="0"/>
              <a:t>”!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dirty="0"/>
              <a:t>44 </a:t>
            </a:r>
            <a:r>
              <a:rPr lang="el-GR" dirty="0"/>
              <a:t>επαναλήψεις πριν σταθεροποιηθεί ο </a:t>
            </a:r>
            <a:r>
              <a:rPr lang="el-GR" dirty="0" smtClean="0"/>
              <a:t>αλγόριθμος</a:t>
            </a:r>
            <a:r>
              <a:rPr lang="en-US" dirty="0" smtClean="0"/>
              <a:t> (</a:t>
            </a:r>
            <a:r>
              <a:rPr lang="el-GR" dirty="0" smtClean="0"/>
              <a:t>γιατί;)</a:t>
            </a:r>
            <a:endParaRPr lang="en-US" dirty="0"/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endParaRPr lang="el-GR" sz="2000" dirty="0" smtClean="0">
              <a:solidFill>
                <a:srgbClr val="FF0000"/>
              </a:solidFill>
            </a:endParaRP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“poisoned reverse”:</a:t>
            </a:r>
            <a:endParaRPr lang="en-US" sz="2000" dirty="0">
              <a:solidFill>
                <a:srgbClr val="FF0000"/>
              </a:solidFill>
            </a:endParaRPr>
          </a:p>
          <a:p>
            <a:pPr marL="2857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el-GR" dirty="0"/>
              <a:t>Αν ο Ζ δρομολογεί μέσω του Υ για να φτάσει στον </a:t>
            </a:r>
            <a:r>
              <a:rPr lang="el-GR" dirty="0" smtClean="0"/>
              <a:t>Χ</a:t>
            </a:r>
            <a:endParaRPr lang="el-GR" dirty="0"/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l-GR" dirty="0"/>
              <a:t>Ο Ζ λέει στον Υ ότι η απόστασή του από τον Χ είναι άπειρη (ώστε ο Υ να μη δρομολογεί στον Χ μέσω του Ζ</a:t>
            </a:r>
            <a:r>
              <a:rPr lang="el-GR" dirty="0" smtClean="0"/>
              <a:t>)</a:t>
            </a:r>
            <a:endParaRPr lang="el-GR" dirty="0"/>
          </a:p>
        </p:txBody>
      </p:sp>
      <p:grpSp>
        <p:nvGrpSpPr>
          <p:cNvPr id="133124" name="Group 4"/>
          <p:cNvGrpSpPr>
            <a:grpSpLocks/>
          </p:cNvGrpSpPr>
          <p:nvPr/>
        </p:nvGrpSpPr>
        <p:grpSpPr bwMode="auto">
          <a:xfrm>
            <a:off x="5389563" y="1600200"/>
            <a:ext cx="2184400" cy="1314450"/>
            <a:chOff x="3805" y="938"/>
            <a:chExt cx="1376" cy="828"/>
          </a:xfrm>
        </p:grpSpPr>
        <p:sp>
          <p:nvSpPr>
            <p:cNvPr id="133126" name="Freeform 5"/>
            <p:cNvSpPr>
              <a:spLocks/>
            </p:cNvSpPr>
            <p:nvPr/>
          </p:nvSpPr>
          <p:spPr bwMode="auto">
            <a:xfrm>
              <a:off x="3805" y="1002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127" name="Freeform 6"/>
            <p:cNvSpPr>
              <a:spLocks/>
            </p:cNvSpPr>
            <p:nvPr/>
          </p:nvSpPr>
          <p:spPr bwMode="auto">
            <a:xfrm>
              <a:off x="4164" y="1266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128" name="Oval 7"/>
            <p:cNvSpPr>
              <a:spLocks noChangeArrowheads="1"/>
            </p:cNvSpPr>
            <p:nvPr/>
          </p:nvSpPr>
          <p:spPr bwMode="auto">
            <a:xfrm>
              <a:off x="3904" y="15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3129" name="Line 8"/>
            <p:cNvSpPr>
              <a:spLocks noChangeShapeType="1"/>
            </p:cNvSpPr>
            <p:nvPr/>
          </p:nvSpPr>
          <p:spPr bwMode="auto">
            <a:xfrm>
              <a:off x="3904" y="1495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130" name="Line 9"/>
            <p:cNvSpPr>
              <a:spLocks noChangeShapeType="1"/>
            </p:cNvSpPr>
            <p:nvPr/>
          </p:nvSpPr>
          <p:spPr bwMode="auto">
            <a:xfrm>
              <a:off x="4217" y="1495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131" name="Rectangle 10"/>
            <p:cNvSpPr>
              <a:spLocks noChangeArrowheads="1"/>
            </p:cNvSpPr>
            <p:nvPr/>
          </p:nvSpPr>
          <p:spPr bwMode="auto">
            <a:xfrm>
              <a:off x="3904" y="149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3132" name="Oval 11"/>
            <p:cNvSpPr>
              <a:spLocks noChangeArrowheads="1"/>
            </p:cNvSpPr>
            <p:nvPr/>
          </p:nvSpPr>
          <p:spPr bwMode="auto">
            <a:xfrm>
              <a:off x="3901" y="14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3133" name="Freeform 12"/>
            <p:cNvSpPr>
              <a:spLocks/>
            </p:cNvSpPr>
            <p:nvPr/>
          </p:nvSpPr>
          <p:spPr bwMode="auto">
            <a:xfrm>
              <a:off x="4569" y="1266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134" name="Freeform 13"/>
            <p:cNvSpPr>
              <a:spLocks/>
            </p:cNvSpPr>
            <p:nvPr/>
          </p:nvSpPr>
          <p:spPr bwMode="auto">
            <a:xfrm>
              <a:off x="4221" y="1530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33135" name="Group 14"/>
            <p:cNvGrpSpPr>
              <a:grpSpLocks/>
            </p:cNvGrpSpPr>
            <p:nvPr/>
          </p:nvGrpSpPr>
          <p:grpSpPr bwMode="auto">
            <a:xfrm>
              <a:off x="3950" y="1388"/>
              <a:ext cx="210" cy="250"/>
              <a:chOff x="2951" y="2429"/>
              <a:chExt cx="213" cy="250"/>
            </a:xfrm>
          </p:grpSpPr>
          <p:sp>
            <p:nvSpPr>
              <p:cNvPr id="133159" name="Rectangle 1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3160" name="Text Box 16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x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33136" name="Group 17"/>
            <p:cNvGrpSpPr>
              <a:grpSpLocks/>
            </p:cNvGrpSpPr>
            <p:nvPr/>
          </p:nvGrpSpPr>
          <p:grpSpPr bwMode="auto">
            <a:xfrm>
              <a:off x="4746" y="1400"/>
              <a:ext cx="316" cy="250"/>
              <a:chOff x="1740" y="2306"/>
              <a:chExt cx="316" cy="250"/>
            </a:xfrm>
          </p:grpSpPr>
          <p:sp>
            <p:nvSpPr>
              <p:cNvPr id="133151" name="Oval 18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3152" name="Line 19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3153" name="Line 20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3154" name="Rectangle 21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3155" name="Oval 22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33156" name="Group 23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33157" name="Rectangle 24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3158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z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33137" name="Text Box 26"/>
            <p:cNvSpPr txBox="1">
              <a:spLocks noChangeArrowheads="1"/>
            </p:cNvSpPr>
            <p:nvPr/>
          </p:nvSpPr>
          <p:spPr bwMode="auto">
            <a:xfrm>
              <a:off x="4649" y="1190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3138" name="Text Box 27"/>
            <p:cNvSpPr txBox="1">
              <a:spLocks noChangeArrowheads="1"/>
            </p:cNvSpPr>
            <p:nvPr/>
          </p:nvSpPr>
          <p:spPr bwMode="auto">
            <a:xfrm>
              <a:off x="4110" y="1187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4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3139" name="Text Box 28"/>
            <p:cNvSpPr txBox="1">
              <a:spLocks noChangeArrowheads="1"/>
            </p:cNvSpPr>
            <p:nvPr/>
          </p:nvSpPr>
          <p:spPr bwMode="auto">
            <a:xfrm>
              <a:off x="4351" y="1520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50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33140" name="Group 29"/>
            <p:cNvGrpSpPr>
              <a:grpSpLocks/>
            </p:cNvGrpSpPr>
            <p:nvPr/>
          </p:nvGrpSpPr>
          <p:grpSpPr bwMode="auto">
            <a:xfrm>
              <a:off x="4326" y="1076"/>
              <a:ext cx="316" cy="250"/>
              <a:chOff x="1740" y="2306"/>
              <a:chExt cx="316" cy="250"/>
            </a:xfrm>
          </p:grpSpPr>
          <p:sp>
            <p:nvSpPr>
              <p:cNvPr id="133143" name="Oval 30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3144" name="Line 31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3145" name="Line 32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3146" name="Rectangle 33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3147" name="Oval 34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33148" name="Group 35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33149" name="Rectangle 3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315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y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33141" name="Text Box 38"/>
            <p:cNvSpPr txBox="1">
              <a:spLocks noChangeArrowheads="1"/>
            </p:cNvSpPr>
            <p:nvPr/>
          </p:nvSpPr>
          <p:spPr bwMode="auto">
            <a:xfrm>
              <a:off x="3964" y="938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60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3142" name="Line 39"/>
            <p:cNvSpPr>
              <a:spLocks noChangeShapeType="1"/>
            </p:cNvSpPr>
            <p:nvPr/>
          </p:nvSpPr>
          <p:spPr bwMode="auto">
            <a:xfrm flipH="1" flipV="1">
              <a:off x="4128" y="1134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33125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3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</a:t>
            </a:r>
            <a:fld id="{20FDF964-76DF-4B65-B5CD-0399CEF27CE7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Δίκτυα Επικοινωνιών Ι - Επίπεδο Δικτύου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Rectangle 41"/>
          <p:cNvSpPr>
            <a:spLocks noChangeArrowheads="1"/>
          </p:cNvSpPr>
          <p:nvPr/>
        </p:nvSpPr>
        <p:spPr bwMode="auto">
          <a:xfrm>
            <a:off x="479425" y="670343"/>
            <a:ext cx="8199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l-GR" altLang="el-GR" sz="1600" dirty="0"/>
              <a:t>Για δρομολόγηση προς τον χ </a:t>
            </a:r>
            <a:r>
              <a:rPr lang="en-US" altLang="el-GR" sz="1600" dirty="0"/>
              <a:t>(</a:t>
            </a:r>
            <a:r>
              <a:rPr lang="el-GR" altLang="el-GR" sz="1600" dirty="0"/>
              <a:t>γραμμή στον πίνακα) αφορά πίνακες των κόμβων </a:t>
            </a:r>
            <a:r>
              <a:rPr lang="en-US" altLang="el-GR" sz="1600" dirty="0"/>
              <a:t>y </a:t>
            </a:r>
            <a:r>
              <a:rPr lang="el-GR" altLang="el-GR" sz="1600" dirty="0"/>
              <a:t>και </a:t>
            </a:r>
            <a:r>
              <a:rPr lang="en-US" altLang="el-GR" sz="1600" dirty="0"/>
              <a:t>z</a:t>
            </a:r>
            <a:r>
              <a:rPr lang="el-GR" altLang="el-GR" sz="1600" dirty="0"/>
              <a:t>)</a:t>
            </a:r>
            <a:r>
              <a:rPr lang="en-US" altLang="el-GR" sz="1600" dirty="0"/>
              <a:t> :</a:t>
            </a:r>
          </a:p>
        </p:txBody>
      </p:sp>
      <p:pic>
        <p:nvPicPr>
          <p:cNvPr id="8" name="Picture 1064" descr="dv_b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689100"/>
            <a:ext cx="81105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13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0DE0106-5118-44C9-9686-6759E396CD1B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Σύγκριση των</a:t>
            </a:r>
            <a:r>
              <a:rPr lang="en-US" sz="2800" smtClean="0"/>
              <a:t> LS </a:t>
            </a:r>
            <a:r>
              <a:rPr lang="el-GR" sz="2800" smtClean="0"/>
              <a:t>και</a:t>
            </a:r>
            <a:r>
              <a:rPr lang="en-US" sz="2800" smtClean="0"/>
              <a:t> DV </a:t>
            </a:r>
            <a:r>
              <a:rPr lang="el-GR" sz="2800" smtClean="0"/>
              <a:t>αλγόριθμων</a:t>
            </a:r>
            <a:endParaRPr lang="en-US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295400"/>
            <a:ext cx="4029075" cy="4830763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Πολυπλοκότητα μηνύματος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FF0000"/>
                </a:solidFill>
              </a:rPr>
              <a:t>LS:</a:t>
            </a:r>
            <a:r>
              <a:rPr lang="en-US" sz="1800" u="sng" dirty="0" smtClean="0">
                <a:solidFill>
                  <a:srgbClr val="FF0000"/>
                </a:solidFill>
              </a:rPr>
              <a:t> </a:t>
            </a:r>
            <a:r>
              <a:rPr lang="el-GR" sz="1800" dirty="0" smtClean="0"/>
              <a:t>με</a:t>
            </a:r>
            <a:r>
              <a:rPr lang="en-US" sz="1800" dirty="0" smtClean="0"/>
              <a:t> n</a:t>
            </a:r>
            <a:r>
              <a:rPr lang="el-GR" sz="1800" dirty="0" smtClean="0"/>
              <a:t> κόμβους</a:t>
            </a:r>
            <a:r>
              <a:rPr lang="en-US" sz="1800" dirty="0" smtClean="0"/>
              <a:t>, E </a:t>
            </a:r>
            <a:r>
              <a:rPr lang="el-GR" sz="1800" dirty="0" smtClean="0"/>
              <a:t>ζεύξεις</a:t>
            </a:r>
            <a:r>
              <a:rPr lang="en-US" sz="1800" dirty="0" smtClean="0"/>
              <a:t>, </a:t>
            </a:r>
            <a:r>
              <a:rPr lang="el-GR" sz="1800" dirty="0" smtClean="0"/>
              <a:t>στέλνονται </a:t>
            </a:r>
            <a:r>
              <a:rPr lang="en-US" sz="1800" dirty="0" smtClean="0"/>
              <a:t>O(</a:t>
            </a:r>
            <a:r>
              <a:rPr lang="en-US" sz="1800" dirty="0" err="1" smtClean="0"/>
              <a:t>nE</a:t>
            </a:r>
            <a:r>
              <a:rPr lang="en-US" sz="1800" dirty="0" smtClean="0"/>
              <a:t>) </a:t>
            </a:r>
            <a:r>
              <a:rPr lang="el-GR" sz="1800" dirty="0" smtClean="0"/>
              <a:t>μηνύματα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FF0000"/>
                </a:solidFill>
              </a:rPr>
              <a:t>DV:</a:t>
            </a:r>
            <a:r>
              <a:rPr lang="en-US" sz="1800" u="sng" dirty="0" smtClean="0">
                <a:solidFill>
                  <a:srgbClr val="FF0000"/>
                </a:solidFill>
              </a:rPr>
              <a:t> </a:t>
            </a:r>
            <a:r>
              <a:rPr lang="el-GR" sz="1800" dirty="0" smtClean="0"/>
              <a:t>ανταλλαγή μόνο μεταξύ γειτόνων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ο χρόνος σύγκλισης ποικίλει</a:t>
            </a:r>
            <a:endParaRPr lang="en-US" sz="1600" dirty="0" smtClean="0"/>
          </a:p>
          <a:p>
            <a:pPr>
              <a:spcBef>
                <a:spcPct val="50000"/>
              </a:spcBef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Ταχύτητα σύγκλισης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FF0000"/>
                </a:solidFill>
              </a:rPr>
              <a:t>LS:</a:t>
            </a:r>
            <a:r>
              <a:rPr lang="en-US" sz="1800" dirty="0" smtClean="0"/>
              <a:t> O(n</a:t>
            </a:r>
            <a:r>
              <a:rPr lang="en-US" sz="1800" b="1" baseline="30000" dirty="0" smtClean="0"/>
              <a:t>2</a:t>
            </a:r>
            <a:r>
              <a:rPr lang="en-US" sz="1800" dirty="0" smtClean="0"/>
              <a:t>) </a:t>
            </a:r>
            <a:r>
              <a:rPr lang="el-GR" sz="1800" dirty="0" smtClean="0"/>
              <a:t>ο αλγόριθμος απαιτεί</a:t>
            </a:r>
            <a:r>
              <a:rPr lang="en-US" sz="1800" dirty="0" smtClean="0"/>
              <a:t> O(</a:t>
            </a:r>
            <a:r>
              <a:rPr lang="en-US" sz="1800" dirty="0" err="1" smtClean="0"/>
              <a:t>nE</a:t>
            </a:r>
            <a:r>
              <a:rPr lang="en-US" sz="1800" dirty="0" smtClean="0"/>
              <a:t>) </a:t>
            </a:r>
            <a:r>
              <a:rPr lang="el-GR" sz="1800" dirty="0" smtClean="0"/>
              <a:t>μηνύματα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μπορεί να έχει ταλαντώσεις</a:t>
            </a:r>
            <a:endParaRPr lang="en-US" sz="1600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FF0000"/>
                </a:solidFill>
              </a:rPr>
              <a:t>DV</a:t>
            </a:r>
            <a:r>
              <a:rPr lang="en-US" sz="1800" dirty="0" smtClean="0"/>
              <a:t>: </a:t>
            </a:r>
            <a:r>
              <a:rPr lang="el-GR" sz="1800" dirty="0" smtClean="0"/>
              <a:t>ο χρόνος σύγκλισης ποικίλει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μπορεί να υπάρχουν βρόχοι δρομολόγησης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πρόβλημα μέτρησης μέχρι το άπειρο</a:t>
            </a:r>
            <a:endParaRPr lang="en-US" sz="1600" dirty="0" smtClean="0"/>
          </a:p>
          <a:p>
            <a:pPr lvl="1">
              <a:buFont typeface="ZapfDingbats"/>
              <a:buNone/>
            </a:pPr>
            <a:endParaRPr lang="en-US" sz="1800" dirty="0" smtClean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3450" y="1295399"/>
            <a:ext cx="4010025" cy="4737847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Ευρωστία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τι συμβαίνει αν ένας δρομολογητής δυσλειτουργεί</a:t>
            </a:r>
            <a:r>
              <a:rPr lang="en-US" sz="2000" dirty="0" smtClean="0"/>
              <a:t>;</a:t>
            </a:r>
          </a:p>
          <a:p>
            <a:pPr>
              <a:buFont typeface="ZapfDingbats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LS:</a:t>
            </a:r>
            <a:r>
              <a:rPr lang="en-US" sz="2000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l-GR" sz="1800" dirty="0" smtClean="0"/>
              <a:t>ο κόμβος μπορεί να εκπέμψει λάθος κόστος </a:t>
            </a:r>
            <a:r>
              <a:rPr lang="el-GR" sz="1800" dirty="0" smtClean="0">
                <a:solidFill>
                  <a:schemeClr val="accent2"/>
                </a:solidFill>
              </a:rPr>
              <a:t>ζεύξης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l-GR" sz="1800" dirty="0" smtClean="0"/>
              <a:t>κάθε κόμβος υπολογίζει μόνο </a:t>
            </a:r>
            <a:r>
              <a:rPr lang="el-GR" sz="1800" i="1" dirty="0" smtClean="0"/>
              <a:t>το δικό του</a:t>
            </a:r>
            <a:r>
              <a:rPr lang="el-GR" sz="1800" dirty="0" smtClean="0"/>
              <a:t>  πίνακα</a:t>
            </a:r>
            <a:endParaRPr lang="en-US" sz="1800" dirty="0" smtClean="0"/>
          </a:p>
          <a:p>
            <a:pPr>
              <a:buFont typeface="ZapfDingbats"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DV:</a:t>
            </a:r>
            <a:endParaRPr lang="en-US" sz="1800" dirty="0" smtClean="0"/>
          </a:p>
          <a:p>
            <a:pPr lvl="1">
              <a:buFont typeface="Wingdings" pitchFamily="2" charset="2"/>
              <a:buChar char="Ø"/>
            </a:pPr>
            <a:r>
              <a:rPr lang="el-GR" sz="1800" dirty="0" smtClean="0"/>
              <a:t>ο </a:t>
            </a:r>
            <a:r>
              <a:rPr lang="en-US" sz="1800" dirty="0" smtClean="0"/>
              <a:t>DV </a:t>
            </a:r>
            <a:r>
              <a:rPr lang="el-GR" sz="1800" dirty="0" smtClean="0"/>
              <a:t>κόμβος</a:t>
            </a:r>
            <a:r>
              <a:rPr lang="en-US" sz="1800" dirty="0" smtClean="0"/>
              <a:t> </a:t>
            </a:r>
            <a:r>
              <a:rPr lang="el-GR" sz="1800" dirty="0" smtClean="0"/>
              <a:t>μπορεί να εκπέμψει εσφαλμένο κόστος διαδρομής</a:t>
            </a:r>
            <a:endParaRPr lang="en-US" sz="1800" dirty="0" smtClean="0"/>
          </a:p>
          <a:p>
            <a:pPr lvl="1">
              <a:buFont typeface="Wingdings" pitchFamily="2" charset="2"/>
              <a:buChar char="Ø"/>
            </a:pPr>
            <a:r>
              <a:rPr lang="el-GR" sz="1800" dirty="0" smtClean="0"/>
              <a:t>ο πίνακας κάθε κόμβου χρησιμοποιείται από άλλους</a:t>
            </a:r>
          </a:p>
          <a:p>
            <a:pPr lvl="1">
              <a:buFont typeface="Wingdings" pitchFamily="2" charset="2"/>
              <a:buChar char="Ø"/>
            </a:pPr>
            <a:r>
              <a:rPr lang="el-GR" sz="1800" dirty="0" smtClean="0"/>
              <a:t>τα λάθη διαδίδονται μέσω του δικτύου</a:t>
            </a:r>
            <a:endParaRPr lang="en-US" sz="1800" dirty="0" smtClean="0"/>
          </a:p>
          <a:p>
            <a:pPr lvl="1"/>
            <a:endParaRPr lang="en-US" sz="2000" dirty="0" smtClean="0"/>
          </a:p>
        </p:txBody>
      </p:sp>
      <p:sp>
        <p:nvSpPr>
          <p:cNvPr id="134149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A06CBB3-D0E5-4BF0-95E9-E2FF45EB12F5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Ιεραρχική</a:t>
            </a:r>
            <a:r>
              <a:rPr lang="en-US" sz="3600" dirty="0" smtClean="0"/>
              <a:t> </a:t>
            </a:r>
            <a:r>
              <a:rPr lang="en-US" sz="3600" dirty="0" err="1" smtClean="0"/>
              <a:t>Δρομολόγηση</a:t>
            </a:r>
            <a:endParaRPr lang="en-US" dirty="0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3467100"/>
            <a:ext cx="3903663" cy="226695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/>
              <a:buNone/>
            </a:pPr>
            <a:r>
              <a:rPr lang="en-US" sz="2000" dirty="0" err="1" smtClean="0">
                <a:solidFill>
                  <a:srgbClr val="FF0000"/>
                </a:solidFill>
              </a:rPr>
              <a:t>Κλίμακα</a:t>
            </a:r>
            <a:r>
              <a:rPr lang="el-GR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με 6</a:t>
            </a:r>
            <a:r>
              <a:rPr lang="en-US" sz="2000" dirty="0" smtClean="0"/>
              <a:t>00 </a:t>
            </a:r>
            <a:r>
              <a:rPr lang="en-US" sz="2000" dirty="0" err="1" smtClean="0"/>
              <a:t>εκατομμύρια</a:t>
            </a:r>
            <a:r>
              <a:rPr lang="en-US" sz="2000" dirty="0" smtClean="0"/>
              <a:t> </a:t>
            </a:r>
            <a:r>
              <a:rPr lang="en-US" sz="2000" dirty="0" err="1" smtClean="0"/>
              <a:t>προορισμο</a:t>
            </a:r>
            <a:r>
              <a:rPr lang="el-GR" sz="2000" dirty="0" err="1" smtClean="0"/>
              <a:t>ύς</a:t>
            </a: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l-GR" sz="2000" dirty="0" smtClean="0"/>
              <a:t>δεν μπορεί να αποθηκευτούν όλοι οι προορισμοί στους πίνακες δρομολόγησης!</a:t>
            </a: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l-GR" sz="2000" dirty="0" smtClean="0"/>
              <a:t>η ανταλλαγή των πινάκων δρομολόγησης</a:t>
            </a:r>
            <a:r>
              <a:rPr lang="en-US" sz="2000" dirty="0" smtClean="0"/>
              <a:t> </a:t>
            </a:r>
            <a:r>
              <a:rPr lang="el-GR" sz="2000" dirty="0" smtClean="0"/>
              <a:t>θα κατάκλυζε τις ζεύξεις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8175" y="3467100"/>
            <a:ext cx="4019550" cy="251460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Διαχειριστική αυτονομία</a:t>
            </a: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l-GR" sz="2000" dirty="0" smtClean="0"/>
              <a:t>Διαδίκτυο</a:t>
            </a:r>
            <a:r>
              <a:rPr lang="en-US" sz="2000" dirty="0" smtClean="0"/>
              <a:t> = </a:t>
            </a:r>
            <a:r>
              <a:rPr lang="el-GR" sz="2000" dirty="0" smtClean="0"/>
              <a:t>δίκτυο δικτύων</a:t>
            </a: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l-GR" sz="2000" dirty="0" smtClean="0"/>
              <a:t>κάθε διαχειριστής δικτύου ενδέχεται να θέλει να ελέγχει τη δρομολόγηση στο δικό του δίκτυο</a:t>
            </a:r>
            <a:endParaRPr lang="en-US" sz="2000" dirty="0" smtClean="0"/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815789" y="1419225"/>
            <a:ext cx="77567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0000" indent="-342900" eaLnBrk="0" hangingPunct="0"/>
            <a:r>
              <a:rPr lang="en-US" sz="2400" dirty="0"/>
              <a:t>H</a:t>
            </a:r>
            <a:r>
              <a:rPr lang="el-GR" sz="2400" dirty="0"/>
              <a:t> μελέτη της δρομολόγησης ως τώρα εξιδανικευμένη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endParaRPr lang="en-US" sz="2400" dirty="0"/>
          </a:p>
          <a:p>
            <a:pPr marL="540000" indent="-342900" eaLnBrk="0" hangingPunct="0">
              <a:buClr>
                <a:schemeClr val="accent2"/>
              </a:buClr>
              <a:buFont typeface="Wingdings" pitchFamily="2" charset="2"/>
              <a:buChar char="Ø"/>
            </a:pPr>
            <a:r>
              <a:rPr lang="el-GR" sz="2400" dirty="0"/>
              <a:t>όλοι οι δρομολογητές πανομοιότυποι</a:t>
            </a:r>
            <a:endParaRPr lang="en-US" sz="2400" dirty="0"/>
          </a:p>
          <a:p>
            <a:pPr marL="540000" indent="-342900" eaLnBrk="0" hangingPunct="0">
              <a:buClr>
                <a:schemeClr val="accent2"/>
              </a:buClr>
              <a:buFont typeface="Wingdings" pitchFamily="2" charset="2"/>
              <a:buChar char="Ø"/>
            </a:pPr>
            <a:r>
              <a:rPr lang="el-GR" sz="2400" dirty="0" smtClean="0"/>
              <a:t>«επίπεδο</a:t>
            </a:r>
            <a:r>
              <a:rPr lang="el-GR" sz="2400" dirty="0"/>
              <a:t>» (</a:t>
            </a:r>
            <a:r>
              <a:rPr lang="en-US" sz="2400" dirty="0"/>
              <a:t>flat</a:t>
            </a:r>
            <a:r>
              <a:rPr lang="el-GR" sz="2400" dirty="0"/>
              <a:t>) δίκτυο</a:t>
            </a:r>
          </a:p>
          <a:p>
            <a:pPr marL="540000" indent="-342900" eaLnBrk="0" hangingPunct="0"/>
            <a:r>
              <a:rPr lang="el-GR" sz="2400" dirty="0"/>
              <a:t>... </a:t>
            </a:r>
            <a:r>
              <a:rPr lang="el-GR" sz="2400" dirty="0" smtClean="0"/>
              <a:t>δεν </a:t>
            </a:r>
            <a:r>
              <a:rPr lang="el-GR" sz="2400" dirty="0"/>
              <a:t>ισχύει στην πράξη</a:t>
            </a:r>
            <a:endParaRPr lang="en-US" sz="2400" dirty="0"/>
          </a:p>
        </p:txBody>
      </p:sp>
      <p:sp>
        <p:nvSpPr>
          <p:cNvPr id="136198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ACF9BD04-4CDF-44B3-BF93-722E1AD09202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Ιεραρχική</a:t>
            </a:r>
            <a:r>
              <a:rPr lang="en-US" sz="3600" dirty="0" smtClean="0"/>
              <a:t> </a:t>
            </a:r>
            <a:r>
              <a:rPr lang="en-US" sz="3600" dirty="0" err="1" smtClean="0"/>
              <a:t>Δρομολόγηση</a:t>
            </a:r>
            <a:endParaRPr lang="en-US" dirty="0" smtClean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4" y="1495425"/>
            <a:ext cx="4172913" cy="4454525"/>
          </a:xfrm>
        </p:spPr>
        <p:txBody>
          <a:bodyPr/>
          <a:lstStyle/>
          <a:p>
            <a:pPr marL="360363" indent="-360363">
              <a:lnSpc>
                <a:spcPct val="80000"/>
              </a:lnSpc>
              <a:buFont typeface="Wingdings" pitchFamily="2" charset="2"/>
              <a:buChar char="q"/>
            </a:pPr>
            <a:r>
              <a:rPr lang="el-GR" sz="2000" dirty="0" smtClean="0"/>
              <a:t>ομαδοποίηση δρομολογητών</a:t>
            </a:r>
          </a:p>
          <a:p>
            <a:pPr marL="360363" indent="-360363">
              <a:lnSpc>
                <a:spcPct val="80000"/>
              </a:lnSpc>
              <a:buNone/>
            </a:pPr>
            <a:r>
              <a:rPr lang="el-GR" sz="2000" dirty="0" smtClean="0"/>
              <a:t>     σε περιοχές,</a:t>
            </a:r>
            <a:r>
              <a:rPr lang="el-GR" sz="2000" dirty="0" smtClean="0">
                <a:solidFill>
                  <a:srgbClr val="FF0000"/>
                </a:solidFill>
              </a:rPr>
              <a:t> «αυτόνομα συστήματα» (</a:t>
            </a:r>
            <a:r>
              <a:rPr lang="en-US" sz="2000" dirty="0" smtClean="0">
                <a:solidFill>
                  <a:srgbClr val="FF0000"/>
                </a:solidFill>
              </a:rPr>
              <a:t>“autonomous systems” (AS)</a:t>
            </a:r>
            <a:r>
              <a:rPr lang="el-GR" sz="2000" dirty="0" smtClean="0">
                <a:solidFill>
                  <a:srgbClr val="FF0000"/>
                </a:solidFill>
              </a:rPr>
              <a:t>)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60363" indent="-360363">
              <a:lnSpc>
                <a:spcPct val="80000"/>
              </a:lnSpc>
              <a:buFont typeface="Wingdings" pitchFamily="2" charset="2"/>
              <a:buChar char="q"/>
            </a:pPr>
            <a:r>
              <a:rPr lang="el-GR" sz="2000" dirty="0" smtClean="0"/>
              <a:t>δρομολογητές του ίδιου </a:t>
            </a:r>
            <a:r>
              <a:rPr lang="en-US" sz="2000" dirty="0" smtClean="0"/>
              <a:t>AS</a:t>
            </a:r>
            <a:endParaRPr lang="el-GR" sz="2000" dirty="0" smtClean="0"/>
          </a:p>
          <a:p>
            <a:pPr marL="360363" indent="-360363">
              <a:lnSpc>
                <a:spcPct val="80000"/>
              </a:lnSpc>
              <a:buNone/>
            </a:pPr>
            <a:r>
              <a:rPr lang="el-GR" sz="2000" dirty="0" smtClean="0"/>
              <a:t>     τρέχουν το ίδιο πρωτόκολλο δρομολόγησης</a:t>
            </a:r>
            <a:endParaRPr lang="en-US" sz="20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1800" dirty="0" smtClean="0"/>
              <a:t>πρωτόκολλο δρομολόγησης</a:t>
            </a:r>
          </a:p>
          <a:p>
            <a:pPr lvl="1">
              <a:lnSpc>
                <a:spcPct val="80000"/>
              </a:lnSpc>
              <a:buFont typeface="ZapfDingbats"/>
              <a:buNone/>
            </a:pPr>
            <a:r>
              <a:rPr lang="en-US" sz="1800" dirty="0" smtClean="0"/>
              <a:t>	</a:t>
            </a:r>
            <a:r>
              <a:rPr lang="el-GR" sz="1800" dirty="0" smtClean="0"/>
              <a:t>“</a:t>
            </a:r>
            <a:r>
              <a:rPr lang="en-US" sz="1800" dirty="0" err="1" smtClean="0"/>
              <a:t>i</a:t>
            </a:r>
            <a:r>
              <a:rPr lang="el-GR" sz="1800" dirty="0" err="1" smtClean="0"/>
              <a:t>ntra</a:t>
            </a:r>
            <a:r>
              <a:rPr lang="el-GR" sz="1800" dirty="0" smtClean="0"/>
              <a:t>-AS” [πρωτόκολλο δρομολόγησης </a:t>
            </a:r>
            <a:r>
              <a:rPr lang="el-GR" sz="1800" dirty="0" err="1" smtClean="0"/>
              <a:t>ενδοαυτόνομου</a:t>
            </a:r>
            <a:r>
              <a:rPr lang="el-GR" sz="1800" dirty="0" smtClean="0"/>
              <a:t> συστήματος]</a:t>
            </a:r>
            <a:endParaRPr lang="en-US" sz="18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1800" dirty="0" smtClean="0"/>
              <a:t>δρομολογητές σε</a:t>
            </a:r>
          </a:p>
          <a:p>
            <a:pPr lvl="1">
              <a:lnSpc>
                <a:spcPct val="80000"/>
              </a:lnSpc>
              <a:buFont typeface="ZapfDingbats"/>
              <a:buNone/>
            </a:pPr>
            <a:r>
              <a:rPr lang="en-US" sz="1800" dirty="0" smtClean="0"/>
              <a:t>	</a:t>
            </a:r>
            <a:r>
              <a:rPr lang="el-GR" sz="1800" dirty="0" smtClean="0"/>
              <a:t>διαφορετικά </a:t>
            </a:r>
            <a:r>
              <a:rPr lang="en-US" sz="1800" dirty="0" smtClean="0"/>
              <a:t>AS </a:t>
            </a:r>
            <a:r>
              <a:rPr lang="el-GR" sz="1800" dirty="0" smtClean="0"/>
              <a:t> μπορούν</a:t>
            </a:r>
          </a:p>
          <a:p>
            <a:pPr lvl="1">
              <a:lnSpc>
                <a:spcPct val="80000"/>
              </a:lnSpc>
              <a:buFont typeface="ZapfDingbats"/>
              <a:buNone/>
            </a:pPr>
            <a:r>
              <a:rPr lang="en-US" sz="1800" dirty="0" smtClean="0"/>
              <a:t>	</a:t>
            </a:r>
            <a:r>
              <a:rPr lang="el-GR" sz="1800" dirty="0" smtClean="0"/>
              <a:t>να τρέχουν διαφορετικά </a:t>
            </a:r>
            <a:r>
              <a:rPr lang="en-US" sz="1800" dirty="0" err="1" smtClean="0"/>
              <a:t>i</a:t>
            </a:r>
            <a:r>
              <a:rPr lang="el-GR" sz="1800" dirty="0" err="1" smtClean="0"/>
              <a:t>ntra</a:t>
            </a:r>
            <a:r>
              <a:rPr lang="el-GR" sz="1800" dirty="0" smtClean="0"/>
              <a:t>-AS πρωτόκολλα δρομολόγησης</a:t>
            </a:r>
            <a:endParaRPr lang="en-US" sz="1800" dirty="0" smtClean="0"/>
          </a:p>
          <a:p>
            <a:pPr lvl="1"/>
            <a:endParaRPr lang="en-US" sz="2800" dirty="0" smtClean="0"/>
          </a:p>
        </p:txBody>
      </p:sp>
      <p:sp>
        <p:nvSpPr>
          <p:cNvPr id="13722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5095982" y="1600200"/>
            <a:ext cx="3209818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u="sng" dirty="0" smtClean="0">
                <a:solidFill>
                  <a:srgbClr val="FF0000"/>
                </a:solidFill>
              </a:rPr>
              <a:t>Δρομολογητής πύλης </a:t>
            </a:r>
            <a:r>
              <a:rPr lang="el-GR" sz="1800" u="sng" dirty="0" smtClean="0">
                <a:solidFill>
                  <a:srgbClr val="FF0000"/>
                </a:solidFill>
              </a:rPr>
              <a:t>(</a:t>
            </a:r>
            <a:r>
              <a:rPr lang="en-US" sz="1800" u="sng" dirty="0" smtClean="0">
                <a:solidFill>
                  <a:srgbClr val="FF0000"/>
                </a:solidFill>
              </a:rPr>
              <a:t>Gateway router</a:t>
            </a:r>
            <a:r>
              <a:rPr lang="el-GR" sz="1800" u="sng" dirty="0" smtClean="0">
                <a:solidFill>
                  <a:srgbClr val="FF0000"/>
                </a:solidFill>
              </a:rPr>
              <a:t>)</a:t>
            </a:r>
            <a:endParaRPr lang="en-US" sz="2400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Στην </a:t>
            </a:r>
            <a:r>
              <a:rPr lang="en-US" sz="2000" dirty="0" smtClean="0"/>
              <a:t>“</a:t>
            </a:r>
            <a:r>
              <a:rPr lang="el-GR" sz="2000" dirty="0" smtClean="0"/>
              <a:t>άκρη</a:t>
            </a:r>
            <a:r>
              <a:rPr lang="en-US" sz="2000" dirty="0" smtClean="0"/>
              <a:t>”</a:t>
            </a:r>
            <a:r>
              <a:rPr lang="el-GR" sz="2000" dirty="0" smtClean="0"/>
              <a:t> του δικού του </a:t>
            </a:r>
            <a:r>
              <a:rPr lang="en-US" sz="2000" dirty="0" smtClean="0"/>
              <a:t>AS</a:t>
            </a:r>
            <a:endParaRPr lang="el-GR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Έχει ζεύξη με δρομολογητή σε άλλο </a:t>
            </a:r>
            <a:r>
              <a:rPr lang="en-US" sz="2000" dirty="0" smtClean="0"/>
              <a:t>AS</a:t>
            </a:r>
          </a:p>
        </p:txBody>
      </p:sp>
      <p:sp>
        <p:nvSpPr>
          <p:cNvPr id="137221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076671B1-5D5C-44E8-9FC1-0CBCF17BA12E}" type="slidenum">
              <a:rPr lang="en-US" smtClean="0"/>
              <a:pPr/>
              <a:t>96</a:t>
            </a:fld>
            <a:endParaRPr lang="en-US" smtClean="0"/>
          </a:p>
        </p:txBody>
      </p:sp>
      <p:grpSp>
        <p:nvGrpSpPr>
          <p:cNvPr id="138242" name="Group 123"/>
          <p:cNvGrpSpPr>
            <a:grpSpLocks/>
          </p:cNvGrpSpPr>
          <p:nvPr/>
        </p:nvGrpSpPr>
        <p:grpSpPr bwMode="auto">
          <a:xfrm>
            <a:off x="271463" y="1343025"/>
            <a:ext cx="6178550" cy="4376738"/>
            <a:chOff x="0" y="878"/>
            <a:chExt cx="4232" cy="2968"/>
          </a:xfrm>
        </p:grpSpPr>
        <p:sp>
          <p:nvSpPr>
            <p:cNvPr id="138246" name="Freeform 2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1406984 w 1162"/>
                <a:gd name="T1" fmla="*/ 2147483647 h 543"/>
                <a:gd name="T2" fmla="*/ 9207377 w 1162"/>
                <a:gd name="T3" fmla="*/ 2147483647 h 543"/>
                <a:gd name="T4" fmla="*/ 23529807 w 1162"/>
                <a:gd name="T5" fmla="*/ 2147483647 h 543"/>
                <a:gd name="T6" fmla="*/ 28641727 w 1162"/>
                <a:gd name="T7" fmla="*/ 2147483647 h 543"/>
                <a:gd name="T8" fmla="*/ 26233136 w 1162"/>
                <a:gd name="T9" fmla="*/ 2147483647 h 543"/>
                <a:gd name="T10" fmla="*/ 14663316 w 1162"/>
                <a:gd name="T11" fmla="*/ 2147483647 h 543"/>
                <a:gd name="T12" fmla="*/ 2192407 w 1162"/>
                <a:gd name="T13" fmla="*/ 2147483647 h 543"/>
                <a:gd name="T14" fmla="*/ 1406984 w 1162"/>
                <a:gd name="T15" fmla="*/ 2147483647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47" name="Freeform 3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372 w 1198"/>
                <a:gd name="T1" fmla="*/ 2147483647 h 451"/>
                <a:gd name="T2" fmla="*/ 761 w 1198"/>
                <a:gd name="T3" fmla="*/ 2147483647 h 451"/>
                <a:gd name="T4" fmla="*/ 1888 w 1198"/>
                <a:gd name="T5" fmla="*/ 2147483647 h 451"/>
                <a:gd name="T6" fmla="*/ 4173 w 1198"/>
                <a:gd name="T7" fmla="*/ 2147483647 h 451"/>
                <a:gd name="T8" fmla="*/ 4992 w 1198"/>
                <a:gd name="T9" fmla="*/ 2147483647 h 451"/>
                <a:gd name="T10" fmla="*/ 3750 w 1198"/>
                <a:gd name="T11" fmla="*/ 2147483647 h 451"/>
                <a:gd name="T12" fmla="*/ 1295 w 1198"/>
                <a:gd name="T13" fmla="*/ 2147483647 h 451"/>
                <a:gd name="T14" fmla="*/ 152 w 1198"/>
                <a:gd name="T15" fmla="*/ 2147483647 h 451"/>
                <a:gd name="T16" fmla="*/ 372 w 1198"/>
                <a:gd name="T17" fmla="*/ 2147483647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48" name="Freeform 4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244136 w 1583"/>
                <a:gd name="T1" fmla="*/ 23128 h 682"/>
                <a:gd name="T2" fmla="*/ 637803 w 1583"/>
                <a:gd name="T3" fmla="*/ 7649 h 682"/>
                <a:gd name="T4" fmla="*/ 1230202 w 1583"/>
                <a:gd name="T5" fmla="*/ 2049 h 682"/>
                <a:gd name="T6" fmla="*/ 1813116 w 1583"/>
                <a:gd name="T7" fmla="*/ 19957 h 682"/>
                <a:gd name="T8" fmla="*/ 2450754 w 1583"/>
                <a:gd name="T9" fmla="*/ 44086 h 682"/>
                <a:gd name="T10" fmla="*/ 1994429 w 1583"/>
                <a:gd name="T11" fmla="*/ 66428 h 682"/>
                <a:gd name="T12" fmla="*/ 1081778 w 1583"/>
                <a:gd name="T13" fmla="*/ 67703 h 682"/>
                <a:gd name="T14" fmla="*/ 138990 w 1583"/>
                <a:gd name="T15" fmla="*/ 61467 h 682"/>
                <a:gd name="T16" fmla="*/ 244136 w 1583"/>
                <a:gd name="T17" fmla="*/ 23128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49" name="Oval 5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50" name="Line 6"/>
            <p:cNvSpPr>
              <a:spLocks noChangeShapeType="1"/>
            </p:cNvSpPr>
            <p:nvPr/>
          </p:nvSpPr>
          <p:spPr bwMode="auto">
            <a:xfrm>
              <a:off x="261" y="160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51" name="Line 7"/>
            <p:cNvSpPr>
              <a:spLocks noChangeShapeType="1"/>
            </p:cNvSpPr>
            <p:nvPr/>
          </p:nvSpPr>
          <p:spPr bwMode="auto">
            <a:xfrm>
              <a:off x="574" y="160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52" name="Rectangle 8"/>
            <p:cNvSpPr>
              <a:spLocks noChangeArrowheads="1"/>
            </p:cNvSpPr>
            <p:nvPr/>
          </p:nvSpPr>
          <p:spPr bwMode="auto">
            <a:xfrm>
              <a:off x="261" y="1603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8253" name="Oval 9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54" name="Rectangle 10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55" name="Text Box 11"/>
            <p:cNvSpPr txBox="1">
              <a:spLocks noChangeArrowheads="1"/>
            </p:cNvSpPr>
            <p:nvPr/>
          </p:nvSpPr>
          <p:spPr bwMode="auto">
            <a:xfrm>
              <a:off x="251" y="1496"/>
              <a:ext cx="33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3b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8256" name="Oval 12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57" name="Line 13"/>
            <p:cNvSpPr>
              <a:spLocks noChangeShapeType="1"/>
            </p:cNvSpPr>
            <p:nvPr/>
          </p:nvSpPr>
          <p:spPr bwMode="auto">
            <a:xfrm>
              <a:off x="1479" y="22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58" name="Line 14"/>
            <p:cNvSpPr>
              <a:spLocks noChangeShapeType="1"/>
            </p:cNvSpPr>
            <p:nvPr/>
          </p:nvSpPr>
          <p:spPr bwMode="auto">
            <a:xfrm>
              <a:off x="1792" y="22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59" name="Rectangle 15"/>
            <p:cNvSpPr>
              <a:spLocks noChangeArrowheads="1"/>
            </p:cNvSpPr>
            <p:nvPr/>
          </p:nvSpPr>
          <p:spPr bwMode="auto">
            <a:xfrm>
              <a:off x="1479" y="220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8260" name="Oval 16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38261" name="Group 17"/>
            <p:cNvGrpSpPr>
              <a:grpSpLocks/>
            </p:cNvGrpSpPr>
            <p:nvPr/>
          </p:nvGrpSpPr>
          <p:grpSpPr bwMode="auto">
            <a:xfrm>
              <a:off x="1485" y="2096"/>
              <a:ext cx="307" cy="269"/>
              <a:chOff x="2904" y="2429"/>
              <a:chExt cx="309" cy="269"/>
            </a:xfrm>
          </p:grpSpPr>
          <p:sp>
            <p:nvSpPr>
              <p:cNvPr id="138364" name="Rectangle 1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65" name="Text Box 19"/>
              <p:cNvSpPr txBox="1">
                <a:spLocks noChangeArrowheads="1"/>
              </p:cNvSpPr>
              <p:nvPr/>
            </p:nvSpPr>
            <p:spPr bwMode="auto">
              <a:xfrm>
                <a:off x="2904" y="2429"/>
                <a:ext cx="30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1d</a:t>
                </a:r>
              </a:p>
            </p:txBody>
          </p:sp>
        </p:grpSp>
        <p:sp>
          <p:nvSpPr>
            <p:cNvPr id="138262" name="Oval 20"/>
            <p:cNvSpPr>
              <a:spLocks noChangeArrowheads="1"/>
            </p:cNvSpPr>
            <p:nvPr/>
          </p:nvSpPr>
          <p:spPr bwMode="auto">
            <a:xfrm>
              <a:off x="822" y="147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63" name="Line 21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64" name="Line 22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65" name="Rectangle 23"/>
            <p:cNvSpPr>
              <a:spLocks noChangeArrowheads="1"/>
            </p:cNvSpPr>
            <p:nvPr/>
          </p:nvSpPr>
          <p:spPr bwMode="auto">
            <a:xfrm>
              <a:off x="822" y="1471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8266" name="Oval 24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67" name="Rectangle 25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68" name="Text Box 26"/>
            <p:cNvSpPr txBox="1">
              <a:spLocks noChangeArrowheads="1"/>
            </p:cNvSpPr>
            <p:nvPr/>
          </p:nvSpPr>
          <p:spPr bwMode="auto">
            <a:xfrm>
              <a:off x="820" y="1364"/>
              <a:ext cx="32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3a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8269" name="Oval 27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70" name="Line 28"/>
            <p:cNvSpPr>
              <a:spLocks noChangeShapeType="1"/>
            </p:cNvSpPr>
            <p:nvPr/>
          </p:nvSpPr>
          <p:spPr bwMode="auto">
            <a:xfrm>
              <a:off x="1443" y="18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71" name="Line 29"/>
            <p:cNvSpPr>
              <a:spLocks noChangeShapeType="1"/>
            </p:cNvSpPr>
            <p:nvPr/>
          </p:nvSpPr>
          <p:spPr bwMode="auto">
            <a:xfrm>
              <a:off x="1756" y="18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72" name="Rectangle 30"/>
            <p:cNvSpPr>
              <a:spLocks noChangeArrowheads="1"/>
            </p:cNvSpPr>
            <p:nvPr/>
          </p:nvSpPr>
          <p:spPr bwMode="auto">
            <a:xfrm>
              <a:off x="1443" y="1813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8273" name="Oval 31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38274" name="Group 32"/>
            <p:cNvGrpSpPr>
              <a:grpSpLocks/>
            </p:cNvGrpSpPr>
            <p:nvPr/>
          </p:nvGrpSpPr>
          <p:grpSpPr bwMode="auto">
            <a:xfrm>
              <a:off x="1453" y="1700"/>
              <a:ext cx="292" cy="269"/>
              <a:chOff x="2907" y="2429"/>
              <a:chExt cx="301" cy="269"/>
            </a:xfrm>
          </p:grpSpPr>
          <p:sp>
            <p:nvSpPr>
              <p:cNvPr id="138362" name="Rectangle 3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63" name="Text Box 34"/>
              <p:cNvSpPr txBox="1">
                <a:spLocks noChangeArrowheads="1"/>
              </p:cNvSpPr>
              <p:nvPr/>
            </p:nvSpPr>
            <p:spPr bwMode="auto">
              <a:xfrm>
                <a:off x="2907" y="2429"/>
                <a:ext cx="30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1c</a:t>
                </a:r>
              </a:p>
            </p:txBody>
          </p:sp>
        </p:grpSp>
        <p:sp>
          <p:nvSpPr>
            <p:cNvPr id="138275" name="Line 35"/>
            <p:cNvSpPr>
              <a:spLocks noChangeShapeType="1"/>
            </p:cNvSpPr>
            <p:nvPr/>
          </p:nvSpPr>
          <p:spPr bwMode="auto">
            <a:xfrm>
              <a:off x="3238" y="1632"/>
              <a:ext cx="30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76" name="Line 36"/>
            <p:cNvSpPr>
              <a:spLocks noChangeShapeType="1"/>
            </p:cNvSpPr>
            <p:nvPr/>
          </p:nvSpPr>
          <p:spPr bwMode="auto">
            <a:xfrm>
              <a:off x="3562" y="1556"/>
              <a:ext cx="92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77" name="Line 37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78" name="Freeform 38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79" name="Freeform 39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80" name="Freeform 40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81" name="Freeform 41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82" name="Freeform 42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83" name="Freeform 43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84" name="Freeform 44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85" name="Oval 45"/>
            <p:cNvSpPr>
              <a:spLocks noChangeArrowheads="1"/>
            </p:cNvSpPr>
            <p:nvPr/>
          </p:nvSpPr>
          <p:spPr bwMode="auto">
            <a:xfrm>
              <a:off x="2925" y="16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86" name="Line 46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87" name="Line 47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88" name="Rectangle 48"/>
            <p:cNvSpPr>
              <a:spLocks noChangeArrowheads="1"/>
            </p:cNvSpPr>
            <p:nvPr/>
          </p:nvSpPr>
          <p:spPr bwMode="auto">
            <a:xfrm>
              <a:off x="2925" y="160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8289" name="Oval 49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90" name="Rectangle 50"/>
            <p:cNvSpPr>
              <a:spLocks noChangeArrowheads="1"/>
            </p:cNvSpPr>
            <p:nvPr/>
          </p:nvSpPr>
          <p:spPr bwMode="auto">
            <a:xfrm>
              <a:off x="3009" y="1563"/>
              <a:ext cx="141" cy="12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91" name="Text Box 51"/>
            <p:cNvSpPr txBox="1">
              <a:spLocks noChangeArrowheads="1"/>
            </p:cNvSpPr>
            <p:nvPr/>
          </p:nvSpPr>
          <p:spPr bwMode="auto">
            <a:xfrm>
              <a:off x="2922" y="1502"/>
              <a:ext cx="322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2a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8292" name="Text Box 52"/>
            <p:cNvSpPr txBox="1">
              <a:spLocks noChangeArrowheads="1"/>
            </p:cNvSpPr>
            <p:nvPr/>
          </p:nvSpPr>
          <p:spPr bwMode="auto">
            <a:xfrm>
              <a:off x="597" y="1590"/>
              <a:ext cx="48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AS3</a:t>
              </a:r>
              <a:endParaRPr lang="en-US"/>
            </a:p>
          </p:txBody>
        </p:sp>
        <p:sp>
          <p:nvSpPr>
            <p:cNvPr id="138293" name="Text Box 53"/>
            <p:cNvSpPr txBox="1">
              <a:spLocks noChangeArrowheads="1"/>
            </p:cNvSpPr>
            <p:nvPr/>
          </p:nvSpPr>
          <p:spPr bwMode="auto">
            <a:xfrm>
              <a:off x="2380" y="2046"/>
              <a:ext cx="45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AS1</a:t>
              </a:r>
              <a:endParaRPr lang="en-US"/>
            </a:p>
          </p:txBody>
        </p:sp>
        <p:sp>
          <p:nvSpPr>
            <p:cNvPr id="138294" name="Text Box 54"/>
            <p:cNvSpPr txBox="1">
              <a:spLocks noChangeArrowheads="1"/>
            </p:cNvSpPr>
            <p:nvPr/>
          </p:nvSpPr>
          <p:spPr bwMode="auto">
            <a:xfrm>
              <a:off x="3207" y="1790"/>
              <a:ext cx="44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AS2</a:t>
              </a:r>
            </a:p>
          </p:txBody>
        </p:sp>
        <p:sp>
          <p:nvSpPr>
            <p:cNvPr id="138295" name="Oval 55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96" name="Line 56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97" name="Line 57"/>
            <p:cNvSpPr>
              <a:spLocks noChangeShapeType="1"/>
            </p:cNvSpPr>
            <p:nvPr/>
          </p:nvSpPr>
          <p:spPr bwMode="auto">
            <a:xfrm>
              <a:off x="1450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98" name="Rectangle 58"/>
            <p:cNvSpPr>
              <a:spLocks noChangeArrowheads="1"/>
            </p:cNvSpPr>
            <p:nvPr/>
          </p:nvSpPr>
          <p:spPr bwMode="auto">
            <a:xfrm>
              <a:off x="1137" y="2023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8299" name="Oval 59"/>
            <p:cNvSpPr>
              <a:spLocks noChangeArrowheads="1"/>
            </p:cNvSpPr>
            <p:nvPr/>
          </p:nvSpPr>
          <p:spPr bwMode="auto">
            <a:xfrm>
              <a:off x="1134" y="196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300" name="Rectangle 60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301" name="Text Box 61"/>
            <p:cNvSpPr txBox="1">
              <a:spLocks noChangeArrowheads="1"/>
            </p:cNvSpPr>
            <p:nvPr/>
          </p:nvSpPr>
          <p:spPr bwMode="auto">
            <a:xfrm>
              <a:off x="1150" y="1914"/>
              <a:ext cx="29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1a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38302" name="Group 62"/>
            <p:cNvGrpSpPr>
              <a:grpSpLocks/>
            </p:cNvGrpSpPr>
            <p:nvPr/>
          </p:nvGrpSpPr>
          <p:grpSpPr bwMode="auto">
            <a:xfrm>
              <a:off x="3270" y="1388"/>
              <a:ext cx="323" cy="269"/>
              <a:chOff x="4320" y="1940"/>
              <a:chExt cx="323" cy="269"/>
            </a:xfrm>
          </p:grpSpPr>
          <p:sp>
            <p:nvSpPr>
              <p:cNvPr id="138355" name="Oval 63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56" name="Line 64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57" name="Line 65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58" name="Rectangle 66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8359" name="Oval 67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60" name="Rectangle 68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61" name="Text Box 69"/>
              <p:cNvSpPr txBox="1">
                <a:spLocks noChangeArrowheads="1"/>
              </p:cNvSpPr>
              <p:nvPr/>
            </p:nvSpPr>
            <p:spPr bwMode="auto">
              <a:xfrm>
                <a:off x="4320" y="1940"/>
                <a:ext cx="32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2c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38303" name="Group 70"/>
            <p:cNvGrpSpPr>
              <a:grpSpLocks/>
            </p:cNvGrpSpPr>
            <p:nvPr/>
          </p:nvGrpSpPr>
          <p:grpSpPr bwMode="auto">
            <a:xfrm>
              <a:off x="3540" y="1610"/>
              <a:ext cx="337" cy="269"/>
              <a:chOff x="4590" y="2162"/>
              <a:chExt cx="337" cy="269"/>
            </a:xfrm>
          </p:grpSpPr>
          <p:sp>
            <p:nvSpPr>
              <p:cNvPr id="138348" name="Oval 71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49" name="Line 72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50" name="Line 73"/>
              <p:cNvSpPr>
                <a:spLocks noChangeShapeType="1"/>
              </p:cNvSpPr>
              <p:nvPr/>
            </p:nvSpPr>
            <p:spPr bwMode="auto">
              <a:xfrm>
                <a:off x="4912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51" name="Rectangle 74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8352" name="Oval 75"/>
              <p:cNvSpPr>
                <a:spLocks noChangeArrowheads="1"/>
              </p:cNvSpPr>
              <p:nvPr/>
            </p:nvSpPr>
            <p:spPr bwMode="auto">
              <a:xfrm>
                <a:off x="4596" y="221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53" name="Rectangle 76"/>
              <p:cNvSpPr>
                <a:spLocks noChangeArrowheads="1"/>
              </p:cNvSpPr>
              <p:nvPr/>
            </p:nvSpPr>
            <p:spPr bwMode="auto">
              <a:xfrm>
                <a:off x="4683" y="2223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54" name="Text Box 77"/>
              <p:cNvSpPr txBox="1">
                <a:spLocks noChangeArrowheads="1"/>
              </p:cNvSpPr>
              <p:nvPr/>
            </p:nvSpPr>
            <p:spPr bwMode="auto">
              <a:xfrm>
                <a:off x="4590" y="2162"/>
                <a:ext cx="33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2b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38304" name="Group 78"/>
            <p:cNvGrpSpPr>
              <a:grpSpLocks/>
            </p:cNvGrpSpPr>
            <p:nvPr/>
          </p:nvGrpSpPr>
          <p:grpSpPr bwMode="auto">
            <a:xfrm>
              <a:off x="2016" y="1980"/>
              <a:ext cx="316" cy="269"/>
              <a:chOff x="2016" y="1980"/>
              <a:chExt cx="316" cy="269"/>
            </a:xfrm>
          </p:grpSpPr>
          <p:sp>
            <p:nvSpPr>
              <p:cNvPr id="138340" name="Oval 79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41" name="Line 80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42" name="Line 81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43" name="Rectangle 82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8344" name="Oval 83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38345" name="Group 84"/>
              <p:cNvGrpSpPr>
                <a:grpSpLocks/>
              </p:cNvGrpSpPr>
              <p:nvPr/>
            </p:nvGrpSpPr>
            <p:grpSpPr bwMode="auto">
              <a:xfrm>
                <a:off x="2022" y="1980"/>
                <a:ext cx="306" cy="269"/>
                <a:chOff x="2901" y="2429"/>
                <a:chExt cx="313" cy="269"/>
              </a:xfrm>
            </p:grpSpPr>
            <p:sp>
              <p:nvSpPr>
                <p:cNvPr id="138346" name="Rectangle 8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8347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2901" y="2429"/>
                  <a:ext cx="313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1b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38305" name="Freeform 88"/>
            <p:cNvSpPr>
              <a:spLocks/>
            </p:cNvSpPr>
            <p:nvPr/>
          </p:nvSpPr>
          <p:spPr bwMode="auto">
            <a:xfrm>
              <a:off x="1457" y="2302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8"/>
                <a:gd name="T16" fmla="*/ 0 h 414"/>
                <a:gd name="T17" fmla="*/ 1848 w 184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306" name="Rectangle 89"/>
            <p:cNvSpPr>
              <a:spLocks noChangeArrowheads="1"/>
            </p:cNvSpPr>
            <p:nvPr/>
          </p:nvSpPr>
          <p:spPr bwMode="auto">
            <a:xfrm>
              <a:off x="1463" y="2729"/>
              <a:ext cx="1834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38307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38338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39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53" cy="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chemeClr val="accent2"/>
                    </a:solidFill>
                    <a:latin typeface="Arial" charset="0"/>
                  </a:rPr>
                  <a:t>Intra-AS</a:t>
                </a:r>
              </a:p>
              <a:p>
                <a:r>
                  <a:rPr lang="en-US" sz="1200">
                    <a:solidFill>
                      <a:schemeClr val="accent2"/>
                    </a:solidFill>
                    <a:latin typeface="Arial" charset="0"/>
                  </a:rPr>
                  <a:t>Routing </a:t>
                </a:r>
              </a:p>
              <a:p>
                <a:r>
                  <a:rPr lang="en-US" sz="1200">
                    <a:solidFill>
                      <a:schemeClr val="accent2"/>
                    </a:solidFill>
                    <a:latin typeface="Arial" charset="0"/>
                  </a:rPr>
                  <a:t>algorithm</a:t>
                </a:r>
              </a:p>
            </p:txBody>
          </p:sp>
        </p:grpSp>
        <p:grpSp>
          <p:nvGrpSpPr>
            <p:cNvPr id="138308" name="Group 93"/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38336" name="Oval 94"/>
              <p:cNvSpPr>
                <a:spLocks noChangeArrowheads="1"/>
              </p:cNvSpPr>
              <p:nvPr/>
            </p:nvSpPr>
            <p:spPr bwMode="auto">
              <a:xfrm>
                <a:off x="2402" y="2826"/>
                <a:ext cx="736" cy="479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37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3" cy="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rgbClr val="FF0000"/>
                    </a:solidFill>
                    <a:latin typeface="Arial" charset="0"/>
                  </a:rPr>
                  <a:t>Inter-AS</a:t>
                </a:r>
              </a:p>
              <a:p>
                <a:r>
                  <a:rPr lang="en-US" sz="1200">
                    <a:solidFill>
                      <a:srgbClr val="FF0000"/>
                    </a:solidFill>
                    <a:latin typeface="Arial" charset="0"/>
                  </a:rPr>
                  <a:t>Routing </a:t>
                </a:r>
              </a:p>
              <a:p>
                <a:r>
                  <a:rPr lang="en-US" sz="1200">
                    <a:solidFill>
                      <a:srgbClr val="FF0000"/>
                    </a:solidFill>
                    <a:latin typeface="Arial" charset="0"/>
                  </a:rPr>
                  <a:t>algorithm</a:t>
                </a:r>
              </a:p>
            </p:txBody>
          </p:sp>
        </p:grpSp>
        <p:sp>
          <p:nvSpPr>
            <p:cNvPr id="138309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rial" charset="0"/>
                </a:rPr>
                <a:t>Forwarding</a:t>
              </a:r>
            </a:p>
            <a:p>
              <a:pPr algn="ctr"/>
              <a:r>
                <a:rPr lang="en-US" sz="1400">
                  <a:latin typeface="Arial" charset="0"/>
                </a:rPr>
                <a:t>table</a:t>
              </a:r>
            </a:p>
          </p:txBody>
        </p:sp>
        <p:sp>
          <p:nvSpPr>
            <p:cNvPr id="138310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  <a:gd name="T9" fmla="*/ 0 w 275"/>
                <a:gd name="T10" fmla="*/ 0 h 345"/>
                <a:gd name="T11" fmla="*/ 275 w 275"/>
                <a:gd name="T12" fmla="*/ 345 h 3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11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  <a:gd name="T9" fmla="*/ 0 w 354"/>
                <a:gd name="T10" fmla="*/ 0 h 372"/>
                <a:gd name="T11" fmla="*/ 354 w 35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38312" name="Group 99"/>
            <p:cNvGrpSpPr>
              <a:grpSpLocks/>
            </p:cNvGrpSpPr>
            <p:nvPr/>
          </p:nvGrpSpPr>
          <p:grpSpPr bwMode="auto">
            <a:xfrm>
              <a:off x="417" y="1226"/>
              <a:ext cx="321" cy="269"/>
              <a:chOff x="2014" y="1980"/>
              <a:chExt cx="321" cy="269"/>
            </a:xfrm>
          </p:grpSpPr>
          <p:sp>
            <p:nvSpPr>
              <p:cNvPr id="138328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29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0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1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8332" name="Oval 10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38333" name="Group 105"/>
              <p:cNvGrpSpPr>
                <a:grpSpLocks/>
              </p:cNvGrpSpPr>
              <p:nvPr/>
            </p:nvGrpSpPr>
            <p:grpSpPr bwMode="auto">
              <a:xfrm>
                <a:off x="2014" y="1980"/>
                <a:ext cx="321" cy="269"/>
                <a:chOff x="2893" y="2429"/>
                <a:chExt cx="328" cy="269"/>
              </a:xfrm>
            </p:grpSpPr>
            <p:sp>
              <p:nvSpPr>
                <p:cNvPr id="138334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8335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3" y="2429"/>
                  <a:ext cx="328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3c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38313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14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4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15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16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18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17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68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18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19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20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21" name="Line 116"/>
            <p:cNvSpPr>
              <a:spLocks noChangeShapeType="1"/>
            </p:cNvSpPr>
            <p:nvPr/>
          </p:nvSpPr>
          <p:spPr bwMode="auto">
            <a:xfrm flipH="1" flipV="1">
              <a:off x="2931" y="1347"/>
              <a:ext cx="135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22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23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24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25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26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27" name="Line 122"/>
            <p:cNvSpPr>
              <a:spLocks noChangeShapeType="1"/>
            </p:cNvSpPr>
            <p:nvPr/>
          </p:nvSpPr>
          <p:spPr bwMode="auto">
            <a:xfrm>
              <a:off x="1736" y="1880"/>
              <a:ext cx="144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8243" name="Rectangle 1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Διασυνδεδεμένα</a:t>
            </a:r>
            <a:r>
              <a:rPr lang="en-US" sz="3600" dirty="0" smtClean="0"/>
              <a:t> AS</a:t>
            </a:r>
          </a:p>
        </p:txBody>
      </p:sp>
      <p:sp>
        <p:nvSpPr>
          <p:cNvPr id="138244" name="Rectangle 127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3017838"/>
            <a:ext cx="3810000" cy="340042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Ο πίνακας προώθησης</a:t>
            </a:r>
            <a:r>
              <a:rPr lang="en-US" sz="2000" dirty="0" smtClean="0"/>
              <a:t>  </a:t>
            </a:r>
            <a:r>
              <a:rPr lang="el-GR" sz="2000" dirty="0" smtClean="0"/>
              <a:t>διαμορφών</a:t>
            </a:r>
            <a:r>
              <a:rPr lang="el-GR" sz="2000" dirty="0"/>
              <a:t>ε</a:t>
            </a:r>
            <a:r>
              <a:rPr lang="el-GR" sz="2000" dirty="0" smtClean="0"/>
              <a:t>ται από</a:t>
            </a:r>
            <a:r>
              <a:rPr lang="en-US" sz="2000" dirty="0" smtClean="0"/>
              <a:t> intra-</a:t>
            </a:r>
            <a:r>
              <a:rPr lang="el-GR" sz="2000" dirty="0" smtClean="0"/>
              <a:t> (</a:t>
            </a:r>
            <a:r>
              <a:rPr lang="el-GR" sz="2000" dirty="0" err="1" smtClean="0"/>
              <a:t>ενδο</a:t>
            </a:r>
            <a:r>
              <a:rPr lang="el-GR" sz="2000" dirty="0" smtClean="0"/>
              <a:t>-)</a:t>
            </a:r>
            <a:r>
              <a:rPr lang="en-US" sz="2000" dirty="0" smtClean="0"/>
              <a:t> </a:t>
            </a:r>
            <a:r>
              <a:rPr lang="el-GR" sz="2000" dirty="0" smtClean="0"/>
              <a:t>και</a:t>
            </a:r>
            <a:r>
              <a:rPr lang="en-US" sz="2000" dirty="0" smtClean="0"/>
              <a:t> inter-</a:t>
            </a:r>
            <a:r>
              <a:rPr lang="el-GR" sz="2000" dirty="0" smtClean="0"/>
              <a:t> (δια-) </a:t>
            </a:r>
            <a:r>
              <a:rPr lang="en-US" sz="2000" dirty="0" smtClean="0"/>
              <a:t>AS </a:t>
            </a:r>
            <a:r>
              <a:rPr lang="el-GR" sz="2000" dirty="0" smtClean="0"/>
              <a:t>αλγόριθμους δρομολόγησης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Οι</a:t>
            </a:r>
            <a:r>
              <a:rPr lang="en-US" sz="1800" dirty="0" smtClean="0"/>
              <a:t> intra-AS</a:t>
            </a:r>
            <a:r>
              <a:rPr lang="el-GR" sz="1800" dirty="0" smtClean="0"/>
              <a:t> αλγόριθμοι</a:t>
            </a:r>
            <a:r>
              <a:rPr lang="en-US" sz="1800" dirty="0" smtClean="0"/>
              <a:t> </a:t>
            </a:r>
            <a:r>
              <a:rPr lang="el-GR" sz="1800" dirty="0" smtClean="0"/>
              <a:t>ορίζουν καταχωρίσεις</a:t>
            </a:r>
            <a:r>
              <a:rPr lang="en-US" sz="1800" dirty="0" smtClean="0"/>
              <a:t> </a:t>
            </a:r>
            <a:r>
              <a:rPr lang="el-GR" sz="1800" dirty="0" smtClean="0"/>
              <a:t>για εσωτερικούς προορισμούς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Τόσο οι </a:t>
            </a:r>
            <a:r>
              <a:rPr lang="en-US" sz="1800" dirty="0" smtClean="0"/>
              <a:t>inter-AS</a:t>
            </a:r>
            <a:r>
              <a:rPr lang="el-GR" sz="1800" dirty="0" smtClean="0"/>
              <a:t>, όσο και οι</a:t>
            </a:r>
            <a:r>
              <a:rPr lang="en-US" sz="1800" dirty="0" smtClean="0"/>
              <a:t> intra-As</a:t>
            </a:r>
            <a:r>
              <a:rPr lang="el-GR" sz="1800" dirty="0" smtClean="0"/>
              <a:t> αλγόριθμοι ορίζουν καταχωρίσεις</a:t>
            </a:r>
            <a:r>
              <a:rPr lang="en-US" sz="1800" dirty="0" smtClean="0"/>
              <a:t> </a:t>
            </a:r>
            <a:r>
              <a:rPr lang="el-GR" sz="1800" dirty="0" smtClean="0"/>
              <a:t>για εξωτερικούς προορισμούς</a:t>
            </a:r>
            <a:endParaRPr lang="en-US" sz="1800" dirty="0" smtClean="0"/>
          </a:p>
        </p:txBody>
      </p:sp>
      <p:sp>
        <p:nvSpPr>
          <p:cNvPr id="138245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5A2FD4A8-E197-4698-B512-9E7F2460CC78}" type="slidenum">
              <a:rPr lang="en-US" smtClean="0"/>
              <a:pPr/>
              <a:t>97</a:t>
            </a:fld>
            <a:endParaRPr lang="en-US" smtClean="0"/>
          </a:p>
        </p:txBody>
      </p:sp>
      <p:grpSp>
        <p:nvGrpSpPr>
          <p:cNvPr id="139266" name="Group 126"/>
          <p:cNvGrpSpPr>
            <a:grpSpLocks/>
          </p:cNvGrpSpPr>
          <p:nvPr/>
        </p:nvGrpSpPr>
        <p:grpSpPr bwMode="auto">
          <a:xfrm>
            <a:off x="871538" y="4135438"/>
            <a:ext cx="6710362" cy="2249487"/>
            <a:chOff x="70" y="846"/>
            <a:chExt cx="4227" cy="1417"/>
          </a:xfrm>
        </p:grpSpPr>
        <p:sp>
          <p:nvSpPr>
            <p:cNvPr id="139275" name="Freeform 3"/>
            <p:cNvSpPr>
              <a:spLocks/>
            </p:cNvSpPr>
            <p:nvPr/>
          </p:nvSpPr>
          <p:spPr bwMode="auto">
            <a:xfrm>
              <a:off x="2581" y="1006"/>
              <a:ext cx="1482" cy="952"/>
            </a:xfrm>
            <a:custGeom>
              <a:avLst/>
              <a:gdLst>
                <a:gd name="T0" fmla="*/ 105533 w 1162"/>
                <a:gd name="T1" fmla="*/ 2147483647 h 543"/>
                <a:gd name="T2" fmla="*/ 692650 w 1162"/>
                <a:gd name="T3" fmla="*/ 518592198 h 543"/>
                <a:gd name="T4" fmla="*/ 1770323 w 1162"/>
                <a:gd name="T5" fmla="*/ 2147483647 h 543"/>
                <a:gd name="T6" fmla="*/ 2153747 w 1162"/>
                <a:gd name="T7" fmla="*/ 2147483647 h 543"/>
                <a:gd name="T8" fmla="*/ 1974455 w 1162"/>
                <a:gd name="T9" fmla="*/ 2147483647 h 543"/>
                <a:gd name="T10" fmla="*/ 1102892 w 1162"/>
                <a:gd name="T11" fmla="*/ 2147483647 h 543"/>
                <a:gd name="T12" fmla="*/ 165316 w 1162"/>
                <a:gd name="T13" fmla="*/ 2147483647 h 543"/>
                <a:gd name="T14" fmla="*/ 105533 w 1162"/>
                <a:gd name="T15" fmla="*/ 2147483647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276" name="Freeform 4"/>
            <p:cNvSpPr>
              <a:spLocks/>
            </p:cNvSpPr>
            <p:nvPr/>
          </p:nvSpPr>
          <p:spPr bwMode="auto">
            <a:xfrm>
              <a:off x="171" y="846"/>
              <a:ext cx="1154" cy="944"/>
            </a:xfrm>
            <a:custGeom>
              <a:avLst/>
              <a:gdLst>
                <a:gd name="T0" fmla="*/ 29 w 1198"/>
                <a:gd name="T1" fmla="*/ 2147483647 h 451"/>
                <a:gd name="T2" fmla="*/ 58 w 1198"/>
                <a:gd name="T3" fmla="*/ 2147483647 h 451"/>
                <a:gd name="T4" fmla="*/ 141 w 1198"/>
                <a:gd name="T5" fmla="*/ 2147483647 h 451"/>
                <a:gd name="T6" fmla="*/ 309 w 1198"/>
                <a:gd name="T7" fmla="*/ 2147483647 h 451"/>
                <a:gd name="T8" fmla="*/ 370 w 1198"/>
                <a:gd name="T9" fmla="*/ 2147483647 h 451"/>
                <a:gd name="T10" fmla="*/ 280 w 1198"/>
                <a:gd name="T11" fmla="*/ 2147483647 h 451"/>
                <a:gd name="T12" fmla="*/ 97 w 1198"/>
                <a:gd name="T13" fmla="*/ 2147483647 h 451"/>
                <a:gd name="T14" fmla="*/ 13 w 1198"/>
                <a:gd name="T15" fmla="*/ 2147483647 h 451"/>
                <a:gd name="T16" fmla="*/ 29 w 1198"/>
                <a:gd name="T17" fmla="*/ 2147483647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277" name="Freeform 5"/>
            <p:cNvSpPr>
              <a:spLocks/>
            </p:cNvSpPr>
            <p:nvPr/>
          </p:nvSpPr>
          <p:spPr bwMode="auto">
            <a:xfrm>
              <a:off x="916" y="1527"/>
              <a:ext cx="1846" cy="736"/>
            </a:xfrm>
            <a:custGeom>
              <a:avLst/>
              <a:gdLst>
                <a:gd name="T0" fmla="*/ 18222 w 1583"/>
                <a:gd name="T1" fmla="*/ 2383 h 682"/>
                <a:gd name="T2" fmla="*/ 47765 w 1583"/>
                <a:gd name="T3" fmla="*/ 793 h 682"/>
                <a:gd name="T4" fmla="*/ 92015 w 1583"/>
                <a:gd name="T5" fmla="*/ 217 h 682"/>
                <a:gd name="T6" fmla="*/ 135626 w 1583"/>
                <a:gd name="T7" fmla="*/ 2049 h 682"/>
                <a:gd name="T8" fmla="*/ 183393 w 1583"/>
                <a:gd name="T9" fmla="*/ 4563 h 682"/>
                <a:gd name="T10" fmla="*/ 149176 w 1583"/>
                <a:gd name="T11" fmla="*/ 6838 h 682"/>
                <a:gd name="T12" fmla="*/ 80934 w 1583"/>
                <a:gd name="T13" fmla="*/ 6952 h 682"/>
                <a:gd name="T14" fmla="*/ 10369 w 1583"/>
                <a:gd name="T15" fmla="*/ 6326 h 682"/>
                <a:gd name="T16" fmla="*/ 18222 w 1583"/>
                <a:gd name="T17" fmla="*/ 2383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278" name="Oval 6"/>
            <p:cNvSpPr>
              <a:spLocks noChangeArrowheads="1"/>
            </p:cNvSpPr>
            <p:nvPr/>
          </p:nvSpPr>
          <p:spPr bwMode="auto">
            <a:xfrm>
              <a:off x="411" y="1526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279" name="Line 7"/>
            <p:cNvSpPr>
              <a:spLocks noChangeShapeType="1"/>
            </p:cNvSpPr>
            <p:nvPr/>
          </p:nvSpPr>
          <p:spPr bwMode="auto">
            <a:xfrm>
              <a:off x="411" y="1519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280" name="Line 8"/>
            <p:cNvSpPr>
              <a:spLocks noChangeShapeType="1"/>
            </p:cNvSpPr>
            <p:nvPr/>
          </p:nvSpPr>
          <p:spPr bwMode="auto">
            <a:xfrm>
              <a:off x="699" y="1519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281" name="Rectangle 9"/>
            <p:cNvSpPr>
              <a:spLocks noChangeArrowheads="1"/>
            </p:cNvSpPr>
            <p:nvPr/>
          </p:nvSpPr>
          <p:spPr bwMode="auto">
            <a:xfrm>
              <a:off x="411" y="1519"/>
              <a:ext cx="285" cy="4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9282" name="Oval 10"/>
            <p:cNvSpPr>
              <a:spLocks noChangeArrowheads="1"/>
            </p:cNvSpPr>
            <p:nvPr/>
          </p:nvSpPr>
          <p:spPr bwMode="auto">
            <a:xfrm>
              <a:off x="408" y="1465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283" name="Rectangle 11"/>
            <p:cNvSpPr>
              <a:spLocks noChangeArrowheads="1"/>
            </p:cNvSpPr>
            <p:nvPr/>
          </p:nvSpPr>
          <p:spPr bwMode="auto">
            <a:xfrm>
              <a:off x="488" y="1477"/>
              <a:ext cx="130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284" name="Text Box 12"/>
            <p:cNvSpPr txBox="1">
              <a:spLocks noChangeArrowheads="1"/>
            </p:cNvSpPr>
            <p:nvPr/>
          </p:nvSpPr>
          <p:spPr bwMode="auto">
            <a:xfrm>
              <a:off x="402" y="1420"/>
              <a:ext cx="3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3b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9285" name="Oval 13"/>
            <p:cNvSpPr>
              <a:spLocks noChangeArrowheads="1"/>
            </p:cNvSpPr>
            <p:nvPr/>
          </p:nvSpPr>
          <p:spPr bwMode="auto">
            <a:xfrm>
              <a:off x="1531" y="2089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286" name="Line 14"/>
            <p:cNvSpPr>
              <a:spLocks noChangeShapeType="1"/>
            </p:cNvSpPr>
            <p:nvPr/>
          </p:nvSpPr>
          <p:spPr bwMode="auto">
            <a:xfrm>
              <a:off x="1531" y="2082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287" name="Line 15"/>
            <p:cNvSpPr>
              <a:spLocks noChangeShapeType="1"/>
            </p:cNvSpPr>
            <p:nvPr/>
          </p:nvSpPr>
          <p:spPr bwMode="auto">
            <a:xfrm>
              <a:off x="1819" y="2082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288" name="Rectangle 16"/>
            <p:cNvSpPr>
              <a:spLocks noChangeArrowheads="1"/>
            </p:cNvSpPr>
            <p:nvPr/>
          </p:nvSpPr>
          <p:spPr bwMode="auto">
            <a:xfrm>
              <a:off x="1531" y="2082"/>
              <a:ext cx="285" cy="4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9289" name="Oval 17"/>
            <p:cNvSpPr>
              <a:spLocks noChangeArrowheads="1"/>
            </p:cNvSpPr>
            <p:nvPr/>
          </p:nvSpPr>
          <p:spPr bwMode="auto">
            <a:xfrm>
              <a:off x="1528" y="2028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39290" name="Group 18"/>
            <p:cNvGrpSpPr>
              <a:grpSpLocks/>
            </p:cNvGrpSpPr>
            <p:nvPr/>
          </p:nvGrpSpPr>
          <p:grpSpPr bwMode="auto">
            <a:xfrm>
              <a:off x="1537" y="1977"/>
              <a:ext cx="282" cy="250"/>
              <a:chOff x="2904" y="2429"/>
              <a:chExt cx="309" cy="269"/>
            </a:xfrm>
          </p:grpSpPr>
          <p:sp>
            <p:nvSpPr>
              <p:cNvPr id="139382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9383" name="Text Box 20"/>
              <p:cNvSpPr txBox="1">
                <a:spLocks noChangeArrowheads="1"/>
              </p:cNvSpPr>
              <p:nvPr/>
            </p:nvSpPr>
            <p:spPr bwMode="auto">
              <a:xfrm>
                <a:off x="2904" y="2429"/>
                <a:ext cx="30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1d</a:t>
                </a:r>
              </a:p>
            </p:txBody>
          </p:sp>
        </p:grpSp>
        <p:sp>
          <p:nvSpPr>
            <p:cNvPr id="139291" name="Oval 21"/>
            <p:cNvSpPr>
              <a:spLocks noChangeArrowheads="1"/>
            </p:cNvSpPr>
            <p:nvPr/>
          </p:nvSpPr>
          <p:spPr bwMode="auto">
            <a:xfrm>
              <a:off x="927" y="1403"/>
              <a:ext cx="288" cy="7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292" name="Line 22"/>
            <p:cNvSpPr>
              <a:spLocks noChangeShapeType="1"/>
            </p:cNvSpPr>
            <p:nvPr/>
          </p:nvSpPr>
          <p:spPr bwMode="auto">
            <a:xfrm>
              <a:off x="927" y="1397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293" name="Line 23"/>
            <p:cNvSpPr>
              <a:spLocks noChangeShapeType="1"/>
            </p:cNvSpPr>
            <p:nvPr/>
          </p:nvSpPr>
          <p:spPr bwMode="auto">
            <a:xfrm>
              <a:off x="1215" y="1397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294" name="Rectangle 24"/>
            <p:cNvSpPr>
              <a:spLocks noChangeArrowheads="1"/>
            </p:cNvSpPr>
            <p:nvPr/>
          </p:nvSpPr>
          <p:spPr bwMode="auto">
            <a:xfrm>
              <a:off x="927" y="1397"/>
              <a:ext cx="285" cy="45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9295" name="Oval 25"/>
            <p:cNvSpPr>
              <a:spLocks noChangeArrowheads="1"/>
            </p:cNvSpPr>
            <p:nvPr/>
          </p:nvSpPr>
          <p:spPr bwMode="auto">
            <a:xfrm>
              <a:off x="924" y="1342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296" name="Rectangle 26"/>
            <p:cNvSpPr>
              <a:spLocks noChangeArrowheads="1"/>
            </p:cNvSpPr>
            <p:nvPr/>
          </p:nvSpPr>
          <p:spPr bwMode="auto">
            <a:xfrm>
              <a:off x="1004" y="1354"/>
              <a:ext cx="131" cy="10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297" name="Text Box 27"/>
            <p:cNvSpPr txBox="1">
              <a:spLocks noChangeArrowheads="1"/>
            </p:cNvSpPr>
            <p:nvPr/>
          </p:nvSpPr>
          <p:spPr bwMode="auto">
            <a:xfrm>
              <a:off x="925" y="1297"/>
              <a:ext cx="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3a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9298" name="Oval 28"/>
            <p:cNvSpPr>
              <a:spLocks noChangeArrowheads="1"/>
            </p:cNvSpPr>
            <p:nvPr/>
          </p:nvSpPr>
          <p:spPr bwMode="auto">
            <a:xfrm>
              <a:off x="1498" y="1721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299" name="Line 29"/>
            <p:cNvSpPr>
              <a:spLocks noChangeShapeType="1"/>
            </p:cNvSpPr>
            <p:nvPr/>
          </p:nvSpPr>
          <p:spPr bwMode="auto">
            <a:xfrm>
              <a:off x="1498" y="171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00" name="Line 30"/>
            <p:cNvSpPr>
              <a:spLocks noChangeShapeType="1"/>
            </p:cNvSpPr>
            <p:nvPr/>
          </p:nvSpPr>
          <p:spPr bwMode="auto">
            <a:xfrm>
              <a:off x="1786" y="171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01" name="Rectangle 31"/>
            <p:cNvSpPr>
              <a:spLocks noChangeArrowheads="1"/>
            </p:cNvSpPr>
            <p:nvPr/>
          </p:nvSpPr>
          <p:spPr bwMode="auto">
            <a:xfrm>
              <a:off x="1498" y="1715"/>
              <a:ext cx="285" cy="45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9302" name="Oval 32"/>
            <p:cNvSpPr>
              <a:spLocks noChangeArrowheads="1"/>
            </p:cNvSpPr>
            <p:nvPr/>
          </p:nvSpPr>
          <p:spPr bwMode="auto">
            <a:xfrm>
              <a:off x="1495" y="1660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39303" name="Group 33"/>
            <p:cNvGrpSpPr>
              <a:grpSpLocks/>
            </p:cNvGrpSpPr>
            <p:nvPr/>
          </p:nvGrpSpPr>
          <p:grpSpPr bwMode="auto">
            <a:xfrm>
              <a:off x="1507" y="1610"/>
              <a:ext cx="269" cy="249"/>
              <a:chOff x="2907" y="2429"/>
              <a:chExt cx="301" cy="269"/>
            </a:xfrm>
          </p:grpSpPr>
          <p:sp>
            <p:nvSpPr>
              <p:cNvPr id="139380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9381" name="Text Box 35"/>
              <p:cNvSpPr txBox="1">
                <a:spLocks noChangeArrowheads="1"/>
              </p:cNvSpPr>
              <p:nvPr/>
            </p:nvSpPr>
            <p:spPr bwMode="auto">
              <a:xfrm>
                <a:off x="2907" y="2429"/>
                <a:ext cx="30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1c</a:t>
                </a:r>
              </a:p>
            </p:txBody>
          </p:sp>
        </p:grpSp>
        <p:sp>
          <p:nvSpPr>
            <p:cNvPr id="139304" name="Line 36"/>
            <p:cNvSpPr>
              <a:spLocks noChangeShapeType="1"/>
            </p:cNvSpPr>
            <p:nvPr/>
          </p:nvSpPr>
          <p:spPr bwMode="auto">
            <a:xfrm>
              <a:off x="3149" y="1546"/>
              <a:ext cx="283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05" name="Line 37"/>
            <p:cNvSpPr>
              <a:spLocks noChangeShapeType="1"/>
            </p:cNvSpPr>
            <p:nvPr/>
          </p:nvSpPr>
          <p:spPr bwMode="auto">
            <a:xfrm>
              <a:off x="3447" y="1476"/>
              <a:ext cx="84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06" name="Line 38"/>
            <p:cNvSpPr>
              <a:spLocks noChangeShapeType="1"/>
            </p:cNvSpPr>
            <p:nvPr/>
          </p:nvSpPr>
          <p:spPr bwMode="auto">
            <a:xfrm flipV="1">
              <a:off x="3086" y="1435"/>
              <a:ext cx="105" cy="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07" name="Freeform 39"/>
            <p:cNvSpPr>
              <a:spLocks/>
            </p:cNvSpPr>
            <p:nvPr/>
          </p:nvSpPr>
          <p:spPr bwMode="auto">
            <a:xfrm>
              <a:off x="1817" y="2024"/>
              <a:ext cx="243" cy="76"/>
            </a:xfrm>
            <a:custGeom>
              <a:avLst/>
              <a:gdLst>
                <a:gd name="T0" fmla="*/ 0 w 264"/>
                <a:gd name="T1" fmla="*/ 7 h 82"/>
                <a:gd name="T2" fmla="*/ 20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08" name="Freeform 40"/>
            <p:cNvSpPr>
              <a:spLocks/>
            </p:cNvSpPr>
            <p:nvPr/>
          </p:nvSpPr>
          <p:spPr bwMode="auto">
            <a:xfrm>
              <a:off x="1394" y="1990"/>
              <a:ext cx="140" cy="110"/>
            </a:xfrm>
            <a:custGeom>
              <a:avLst/>
              <a:gdLst>
                <a:gd name="T0" fmla="*/ 0 w 152"/>
                <a:gd name="T1" fmla="*/ 0 h 118"/>
                <a:gd name="T2" fmla="*/ 13 w 152"/>
                <a:gd name="T3" fmla="*/ 14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09" name="Freeform 41"/>
            <p:cNvSpPr>
              <a:spLocks/>
            </p:cNvSpPr>
            <p:nvPr/>
          </p:nvSpPr>
          <p:spPr bwMode="auto">
            <a:xfrm>
              <a:off x="1508" y="1925"/>
              <a:ext cx="519" cy="77"/>
            </a:xfrm>
            <a:custGeom>
              <a:avLst/>
              <a:gdLst>
                <a:gd name="T0" fmla="*/ 0 w 564"/>
                <a:gd name="T1" fmla="*/ 0 h 82"/>
                <a:gd name="T2" fmla="*/ 43 w 564"/>
                <a:gd name="T3" fmla="*/ 1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10" name="Freeform 42"/>
            <p:cNvSpPr>
              <a:spLocks/>
            </p:cNvSpPr>
            <p:nvPr/>
          </p:nvSpPr>
          <p:spPr bwMode="auto">
            <a:xfrm>
              <a:off x="1451" y="1775"/>
              <a:ext cx="70" cy="87"/>
            </a:xfrm>
            <a:custGeom>
              <a:avLst/>
              <a:gdLst>
                <a:gd name="T0" fmla="*/ 0 w 76"/>
                <a:gd name="T1" fmla="*/ 9 h 94"/>
                <a:gd name="T2" fmla="*/ 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11" name="Freeform 43"/>
            <p:cNvSpPr>
              <a:spLocks/>
            </p:cNvSpPr>
            <p:nvPr/>
          </p:nvSpPr>
          <p:spPr bwMode="auto">
            <a:xfrm>
              <a:off x="692" y="1426"/>
              <a:ext cx="231" cy="106"/>
            </a:xfrm>
            <a:custGeom>
              <a:avLst/>
              <a:gdLst>
                <a:gd name="T0" fmla="*/ 0 w 252"/>
                <a:gd name="T1" fmla="*/ 13 h 114"/>
                <a:gd name="T2" fmla="*/ 17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12" name="Freeform 44"/>
            <p:cNvSpPr>
              <a:spLocks/>
            </p:cNvSpPr>
            <p:nvPr/>
          </p:nvSpPr>
          <p:spPr bwMode="auto">
            <a:xfrm>
              <a:off x="1092" y="1481"/>
              <a:ext cx="409" cy="240"/>
            </a:xfrm>
            <a:custGeom>
              <a:avLst/>
              <a:gdLst>
                <a:gd name="T0" fmla="*/ 0 w 444"/>
                <a:gd name="T1" fmla="*/ 0 h 258"/>
                <a:gd name="T2" fmla="*/ 35 w 444"/>
                <a:gd name="T3" fmla="*/ 27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13" name="Freeform 45"/>
            <p:cNvSpPr>
              <a:spLocks/>
            </p:cNvSpPr>
            <p:nvPr/>
          </p:nvSpPr>
          <p:spPr bwMode="auto">
            <a:xfrm>
              <a:off x="2310" y="1591"/>
              <a:ext cx="602" cy="390"/>
            </a:xfrm>
            <a:custGeom>
              <a:avLst/>
              <a:gdLst>
                <a:gd name="T0" fmla="*/ 0 w 654"/>
                <a:gd name="T1" fmla="*/ 43 h 420"/>
                <a:gd name="T2" fmla="*/ 50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14" name="Oval 46"/>
            <p:cNvSpPr>
              <a:spLocks noChangeArrowheads="1"/>
            </p:cNvSpPr>
            <p:nvPr/>
          </p:nvSpPr>
          <p:spPr bwMode="auto">
            <a:xfrm>
              <a:off x="2861" y="1532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315" name="Line 47"/>
            <p:cNvSpPr>
              <a:spLocks noChangeShapeType="1"/>
            </p:cNvSpPr>
            <p:nvPr/>
          </p:nvSpPr>
          <p:spPr bwMode="auto">
            <a:xfrm>
              <a:off x="2861" y="152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16" name="Line 48"/>
            <p:cNvSpPr>
              <a:spLocks noChangeShapeType="1"/>
            </p:cNvSpPr>
            <p:nvPr/>
          </p:nvSpPr>
          <p:spPr bwMode="auto">
            <a:xfrm>
              <a:off x="3149" y="152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17" name="Rectangle 49"/>
            <p:cNvSpPr>
              <a:spLocks noChangeArrowheads="1"/>
            </p:cNvSpPr>
            <p:nvPr/>
          </p:nvSpPr>
          <p:spPr bwMode="auto">
            <a:xfrm>
              <a:off x="2861" y="1525"/>
              <a:ext cx="285" cy="4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9318" name="Oval 50"/>
            <p:cNvSpPr>
              <a:spLocks noChangeArrowheads="1"/>
            </p:cNvSpPr>
            <p:nvPr/>
          </p:nvSpPr>
          <p:spPr bwMode="auto">
            <a:xfrm>
              <a:off x="2858" y="1470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319" name="Rectangle 51"/>
            <p:cNvSpPr>
              <a:spLocks noChangeArrowheads="1"/>
            </p:cNvSpPr>
            <p:nvPr/>
          </p:nvSpPr>
          <p:spPr bwMode="auto">
            <a:xfrm>
              <a:off x="2938" y="1482"/>
              <a:ext cx="130" cy="11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320" name="Text Box 52"/>
            <p:cNvSpPr txBox="1">
              <a:spLocks noChangeArrowheads="1"/>
            </p:cNvSpPr>
            <p:nvPr/>
          </p:nvSpPr>
          <p:spPr bwMode="auto">
            <a:xfrm>
              <a:off x="2858" y="1426"/>
              <a:ext cx="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2a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9321" name="Text Box 53"/>
            <p:cNvSpPr txBox="1">
              <a:spLocks noChangeArrowheads="1"/>
            </p:cNvSpPr>
            <p:nvPr/>
          </p:nvSpPr>
          <p:spPr bwMode="auto">
            <a:xfrm>
              <a:off x="720" y="1507"/>
              <a:ext cx="4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AS3</a:t>
              </a:r>
              <a:endParaRPr lang="en-US"/>
            </a:p>
          </p:txBody>
        </p:sp>
        <p:sp>
          <p:nvSpPr>
            <p:cNvPr id="139322" name="Text Box 54"/>
            <p:cNvSpPr txBox="1">
              <a:spLocks noChangeArrowheads="1"/>
            </p:cNvSpPr>
            <p:nvPr/>
          </p:nvSpPr>
          <p:spPr bwMode="auto">
            <a:xfrm>
              <a:off x="2360" y="1931"/>
              <a:ext cx="4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AS1</a:t>
              </a:r>
              <a:endParaRPr lang="en-US"/>
            </a:p>
          </p:txBody>
        </p:sp>
        <p:sp>
          <p:nvSpPr>
            <p:cNvPr id="139323" name="Text Box 55"/>
            <p:cNvSpPr txBox="1">
              <a:spLocks noChangeArrowheads="1"/>
            </p:cNvSpPr>
            <p:nvPr/>
          </p:nvSpPr>
          <p:spPr bwMode="auto">
            <a:xfrm>
              <a:off x="3120" y="1693"/>
              <a:ext cx="4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AS2</a:t>
              </a:r>
            </a:p>
          </p:txBody>
        </p:sp>
        <p:sp>
          <p:nvSpPr>
            <p:cNvPr id="139324" name="Oval 56"/>
            <p:cNvSpPr>
              <a:spLocks noChangeArrowheads="1"/>
            </p:cNvSpPr>
            <p:nvPr/>
          </p:nvSpPr>
          <p:spPr bwMode="auto">
            <a:xfrm>
              <a:off x="1217" y="1916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325" name="Line 57"/>
            <p:cNvSpPr>
              <a:spLocks noChangeShapeType="1"/>
            </p:cNvSpPr>
            <p:nvPr/>
          </p:nvSpPr>
          <p:spPr bwMode="auto">
            <a:xfrm>
              <a:off x="1217" y="1910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26" name="Line 58"/>
            <p:cNvSpPr>
              <a:spLocks noChangeShapeType="1"/>
            </p:cNvSpPr>
            <p:nvPr/>
          </p:nvSpPr>
          <p:spPr bwMode="auto">
            <a:xfrm>
              <a:off x="1505" y="1910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27" name="Rectangle 59"/>
            <p:cNvSpPr>
              <a:spLocks noChangeArrowheads="1"/>
            </p:cNvSpPr>
            <p:nvPr/>
          </p:nvSpPr>
          <p:spPr bwMode="auto">
            <a:xfrm>
              <a:off x="1217" y="1910"/>
              <a:ext cx="285" cy="45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9328" name="Oval 60"/>
            <p:cNvSpPr>
              <a:spLocks noChangeArrowheads="1"/>
            </p:cNvSpPr>
            <p:nvPr/>
          </p:nvSpPr>
          <p:spPr bwMode="auto">
            <a:xfrm>
              <a:off x="1214" y="1859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329" name="Rectangle 61"/>
            <p:cNvSpPr>
              <a:spLocks noChangeArrowheads="1"/>
            </p:cNvSpPr>
            <p:nvPr/>
          </p:nvSpPr>
          <p:spPr bwMode="auto">
            <a:xfrm>
              <a:off x="1292" y="1884"/>
              <a:ext cx="131" cy="8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330" name="Text Box 62"/>
            <p:cNvSpPr txBox="1">
              <a:spLocks noChangeArrowheads="1"/>
            </p:cNvSpPr>
            <p:nvPr/>
          </p:nvSpPr>
          <p:spPr bwMode="auto">
            <a:xfrm>
              <a:off x="1229" y="1808"/>
              <a:ext cx="2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1a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39331" name="Group 63"/>
            <p:cNvGrpSpPr>
              <a:grpSpLocks/>
            </p:cNvGrpSpPr>
            <p:nvPr/>
          </p:nvGrpSpPr>
          <p:grpSpPr bwMode="auto">
            <a:xfrm>
              <a:off x="3178" y="1320"/>
              <a:ext cx="297" cy="250"/>
              <a:chOff x="4320" y="1940"/>
              <a:chExt cx="323" cy="269"/>
            </a:xfrm>
          </p:grpSpPr>
          <p:sp>
            <p:nvSpPr>
              <p:cNvPr id="139373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9374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9375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9376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9377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9378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9379" name="Text Box 70"/>
              <p:cNvSpPr txBox="1">
                <a:spLocks noChangeArrowheads="1"/>
              </p:cNvSpPr>
              <p:nvPr/>
            </p:nvSpPr>
            <p:spPr bwMode="auto">
              <a:xfrm>
                <a:off x="4320" y="1940"/>
                <a:ext cx="32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2c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39332" name="Group 71"/>
            <p:cNvGrpSpPr>
              <a:grpSpLocks/>
            </p:cNvGrpSpPr>
            <p:nvPr/>
          </p:nvGrpSpPr>
          <p:grpSpPr bwMode="auto">
            <a:xfrm>
              <a:off x="3427" y="1526"/>
              <a:ext cx="310" cy="250"/>
              <a:chOff x="4590" y="2162"/>
              <a:chExt cx="337" cy="269"/>
            </a:xfrm>
          </p:grpSpPr>
          <p:sp>
            <p:nvSpPr>
              <p:cNvPr id="139366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9367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9368" name="Line 74"/>
              <p:cNvSpPr>
                <a:spLocks noChangeShapeType="1"/>
              </p:cNvSpPr>
              <p:nvPr/>
            </p:nvSpPr>
            <p:spPr bwMode="auto">
              <a:xfrm>
                <a:off x="4912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9369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9370" name="Oval 76"/>
              <p:cNvSpPr>
                <a:spLocks noChangeArrowheads="1"/>
              </p:cNvSpPr>
              <p:nvPr/>
            </p:nvSpPr>
            <p:spPr bwMode="auto">
              <a:xfrm>
                <a:off x="4596" y="221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9371" name="Rectangle 77"/>
              <p:cNvSpPr>
                <a:spLocks noChangeArrowheads="1"/>
              </p:cNvSpPr>
              <p:nvPr/>
            </p:nvSpPr>
            <p:spPr bwMode="auto">
              <a:xfrm>
                <a:off x="4683" y="2223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9372" name="Text Box 78"/>
              <p:cNvSpPr txBox="1">
                <a:spLocks noChangeArrowheads="1"/>
              </p:cNvSpPr>
              <p:nvPr/>
            </p:nvSpPr>
            <p:spPr bwMode="auto">
              <a:xfrm>
                <a:off x="4590" y="2162"/>
                <a:ext cx="33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2b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39333" name="Group 79"/>
            <p:cNvGrpSpPr>
              <a:grpSpLocks/>
            </p:cNvGrpSpPr>
            <p:nvPr/>
          </p:nvGrpSpPr>
          <p:grpSpPr bwMode="auto">
            <a:xfrm>
              <a:off x="2025" y="1870"/>
              <a:ext cx="291" cy="250"/>
              <a:chOff x="2016" y="1980"/>
              <a:chExt cx="316" cy="269"/>
            </a:xfrm>
          </p:grpSpPr>
          <p:sp>
            <p:nvSpPr>
              <p:cNvPr id="139358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9359" name="Line 8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9360" name="Line 8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9361" name="Rectangle 8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9362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39363" name="Group 85"/>
              <p:cNvGrpSpPr>
                <a:grpSpLocks/>
              </p:cNvGrpSpPr>
              <p:nvPr/>
            </p:nvGrpSpPr>
            <p:grpSpPr bwMode="auto">
              <a:xfrm>
                <a:off x="2022" y="1980"/>
                <a:ext cx="306" cy="269"/>
                <a:chOff x="2901" y="2429"/>
                <a:chExt cx="313" cy="269"/>
              </a:xfrm>
            </p:grpSpPr>
            <p:sp>
              <p:nvSpPr>
                <p:cNvPr id="139364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936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901" y="2429"/>
                  <a:ext cx="313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1b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39334" name="Group 99"/>
            <p:cNvGrpSpPr>
              <a:grpSpLocks/>
            </p:cNvGrpSpPr>
            <p:nvPr/>
          </p:nvGrpSpPr>
          <p:grpSpPr bwMode="auto">
            <a:xfrm>
              <a:off x="554" y="1169"/>
              <a:ext cx="296" cy="250"/>
              <a:chOff x="2014" y="1980"/>
              <a:chExt cx="321" cy="269"/>
            </a:xfrm>
          </p:grpSpPr>
          <p:sp>
            <p:nvSpPr>
              <p:cNvPr id="139350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9351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9352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9353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9354" name="Oval 10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39355" name="Group 105"/>
              <p:cNvGrpSpPr>
                <a:grpSpLocks/>
              </p:cNvGrpSpPr>
              <p:nvPr/>
            </p:nvGrpSpPr>
            <p:grpSpPr bwMode="auto">
              <a:xfrm>
                <a:off x="2014" y="1980"/>
                <a:ext cx="321" cy="269"/>
                <a:chOff x="2893" y="2429"/>
                <a:chExt cx="328" cy="269"/>
              </a:xfrm>
            </p:grpSpPr>
            <p:sp>
              <p:nvSpPr>
                <p:cNvPr id="139356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9357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3" y="2429"/>
                  <a:ext cx="328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3c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39335" name="Line 108"/>
            <p:cNvSpPr>
              <a:spLocks noChangeShapeType="1"/>
            </p:cNvSpPr>
            <p:nvPr/>
          </p:nvSpPr>
          <p:spPr bwMode="auto">
            <a:xfrm flipH="1">
              <a:off x="578" y="1364"/>
              <a:ext cx="57" cy="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36" name="Line 109"/>
            <p:cNvSpPr>
              <a:spLocks noChangeShapeType="1"/>
            </p:cNvSpPr>
            <p:nvPr/>
          </p:nvSpPr>
          <p:spPr bwMode="auto">
            <a:xfrm flipV="1">
              <a:off x="70" y="1509"/>
              <a:ext cx="359" cy="2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37" name="Line 110"/>
            <p:cNvSpPr>
              <a:spLocks noChangeShapeType="1"/>
            </p:cNvSpPr>
            <p:nvPr/>
          </p:nvSpPr>
          <p:spPr bwMode="auto">
            <a:xfrm flipH="1">
              <a:off x="755" y="1077"/>
              <a:ext cx="125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38" name="Line 111"/>
            <p:cNvSpPr>
              <a:spLocks noChangeShapeType="1"/>
            </p:cNvSpPr>
            <p:nvPr/>
          </p:nvSpPr>
          <p:spPr bwMode="auto">
            <a:xfrm>
              <a:off x="498" y="1069"/>
              <a:ext cx="109" cy="1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39" name="Line 112"/>
            <p:cNvSpPr>
              <a:spLocks noChangeShapeType="1"/>
            </p:cNvSpPr>
            <p:nvPr/>
          </p:nvSpPr>
          <p:spPr bwMode="auto">
            <a:xfrm flipH="1">
              <a:off x="1105" y="1155"/>
              <a:ext cx="63" cy="1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40" name="Line 113"/>
            <p:cNvSpPr>
              <a:spLocks noChangeShapeType="1"/>
            </p:cNvSpPr>
            <p:nvPr/>
          </p:nvSpPr>
          <p:spPr bwMode="auto">
            <a:xfrm>
              <a:off x="3715" y="1636"/>
              <a:ext cx="58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41" name="Line 114"/>
            <p:cNvSpPr>
              <a:spLocks noChangeShapeType="1"/>
            </p:cNvSpPr>
            <p:nvPr/>
          </p:nvSpPr>
          <p:spPr bwMode="auto">
            <a:xfrm>
              <a:off x="3420" y="1386"/>
              <a:ext cx="851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42" name="Line 115"/>
            <p:cNvSpPr>
              <a:spLocks noChangeShapeType="1"/>
            </p:cNvSpPr>
            <p:nvPr/>
          </p:nvSpPr>
          <p:spPr bwMode="auto">
            <a:xfrm flipH="1" flipV="1">
              <a:off x="3154" y="1187"/>
              <a:ext cx="117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43" name="Line 116"/>
            <p:cNvSpPr>
              <a:spLocks noChangeShapeType="1"/>
            </p:cNvSpPr>
            <p:nvPr/>
          </p:nvSpPr>
          <p:spPr bwMode="auto">
            <a:xfrm flipH="1" flipV="1">
              <a:off x="2867" y="1282"/>
              <a:ext cx="124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44" name="Line 117"/>
            <p:cNvSpPr>
              <a:spLocks noChangeShapeType="1"/>
            </p:cNvSpPr>
            <p:nvPr/>
          </p:nvSpPr>
          <p:spPr bwMode="auto">
            <a:xfrm flipH="1">
              <a:off x="1129" y="1974"/>
              <a:ext cx="124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45" name="Line 118"/>
            <p:cNvSpPr>
              <a:spLocks noChangeShapeType="1"/>
            </p:cNvSpPr>
            <p:nvPr/>
          </p:nvSpPr>
          <p:spPr bwMode="auto">
            <a:xfrm flipH="1" flipV="1">
              <a:off x="1098" y="1880"/>
              <a:ext cx="117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46" name="Line 119"/>
            <p:cNvSpPr>
              <a:spLocks noChangeShapeType="1"/>
            </p:cNvSpPr>
            <p:nvPr/>
          </p:nvSpPr>
          <p:spPr bwMode="auto">
            <a:xfrm flipH="1">
              <a:off x="1347" y="2132"/>
              <a:ext cx="195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47" name="Line 120"/>
            <p:cNvSpPr>
              <a:spLocks noChangeShapeType="1"/>
            </p:cNvSpPr>
            <p:nvPr/>
          </p:nvSpPr>
          <p:spPr bwMode="auto">
            <a:xfrm flipV="1">
              <a:off x="1791" y="1706"/>
              <a:ext cx="211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48" name="Line 121"/>
            <p:cNvSpPr>
              <a:spLocks noChangeShapeType="1"/>
            </p:cNvSpPr>
            <p:nvPr/>
          </p:nvSpPr>
          <p:spPr bwMode="auto">
            <a:xfrm>
              <a:off x="2212" y="2053"/>
              <a:ext cx="109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49" name="Line 122"/>
            <p:cNvSpPr>
              <a:spLocks noChangeShapeType="1"/>
            </p:cNvSpPr>
            <p:nvPr/>
          </p:nvSpPr>
          <p:spPr bwMode="auto">
            <a:xfrm>
              <a:off x="1768" y="1777"/>
              <a:ext cx="132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9267" name="Rectangle 12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el-GR" smtClean="0"/>
              <a:t>Εργασίες </a:t>
            </a:r>
            <a:r>
              <a:rPr lang="en-US" smtClean="0"/>
              <a:t>Inter-AS</a:t>
            </a:r>
          </a:p>
        </p:txBody>
      </p:sp>
      <p:sp>
        <p:nvSpPr>
          <p:cNvPr id="139268" name="Rectangle 127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993775"/>
            <a:ext cx="3810000" cy="2921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000" dirty="0" smtClean="0"/>
              <a:t>Έστω ότι δρομολογητής στο</a:t>
            </a:r>
            <a:r>
              <a:rPr lang="en-US" sz="2000" dirty="0" smtClean="0"/>
              <a:t> AS1 </a:t>
            </a:r>
            <a:r>
              <a:rPr lang="el-GR" sz="2000" dirty="0" smtClean="0"/>
              <a:t>λαμβάνει</a:t>
            </a:r>
            <a:r>
              <a:rPr lang="en-US" sz="2000" dirty="0" smtClean="0"/>
              <a:t> datagram </a:t>
            </a:r>
            <a:r>
              <a:rPr lang="el-GR" sz="2000" dirty="0" smtClean="0"/>
              <a:t>με προορισμό εκτός του</a:t>
            </a:r>
            <a:r>
              <a:rPr lang="en-US" sz="2000" dirty="0" smtClean="0"/>
              <a:t> AS1: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Ο δρομολογητής θα έπρεπε να προωθήσει το πακέτο σε δρομολογητή πύλης (</a:t>
            </a:r>
            <a:r>
              <a:rPr lang="en-US" sz="2000" dirty="0" smtClean="0"/>
              <a:t>gateway router</a:t>
            </a:r>
            <a:r>
              <a:rPr lang="el-GR" sz="2000" dirty="0" smtClean="0"/>
              <a:t>)</a:t>
            </a:r>
            <a:r>
              <a:rPr lang="en-US" sz="2000" dirty="0" smtClean="0"/>
              <a:t>, </a:t>
            </a:r>
            <a:r>
              <a:rPr lang="el-GR" sz="2000" dirty="0" smtClean="0"/>
              <a:t>αλλά σε ποιόν;</a:t>
            </a:r>
            <a:endParaRPr lang="en-US" sz="2000" dirty="0" smtClean="0"/>
          </a:p>
        </p:txBody>
      </p:sp>
      <p:sp>
        <p:nvSpPr>
          <p:cNvPr id="139269" name="Rectangle 128"/>
          <p:cNvSpPr>
            <a:spLocks noGrp="1" noChangeArrowheads="1"/>
          </p:cNvSpPr>
          <p:nvPr>
            <p:ph type="body" sz="half" idx="2"/>
          </p:nvPr>
        </p:nvSpPr>
        <p:spPr>
          <a:xfrm>
            <a:off x="4511675" y="922338"/>
            <a:ext cx="3810000" cy="46482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ZapfDingbats"/>
              <a:buNone/>
            </a:pPr>
            <a:r>
              <a:rPr lang="el-GR" sz="2000" u="sng" dirty="0" smtClean="0">
                <a:solidFill>
                  <a:srgbClr val="FF0000"/>
                </a:solidFill>
              </a:rPr>
              <a:t>Το </a:t>
            </a:r>
            <a:r>
              <a:rPr lang="en-US" sz="2000" u="sng" dirty="0" smtClean="0">
                <a:solidFill>
                  <a:srgbClr val="FF0000"/>
                </a:solidFill>
              </a:rPr>
              <a:t>AS1 </a:t>
            </a:r>
            <a:r>
              <a:rPr lang="el-GR" sz="2000" u="sng" dirty="0" smtClean="0">
                <a:solidFill>
                  <a:srgbClr val="FF0000"/>
                </a:solidFill>
              </a:rPr>
              <a:t>πρέπει</a:t>
            </a:r>
            <a:r>
              <a:rPr lang="en-US" sz="2000" u="sng" dirty="0" smtClean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lnSpc>
                <a:spcPct val="90000"/>
              </a:lnSpc>
              <a:buFont typeface="ZapfDingbats"/>
              <a:buAutoNum type="arabicPeriod"/>
            </a:pPr>
            <a:r>
              <a:rPr lang="el-GR" sz="2000" dirty="0" smtClean="0"/>
              <a:t>Να μάθει ποιοί προορισμοί είναι προσεγγίσιμοι μέσω του </a:t>
            </a:r>
            <a:r>
              <a:rPr lang="en-US" sz="2000" dirty="0" smtClean="0"/>
              <a:t>AS2 </a:t>
            </a:r>
            <a:r>
              <a:rPr lang="el-GR" sz="2000" dirty="0" smtClean="0"/>
              <a:t>και ποιοί μέσω του</a:t>
            </a:r>
            <a:r>
              <a:rPr lang="en-US" sz="2000" dirty="0" smtClean="0"/>
              <a:t> AS3</a:t>
            </a:r>
          </a:p>
          <a:p>
            <a:pPr marL="457200" indent="-457200">
              <a:lnSpc>
                <a:spcPct val="90000"/>
              </a:lnSpc>
              <a:buFont typeface="ZapfDingbats"/>
              <a:buAutoNum type="arabicPeriod"/>
            </a:pPr>
            <a:r>
              <a:rPr lang="el-GR" sz="2000" dirty="0" smtClean="0"/>
              <a:t>Να διαδώσει την πληροφορία προσέγγισης σε όλους τους δρομολογητές στο </a:t>
            </a:r>
            <a:r>
              <a:rPr lang="en-US" sz="2000" dirty="0" smtClean="0"/>
              <a:t>AS1</a:t>
            </a:r>
          </a:p>
          <a:p>
            <a:pPr marL="457200" indent="-457200">
              <a:lnSpc>
                <a:spcPct val="90000"/>
              </a:lnSpc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Δουλειά της </a:t>
            </a:r>
            <a:r>
              <a:rPr lang="en-US" sz="2000" dirty="0" smtClean="0">
                <a:solidFill>
                  <a:srgbClr val="FF0000"/>
                </a:solidFill>
              </a:rPr>
              <a:t>inter-AS </a:t>
            </a:r>
            <a:r>
              <a:rPr lang="el-GR" sz="2000" dirty="0" smtClean="0">
                <a:solidFill>
                  <a:srgbClr val="FF0000"/>
                </a:solidFill>
              </a:rPr>
              <a:t>δρομολόγησης</a:t>
            </a:r>
            <a:r>
              <a:rPr lang="en-US" sz="2000" dirty="0" smtClean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39270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smtClean="0"/>
              <a:t>Δίκτυα Επικοινωνιών Ι - Επίπεδο Δικτύου</a:t>
            </a:r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139271" name="Freeform 5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9272" name="Text Box 112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other</a:t>
            </a:r>
          </a:p>
          <a:p>
            <a:pPr eaLnBrk="0" hangingPunct="0"/>
            <a:r>
              <a:rPr lang="en-US" sz="1400"/>
              <a:t>networks</a:t>
            </a:r>
          </a:p>
        </p:txBody>
      </p:sp>
      <p:sp>
        <p:nvSpPr>
          <p:cNvPr id="139273" name="Freeform 113"/>
          <p:cNvSpPr>
            <a:spLocks/>
          </p:cNvSpPr>
          <p:nvPr/>
        </p:nvSpPr>
        <p:spPr bwMode="auto">
          <a:xfrm flipH="1">
            <a:off x="0" y="4786313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9274" name="Text Box 112"/>
          <p:cNvSpPr txBox="1">
            <a:spLocks noChangeArrowheads="1"/>
          </p:cNvSpPr>
          <p:nvPr/>
        </p:nvSpPr>
        <p:spPr bwMode="auto">
          <a:xfrm>
            <a:off x="0" y="5395913"/>
            <a:ext cx="893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other</a:t>
            </a:r>
          </a:p>
          <a:p>
            <a:pPr eaLnBrk="0" hangingPunct="0"/>
            <a:r>
              <a:rPr lang="en-US" sz="1400"/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28412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B5D11850-18B5-4850-85A6-8F7B1DF48E60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14029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405813" cy="1143000"/>
          </a:xfrm>
        </p:spPr>
        <p:txBody>
          <a:bodyPr/>
          <a:lstStyle/>
          <a:p>
            <a:r>
              <a:rPr lang="el-GR" sz="2800" dirty="0" smtClean="0"/>
              <a:t>Παράδειγμα</a:t>
            </a:r>
            <a:r>
              <a:rPr lang="en-US" sz="2800" dirty="0" smtClean="0"/>
              <a:t>: </a:t>
            </a:r>
            <a:r>
              <a:rPr lang="el-GR" sz="2800" dirty="0" smtClean="0"/>
              <a:t>Καθορισμός του πίνακα προώθησης στο δρομολογητή </a:t>
            </a:r>
            <a:r>
              <a:rPr lang="en-US" sz="2800" dirty="0" smtClean="0"/>
              <a:t>1d</a:t>
            </a:r>
          </a:p>
        </p:txBody>
      </p:sp>
      <p:sp>
        <p:nvSpPr>
          <p:cNvPr id="1402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5438" y="996593"/>
            <a:ext cx="8505825" cy="365160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Έστω ότι το</a:t>
            </a:r>
            <a:r>
              <a:rPr lang="en-US" sz="2000" dirty="0" smtClean="0"/>
              <a:t> AS1 </a:t>
            </a:r>
            <a:r>
              <a:rPr lang="el-GR" sz="2000" dirty="0" smtClean="0"/>
              <a:t>μαθαίνει</a:t>
            </a:r>
            <a:r>
              <a:rPr lang="en-US" sz="2000" dirty="0" smtClean="0"/>
              <a:t> (</a:t>
            </a:r>
            <a:r>
              <a:rPr lang="el-GR" sz="2000" dirty="0" smtClean="0"/>
              <a:t>μέσω</a:t>
            </a:r>
            <a:r>
              <a:rPr lang="en-US" sz="2000" dirty="0" smtClean="0"/>
              <a:t> </a:t>
            </a:r>
            <a:r>
              <a:rPr lang="el-GR" sz="2000" dirty="0" smtClean="0"/>
              <a:t>πρωτοκόλλου</a:t>
            </a:r>
            <a:r>
              <a:rPr lang="en-US" sz="2000" dirty="0" smtClean="0"/>
              <a:t> inter-AS) </a:t>
            </a:r>
            <a:r>
              <a:rPr lang="el-GR" sz="2000" dirty="0" smtClean="0"/>
              <a:t>ότι το </a:t>
            </a:r>
            <a:r>
              <a:rPr lang="el-GR" sz="2000" dirty="0" err="1" smtClean="0"/>
              <a:t>υποδίκτυο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x</a:t>
            </a:r>
            <a:r>
              <a:rPr lang="en-US" sz="2000" dirty="0" smtClean="0"/>
              <a:t> </a:t>
            </a:r>
            <a:r>
              <a:rPr lang="el-GR" sz="2000" dirty="0" smtClean="0"/>
              <a:t>είναι προσεγγίσιμο μέσω του</a:t>
            </a:r>
            <a:r>
              <a:rPr lang="en-US" sz="2000" dirty="0" smtClean="0"/>
              <a:t> AS3 (</a:t>
            </a:r>
            <a:r>
              <a:rPr lang="el-GR" sz="2000" dirty="0" smtClean="0"/>
              <a:t>δρομολογητής πύλης</a:t>
            </a:r>
            <a:r>
              <a:rPr lang="en-US" sz="2000" dirty="0" smtClean="0"/>
              <a:t> 1c) </a:t>
            </a:r>
            <a:r>
              <a:rPr lang="el-GR" sz="2000" dirty="0" smtClean="0"/>
              <a:t>αλλά όχι μέσω του</a:t>
            </a:r>
            <a:r>
              <a:rPr lang="en-US" sz="2000" dirty="0" smtClean="0"/>
              <a:t> AS2.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Το πρωτόκολλο</a:t>
            </a:r>
            <a:r>
              <a:rPr lang="en-US" sz="2000" dirty="0" smtClean="0"/>
              <a:t> inter-AS</a:t>
            </a:r>
            <a:r>
              <a:rPr lang="el-GR" sz="2000" dirty="0" smtClean="0"/>
              <a:t> διαδίδει την πληροφορία προσέγγισης σε όλους τους εσωτερικούς δρομολογητές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Ο δρομολογητής </a:t>
            </a:r>
            <a:r>
              <a:rPr lang="en-US" sz="2000" dirty="0" smtClean="0"/>
              <a:t>1d </a:t>
            </a:r>
            <a:r>
              <a:rPr lang="el-GR" sz="2000" dirty="0" smtClean="0"/>
              <a:t>καθορίζει μέσω της </a:t>
            </a:r>
            <a:r>
              <a:rPr lang="en-US" sz="2000" dirty="0" smtClean="0"/>
              <a:t>intra-AS</a:t>
            </a:r>
            <a:r>
              <a:rPr lang="el-GR" sz="2000" dirty="0" smtClean="0"/>
              <a:t> πληροφορίας</a:t>
            </a:r>
            <a:r>
              <a:rPr lang="en-US" sz="2000" dirty="0" smtClean="0"/>
              <a:t> </a:t>
            </a:r>
            <a:r>
              <a:rPr lang="el-GR" sz="2000" dirty="0" smtClean="0"/>
              <a:t>δρομολόγησης</a:t>
            </a:r>
            <a:r>
              <a:rPr lang="en-US" sz="2000" dirty="0" smtClean="0"/>
              <a:t> </a:t>
            </a:r>
            <a:r>
              <a:rPr lang="el-GR" sz="2000" dirty="0" smtClean="0"/>
              <a:t>ότι η </a:t>
            </a:r>
            <a:r>
              <a:rPr lang="el-GR" sz="2000" dirty="0" err="1" smtClean="0"/>
              <a:t>διεπαφή</a:t>
            </a:r>
            <a:r>
              <a:rPr lang="el-GR" sz="2000" dirty="0" smtClean="0"/>
              <a:t> του </a:t>
            </a:r>
            <a:r>
              <a:rPr lang="en-US" sz="2000" i="1" dirty="0" smtClean="0">
                <a:solidFill>
                  <a:srgbClr val="FF0000"/>
                </a:solidFill>
              </a:rPr>
              <a:t>I</a:t>
            </a:r>
            <a:r>
              <a:rPr lang="en-US" sz="2000" dirty="0" smtClean="0"/>
              <a:t>  </a:t>
            </a:r>
            <a:r>
              <a:rPr lang="el-GR" sz="2000" dirty="0" smtClean="0"/>
              <a:t>είναι στη διαδρομή ελάχιστου κόστους προς το</a:t>
            </a:r>
            <a:r>
              <a:rPr lang="en-US" sz="2000" dirty="0" smtClean="0"/>
              <a:t> 1c.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Εισάγει καταχώριση στον πίνακα προώθησης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(</a:t>
            </a:r>
            <a:r>
              <a:rPr lang="en-US" sz="2000" i="1" dirty="0" err="1" smtClean="0">
                <a:solidFill>
                  <a:srgbClr val="FF0000"/>
                </a:solidFill>
              </a:rPr>
              <a:t>x,I</a:t>
            </a:r>
            <a:r>
              <a:rPr lang="en-US" sz="2000" i="1" dirty="0" smtClean="0">
                <a:solidFill>
                  <a:srgbClr val="FF0000"/>
                </a:solidFill>
              </a:rPr>
              <a:t>)</a:t>
            </a:r>
            <a:endParaRPr lang="en-US" sz="2000" dirty="0" smtClean="0"/>
          </a:p>
        </p:txBody>
      </p:sp>
      <p:sp>
        <p:nvSpPr>
          <p:cNvPr id="140292" name="Freeform 8"/>
          <p:cNvSpPr>
            <a:spLocks/>
          </p:cNvSpPr>
          <p:nvPr/>
        </p:nvSpPr>
        <p:spPr bwMode="auto">
          <a:xfrm>
            <a:off x="5157788" y="4581525"/>
            <a:ext cx="2352675" cy="1511300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293" name="Freeform 9"/>
          <p:cNvSpPr>
            <a:spLocks/>
          </p:cNvSpPr>
          <p:nvPr/>
        </p:nvSpPr>
        <p:spPr bwMode="auto">
          <a:xfrm>
            <a:off x="1331913" y="4327525"/>
            <a:ext cx="1831975" cy="1498600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294" name="Freeform 10"/>
          <p:cNvSpPr>
            <a:spLocks/>
          </p:cNvSpPr>
          <p:nvPr/>
        </p:nvSpPr>
        <p:spPr bwMode="auto">
          <a:xfrm>
            <a:off x="2514600" y="5408613"/>
            <a:ext cx="2930525" cy="1168400"/>
          </a:xfrm>
          <a:custGeom>
            <a:avLst/>
            <a:gdLst>
              <a:gd name="T0" fmla="*/ 2147483647 w 1583"/>
              <a:gd name="T1" fmla="*/ 2147483647 h 682"/>
              <a:gd name="T2" fmla="*/ 2147483647 w 1583"/>
              <a:gd name="T3" fmla="*/ 2147483647 h 682"/>
              <a:gd name="T4" fmla="*/ 2147483647 w 1583"/>
              <a:gd name="T5" fmla="*/ 2147483647 h 682"/>
              <a:gd name="T6" fmla="*/ 2147483647 w 1583"/>
              <a:gd name="T7" fmla="*/ 2147483647 h 682"/>
              <a:gd name="T8" fmla="*/ 2147483647 w 1583"/>
              <a:gd name="T9" fmla="*/ 2147483647 h 682"/>
              <a:gd name="T10" fmla="*/ 2147483647 w 1583"/>
              <a:gd name="T11" fmla="*/ 2147483647 h 682"/>
              <a:gd name="T12" fmla="*/ 2147483647 w 1583"/>
              <a:gd name="T13" fmla="*/ 2147483647 h 682"/>
              <a:gd name="T14" fmla="*/ 2147483647 w 1583"/>
              <a:gd name="T15" fmla="*/ 2147483647 h 682"/>
              <a:gd name="T16" fmla="*/ 2147483647 w 1583"/>
              <a:gd name="T17" fmla="*/ 2147483647 h 6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3"/>
              <a:gd name="T28" fmla="*/ 0 h 682"/>
              <a:gd name="T29" fmla="*/ 1583 w 1583"/>
              <a:gd name="T30" fmla="*/ 682 h 6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3" h="682">
                <a:moveTo>
                  <a:pt x="155" y="224"/>
                </a:moveTo>
                <a:cubicBezTo>
                  <a:pt x="208" y="137"/>
                  <a:pt x="302" y="108"/>
                  <a:pt x="407" y="74"/>
                </a:cubicBezTo>
                <a:cubicBezTo>
                  <a:pt x="512" y="40"/>
                  <a:pt x="660" y="0"/>
                  <a:pt x="785" y="20"/>
                </a:cubicBezTo>
                <a:cubicBezTo>
                  <a:pt x="910" y="40"/>
                  <a:pt x="1027" y="126"/>
                  <a:pt x="1157" y="194"/>
                </a:cubicBezTo>
                <a:cubicBezTo>
                  <a:pt x="1287" y="262"/>
                  <a:pt x="1545" y="353"/>
                  <a:pt x="1564" y="428"/>
                </a:cubicBezTo>
                <a:cubicBezTo>
                  <a:pt x="1583" y="503"/>
                  <a:pt x="1417" y="606"/>
                  <a:pt x="1272" y="644"/>
                </a:cubicBezTo>
                <a:cubicBezTo>
                  <a:pt x="1127" y="682"/>
                  <a:pt x="887" y="664"/>
                  <a:pt x="690" y="656"/>
                </a:cubicBezTo>
                <a:cubicBezTo>
                  <a:pt x="493" y="648"/>
                  <a:pt x="178" y="668"/>
                  <a:pt x="89" y="596"/>
                </a:cubicBezTo>
                <a:cubicBezTo>
                  <a:pt x="0" y="524"/>
                  <a:pt x="102" y="311"/>
                  <a:pt x="155" y="22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295" name="Oval 11"/>
          <p:cNvSpPr>
            <a:spLocks noChangeArrowheads="1"/>
          </p:cNvSpPr>
          <p:nvPr/>
        </p:nvSpPr>
        <p:spPr bwMode="auto">
          <a:xfrm>
            <a:off x="1712913" y="5407025"/>
            <a:ext cx="457200" cy="11906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296" name="Line 12"/>
          <p:cNvSpPr>
            <a:spLocks noChangeShapeType="1"/>
          </p:cNvSpPr>
          <p:nvPr/>
        </p:nvSpPr>
        <p:spPr bwMode="auto">
          <a:xfrm>
            <a:off x="1712913" y="5395913"/>
            <a:ext cx="0" cy="74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297" name="Line 13"/>
          <p:cNvSpPr>
            <a:spLocks noChangeShapeType="1"/>
          </p:cNvSpPr>
          <p:nvPr/>
        </p:nvSpPr>
        <p:spPr bwMode="auto">
          <a:xfrm>
            <a:off x="2170113" y="5395913"/>
            <a:ext cx="0" cy="74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298" name="Rectangle 14"/>
          <p:cNvSpPr>
            <a:spLocks noChangeArrowheads="1"/>
          </p:cNvSpPr>
          <p:nvPr/>
        </p:nvSpPr>
        <p:spPr bwMode="auto">
          <a:xfrm>
            <a:off x="1712913" y="5395913"/>
            <a:ext cx="452437" cy="730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40299" name="Oval 15"/>
          <p:cNvSpPr>
            <a:spLocks noChangeArrowheads="1"/>
          </p:cNvSpPr>
          <p:nvPr/>
        </p:nvSpPr>
        <p:spPr bwMode="auto">
          <a:xfrm>
            <a:off x="1708150" y="5310188"/>
            <a:ext cx="457200" cy="1397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00" name="Rectangle 16"/>
          <p:cNvSpPr>
            <a:spLocks noChangeArrowheads="1"/>
          </p:cNvSpPr>
          <p:nvPr/>
        </p:nvSpPr>
        <p:spPr bwMode="auto">
          <a:xfrm>
            <a:off x="1835150" y="5329238"/>
            <a:ext cx="206375" cy="18256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01" name="Text Box 17"/>
          <p:cNvSpPr txBox="1">
            <a:spLocks noChangeArrowheads="1"/>
          </p:cNvSpPr>
          <p:nvPr/>
        </p:nvSpPr>
        <p:spPr bwMode="auto">
          <a:xfrm>
            <a:off x="1698625" y="5238750"/>
            <a:ext cx="490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3b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0302" name="Oval 18"/>
          <p:cNvSpPr>
            <a:spLocks noChangeArrowheads="1"/>
          </p:cNvSpPr>
          <p:nvPr/>
        </p:nvSpPr>
        <p:spPr bwMode="auto">
          <a:xfrm>
            <a:off x="3490913" y="6300788"/>
            <a:ext cx="457200" cy="11906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03" name="Line 19"/>
          <p:cNvSpPr>
            <a:spLocks noChangeShapeType="1"/>
          </p:cNvSpPr>
          <p:nvPr/>
        </p:nvSpPr>
        <p:spPr bwMode="auto">
          <a:xfrm>
            <a:off x="3490913" y="6289675"/>
            <a:ext cx="0" cy="74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04" name="Line 20"/>
          <p:cNvSpPr>
            <a:spLocks noChangeShapeType="1"/>
          </p:cNvSpPr>
          <p:nvPr/>
        </p:nvSpPr>
        <p:spPr bwMode="auto">
          <a:xfrm>
            <a:off x="3948113" y="6289675"/>
            <a:ext cx="0" cy="74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05" name="Rectangle 21"/>
          <p:cNvSpPr>
            <a:spLocks noChangeArrowheads="1"/>
          </p:cNvSpPr>
          <p:nvPr/>
        </p:nvSpPr>
        <p:spPr bwMode="auto">
          <a:xfrm>
            <a:off x="3490913" y="6289675"/>
            <a:ext cx="452437" cy="730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40306" name="Oval 22"/>
          <p:cNvSpPr>
            <a:spLocks noChangeArrowheads="1"/>
          </p:cNvSpPr>
          <p:nvPr/>
        </p:nvSpPr>
        <p:spPr bwMode="auto">
          <a:xfrm>
            <a:off x="3486150" y="6203950"/>
            <a:ext cx="457200" cy="1397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140307" name="Group 23"/>
          <p:cNvGrpSpPr>
            <a:grpSpLocks/>
          </p:cNvGrpSpPr>
          <p:nvPr/>
        </p:nvGrpSpPr>
        <p:grpSpPr bwMode="auto">
          <a:xfrm>
            <a:off x="3500438" y="6122988"/>
            <a:ext cx="447675" cy="396875"/>
            <a:chOff x="2904" y="2429"/>
            <a:chExt cx="309" cy="269"/>
          </a:xfrm>
        </p:grpSpPr>
        <p:sp>
          <p:nvSpPr>
            <p:cNvPr id="140408" name="Rectangle 24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0409" name="Text Box 25"/>
            <p:cNvSpPr txBox="1">
              <a:spLocks noChangeArrowheads="1"/>
            </p:cNvSpPr>
            <p:nvPr/>
          </p:nvSpPr>
          <p:spPr bwMode="auto">
            <a:xfrm>
              <a:off x="2904" y="2429"/>
              <a:ext cx="30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1d</a:t>
              </a:r>
            </a:p>
          </p:txBody>
        </p:sp>
      </p:grpSp>
      <p:sp>
        <p:nvSpPr>
          <p:cNvPr id="140308" name="Oval 26"/>
          <p:cNvSpPr>
            <a:spLocks noChangeArrowheads="1"/>
          </p:cNvSpPr>
          <p:nvPr/>
        </p:nvSpPr>
        <p:spPr bwMode="auto">
          <a:xfrm>
            <a:off x="2532063" y="5211763"/>
            <a:ext cx="457200" cy="12065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09" name="Line 27"/>
          <p:cNvSpPr>
            <a:spLocks noChangeShapeType="1"/>
          </p:cNvSpPr>
          <p:nvPr/>
        </p:nvSpPr>
        <p:spPr bwMode="auto">
          <a:xfrm>
            <a:off x="2532063" y="5202238"/>
            <a:ext cx="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10" name="Line 28"/>
          <p:cNvSpPr>
            <a:spLocks noChangeShapeType="1"/>
          </p:cNvSpPr>
          <p:nvPr/>
        </p:nvSpPr>
        <p:spPr bwMode="auto">
          <a:xfrm>
            <a:off x="2989263" y="5202238"/>
            <a:ext cx="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11" name="Rectangle 29"/>
          <p:cNvSpPr>
            <a:spLocks noChangeArrowheads="1"/>
          </p:cNvSpPr>
          <p:nvPr/>
        </p:nvSpPr>
        <p:spPr bwMode="auto">
          <a:xfrm>
            <a:off x="2532063" y="5202238"/>
            <a:ext cx="452437" cy="71437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40312" name="Oval 30"/>
          <p:cNvSpPr>
            <a:spLocks noChangeArrowheads="1"/>
          </p:cNvSpPr>
          <p:nvPr/>
        </p:nvSpPr>
        <p:spPr bwMode="auto">
          <a:xfrm>
            <a:off x="2527300" y="5114925"/>
            <a:ext cx="457200" cy="1397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13" name="Rectangle 31"/>
          <p:cNvSpPr>
            <a:spLocks noChangeArrowheads="1"/>
          </p:cNvSpPr>
          <p:nvPr/>
        </p:nvSpPr>
        <p:spPr bwMode="auto">
          <a:xfrm>
            <a:off x="2654300" y="5133975"/>
            <a:ext cx="207963" cy="1619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14" name="Text Box 32"/>
          <p:cNvSpPr txBox="1">
            <a:spLocks noChangeArrowheads="1"/>
          </p:cNvSpPr>
          <p:nvPr/>
        </p:nvSpPr>
        <p:spPr bwMode="auto">
          <a:xfrm>
            <a:off x="2528888" y="5043488"/>
            <a:ext cx="46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3a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0315" name="Oval 33"/>
          <p:cNvSpPr>
            <a:spLocks noChangeArrowheads="1"/>
          </p:cNvSpPr>
          <p:nvPr/>
        </p:nvSpPr>
        <p:spPr bwMode="auto">
          <a:xfrm>
            <a:off x="3438525" y="5716588"/>
            <a:ext cx="457200" cy="11906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16" name="Line 34"/>
          <p:cNvSpPr>
            <a:spLocks noChangeShapeType="1"/>
          </p:cNvSpPr>
          <p:nvPr/>
        </p:nvSpPr>
        <p:spPr bwMode="auto">
          <a:xfrm>
            <a:off x="3438525" y="5707063"/>
            <a:ext cx="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17" name="Line 35"/>
          <p:cNvSpPr>
            <a:spLocks noChangeShapeType="1"/>
          </p:cNvSpPr>
          <p:nvPr/>
        </p:nvSpPr>
        <p:spPr bwMode="auto">
          <a:xfrm>
            <a:off x="3895725" y="5707063"/>
            <a:ext cx="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18" name="Rectangle 36"/>
          <p:cNvSpPr>
            <a:spLocks noChangeArrowheads="1"/>
          </p:cNvSpPr>
          <p:nvPr/>
        </p:nvSpPr>
        <p:spPr bwMode="auto">
          <a:xfrm>
            <a:off x="3438525" y="5707063"/>
            <a:ext cx="452438" cy="71437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40319" name="Oval 37"/>
          <p:cNvSpPr>
            <a:spLocks noChangeArrowheads="1"/>
          </p:cNvSpPr>
          <p:nvPr/>
        </p:nvSpPr>
        <p:spPr bwMode="auto">
          <a:xfrm>
            <a:off x="3433763" y="5619750"/>
            <a:ext cx="457200" cy="1397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140320" name="Group 38"/>
          <p:cNvGrpSpPr>
            <a:grpSpLocks/>
          </p:cNvGrpSpPr>
          <p:nvPr/>
        </p:nvGrpSpPr>
        <p:grpSpPr bwMode="auto">
          <a:xfrm>
            <a:off x="3452813" y="5540375"/>
            <a:ext cx="427037" cy="395288"/>
            <a:chOff x="2907" y="2429"/>
            <a:chExt cx="301" cy="269"/>
          </a:xfrm>
        </p:grpSpPr>
        <p:sp>
          <p:nvSpPr>
            <p:cNvPr id="140406" name="Rectangle 39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0407" name="Text Box 40"/>
            <p:cNvSpPr txBox="1">
              <a:spLocks noChangeArrowheads="1"/>
            </p:cNvSpPr>
            <p:nvPr/>
          </p:nvSpPr>
          <p:spPr bwMode="auto">
            <a:xfrm>
              <a:off x="2907" y="2429"/>
              <a:ext cx="30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1c</a:t>
              </a:r>
            </a:p>
          </p:txBody>
        </p:sp>
      </p:grpSp>
      <p:sp>
        <p:nvSpPr>
          <p:cNvPr id="140321" name="Line 41"/>
          <p:cNvSpPr>
            <a:spLocks noChangeShapeType="1"/>
          </p:cNvSpPr>
          <p:nvPr/>
        </p:nvSpPr>
        <p:spPr bwMode="auto">
          <a:xfrm>
            <a:off x="6059488" y="5438775"/>
            <a:ext cx="449262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22" name="Line 42"/>
          <p:cNvSpPr>
            <a:spLocks noChangeShapeType="1"/>
          </p:cNvSpPr>
          <p:nvPr/>
        </p:nvSpPr>
        <p:spPr bwMode="auto">
          <a:xfrm>
            <a:off x="6532563" y="5327650"/>
            <a:ext cx="13335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23" name="Line 43"/>
          <p:cNvSpPr>
            <a:spLocks noChangeShapeType="1"/>
          </p:cNvSpPr>
          <p:nvPr/>
        </p:nvSpPr>
        <p:spPr bwMode="auto">
          <a:xfrm flipV="1">
            <a:off x="5959475" y="5262563"/>
            <a:ext cx="166688" cy="112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24" name="Freeform 44"/>
          <p:cNvSpPr>
            <a:spLocks/>
          </p:cNvSpPr>
          <p:nvPr/>
        </p:nvSpPr>
        <p:spPr bwMode="auto">
          <a:xfrm>
            <a:off x="3944938" y="6197600"/>
            <a:ext cx="385762" cy="120650"/>
          </a:xfrm>
          <a:custGeom>
            <a:avLst/>
            <a:gdLst>
              <a:gd name="T0" fmla="*/ 0 w 264"/>
              <a:gd name="T1" fmla="*/ 2147483647 h 82"/>
              <a:gd name="T2" fmla="*/ 2147483647 w 264"/>
              <a:gd name="T3" fmla="*/ 0 h 82"/>
              <a:gd name="T4" fmla="*/ 0 60000 65536"/>
              <a:gd name="T5" fmla="*/ 0 60000 65536"/>
              <a:gd name="T6" fmla="*/ 0 w 264"/>
              <a:gd name="T7" fmla="*/ 0 h 82"/>
              <a:gd name="T8" fmla="*/ 264 w 264"/>
              <a:gd name="T9" fmla="*/ 82 h 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4" h="82">
                <a:moveTo>
                  <a:pt x="0" y="82"/>
                </a:moveTo>
                <a:lnTo>
                  <a:pt x="264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25" name="Freeform 45"/>
          <p:cNvSpPr>
            <a:spLocks/>
          </p:cNvSpPr>
          <p:nvPr/>
        </p:nvSpPr>
        <p:spPr bwMode="auto">
          <a:xfrm>
            <a:off x="3273425" y="6143625"/>
            <a:ext cx="222250" cy="174625"/>
          </a:xfrm>
          <a:custGeom>
            <a:avLst/>
            <a:gdLst>
              <a:gd name="T0" fmla="*/ 0 w 152"/>
              <a:gd name="T1" fmla="*/ 0 h 118"/>
              <a:gd name="T2" fmla="*/ 2147483647 w 152"/>
              <a:gd name="T3" fmla="*/ 2147483647 h 118"/>
              <a:gd name="T4" fmla="*/ 0 60000 65536"/>
              <a:gd name="T5" fmla="*/ 0 60000 65536"/>
              <a:gd name="T6" fmla="*/ 0 w 152"/>
              <a:gd name="T7" fmla="*/ 0 h 118"/>
              <a:gd name="T8" fmla="*/ 152 w 152"/>
              <a:gd name="T9" fmla="*/ 118 h 1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2" h="118">
                <a:moveTo>
                  <a:pt x="0" y="0"/>
                </a:moveTo>
                <a:lnTo>
                  <a:pt x="152" y="118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26" name="Freeform 46"/>
          <p:cNvSpPr>
            <a:spLocks/>
          </p:cNvSpPr>
          <p:nvPr/>
        </p:nvSpPr>
        <p:spPr bwMode="auto">
          <a:xfrm>
            <a:off x="3454400" y="6040438"/>
            <a:ext cx="823913" cy="122237"/>
          </a:xfrm>
          <a:custGeom>
            <a:avLst/>
            <a:gdLst>
              <a:gd name="T0" fmla="*/ 0 w 564"/>
              <a:gd name="T1" fmla="*/ 0 h 82"/>
              <a:gd name="T2" fmla="*/ 2147483647 w 564"/>
              <a:gd name="T3" fmla="*/ 2147483647 h 82"/>
              <a:gd name="T4" fmla="*/ 0 60000 65536"/>
              <a:gd name="T5" fmla="*/ 0 60000 65536"/>
              <a:gd name="T6" fmla="*/ 0 w 564"/>
              <a:gd name="T7" fmla="*/ 0 h 82"/>
              <a:gd name="T8" fmla="*/ 564 w 564"/>
              <a:gd name="T9" fmla="*/ 82 h 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4" h="82">
                <a:moveTo>
                  <a:pt x="0" y="0"/>
                </a:moveTo>
                <a:lnTo>
                  <a:pt x="564" y="82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27" name="Freeform 47"/>
          <p:cNvSpPr>
            <a:spLocks/>
          </p:cNvSpPr>
          <p:nvPr/>
        </p:nvSpPr>
        <p:spPr bwMode="auto">
          <a:xfrm>
            <a:off x="3363913" y="5802313"/>
            <a:ext cx="111125" cy="138112"/>
          </a:xfrm>
          <a:custGeom>
            <a:avLst/>
            <a:gdLst>
              <a:gd name="T0" fmla="*/ 0 w 76"/>
              <a:gd name="T1" fmla="*/ 2147483647 h 94"/>
              <a:gd name="T2" fmla="*/ 2147483647 w 76"/>
              <a:gd name="T3" fmla="*/ 0 h 94"/>
              <a:gd name="T4" fmla="*/ 0 60000 65536"/>
              <a:gd name="T5" fmla="*/ 0 60000 65536"/>
              <a:gd name="T6" fmla="*/ 0 w 76"/>
              <a:gd name="T7" fmla="*/ 0 h 94"/>
              <a:gd name="T8" fmla="*/ 76 w 76"/>
              <a:gd name="T9" fmla="*/ 94 h 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" h="94">
                <a:moveTo>
                  <a:pt x="0" y="94"/>
                </a:moveTo>
                <a:lnTo>
                  <a:pt x="76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28" name="Freeform 48"/>
          <p:cNvSpPr>
            <a:spLocks/>
          </p:cNvSpPr>
          <p:nvPr/>
        </p:nvSpPr>
        <p:spPr bwMode="auto">
          <a:xfrm>
            <a:off x="2159000" y="5248275"/>
            <a:ext cx="366713" cy="1682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29" name="Freeform 49"/>
          <p:cNvSpPr>
            <a:spLocks/>
          </p:cNvSpPr>
          <p:nvPr/>
        </p:nvSpPr>
        <p:spPr bwMode="auto">
          <a:xfrm>
            <a:off x="2794000" y="5335588"/>
            <a:ext cx="649288" cy="381000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30" name="Freeform 50"/>
          <p:cNvSpPr>
            <a:spLocks/>
          </p:cNvSpPr>
          <p:nvPr/>
        </p:nvSpPr>
        <p:spPr bwMode="auto">
          <a:xfrm>
            <a:off x="4727575" y="5510213"/>
            <a:ext cx="955675" cy="619125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31" name="Oval 51"/>
          <p:cNvSpPr>
            <a:spLocks noChangeArrowheads="1"/>
          </p:cNvSpPr>
          <p:nvPr/>
        </p:nvSpPr>
        <p:spPr bwMode="auto">
          <a:xfrm>
            <a:off x="5602288" y="5416550"/>
            <a:ext cx="457200" cy="11906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32" name="Line 52"/>
          <p:cNvSpPr>
            <a:spLocks noChangeShapeType="1"/>
          </p:cNvSpPr>
          <p:nvPr/>
        </p:nvSpPr>
        <p:spPr bwMode="auto">
          <a:xfrm>
            <a:off x="5602288" y="5405438"/>
            <a:ext cx="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33" name="Line 53"/>
          <p:cNvSpPr>
            <a:spLocks noChangeShapeType="1"/>
          </p:cNvSpPr>
          <p:nvPr/>
        </p:nvSpPr>
        <p:spPr bwMode="auto">
          <a:xfrm>
            <a:off x="6059488" y="5405438"/>
            <a:ext cx="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34" name="Rectangle 54"/>
          <p:cNvSpPr>
            <a:spLocks noChangeArrowheads="1"/>
          </p:cNvSpPr>
          <p:nvPr/>
        </p:nvSpPr>
        <p:spPr bwMode="auto">
          <a:xfrm>
            <a:off x="5602288" y="5405438"/>
            <a:ext cx="452437" cy="730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40335" name="Oval 55"/>
          <p:cNvSpPr>
            <a:spLocks noChangeArrowheads="1"/>
          </p:cNvSpPr>
          <p:nvPr/>
        </p:nvSpPr>
        <p:spPr bwMode="auto">
          <a:xfrm>
            <a:off x="5597525" y="5318125"/>
            <a:ext cx="457200" cy="1397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36" name="Rectangle 56"/>
          <p:cNvSpPr>
            <a:spLocks noChangeArrowheads="1"/>
          </p:cNvSpPr>
          <p:nvPr/>
        </p:nvSpPr>
        <p:spPr bwMode="auto">
          <a:xfrm>
            <a:off x="5724525" y="5337175"/>
            <a:ext cx="206375" cy="177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37" name="Text Box 57"/>
          <p:cNvSpPr txBox="1">
            <a:spLocks noChangeArrowheads="1"/>
          </p:cNvSpPr>
          <p:nvPr/>
        </p:nvSpPr>
        <p:spPr bwMode="auto">
          <a:xfrm>
            <a:off x="5597525" y="5248275"/>
            <a:ext cx="46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2a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0338" name="Text Box 58"/>
          <p:cNvSpPr txBox="1">
            <a:spLocks noChangeArrowheads="1"/>
          </p:cNvSpPr>
          <p:nvPr/>
        </p:nvSpPr>
        <p:spPr bwMode="auto">
          <a:xfrm>
            <a:off x="2146300" y="5376863"/>
            <a:ext cx="70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bg1"/>
                </a:solidFill>
              </a:rPr>
              <a:t>AS3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0339" name="Text Box 59"/>
          <p:cNvSpPr txBox="1">
            <a:spLocks noChangeArrowheads="1"/>
          </p:cNvSpPr>
          <p:nvPr/>
        </p:nvSpPr>
        <p:spPr bwMode="auto">
          <a:xfrm>
            <a:off x="4721225" y="6049963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bg1"/>
                </a:solidFill>
              </a:rPr>
              <a:t>AS1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0340" name="Text Box 60"/>
          <p:cNvSpPr txBox="1">
            <a:spLocks noChangeArrowheads="1"/>
          </p:cNvSpPr>
          <p:nvPr/>
        </p:nvSpPr>
        <p:spPr bwMode="auto">
          <a:xfrm>
            <a:off x="6013450" y="5648325"/>
            <a:ext cx="70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bg1"/>
                </a:solidFill>
              </a:rPr>
              <a:t>AS2</a:t>
            </a:r>
          </a:p>
        </p:txBody>
      </p:sp>
      <p:sp>
        <p:nvSpPr>
          <p:cNvPr id="140341" name="Oval 61"/>
          <p:cNvSpPr>
            <a:spLocks noChangeArrowheads="1"/>
          </p:cNvSpPr>
          <p:nvPr/>
        </p:nvSpPr>
        <p:spPr bwMode="auto">
          <a:xfrm>
            <a:off x="2992438" y="6026150"/>
            <a:ext cx="457200" cy="11906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42" name="Line 62"/>
          <p:cNvSpPr>
            <a:spLocks noChangeShapeType="1"/>
          </p:cNvSpPr>
          <p:nvPr/>
        </p:nvSpPr>
        <p:spPr bwMode="auto">
          <a:xfrm>
            <a:off x="2992438" y="6016625"/>
            <a:ext cx="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43" name="Line 63"/>
          <p:cNvSpPr>
            <a:spLocks noChangeShapeType="1"/>
          </p:cNvSpPr>
          <p:nvPr/>
        </p:nvSpPr>
        <p:spPr bwMode="auto">
          <a:xfrm>
            <a:off x="3449638" y="6016625"/>
            <a:ext cx="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44" name="Rectangle 64"/>
          <p:cNvSpPr>
            <a:spLocks noChangeArrowheads="1"/>
          </p:cNvSpPr>
          <p:nvPr/>
        </p:nvSpPr>
        <p:spPr bwMode="auto">
          <a:xfrm>
            <a:off x="2992438" y="6016625"/>
            <a:ext cx="452437" cy="7143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40345" name="Oval 65"/>
          <p:cNvSpPr>
            <a:spLocks noChangeArrowheads="1"/>
          </p:cNvSpPr>
          <p:nvPr/>
        </p:nvSpPr>
        <p:spPr bwMode="auto">
          <a:xfrm>
            <a:off x="2987675" y="5935663"/>
            <a:ext cx="457200" cy="1397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46" name="Rectangle 66"/>
          <p:cNvSpPr>
            <a:spLocks noChangeArrowheads="1"/>
          </p:cNvSpPr>
          <p:nvPr/>
        </p:nvSpPr>
        <p:spPr bwMode="auto">
          <a:xfrm>
            <a:off x="3111500" y="5975350"/>
            <a:ext cx="207963" cy="1412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47" name="Text Box 67"/>
          <p:cNvSpPr txBox="1">
            <a:spLocks noChangeArrowheads="1"/>
          </p:cNvSpPr>
          <p:nvPr/>
        </p:nvSpPr>
        <p:spPr bwMode="auto">
          <a:xfrm>
            <a:off x="3011488" y="5854700"/>
            <a:ext cx="42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1a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40348" name="Group 68"/>
          <p:cNvGrpSpPr>
            <a:grpSpLocks/>
          </p:cNvGrpSpPr>
          <p:nvPr/>
        </p:nvGrpSpPr>
        <p:grpSpPr bwMode="auto">
          <a:xfrm>
            <a:off x="6105525" y="5080000"/>
            <a:ext cx="471488" cy="396875"/>
            <a:chOff x="4320" y="1940"/>
            <a:chExt cx="323" cy="269"/>
          </a:xfrm>
        </p:grpSpPr>
        <p:sp>
          <p:nvSpPr>
            <p:cNvPr id="140399" name="Oval 69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0400" name="Line 70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0401" name="Line 71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0402" name="Rectangle 72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0403" name="Oval 73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0404" name="Rectangle 74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0405" name="Text Box 75"/>
            <p:cNvSpPr txBox="1">
              <a:spLocks noChangeArrowheads="1"/>
            </p:cNvSpPr>
            <p:nvPr/>
          </p:nvSpPr>
          <p:spPr bwMode="auto">
            <a:xfrm>
              <a:off x="4320" y="1940"/>
              <a:ext cx="3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2c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40349" name="Group 76"/>
          <p:cNvGrpSpPr>
            <a:grpSpLocks/>
          </p:cNvGrpSpPr>
          <p:nvPr/>
        </p:nvGrpSpPr>
        <p:grpSpPr bwMode="auto">
          <a:xfrm>
            <a:off x="6500813" y="5407025"/>
            <a:ext cx="492125" cy="396875"/>
            <a:chOff x="4590" y="2162"/>
            <a:chExt cx="337" cy="269"/>
          </a:xfrm>
        </p:grpSpPr>
        <p:sp>
          <p:nvSpPr>
            <p:cNvPr id="140392" name="Oval 77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0393" name="Line 78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0394" name="Line 79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0395" name="Rectangle 80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0396" name="Oval 81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0397" name="Rectangle 82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0398" name="Text Box 83"/>
            <p:cNvSpPr txBox="1">
              <a:spLocks noChangeArrowheads="1"/>
            </p:cNvSpPr>
            <p:nvPr/>
          </p:nvSpPr>
          <p:spPr bwMode="auto">
            <a:xfrm>
              <a:off x="4590" y="2162"/>
              <a:ext cx="33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2b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40350" name="Group 84"/>
          <p:cNvGrpSpPr>
            <a:grpSpLocks/>
          </p:cNvGrpSpPr>
          <p:nvPr/>
        </p:nvGrpSpPr>
        <p:grpSpPr bwMode="auto">
          <a:xfrm>
            <a:off x="4275138" y="5953125"/>
            <a:ext cx="461962" cy="396875"/>
            <a:chOff x="2016" y="1980"/>
            <a:chExt cx="316" cy="269"/>
          </a:xfrm>
        </p:grpSpPr>
        <p:sp>
          <p:nvSpPr>
            <p:cNvPr id="140384" name="Oval 85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0385" name="Line 86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0386" name="Line 87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0387" name="Rectangle 88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0388" name="Oval 89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40389" name="Group 90"/>
            <p:cNvGrpSpPr>
              <a:grpSpLocks/>
            </p:cNvGrpSpPr>
            <p:nvPr/>
          </p:nvGrpSpPr>
          <p:grpSpPr bwMode="auto">
            <a:xfrm>
              <a:off x="2022" y="1980"/>
              <a:ext cx="306" cy="269"/>
              <a:chOff x="2901" y="2429"/>
              <a:chExt cx="313" cy="269"/>
            </a:xfrm>
          </p:grpSpPr>
          <p:sp>
            <p:nvSpPr>
              <p:cNvPr id="140390" name="Rectangle 9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0391" name="Text Box 92"/>
              <p:cNvSpPr txBox="1">
                <a:spLocks noChangeArrowheads="1"/>
              </p:cNvSpPr>
              <p:nvPr/>
            </p:nvSpPr>
            <p:spPr bwMode="auto">
              <a:xfrm>
                <a:off x="2901" y="2429"/>
                <a:ext cx="31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1b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40351" name="Group 93"/>
          <p:cNvGrpSpPr>
            <a:grpSpLocks/>
          </p:cNvGrpSpPr>
          <p:nvPr/>
        </p:nvGrpSpPr>
        <p:grpSpPr bwMode="auto">
          <a:xfrm>
            <a:off x="1939925" y="4840288"/>
            <a:ext cx="469900" cy="396875"/>
            <a:chOff x="2014" y="1980"/>
            <a:chExt cx="321" cy="269"/>
          </a:xfrm>
        </p:grpSpPr>
        <p:sp>
          <p:nvSpPr>
            <p:cNvPr id="140376" name="Oval 94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0377" name="Line 95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0378" name="Line 96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0379" name="Rectangle 97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0380" name="Oval 98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40381" name="Group 99"/>
            <p:cNvGrpSpPr>
              <a:grpSpLocks/>
            </p:cNvGrpSpPr>
            <p:nvPr/>
          </p:nvGrpSpPr>
          <p:grpSpPr bwMode="auto">
            <a:xfrm>
              <a:off x="2014" y="1980"/>
              <a:ext cx="321" cy="269"/>
              <a:chOff x="2893" y="2429"/>
              <a:chExt cx="328" cy="269"/>
            </a:xfrm>
          </p:grpSpPr>
          <p:sp>
            <p:nvSpPr>
              <p:cNvPr id="140382" name="Rectangle 10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0383" name="Text Box 101"/>
              <p:cNvSpPr txBox="1">
                <a:spLocks noChangeArrowheads="1"/>
              </p:cNvSpPr>
              <p:nvPr/>
            </p:nvSpPr>
            <p:spPr bwMode="auto">
              <a:xfrm>
                <a:off x="2893" y="2429"/>
                <a:ext cx="328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3c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40352" name="Line 102"/>
          <p:cNvSpPr>
            <a:spLocks noChangeShapeType="1"/>
          </p:cNvSpPr>
          <p:nvPr/>
        </p:nvSpPr>
        <p:spPr bwMode="auto">
          <a:xfrm flipH="1">
            <a:off x="1978025" y="5149850"/>
            <a:ext cx="90488" cy="157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53" name="Line 103"/>
          <p:cNvSpPr>
            <a:spLocks noChangeShapeType="1"/>
          </p:cNvSpPr>
          <p:nvPr/>
        </p:nvSpPr>
        <p:spPr bwMode="auto">
          <a:xfrm flipV="1">
            <a:off x="1027113" y="5380038"/>
            <a:ext cx="714375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54" name="Line 104"/>
          <p:cNvSpPr>
            <a:spLocks noChangeShapeType="1"/>
          </p:cNvSpPr>
          <p:nvPr/>
        </p:nvSpPr>
        <p:spPr bwMode="auto">
          <a:xfrm flipH="1">
            <a:off x="2259013" y="4694238"/>
            <a:ext cx="198437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55" name="Line 105"/>
          <p:cNvSpPr>
            <a:spLocks noChangeShapeType="1"/>
          </p:cNvSpPr>
          <p:nvPr/>
        </p:nvSpPr>
        <p:spPr bwMode="auto">
          <a:xfrm>
            <a:off x="1851025" y="4681538"/>
            <a:ext cx="173038" cy="261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56" name="Line 106"/>
          <p:cNvSpPr>
            <a:spLocks noChangeShapeType="1"/>
          </p:cNvSpPr>
          <p:nvPr/>
        </p:nvSpPr>
        <p:spPr bwMode="auto">
          <a:xfrm flipH="1">
            <a:off x="2814638" y="4818063"/>
            <a:ext cx="100012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57" name="Line 107"/>
          <p:cNvSpPr>
            <a:spLocks noChangeShapeType="1"/>
          </p:cNvSpPr>
          <p:nvPr/>
        </p:nvSpPr>
        <p:spPr bwMode="auto">
          <a:xfrm>
            <a:off x="6958013" y="5581650"/>
            <a:ext cx="947737" cy="17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58" name="Line 108"/>
          <p:cNvSpPr>
            <a:spLocks noChangeShapeType="1"/>
          </p:cNvSpPr>
          <p:nvPr/>
        </p:nvSpPr>
        <p:spPr bwMode="auto">
          <a:xfrm flipV="1">
            <a:off x="6554788" y="5162550"/>
            <a:ext cx="1420812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59" name="Line 109"/>
          <p:cNvSpPr>
            <a:spLocks noChangeShapeType="1"/>
          </p:cNvSpPr>
          <p:nvPr/>
        </p:nvSpPr>
        <p:spPr bwMode="auto">
          <a:xfrm flipH="1" flipV="1">
            <a:off x="6067425" y="4868863"/>
            <a:ext cx="185738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60" name="Line 110"/>
          <p:cNvSpPr>
            <a:spLocks noChangeShapeType="1"/>
          </p:cNvSpPr>
          <p:nvPr/>
        </p:nvSpPr>
        <p:spPr bwMode="auto">
          <a:xfrm flipH="1" flipV="1">
            <a:off x="5611813" y="5019675"/>
            <a:ext cx="196850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61" name="Line 111"/>
          <p:cNvSpPr>
            <a:spLocks noChangeShapeType="1"/>
          </p:cNvSpPr>
          <p:nvPr/>
        </p:nvSpPr>
        <p:spPr bwMode="auto">
          <a:xfrm flipH="1">
            <a:off x="2852738" y="6118225"/>
            <a:ext cx="19685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62" name="Line 112"/>
          <p:cNvSpPr>
            <a:spLocks noChangeShapeType="1"/>
          </p:cNvSpPr>
          <p:nvPr/>
        </p:nvSpPr>
        <p:spPr bwMode="auto">
          <a:xfrm flipH="1" flipV="1">
            <a:off x="2803525" y="5969000"/>
            <a:ext cx="185738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63" name="Line 113"/>
          <p:cNvSpPr>
            <a:spLocks noChangeShapeType="1"/>
          </p:cNvSpPr>
          <p:nvPr/>
        </p:nvSpPr>
        <p:spPr bwMode="auto">
          <a:xfrm flipH="1">
            <a:off x="3198813" y="6369050"/>
            <a:ext cx="309562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64" name="Line 114"/>
          <p:cNvSpPr>
            <a:spLocks noChangeShapeType="1"/>
          </p:cNvSpPr>
          <p:nvPr/>
        </p:nvSpPr>
        <p:spPr bwMode="auto">
          <a:xfrm flipV="1">
            <a:off x="3903663" y="5692775"/>
            <a:ext cx="334962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65" name="Line 115"/>
          <p:cNvSpPr>
            <a:spLocks noChangeShapeType="1"/>
          </p:cNvSpPr>
          <p:nvPr/>
        </p:nvSpPr>
        <p:spPr bwMode="auto">
          <a:xfrm>
            <a:off x="4572000" y="6243638"/>
            <a:ext cx="173038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66" name="Line 116"/>
          <p:cNvSpPr>
            <a:spLocks noChangeShapeType="1"/>
          </p:cNvSpPr>
          <p:nvPr/>
        </p:nvSpPr>
        <p:spPr bwMode="auto">
          <a:xfrm>
            <a:off x="3867150" y="5805488"/>
            <a:ext cx="209550" cy="112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67" name="Freeform 117"/>
          <p:cNvSpPr>
            <a:spLocks/>
          </p:cNvSpPr>
          <p:nvPr/>
        </p:nvSpPr>
        <p:spPr bwMode="auto">
          <a:xfrm>
            <a:off x="3641725" y="4198938"/>
            <a:ext cx="973138" cy="79533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68" name="Text Box 118"/>
          <p:cNvSpPr txBox="1">
            <a:spLocks noChangeArrowheads="1"/>
          </p:cNvSpPr>
          <p:nvPr/>
        </p:nvSpPr>
        <p:spPr bwMode="auto">
          <a:xfrm>
            <a:off x="3963988" y="436245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40369" name="Text Box 120"/>
          <p:cNvSpPr txBox="1">
            <a:spLocks noChangeArrowheads="1"/>
          </p:cNvSpPr>
          <p:nvPr/>
        </p:nvSpPr>
        <p:spPr bwMode="auto">
          <a:xfrm rot="-1061543">
            <a:off x="3009900" y="4089400"/>
            <a:ext cx="647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5400"/>
              <a:t>…</a:t>
            </a:r>
          </a:p>
        </p:txBody>
      </p:sp>
      <p:sp>
        <p:nvSpPr>
          <p:cNvPr id="14037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40371" name="Line 118"/>
          <p:cNvSpPr>
            <a:spLocks noChangeShapeType="1"/>
          </p:cNvSpPr>
          <p:nvPr/>
        </p:nvSpPr>
        <p:spPr bwMode="auto">
          <a:xfrm flipH="1">
            <a:off x="3897313" y="4056063"/>
            <a:ext cx="2430462" cy="2162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0372" name="Freeform 4"/>
          <p:cNvSpPr>
            <a:spLocks/>
          </p:cNvSpPr>
          <p:nvPr/>
        </p:nvSpPr>
        <p:spPr bwMode="auto">
          <a:xfrm>
            <a:off x="772795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73" name="Freeform 112"/>
          <p:cNvSpPr>
            <a:spLocks/>
          </p:cNvSpPr>
          <p:nvPr/>
        </p:nvSpPr>
        <p:spPr bwMode="auto">
          <a:xfrm flipH="1">
            <a:off x="0" y="4870450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74" name="Text Box 113"/>
          <p:cNvSpPr txBox="1">
            <a:spLocks noChangeArrowheads="1"/>
          </p:cNvSpPr>
          <p:nvPr/>
        </p:nvSpPr>
        <p:spPr bwMode="auto">
          <a:xfrm>
            <a:off x="168275" y="5556250"/>
            <a:ext cx="893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other</a:t>
            </a:r>
          </a:p>
          <a:p>
            <a:pPr eaLnBrk="0" hangingPunct="0"/>
            <a:r>
              <a:rPr lang="en-US" sz="1400"/>
              <a:t>networks</a:t>
            </a:r>
          </a:p>
        </p:txBody>
      </p:sp>
      <p:sp>
        <p:nvSpPr>
          <p:cNvPr id="140375" name="Text Box 113"/>
          <p:cNvSpPr txBox="1">
            <a:spLocks noChangeArrowheads="1"/>
          </p:cNvSpPr>
          <p:nvPr/>
        </p:nvSpPr>
        <p:spPr bwMode="auto">
          <a:xfrm>
            <a:off x="7875588" y="5302250"/>
            <a:ext cx="8937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other</a:t>
            </a:r>
          </a:p>
          <a:p>
            <a:pPr eaLnBrk="0" hangingPunct="0"/>
            <a:r>
              <a:rPr lang="en-US" sz="1400"/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29827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8091FC6A-5442-48F5-86DB-C140AE3A3356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141314" name="Rectangle 15"/>
          <p:cNvSpPr>
            <a:spLocks noGrp="1" noChangeArrowheads="1"/>
          </p:cNvSpPr>
          <p:nvPr>
            <p:ph type="title"/>
          </p:nvPr>
        </p:nvSpPr>
        <p:spPr>
          <a:xfrm>
            <a:off x="173038" y="0"/>
            <a:ext cx="8764587" cy="1143000"/>
          </a:xfrm>
        </p:spPr>
        <p:txBody>
          <a:bodyPr/>
          <a:lstStyle/>
          <a:p>
            <a:r>
              <a:rPr lang="el-GR" sz="2800" smtClean="0"/>
              <a:t>Παράδειγμα</a:t>
            </a:r>
            <a:r>
              <a:rPr lang="en-US" sz="2800" smtClean="0"/>
              <a:t>: </a:t>
            </a:r>
            <a:r>
              <a:rPr lang="el-GR" sz="2800" smtClean="0"/>
              <a:t>Διαλέγοντας μεταξύ πολλαπλών</a:t>
            </a:r>
            <a:r>
              <a:rPr lang="en-US" sz="2800" smtClean="0"/>
              <a:t> AS</a:t>
            </a:r>
          </a:p>
        </p:txBody>
      </p:sp>
      <p:sp>
        <p:nvSpPr>
          <p:cNvPr id="14131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11163" y="965770"/>
            <a:ext cx="7991475" cy="3085529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l-GR" sz="2400" dirty="0" smtClean="0"/>
              <a:t>Έστω τώρα ότι το</a:t>
            </a:r>
            <a:r>
              <a:rPr lang="en-US" sz="2400" dirty="0" smtClean="0"/>
              <a:t> AS1 </a:t>
            </a:r>
            <a:r>
              <a:rPr lang="el-GR" sz="2400" dirty="0" smtClean="0"/>
              <a:t>μαθαίνει από το </a:t>
            </a:r>
            <a:r>
              <a:rPr lang="en-US" sz="2400" dirty="0" smtClean="0"/>
              <a:t>inter-AS</a:t>
            </a:r>
            <a:r>
              <a:rPr lang="el-GR" sz="2400" dirty="0" smtClean="0"/>
              <a:t> πρωτόκολλο</a:t>
            </a:r>
            <a:r>
              <a:rPr lang="en-US" sz="2400" dirty="0" smtClean="0"/>
              <a:t> </a:t>
            </a:r>
            <a:r>
              <a:rPr lang="el-GR" sz="2400" dirty="0" smtClean="0"/>
              <a:t>ότι το </a:t>
            </a:r>
            <a:r>
              <a:rPr lang="el-GR" sz="2400" dirty="0" err="1" smtClean="0"/>
              <a:t>υποδίκτυο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/>
              <a:t> </a:t>
            </a:r>
            <a:r>
              <a:rPr lang="el-GR" sz="2400" dirty="0" smtClean="0"/>
              <a:t>είναι προσεγγίσιμο από το </a:t>
            </a:r>
            <a:r>
              <a:rPr lang="en-US" sz="2400" dirty="0" smtClean="0"/>
              <a:t>AS3 </a:t>
            </a:r>
            <a:r>
              <a:rPr lang="el-GR" sz="2400" i="1" dirty="0" smtClean="0">
                <a:solidFill>
                  <a:srgbClr val="FF0000"/>
                </a:solidFill>
              </a:rPr>
              <a:t>και</a:t>
            </a:r>
            <a:r>
              <a:rPr lang="el-GR" sz="2400" i="1" dirty="0" smtClean="0"/>
              <a:t> </a:t>
            </a:r>
            <a:r>
              <a:rPr lang="el-GR" sz="2400" dirty="0" smtClean="0"/>
              <a:t>από</a:t>
            </a:r>
            <a:r>
              <a:rPr lang="el-GR" sz="2400" i="1" dirty="0" smtClean="0"/>
              <a:t> το</a:t>
            </a:r>
            <a:r>
              <a:rPr lang="en-US" sz="2400" dirty="0" smtClean="0"/>
              <a:t> AS2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l-GR" sz="2400" dirty="0" smtClean="0"/>
              <a:t>Για τη διαμόρφωση του πίνακα προώθησης</a:t>
            </a:r>
            <a:r>
              <a:rPr lang="en-US" sz="2400" dirty="0" smtClean="0"/>
              <a:t>, </a:t>
            </a:r>
            <a:r>
              <a:rPr lang="el-GR" sz="2400" dirty="0" smtClean="0"/>
              <a:t>ο δρομολογητής</a:t>
            </a:r>
            <a:r>
              <a:rPr lang="en-US" sz="2400" dirty="0" smtClean="0"/>
              <a:t> 1d </a:t>
            </a:r>
            <a:r>
              <a:rPr lang="el-GR" sz="2400" dirty="0" smtClean="0"/>
              <a:t>πρέπει να καθορίσει προς ποιόν δρομολογητή πύλης θα πρέπει να προωθεί τα πακέτα για τον προορισμό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/>
              <a:t>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dirty="0" smtClean="0"/>
              <a:t>Αυτό είναι επίσης δουλειά του </a:t>
            </a:r>
            <a:r>
              <a:rPr lang="en-US" dirty="0" smtClean="0"/>
              <a:t>inter-AS</a:t>
            </a:r>
            <a:r>
              <a:rPr lang="el-GR" dirty="0" smtClean="0"/>
              <a:t> πρωτοκόλλου δρομολόγησης</a:t>
            </a:r>
            <a:r>
              <a:rPr lang="en-US" dirty="0" smtClean="0"/>
              <a:t>!</a:t>
            </a:r>
          </a:p>
          <a:p>
            <a:endParaRPr lang="en-US" sz="2400" dirty="0" smtClean="0"/>
          </a:p>
        </p:txBody>
      </p:sp>
      <p:grpSp>
        <p:nvGrpSpPr>
          <p:cNvPr id="141316" name="Group 17"/>
          <p:cNvGrpSpPr>
            <a:grpSpLocks/>
          </p:cNvGrpSpPr>
          <p:nvPr/>
        </p:nvGrpSpPr>
        <p:grpSpPr bwMode="auto">
          <a:xfrm>
            <a:off x="885825" y="3989388"/>
            <a:ext cx="7132638" cy="2249487"/>
            <a:chOff x="-89" y="846"/>
            <a:chExt cx="4493" cy="1417"/>
          </a:xfrm>
        </p:grpSpPr>
        <p:sp>
          <p:nvSpPr>
            <p:cNvPr id="141326" name="Freeform 18"/>
            <p:cNvSpPr>
              <a:spLocks/>
            </p:cNvSpPr>
            <p:nvPr/>
          </p:nvSpPr>
          <p:spPr bwMode="auto">
            <a:xfrm>
              <a:off x="2581" y="1006"/>
              <a:ext cx="1482" cy="952"/>
            </a:xfrm>
            <a:custGeom>
              <a:avLst/>
              <a:gdLst>
                <a:gd name="T0" fmla="*/ 105533 w 1162"/>
                <a:gd name="T1" fmla="*/ 2147483647 h 543"/>
                <a:gd name="T2" fmla="*/ 692650 w 1162"/>
                <a:gd name="T3" fmla="*/ 518592198 h 543"/>
                <a:gd name="T4" fmla="*/ 1770323 w 1162"/>
                <a:gd name="T5" fmla="*/ 2147483647 h 543"/>
                <a:gd name="T6" fmla="*/ 2153747 w 1162"/>
                <a:gd name="T7" fmla="*/ 2147483647 h 543"/>
                <a:gd name="T8" fmla="*/ 1974455 w 1162"/>
                <a:gd name="T9" fmla="*/ 2147483647 h 543"/>
                <a:gd name="T10" fmla="*/ 1102892 w 1162"/>
                <a:gd name="T11" fmla="*/ 2147483647 h 543"/>
                <a:gd name="T12" fmla="*/ 165316 w 1162"/>
                <a:gd name="T13" fmla="*/ 2147483647 h 543"/>
                <a:gd name="T14" fmla="*/ 105533 w 1162"/>
                <a:gd name="T15" fmla="*/ 2147483647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27" name="Freeform 19"/>
            <p:cNvSpPr>
              <a:spLocks/>
            </p:cNvSpPr>
            <p:nvPr/>
          </p:nvSpPr>
          <p:spPr bwMode="auto">
            <a:xfrm>
              <a:off x="171" y="846"/>
              <a:ext cx="1154" cy="944"/>
            </a:xfrm>
            <a:custGeom>
              <a:avLst/>
              <a:gdLst>
                <a:gd name="T0" fmla="*/ 29 w 1198"/>
                <a:gd name="T1" fmla="*/ 2147483647 h 451"/>
                <a:gd name="T2" fmla="*/ 58 w 1198"/>
                <a:gd name="T3" fmla="*/ 2147483647 h 451"/>
                <a:gd name="T4" fmla="*/ 141 w 1198"/>
                <a:gd name="T5" fmla="*/ 2147483647 h 451"/>
                <a:gd name="T6" fmla="*/ 309 w 1198"/>
                <a:gd name="T7" fmla="*/ 2147483647 h 451"/>
                <a:gd name="T8" fmla="*/ 370 w 1198"/>
                <a:gd name="T9" fmla="*/ 2147483647 h 451"/>
                <a:gd name="T10" fmla="*/ 280 w 1198"/>
                <a:gd name="T11" fmla="*/ 2147483647 h 451"/>
                <a:gd name="T12" fmla="*/ 97 w 1198"/>
                <a:gd name="T13" fmla="*/ 2147483647 h 451"/>
                <a:gd name="T14" fmla="*/ 13 w 1198"/>
                <a:gd name="T15" fmla="*/ 2147483647 h 451"/>
                <a:gd name="T16" fmla="*/ 29 w 1198"/>
                <a:gd name="T17" fmla="*/ 2147483647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28" name="Freeform 20"/>
            <p:cNvSpPr>
              <a:spLocks/>
            </p:cNvSpPr>
            <p:nvPr/>
          </p:nvSpPr>
          <p:spPr bwMode="auto">
            <a:xfrm>
              <a:off x="916" y="1527"/>
              <a:ext cx="1846" cy="736"/>
            </a:xfrm>
            <a:custGeom>
              <a:avLst/>
              <a:gdLst>
                <a:gd name="T0" fmla="*/ 18222 w 1583"/>
                <a:gd name="T1" fmla="*/ 2383 h 682"/>
                <a:gd name="T2" fmla="*/ 47765 w 1583"/>
                <a:gd name="T3" fmla="*/ 793 h 682"/>
                <a:gd name="T4" fmla="*/ 92015 w 1583"/>
                <a:gd name="T5" fmla="*/ 217 h 682"/>
                <a:gd name="T6" fmla="*/ 135626 w 1583"/>
                <a:gd name="T7" fmla="*/ 2049 h 682"/>
                <a:gd name="T8" fmla="*/ 183393 w 1583"/>
                <a:gd name="T9" fmla="*/ 4563 h 682"/>
                <a:gd name="T10" fmla="*/ 149176 w 1583"/>
                <a:gd name="T11" fmla="*/ 6838 h 682"/>
                <a:gd name="T12" fmla="*/ 80934 w 1583"/>
                <a:gd name="T13" fmla="*/ 6952 h 682"/>
                <a:gd name="T14" fmla="*/ 10369 w 1583"/>
                <a:gd name="T15" fmla="*/ 6326 h 682"/>
                <a:gd name="T16" fmla="*/ 18222 w 1583"/>
                <a:gd name="T17" fmla="*/ 2383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29" name="Oval 21"/>
            <p:cNvSpPr>
              <a:spLocks noChangeArrowheads="1"/>
            </p:cNvSpPr>
            <p:nvPr/>
          </p:nvSpPr>
          <p:spPr bwMode="auto">
            <a:xfrm>
              <a:off x="411" y="1526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30" name="Line 22"/>
            <p:cNvSpPr>
              <a:spLocks noChangeShapeType="1"/>
            </p:cNvSpPr>
            <p:nvPr/>
          </p:nvSpPr>
          <p:spPr bwMode="auto">
            <a:xfrm>
              <a:off x="411" y="1519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31" name="Line 23"/>
            <p:cNvSpPr>
              <a:spLocks noChangeShapeType="1"/>
            </p:cNvSpPr>
            <p:nvPr/>
          </p:nvSpPr>
          <p:spPr bwMode="auto">
            <a:xfrm>
              <a:off x="699" y="1519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32" name="Rectangle 24"/>
            <p:cNvSpPr>
              <a:spLocks noChangeArrowheads="1"/>
            </p:cNvSpPr>
            <p:nvPr/>
          </p:nvSpPr>
          <p:spPr bwMode="auto">
            <a:xfrm>
              <a:off x="411" y="1519"/>
              <a:ext cx="285" cy="4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1333" name="Oval 25"/>
            <p:cNvSpPr>
              <a:spLocks noChangeArrowheads="1"/>
            </p:cNvSpPr>
            <p:nvPr/>
          </p:nvSpPr>
          <p:spPr bwMode="auto">
            <a:xfrm>
              <a:off x="408" y="1465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34" name="Rectangle 26"/>
            <p:cNvSpPr>
              <a:spLocks noChangeArrowheads="1"/>
            </p:cNvSpPr>
            <p:nvPr/>
          </p:nvSpPr>
          <p:spPr bwMode="auto">
            <a:xfrm>
              <a:off x="488" y="1477"/>
              <a:ext cx="130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35" name="Text Box 27"/>
            <p:cNvSpPr txBox="1">
              <a:spLocks noChangeArrowheads="1"/>
            </p:cNvSpPr>
            <p:nvPr/>
          </p:nvSpPr>
          <p:spPr bwMode="auto">
            <a:xfrm>
              <a:off x="402" y="1420"/>
              <a:ext cx="3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3b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1336" name="Oval 28"/>
            <p:cNvSpPr>
              <a:spLocks noChangeArrowheads="1"/>
            </p:cNvSpPr>
            <p:nvPr/>
          </p:nvSpPr>
          <p:spPr bwMode="auto">
            <a:xfrm>
              <a:off x="1531" y="2089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37" name="Line 29"/>
            <p:cNvSpPr>
              <a:spLocks noChangeShapeType="1"/>
            </p:cNvSpPr>
            <p:nvPr/>
          </p:nvSpPr>
          <p:spPr bwMode="auto">
            <a:xfrm>
              <a:off x="1531" y="2082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38" name="Line 30"/>
            <p:cNvSpPr>
              <a:spLocks noChangeShapeType="1"/>
            </p:cNvSpPr>
            <p:nvPr/>
          </p:nvSpPr>
          <p:spPr bwMode="auto">
            <a:xfrm>
              <a:off x="1819" y="2082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39" name="Rectangle 31"/>
            <p:cNvSpPr>
              <a:spLocks noChangeArrowheads="1"/>
            </p:cNvSpPr>
            <p:nvPr/>
          </p:nvSpPr>
          <p:spPr bwMode="auto">
            <a:xfrm>
              <a:off x="1531" y="2082"/>
              <a:ext cx="285" cy="4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1340" name="Oval 32"/>
            <p:cNvSpPr>
              <a:spLocks noChangeArrowheads="1"/>
            </p:cNvSpPr>
            <p:nvPr/>
          </p:nvSpPr>
          <p:spPr bwMode="auto">
            <a:xfrm>
              <a:off x="1528" y="2028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41341" name="Group 33"/>
            <p:cNvGrpSpPr>
              <a:grpSpLocks/>
            </p:cNvGrpSpPr>
            <p:nvPr/>
          </p:nvGrpSpPr>
          <p:grpSpPr bwMode="auto">
            <a:xfrm>
              <a:off x="1537" y="1977"/>
              <a:ext cx="282" cy="250"/>
              <a:chOff x="2904" y="2429"/>
              <a:chExt cx="309" cy="269"/>
            </a:xfrm>
          </p:grpSpPr>
          <p:sp>
            <p:nvSpPr>
              <p:cNvPr id="141433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1434" name="Text Box 35"/>
              <p:cNvSpPr txBox="1">
                <a:spLocks noChangeArrowheads="1"/>
              </p:cNvSpPr>
              <p:nvPr/>
            </p:nvSpPr>
            <p:spPr bwMode="auto">
              <a:xfrm>
                <a:off x="2904" y="2429"/>
                <a:ext cx="30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1d</a:t>
                </a:r>
              </a:p>
            </p:txBody>
          </p:sp>
        </p:grpSp>
        <p:sp>
          <p:nvSpPr>
            <p:cNvPr id="141342" name="Oval 36"/>
            <p:cNvSpPr>
              <a:spLocks noChangeArrowheads="1"/>
            </p:cNvSpPr>
            <p:nvPr/>
          </p:nvSpPr>
          <p:spPr bwMode="auto">
            <a:xfrm>
              <a:off x="927" y="1403"/>
              <a:ext cx="288" cy="7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43" name="Line 37"/>
            <p:cNvSpPr>
              <a:spLocks noChangeShapeType="1"/>
            </p:cNvSpPr>
            <p:nvPr/>
          </p:nvSpPr>
          <p:spPr bwMode="auto">
            <a:xfrm>
              <a:off x="927" y="1397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44" name="Line 38"/>
            <p:cNvSpPr>
              <a:spLocks noChangeShapeType="1"/>
            </p:cNvSpPr>
            <p:nvPr/>
          </p:nvSpPr>
          <p:spPr bwMode="auto">
            <a:xfrm>
              <a:off x="1215" y="1397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45" name="Rectangle 39"/>
            <p:cNvSpPr>
              <a:spLocks noChangeArrowheads="1"/>
            </p:cNvSpPr>
            <p:nvPr/>
          </p:nvSpPr>
          <p:spPr bwMode="auto">
            <a:xfrm>
              <a:off x="927" y="1397"/>
              <a:ext cx="285" cy="45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1346" name="Oval 40"/>
            <p:cNvSpPr>
              <a:spLocks noChangeArrowheads="1"/>
            </p:cNvSpPr>
            <p:nvPr/>
          </p:nvSpPr>
          <p:spPr bwMode="auto">
            <a:xfrm>
              <a:off x="924" y="1342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47" name="Rectangle 41"/>
            <p:cNvSpPr>
              <a:spLocks noChangeArrowheads="1"/>
            </p:cNvSpPr>
            <p:nvPr/>
          </p:nvSpPr>
          <p:spPr bwMode="auto">
            <a:xfrm>
              <a:off x="1004" y="1354"/>
              <a:ext cx="131" cy="10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48" name="Text Box 42"/>
            <p:cNvSpPr txBox="1">
              <a:spLocks noChangeArrowheads="1"/>
            </p:cNvSpPr>
            <p:nvPr/>
          </p:nvSpPr>
          <p:spPr bwMode="auto">
            <a:xfrm>
              <a:off x="925" y="1297"/>
              <a:ext cx="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3a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1349" name="Oval 43"/>
            <p:cNvSpPr>
              <a:spLocks noChangeArrowheads="1"/>
            </p:cNvSpPr>
            <p:nvPr/>
          </p:nvSpPr>
          <p:spPr bwMode="auto">
            <a:xfrm>
              <a:off x="1498" y="1721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50" name="Line 44"/>
            <p:cNvSpPr>
              <a:spLocks noChangeShapeType="1"/>
            </p:cNvSpPr>
            <p:nvPr/>
          </p:nvSpPr>
          <p:spPr bwMode="auto">
            <a:xfrm>
              <a:off x="1498" y="171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51" name="Line 45"/>
            <p:cNvSpPr>
              <a:spLocks noChangeShapeType="1"/>
            </p:cNvSpPr>
            <p:nvPr/>
          </p:nvSpPr>
          <p:spPr bwMode="auto">
            <a:xfrm>
              <a:off x="1786" y="171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52" name="Rectangle 46"/>
            <p:cNvSpPr>
              <a:spLocks noChangeArrowheads="1"/>
            </p:cNvSpPr>
            <p:nvPr/>
          </p:nvSpPr>
          <p:spPr bwMode="auto">
            <a:xfrm>
              <a:off x="1498" y="1715"/>
              <a:ext cx="285" cy="45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1353" name="Oval 47"/>
            <p:cNvSpPr>
              <a:spLocks noChangeArrowheads="1"/>
            </p:cNvSpPr>
            <p:nvPr/>
          </p:nvSpPr>
          <p:spPr bwMode="auto">
            <a:xfrm>
              <a:off x="1495" y="1660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41354" name="Group 48"/>
            <p:cNvGrpSpPr>
              <a:grpSpLocks/>
            </p:cNvGrpSpPr>
            <p:nvPr/>
          </p:nvGrpSpPr>
          <p:grpSpPr bwMode="auto">
            <a:xfrm>
              <a:off x="1507" y="1610"/>
              <a:ext cx="269" cy="249"/>
              <a:chOff x="2907" y="2429"/>
              <a:chExt cx="301" cy="269"/>
            </a:xfrm>
          </p:grpSpPr>
          <p:sp>
            <p:nvSpPr>
              <p:cNvPr id="141431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1432" name="Text Box 50"/>
              <p:cNvSpPr txBox="1">
                <a:spLocks noChangeArrowheads="1"/>
              </p:cNvSpPr>
              <p:nvPr/>
            </p:nvSpPr>
            <p:spPr bwMode="auto">
              <a:xfrm>
                <a:off x="2907" y="2429"/>
                <a:ext cx="30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1c</a:t>
                </a:r>
              </a:p>
            </p:txBody>
          </p:sp>
        </p:grpSp>
        <p:sp>
          <p:nvSpPr>
            <p:cNvPr id="141355" name="Line 51"/>
            <p:cNvSpPr>
              <a:spLocks noChangeShapeType="1"/>
            </p:cNvSpPr>
            <p:nvPr/>
          </p:nvSpPr>
          <p:spPr bwMode="auto">
            <a:xfrm>
              <a:off x="3149" y="1546"/>
              <a:ext cx="283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56" name="Line 52"/>
            <p:cNvSpPr>
              <a:spLocks noChangeShapeType="1"/>
            </p:cNvSpPr>
            <p:nvPr/>
          </p:nvSpPr>
          <p:spPr bwMode="auto">
            <a:xfrm>
              <a:off x="3447" y="1476"/>
              <a:ext cx="84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57" name="Line 53"/>
            <p:cNvSpPr>
              <a:spLocks noChangeShapeType="1"/>
            </p:cNvSpPr>
            <p:nvPr/>
          </p:nvSpPr>
          <p:spPr bwMode="auto">
            <a:xfrm flipV="1">
              <a:off x="3086" y="1435"/>
              <a:ext cx="105" cy="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58" name="Freeform 54"/>
            <p:cNvSpPr>
              <a:spLocks/>
            </p:cNvSpPr>
            <p:nvPr/>
          </p:nvSpPr>
          <p:spPr bwMode="auto">
            <a:xfrm>
              <a:off x="1817" y="2024"/>
              <a:ext cx="243" cy="76"/>
            </a:xfrm>
            <a:custGeom>
              <a:avLst/>
              <a:gdLst>
                <a:gd name="T0" fmla="*/ 0 w 264"/>
                <a:gd name="T1" fmla="*/ 7 h 82"/>
                <a:gd name="T2" fmla="*/ 20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59" name="Freeform 55"/>
            <p:cNvSpPr>
              <a:spLocks/>
            </p:cNvSpPr>
            <p:nvPr/>
          </p:nvSpPr>
          <p:spPr bwMode="auto">
            <a:xfrm>
              <a:off x="1394" y="1990"/>
              <a:ext cx="140" cy="110"/>
            </a:xfrm>
            <a:custGeom>
              <a:avLst/>
              <a:gdLst>
                <a:gd name="T0" fmla="*/ 0 w 152"/>
                <a:gd name="T1" fmla="*/ 0 h 118"/>
                <a:gd name="T2" fmla="*/ 13 w 152"/>
                <a:gd name="T3" fmla="*/ 14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60" name="Freeform 56"/>
            <p:cNvSpPr>
              <a:spLocks/>
            </p:cNvSpPr>
            <p:nvPr/>
          </p:nvSpPr>
          <p:spPr bwMode="auto">
            <a:xfrm>
              <a:off x="1508" y="1925"/>
              <a:ext cx="519" cy="77"/>
            </a:xfrm>
            <a:custGeom>
              <a:avLst/>
              <a:gdLst>
                <a:gd name="T0" fmla="*/ 0 w 564"/>
                <a:gd name="T1" fmla="*/ 0 h 82"/>
                <a:gd name="T2" fmla="*/ 43 w 564"/>
                <a:gd name="T3" fmla="*/ 1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61" name="Freeform 57"/>
            <p:cNvSpPr>
              <a:spLocks/>
            </p:cNvSpPr>
            <p:nvPr/>
          </p:nvSpPr>
          <p:spPr bwMode="auto">
            <a:xfrm>
              <a:off x="1451" y="1775"/>
              <a:ext cx="70" cy="87"/>
            </a:xfrm>
            <a:custGeom>
              <a:avLst/>
              <a:gdLst>
                <a:gd name="T0" fmla="*/ 0 w 76"/>
                <a:gd name="T1" fmla="*/ 9 h 94"/>
                <a:gd name="T2" fmla="*/ 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62" name="Freeform 58"/>
            <p:cNvSpPr>
              <a:spLocks/>
            </p:cNvSpPr>
            <p:nvPr/>
          </p:nvSpPr>
          <p:spPr bwMode="auto">
            <a:xfrm>
              <a:off x="692" y="1426"/>
              <a:ext cx="231" cy="106"/>
            </a:xfrm>
            <a:custGeom>
              <a:avLst/>
              <a:gdLst>
                <a:gd name="T0" fmla="*/ 0 w 252"/>
                <a:gd name="T1" fmla="*/ 13 h 114"/>
                <a:gd name="T2" fmla="*/ 17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63" name="Freeform 59"/>
            <p:cNvSpPr>
              <a:spLocks/>
            </p:cNvSpPr>
            <p:nvPr/>
          </p:nvSpPr>
          <p:spPr bwMode="auto">
            <a:xfrm>
              <a:off x="1092" y="1481"/>
              <a:ext cx="409" cy="240"/>
            </a:xfrm>
            <a:custGeom>
              <a:avLst/>
              <a:gdLst>
                <a:gd name="T0" fmla="*/ 0 w 444"/>
                <a:gd name="T1" fmla="*/ 0 h 258"/>
                <a:gd name="T2" fmla="*/ 35 w 444"/>
                <a:gd name="T3" fmla="*/ 27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64" name="Freeform 60"/>
            <p:cNvSpPr>
              <a:spLocks/>
            </p:cNvSpPr>
            <p:nvPr/>
          </p:nvSpPr>
          <p:spPr bwMode="auto">
            <a:xfrm>
              <a:off x="2310" y="1591"/>
              <a:ext cx="602" cy="390"/>
            </a:xfrm>
            <a:custGeom>
              <a:avLst/>
              <a:gdLst>
                <a:gd name="T0" fmla="*/ 0 w 654"/>
                <a:gd name="T1" fmla="*/ 43 h 420"/>
                <a:gd name="T2" fmla="*/ 50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65" name="Oval 61"/>
            <p:cNvSpPr>
              <a:spLocks noChangeArrowheads="1"/>
            </p:cNvSpPr>
            <p:nvPr/>
          </p:nvSpPr>
          <p:spPr bwMode="auto">
            <a:xfrm>
              <a:off x="2861" y="1532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66" name="Line 62"/>
            <p:cNvSpPr>
              <a:spLocks noChangeShapeType="1"/>
            </p:cNvSpPr>
            <p:nvPr/>
          </p:nvSpPr>
          <p:spPr bwMode="auto">
            <a:xfrm>
              <a:off x="2861" y="152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67" name="Line 63"/>
            <p:cNvSpPr>
              <a:spLocks noChangeShapeType="1"/>
            </p:cNvSpPr>
            <p:nvPr/>
          </p:nvSpPr>
          <p:spPr bwMode="auto">
            <a:xfrm>
              <a:off x="3149" y="152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68" name="Rectangle 64"/>
            <p:cNvSpPr>
              <a:spLocks noChangeArrowheads="1"/>
            </p:cNvSpPr>
            <p:nvPr/>
          </p:nvSpPr>
          <p:spPr bwMode="auto">
            <a:xfrm>
              <a:off x="2861" y="1525"/>
              <a:ext cx="285" cy="4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1369" name="Oval 65"/>
            <p:cNvSpPr>
              <a:spLocks noChangeArrowheads="1"/>
            </p:cNvSpPr>
            <p:nvPr/>
          </p:nvSpPr>
          <p:spPr bwMode="auto">
            <a:xfrm>
              <a:off x="2858" y="1470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70" name="Rectangle 66"/>
            <p:cNvSpPr>
              <a:spLocks noChangeArrowheads="1"/>
            </p:cNvSpPr>
            <p:nvPr/>
          </p:nvSpPr>
          <p:spPr bwMode="auto">
            <a:xfrm>
              <a:off x="2938" y="1482"/>
              <a:ext cx="130" cy="11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71" name="Text Box 67"/>
            <p:cNvSpPr txBox="1">
              <a:spLocks noChangeArrowheads="1"/>
            </p:cNvSpPr>
            <p:nvPr/>
          </p:nvSpPr>
          <p:spPr bwMode="auto">
            <a:xfrm>
              <a:off x="2858" y="1426"/>
              <a:ext cx="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2a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1372" name="Text Box 68"/>
            <p:cNvSpPr txBox="1">
              <a:spLocks noChangeArrowheads="1"/>
            </p:cNvSpPr>
            <p:nvPr/>
          </p:nvSpPr>
          <p:spPr bwMode="auto">
            <a:xfrm>
              <a:off x="720" y="1507"/>
              <a:ext cx="4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AS3</a:t>
              </a:r>
              <a:endParaRPr lang="en-US"/>
            </a:p>
          </p:txBody>
        </p:sp>
        <p:sp>
          <p:nvSpPr>
            <p:cNvPr id="141373" name="Text Box 69"/>
            <p:cNvSpPr txBox="1">
              <a:spLocks noChangeArrowheads="1"/>
            </p:cNvSpPr>
            <p:nvPr/>
          </p:nvSpPr>
          <p:spPr bwMode="auto">
            <a:xfrm>
              <a:off x="2360" y="1931"/>
              <a:ext cx="4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AS1</a:t>
              </a:r>
              <a:endParaRPr lang="en-US"/>
            </a:p>
          </p:txBody>
        </p:sp>
        <p:sp>
          <p:nvSpPr>
            <p:cNvPr id="141374" name="Text Box 70"/>
            <p:cNvSpPr txBox="1">
              <a:spLocks noChangeArrowheads="1"/>
            </p:cNvSpPr>
            <p:nvPr/>
          </p:nvSpPr>
          <p:spPr bwMode="auto">
            <a:xfrm>
              <a:off x="3120" y="1693"/>
              <a:ext cx="4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AS2</a:t>
              </a:r>
            </a:p>
          </p:txBody>
        </p:sp>
        <p:sp>
          <p:nvSpPr>
            <p:cNvPr id="141375" name="Oval 71"/>
            <p:cNvSpPr>
              <a:spLocks noChangeArrowheads="1"/>
            </p:cNvSpPr>
            <p:nvPr/>
          </p:nvSpPr>
          <p:spPr bwMode="auto">
            <a:xfrm>
              <a:off x="1217" y="1916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76" name="Line 72"/>
            <p:cNvSpPr>
              <a:spLocks noChangeShapeType="1"/>
            </p:cNvSpPr>
            <p:nvPr/>
          </p:nvSpPr>
          <p:spPr bwMode="auto">
            <a:xfrm>
              <a:off x="1217" y="1910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77" name="Line 73"/>
            <p:cNvSpPr>
              <a:spLocks noChangeShapeType="1"/>
            </p:cNvSpPr>
            <p:nvPr/>
          </p:nvSpPr>
          <p:spPr bwMode="auto">
            <a:xfrm>
              <a:off x="1505" y="1910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78" name="Rectangle 74"/>
            <p:cNvSpPr>
              <a:spLocks noChangeArrowheads="1"/>
            </p:cNvSpPr>
            <p:nvPr/>
          </p:nvSpPr>
          <p:spPr bwMode="auto">
            <a:xfrm>
              <a:off x="1217" y="1910"/>
              <a:ext cx="285" cy="45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1379" name="Oval 75"/>
            <p:cNvSpPr>
              <a:spLocks noChangeArrowheads="1"/>
            </p:cNvSpPr>
            <p:nvPr/>
          </p:nvSpPr>
          <p:spPr bwMode="auto">
            <a:xfrm>
              <a:off x="1214" y="1859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80" name="Rectangle 76"/>
            <p:cNvSpPr>
              <a:spLocks noChangeArrowheads="1"/>
            </p:cNvSpPr>
            <p:nvPr/>
          </p:nvSpPr>
          <p:spPr bwMode="auto">
            <a:xfrm>
              <a:off x="1292" y="1884"/>
              <a:ext cx="131" cy="8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81" name="Text Box 77"/>
            <p:cNvSpPr txBox="1">
              <a:spLocks noChangeArrowheads="1"/>
            </p:cNvSpPr>
            <p:nvPr/>
          </p:nvSpPr>
          <p:spPr bwMode="auto">
            <a:xfrm>
              <a:off x="1229" y="1808"/>
              <a:ext cx="2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1a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41382" name="Group 78"/>
            <p:cNvGrpSpPr>
              <a:grpSpLocks/>
            </p:cNvGrpSpPr>
            <p:nvPr/>
          </p:nvGrpSpPr>
          <p:grpSpPr bwMode="auto">
            <a:xfrm>
              <a:off x="3178" y="1320"/>
              <a:ext cx="297" cy="250"/>
              <a:chOff x="4320" y="1940"/>
              <a:chExt cx="323" cy="269"/>
            </a:xfrm>
          </p:grpSpPr>
          <p:sp>
            <p:nvSpPr>
              <p:cNvPr id="141424" name="Oval 79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1425" name="Line 80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6" name="Line 81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7" name="Rectangle 82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1428" name="Oval 83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1429" name="Rectangle 84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1430" name="Text Box 85"/>
              <p:cNvSpPr txBox="1">
                <a:spLocks noChangeArrowheads="1"/>
              </p:cNvSpPr>
              <p:nvPr/>
            </p:nvSpPr>
            <p:spPr bwMode="auto">
              <a:xfrm>
                <a:off x="4320" y="1940"/>
                <a:ext cx="32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2c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41383" name="Group 86"/>
            <p:cNvGrpSpPr>
              <a:grpSpLocks/>
            </p:cNvGrpSpPr>
            <p:nvPr/>
          </p:nvGrpSpPr>
          <p:grpSpPr bwMode="auto">
            <a:xfrm>
              <a:off x="3427" y="1526"/>
              <a:ext cx="310" cy="250"/>
              <a:chOff x="4590" y="2162"/>
              <a:chExt cx="337" cy="269"/>
            </a:xfrm>
          </p:grpSpPr>
          <p:sp>
            <p:nvSpPr>
              <p:cNvPr id="141417" name="Oval 87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1418" name="Line 88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19" name="Line 89"/>
              <p:cNvSpPr>
                <a:spLocks noChangeShapeType="1"/>
              </p:cNvSpPr>
              <p:nvPr/>
            </p:nvSpPr>
            <p:spPr bwMode="auto">
              <a:xfrm>
                <a:off x="4912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0" name="Rectangle 90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1421" name="Oval 91"/>
              <p:cNvSpPr>
                <a:spLocks noChangeArrowheads="1"/>
              </p:cNvSpPr>
              <p:nvPr/>
            </p:nvSpPr>
            <p:spPr bwMode="auto">
              <a:xfrm>
                <a:off x="4596" y="221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1422" name="Rectangle 92"/>
              <p:cNvSpPr>
                <a:spLocks noChangeArrowheads="1"/>
              </p:cNvSpPr>
              <p:nvPr/>
            </p:nvSpPr>
            <p:spPr bwMode="auto">
              <a:xfrm>
                <a:off x="4683" y="2223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1423" name="Text Box 93"/>
              <p:cNvSpPr txBox="1">
                <a:spLocks noChangeArrowheads="1"/>
              </p:cNvSpPr>
              <p:nvPr/>
            </p:nvSpPr>
            <p:spPr bwMode="auto">
              <a:xfrm>
                <a:off x="4590" y="2162"/>
                <a:ext cx="33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2b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41384" name="Group 94"/>
            <p:cNvGrpSpPr>
              <a:grpSpLocks/>
            </p:cNvGrpSpPr>
            <p:nvPr/>
          </p:nvGrpSpPr>
          <p:grpSpPr bwMode="auto">
            <a:xfrm>
              <a:off x="2025" y="1870"/>
              <a:ext cx="291" cy="250"/>
              <a:chOff x="2016" y="1980"/>
              <a:chExt cx="316" cy="269"/>
            </a:xfrm>
          </p:grpSpPr>
          <p:sp>
            <p:nvSpPr>
              <p:cNvPr id="141409" name="Oval 95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1410" name="Line 96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11" name="Line 97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12" name="Rectangle 98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1413" name="Oval 99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41414" name="Group 100"/>
              <p:cNvGrpSpPr>
                <a:grpSpLocks/>
              </p:cNvGrpSpPr>
              <p:nvPr/>
            </p:nvGrpSpPr>
            <p:grpSpPr bwMode="auto">
              <a:xfrm>
                <a:off x="2022" y="1980"/>
                <a:ext cx="306" cy="269"/>
                <a:chOff x="2901" y="2429"/>
                <a:chExt cx="313" cy="269"/>
              </a:xfrm>
            </p:grpSpPr>
            <p:sp>
              <p:nvSpPr>
                <p:cNvPr id="141415" name="Rectangle 101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41416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2901" y="2429"/>
                  <a:ext cx="313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1b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41385" name="Group 103"/>
            <p:cNvGrpSpPr>
              <a:grpSpLocks/>
            </p:cNvGrpSpPr>
            <p:nvPr/>
          </p:nvGrpSpPr>
          <p:grpSpPr bwMode="auto">
            <a:xfrm>
              <a:off x="554" y="1169"/>
              <a:ext cx="296" cy="250"/>
              <a:chOff x="2014" y="1980"/>
              <a:chExt cx="321" cy="269"/>
            </a:xfrm>
          </p:grpSpPr>
          <p:sp>
            <p:nvSpPr>
              <p:cNvPr id="141401" name="Oval 104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1402" name="Line 105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3" name="Line 106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4" name="Rectangle 107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1405" name="Oval 108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41406" name="Group 109"/>
              <p:cNvGrpSpPr>
                <a:grpSpLocks/>
              </p:cNvGrpSpPr>
              <p:nvPr/>
            </p:nvGrpSpPr>
            <p:grpSpPr bwMode="auto">
              <a:xfrm>
                <a:off x="2014" y="1980"/>
                <a:ext cx="321" cy="269"/>
                <a:chOff x="2893" y="2429"/>
                <a:chExt cx="328" cy="269"/>
              </a:xfrm>
            </p:grpSpPr>
            <p:sp>
              <p:nvSpPr>
                <p:cNvPr id="141407" name="Rectangle 11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41408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2893" y="2429"/>
                  <a:ext cx="328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3c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41386" name="Line 112"/>
            <p:cNvSpPr>
              <a:spLocks noChangeShapeType="1"/>
            </p:cNvSpPr>
            <p:nvPr/>
          </p:nvSpPr>
          <p:spPr bwMode="auto">
            <a:xfrm flipH="1">
              <a:off x="578" y="1364"/>
              <a:ext cx="57" cy="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87" name="Line 113"/>
            <p:cNvSpPr>
              <a:spLocks noChangeShapeType="1"/>
            </p:cNvSpPr>
            <p:nvPr/>
          </p:nvSpPr>
          <p:spPr bwMode="auto">
            <a:xfrm flipV="1">
              <a:off x="-89" y="1509"/>
              <a:ext cx="518" cy="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88" name="Line 114"/>
            <p:cNvSpPr>
              <a:spLocks noChangeShapeType="1"/>
            </p:cNvSpPr>
            <p:nvPr/>
          </p:nvSpPr>
          <p:spPr bwMode="auto">
            <a:xfrm flipH="1">
              <a:off x="755" y="1077"/>
              <a:ext cx="125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89" name="Line 115"/>
            <p:cNvSpPr>
              <a:spLocks noChangeShapeType="1"/>
            </p:cNvSpPr>
            <p:nvPr/>
          </p:nvSpPr>
          <p:spPr bwMode="auto">
            <a:xfrm>
              <a:off x="498" y="1069"/>
              <a:ext cx="109" cy="1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90" name="Line 116"/>
            <p:cNvSpPr>
              <a:spLocks noChangeShapeType="1"/>
            </p:cNvSpPr>
            <p:nvPr/>
          </p:nvSpPr>
          <p:spPr bwMode="auto">
            <a:xfrm flipH="1">
              <a:off x="1105" y="1155"/>
              <a:ext cx="63" cy="1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91" name="Line 117"/>
            <p:cNvSpPr>
              <a:spLocks noChangeShapeType="1"/>
            </p:cNvSpPr>
            <p:nvPr/>
          </p:nvSpPr>
          <p:spPr bwMode="auto">
            <a:xfrm>
              <a:off x="3715" y="1636"/>
              <a:ext cx="54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92" name="Line 118"/>
            <p:cNvSpPr>
              <a:spLocks noChangeShapeType="1"/>
            </p:cNvSpPr>
            <p:nvPr/>
          </p:nvSpPr>
          <p:spPr bwMode="auto">
            <a:xfrm>
              <a:off x="3429" y="1408"/>
              <a:ext cx="975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93" name="Line 119"/>
            <p:cNvSpPr>
              <a:spLocks noChangeShapeType="1"/>
            </p:cNvSpPr>
            <p:nvPr/>
          </p:nvSpPr>
          <p:spPr bwMode="auto">
            <a:xfrm flipH="1" flipV="1">
              <a:off x="3154" y="1187"/>
              <a:ext cx="117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94" name="Line 120"/>
            <p:cNvSpPr>
              <a:spLocks noChangeShapeType="1"/>
            </p:cNvSpPr>
            <p:nvPr/>
          </p:nvSpPr>
          <p:spPr bwMode="auto">
            <a:xfrm flipH="1" flipV="1">
              <a:off x="2867" y="1282"/>
              <a:ext cx="124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95" name="Line 121"/>
            <p:cNvSpPr>
              <a:spLocks noChangeShapeType="1"/>
            </p:cNvSpPr>
            <p:nvPr/>
          </p:nvSpPr>
          <p:spPr bwMode="auto">
            <a:xfrm flipH="1">
              <a:off x="1129" y="1974"/>
              <a:ext cx="124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96" name="Line 122"/>
            <p:cNvSpPr>
              <a:spLocks noChangeShapeType="1"/>
            </p:cNvSpPr>
            <p:nvPr/>
          </p:nvSpPr>
          <p:spPr bwMode="auto">
            <a:xfrm flipH="1" flipV="1">
              <a:off x="1098" y="1880"/>
              <a:ext cx="117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97" name="Line 123"/>
            <p:cNvSpPr>
              <a:spLocks noChangeShapeType="1"/>
            </p:cNvSpPr>
            <p:nvPr/>
          </p:nvSpPr>
          <p:spPr bwMode="auto">
            <a:xfrm flipH="1">
              <a:off x="1347" y="2132"/>
              <a:ext cx="195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98" name="Line 124"/>
            <p:cNvSpPr>
              <a:spLocks noChangeShapeType="1"/>
            </p:cNvSpPr>
            <p:nvPr/>
          </p:nvSpPr>
          <p:spPr bwMode="auto">
            <a:xfrm flipV="1">
              <a:off x="1791" y="1706"/>
              <a:ext cx="211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99" name="Line 125"/>
            <p:cNvSpPr>
              <a:spLocks noChangeShapeType="1"/>
            </p:cNvSpPr>
            <p:nvPr/>
          </p:nvSpPr>
          <p:spPr bwMode="auto">
            <a:xfrm>
              <a:off x="2212" y="2053"/>
              <a:ext cx="109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400" name="Line 126"/>
            <p:cNvSpPr>
              <a:spLocks noChangeShapeType="1"/>
            </p:cNvSpPr>
            <p:nvPr/>
          </p:nvSpPr>
          <p:spPr bwMode="auto">
            <a:xfrm>
              <a:off x="1768" y="1777"/>
              <a:ext cx="132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41317" name="Freeform 127"/>
          <p:cNvSpPr>
            <a:spLocks/>
          </p:cNvSpPr>
          <p:nvPr/>
        </p:nvSpPr>
        <p:spPr bwMode="auto">
          <a:xfrm>
            <a:off x="3641725" y="4048125"/>
            <a:ext cx="973138" cy="795338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18" name="Text Box 128"/>
          <p:cNvSpPr txBox="1">
            <a:spLocks noChangeArrowheads="1"/>
          </p:cNvSpPr>
          <p:nvPr/>
        </p:nvSpPr>
        <p:spPr bwMode="auto">
          <a:xfrm>
            <a:off x="3963988" y="4211638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41319" name="Text Box 129"/>
          <p:cNvSpPr txBox="1">
            <a:spLocks noChangeArrowheads="1"/>
          </p:cNvSpPr>
          <p:nvPr/>
        </p:nvSpPr>
        <p:spPr bwMode="auto">
          <a:xfrm rot="-1061543">
            <a:off x="3009900" y="3938588"/>
            <a:ext cx="647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5400"/>
              <a:t>…</a:t>
            </a:r>
          </a:p>
        </p:txBody>
      </p:sp>
      <p:sp>
        <p:nvSpPr>
          <p:cNvPr id="141320" name="Text Box 133"/>
          <p:cNvSpPr txBox="1">
            <a:spLocks noChangeArrowheads="1"/>
          </p:cNvSpPr>
          <p:nvPr/>
        </p:nvSpPr>
        <p:spPr bwMode="auto">
          <a:xfrm rot="1644044">
            <a:off x="4684713" y="3965575"/>
            <a:ext cx="647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5400"/>
              <a:t>…</a:t>
            </a:r>
          </a:p>
        </p:txBody>
      </p:sp>
      <p:sp>
        <p:nvSpPr>
          <p:cNvPr id="1413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mtClean="0"/>
              <a:t>Δίκτυα Επικοινωνιών Ι - Επίπεδο Δικτύου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41322" name="Freeform 112"/>
          <p:cNvSpPr>
            <a:spLocks/>
          </p:cNvSpPr>
          <p:nvPr/>
        </p:nvSpPr>
        <p:spPr bwMode="auto">
          <a:xfrm flipH="1">
            <a:off x="0" y="4870450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23" name="Text Box 113"/>
          <p:cNvSpPr txBox="1">
            <a:spLocks noChangeArrowheads="1"/>
          </p:cNvSpPr>
          <p:nvPr/>
        </p:nvSpPr>
        <p:spPr bwMode="auto">
          <a:xfrm>
            <a:off x="0" y="5556250"/>
            <a:ext cx="893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other</a:t>
            </a:r>
          </a:p>
          <a:p>
            <a:pPr eaLnBrk="0" hangingPunct="0"/>
            <a:r>
              <a:rPr lang="en-US" sz="1400"/>
              <a:t>networks</a:t>
            </a:r>
          </a:p>
        </p:txBody>
      </p:sp>
      <p:sp>
        <p:nvSpPr>
          <p:cNvPr id="141324" name="Freeform 4"/>
          <p:cNvSpPr>
            <a:spLocks/>
          </p:cNvSpPr>
          <p:nvPr/>
        </p:nvSpPr>
        <p:spPr bwMode="auto">
          <a:xfrm>
            <a:off x="7699375" y="4449763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25" name="Text Box 111"/>
          <p:cNvSpPr txBox="1">
            <a:spLocks noChangeArrowheads="1"/>
          </p:cNvSpPr>
          <p:nvPr/>
        </p:nvSpPr>
        <p:spPr bwMode="auto">
          <a:xfrm>
            <a:off x="7797800" y="5103813"/>
            <a:ext cx="893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other</a:t>
            </a:r>
          </a:p>
          <a:p>
            <a:pPr eaLnBrk="0" hangingPunct="0"/>
            <a:r>
              <a:rPr lang="en-US" sz="1400"/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14606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5,7,8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5,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13101</TotalTime>
  <Words>9963</Words>
  <Application>Microsoft Office PowerPoint</Application>
  <PresentationFormat>Προβολή στην οθόνη (4:3)</PresentationFormat>
  <Paragraphs>2652</Paragraphs>
  <Slides>130</Slides>
  <Notes>11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12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130</vt:i4>
      </vt:variant>
    </vt:vector>
  </HeadingPairs>
  <TitlesOfParts>
    <vt:vector size="145" baseType="lpstr">
      <vt:lpstr>MS Mincho</vt:lpstr>
      <vt:lpstr>ＭＳ Ｐゴシック</vt:lpstr>
      <vt:lpstr>Arial</vt:lpstr>
      <vt:lpstr>Arial Black</vt:lpstr>
      <vt:lpstr>Calibri</vt:lpstr>
      <vt:lpstr>Comic Sans MS</vt:lpstr>
      <vt:lpstr>Courier New</vt:lpstr>
      <vt:lpstr>Gill Sans MT</vt:lpstr>
      <vt:lpstr>Times</vt:lpstr>
      <vt:lpstr>Times New Roman</vt:lpstr>
      <vt:lpstr>Wingdings</vt:lpstr>
      <vt:lpstr>ZapfDingbats</vt:lpstr>
      <vt:lpstr>Default Design</vt:lpstr>
      <vt:lpstr>Clip</vt:lpstr>
      <vt:lpstr>ClipArt</vt:lpstr>
      <vt:lpstr>Δίκτυα Επικοινωνιών Ι </vt:lpstr>
      <vt:lpstr>           Δίκτυα Επικοινωνιών Ι Τμήμα Πληροφορικής και Τηλεπικοινωνιών       Εθνικό &amp; Καποδιστριακό       Πανεπιστήμιο Αθηνών </vt:lpstr>
      <vt:lpstr>Κεφάλαιο 4: Επίπεδο Δικτύου</vt:lpstr>
      <vt:lpstr>Κεφάλαιο 4: Επίπεδο Δικτύου</vt:lpstr>
      <vt:lpstr>Επίπεδο Δικτύου</vt:lpstr>
      <vt:lpstr>Δύο λειτουργίες κλειδιά του επιπέδου δικτύου</vt:lpstr>
      <vt:lpstr>Παρουσίαση του PowerPoint</vt:lpstr>
      <vt:lpstr>Δημιουργία σύνδεσης</vt:lpstr>
      <vt:lpstr>Μοντέλο υπηρεσιών δικτύου</vt:lpstr>
      <vt:lpstr>Μοντέλα υπηρεσιών επιπέδου δικτύου</vt:lpstr>
      <vt:lpstr>Κεφάλαιο 4: Επίπεδο Δικτύου</vt:lpstr>
      <vt:lpstr>Υπηρεσία επιπέδου δικτύου  με &amp; χωρίς σύνδεση </vt:lpstr>
      <vt:lpstr>Εικονικά κυκλώματα (Virtual circuits)</vt:lpstr>
      <vt:lpstr>Υλοποίηση VC</vt:lpstr>
      <vt:lpstr>Πίνακας προώθησης</vt:lpstr>
      <vt:lpstr>Εικονικά κυκλώματα: πρωτόκολλα σηματοδοσίας</vt:lpstr>
      <vt:lpstr>Δίκτυα Δεδομενογράμματος (Datagram)</vt:lpstr>
      <vt:lpstr>Πίνακας Προώθησης Δεδομενογραμμάτων</vt:lpstr>
      <vt:lpstr>Πίνακας προώθησης</vt:lpstr>
      <vt:lpstr>Ταίριασμα μεγαλύτερου προθέματος (Longest prefix matching)</vt:lpstr>
      <vt:lpstr>Δίκτυο datagram ή VC:  Γιατί;</vt:lpstr>
      <vt:lpstr>Κεφάλαιο 4: Επίπεδο Δικτύου</vt:lpstr>
      <vt:lpstr>Επισκόπηση αρχιτεκτονικής δρομολογητή</vt:lpstr>
      <vt:lpstr>Λειτουργίες θύρας εισόδου</vt:lpstr>
      <vt:lpstr>Τύποι δομήματος μεταγωγής</vt:lpstr>
      <vt:lpstr>Μεταγωγή μέσω μνήμης</vt:lpstr>
      <vt:lpstr>Μεταγωγή μέσω διαύλου</vt:lpstr>
      <vt:lpstr>Μεταγωγή μέσω δικτύου διασύνδεσης</vt:lpstr>
      <vt:lpstr>Θύρες εξόδου</vt:lpstr>
      <vt:lpstr>Ενταμίευση στη θύρα εξόδου</vt:lpstr>
      <vt:lpstr>Πόση ενταμίευση;</vt:lpstr>
      <vt:lpstr>Ενταμίευση στη θύρα εισόδου</vt:lpstr>
      <vt:lpstr>Κεφάλαιο 4: Επίπεδο Δικτύου</vt:lpstr>
      <vt:lpstr>Το επίπεδο δικτύου του Διαδικτύου</vt:lpstr>
      <vt:lpstr>Δομή IP datagram</vt:lpstr>
      <vt:lpstr>Κατάτμηση και Ανασύνθεση του IP (Fragmentation &amp; Reassembly)</vt:lpstr>
      <vt:lpstr>Κατάτμηση και Ανασύνθεση του IP</vt:lpstr>
      <vt:lpstr>Διευθυνσιοδότηση IP</vt:lpstr>
      <vt:lpstr>Διευθυνσιοδότηση IP: εισαγωγή</vt:lpstr>
      <vt:lpstr>Υποδίκτυα (Subnets)</vt:lpstr>
      <vt:lpstr>Υποδίκτυα</vt:lpstr>
      <vt:lpstr>Υποδίκτυα</vt:lpstr>
      <vt:lpstr>Διευθυνσιοδότηση IP: CIDR</vt:lpstr>
      <vt:lpstr>Διευθύνσεις IP: πώς αποδίδονται;</vt:lpstr>
      <vt:lpstr>DHCP: Dynamic Host Configuration Protocol</vt:lpstr>
      <vt:lpstr>Σενάριο πελάτη-εξυπηρέτη DHCP</vt:lpstr>
      <vt:lpstr>Σενάριο πελάτη-εξυπηρέτη DHCP</vt:lpstr>
      <vt:lpstr>DHCP: περισσότερα ….</vt:lpstr>
      <vt:lpstr>DHCP: παράδειγμα</vt:lpstr>
      <vt:lpstr>DHCP: παράδειγμα</vt:lpstr>
      <vt:lpstr>Διευθύνσεις IP: πώς αποδίδονται;</vt:lpstr>
      <vt:lpstr>Ιεραρχική διευθυνσιοδότηση (hierarchical addressing): συνάθροιση διαδρομών</vt:lpstr>
      <vt:lpstr>Ιεραρχική διευθυνσιοδότηση : επιλέγονται οι πιο συγκεκριμένες διαδρομές</vt:lpstr>
      <vt:lpstr>Διευθυνσιοδότηση IP: τελευταίες λέξεις...</vt:lpstr>
      <vt:lpstr>NAT: Network Address Translation (Μετάφραση Διευθύνσεων Δικτύου)</vt:lpstr>
      <vt:lpstr>NAT: Network Address Translation</vt:lpstr>
      <vt:lpstr>NAT: Network Address Translation</vt:lpstr>
      <vt:lpstr>NAT: Network Address Translation</vt:lpstr>
      <vt:lpstr>NAT: Network Address Translation</vt:lpstr>
      <vt:lpstr>Πρόβλημα εγκάρσιας διάβασης NAT</vt:lpstr>
      <vt:lpstr>Πρόβλημα εγκάρσιας διάβασης NAT</vt:lpstr>
      <vt:lpstr>Πρόβλημα εγκάρσιας διάβασης NAT</vt:lpstr>
      <vt:lpstr>ICMP: Internet Control Message Protocol (Πρωτόκολλο Ελέγχου Μηνυμάτων Διαδικτύου)</vt:lpstr>
      <vt:lpstr>Traceroute και ICMP</vt:lpstr>
      <vt:lpstr>IPv6: κίνητρο</vt:lpstr>
      <vt:lpstr>Δομή IPv6 Κεφαλίδας</vt:lpstr>
      <vt:lpstr>Άλλες αλλαγές σε σχέση με το IPv4</vt:lpstr>
      <vt:lpstr>Μετάβαση από το IPv4 στο IPv6</vt:lpstr>
      <vt:lpstr>Σηράγγωση (Tunneling)</vt:lpstr>
      <vt:lpstr>Σηράγγωση (Tunneling)</vt:lpstr>
      <vt:lpstr>Κεφάλαιο 4: Επίπεδο Δικτύου</vt:lpstr>
      <vt:lpstr>Αλληλεπίδραση μεταξύ δρομολόγησης και προώθησης</vt:lpstr>
      <vt:lpstr>Αφηρημένο μοντέλο γράφων</vt:lpstr>
      <vt:lpstr>Αφηρημένο μοντέλο γράφων: κόστη</vt:lpstr>
      <vt:lpstr>Κατάταξη αλγορίθμων δρομολόγησης</vt:lpstr>
      <vt:lpstr>Ένας αλγόριθμος κατάστασης ζεύξης</vt:lpstr>
      <vt:lpstr>Αλγόριθμος του Dijsktra</vt:lpstr>
      <vt:lpstr>Αλγόριθμος του Dijkstra: Παράδειγμα</vt:lpstr>
      <vt:lpstr>Αλγόριθμος του Dijkstra: άλλο παράδειγμα</vt:lpstr>
      <vt:lpstr>Αλγόριθμος του Dijkstra: παράδειγμα (2)</vt:lpstr>
      <vt:lpstr>Αλγόριθμος του Dijkstra: συζήτηση</vt:lpstr>
      <vt:lpstr>Αλγόριθμος Διανύσματος Απόστασης (Distance Vector)</vt:lpstr>
      <vt:lpstr>Παράδειγμα Bellman-Ford</vt:lpstr>
      <vt:lpstr>Αλγόριθμος Διανύσματος Απόστασης</vt:lpstr>
      <vt:lpstr>Αλγόριθμος διανύσματος απόστασης</vt:lpstr>
      <vt:lpstr>Αλγόριθμος Διανύσματος Απόστασης</vt:lpstr>
      <vt:lpstr>Παρουσίαση του PowerPoint</vt:lpstr>
      <vt:lpstr>Παρουσίαση του PowerPoint</vt:lpstr>
      <vt:lpstr>Διάνυσμα απόστασης: αλλαγές κόστους ζεύξης</vt:lpstr>
      <vt:lpstr>Παρουσίαση του PowerPoint</vt:lpstr>
      <vt:lpstr>Διάνυσμα απόστασης: αλλαγές κόστους ζεύξης</vt:lpstr>
      <vt:lpstr>Παρουσίαση του PowerPoint</vt:lpstr>
      <vt:lpstr>Σύγκριση των LS και DV αλγόριθμων</vt:lpstr>
      <vt:lpstr>Ιεραρχική Δρομολόγηση</vt:lpstr>
      <vt:lpstr>Ιεραρχική Δρομολόγηση</vt:lpstr>
      <vt:lpstr>Διασυνδεδεμένα AS</vt:lpstr>
      <vt:lpstr>Εργασίες Inter-AS</vt:lpstr>
      <vt:lpstr>Παράδειγμα: Καθορισμός του πίνακα προώθησης στο δρομολογητή 1d</vt:lpstr>
      <vt:lpstr>Παράδειγμα: Διαλέγοντας μεταξύ πολλαπλών AS</vt:lpstr>
      <vt:lpstr>Παράδειγμα: Διαλέγοντας μεταξύ πολλαπλών AS</vt:lpstr>
      <vt:lpstr>Κεφάλαιο 4: Επίπεδο Δικτύου</vt:lpstr>
      <vt:lpstr>Δρομολόγηση intra-AS</vt:lpstr>
      <vt:lpstr>RIP ( Routing Information Protocol)</vt:lpstr>
      <vt:lpstr>RIP: Παράδειγμα </vt:lpstr>
      <vt:lpstr>RIP:Παράδειγμα </vt:lpstr>
      <vt:lpstr>RIP: Αποτυχία ζεύξης και ανάνηψη</vt:lpstr>
      <vt:lpstr>Επεξεργασία πίνακα RIP</vt:lpstr>
      <vt:lpstr>OSPF (Open Shortest Path First)</vt:lpstr>
      <vt:lpstr>«Προηγμένα» χαρακτηριστικά του OSPF (όχι στο RIP)</vt:lpstr>
      <vt:lpstr>Ιεραρχικό OSPF</vt:lpstr>
      <vt:lpstr>Ιεραρχικό OSPF</vt:lpstr>
      <vt:lpstr>Δρομολόγηση inter-AS στο Διαδίκτυο: BGP</vt:lpstr>
      <vt:lpstr>Τα βασικά του BGP</vt:lpstr>
      <vt:lpstr>Μηνύματα BGP</vt:lpstr>
      <vt:lpstr>Διανομή πληροφορίας προσέγγισης</vt:lpstr>
      <vt:lpstr>Ιδιοχαρακτηριστικά διαδρομής &amp; διαδρομές BGP</vt:lpstr>
      <vt:lpstr>AS Path</vt:lpstr>
      <vt:lpstr>Next Hop</vt:lpstr>
      <vt:lpstr>Πίνακας Προώθησης: Συνδυασμός intra-AS και  inter-AS δρομολόγησης για προώθηση</vt:lpstr>
      <vt:lpstr>Επιλογή διαδρομής BGP</vt:lpstr>
      <vt:lpstr>Τοπική Προτίμηση (Local Preference) </vt:lpstr>
      <vt:lpstr>Συντομότερο δεν σημαίνει πάντα …συντομότερο!</vt:lpstr>
      <vt:lpstr>Hot Potato Routing: Επίλεξε το πλησιέστερο σημείο εξόδου</vt:lpstr>
      <vt:lpstr>Πολιτική δρομολόγησης BGP</vt:lpstr>
      <vt:lpstr>Πολιτική δρομολόγησης BGP (2)</vt:lpstr>
      <vt:lpstr>Γιατί διαφορετική δρομολόγηση intra- και inter-AS ; </vt:lpstr>
      <vt:lpstr>Τέλος Ενότητας</vt:lpstr>
      <vt:lpstr>Άδεια Χρήσης</vt:lpstr>
      <vt:lpstr>Σημείωμα Αναφοράς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Michael Pantazoglou</cp:lastModifiedBy>
  <cp:revision>653</cp:revision>
  <dcterms:created xsi:type="dcterms:W3CDTF">1999-10-08T19:08:27Z</dcterms:created>
  <dcterms:modified xsi:type="dcterms:W3CDTF">2015-03-05T09:29:03Z</dcterms:modified>
</cp:coreProperties>
</file>