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notesSlides/notesSlide11.xml" ContentType="application/vnd.openxmlformats-officedocument.presentationml.notesSlide+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7"/>
  </p:notesMasterIdLst>
  <p:sldIdLst>
    <p:sldId id="256" r:id="rId3"/>
    <p:sldId id="356" r:id="rId4"/>
    <p:sldId id="357" r:id="rId5"/>
    <p:sldId id="358" r:id="rId6"/>
    <p:sldId id="360" r:id="rId7"/>
    <p:sldId id="381" r:id="rId8"/>
    <p:sldId id="380" r:id="rId9"/>
    <p:sldId id="393" r:id="rId10"/>
    <p:sldId id="392" r:id="rId11"/>
    <p:sldId id="361" r:id="rId12"/>
    <p:sldId id="376" r:id="rId13"/>
    <p:sldId id="377" r:id="rId14"/>
    <p:sldId id="378" r:id="rId15"/>
    <p:sldId id="382" r:id="rId16"/>
    <p:sldId id="379" r:id="rId17"/>
    <p:sldId id="314" r:id="rId18"/>
    <p:sldId id="315" r:id="rId19"/>
    <p:sldId id="359" r:id="rId20"/>
    <p:sldId id="402" r:id="rId21"/>
    <p:sldId id="318" r:id="rId22"/>
    <p:sldId id="362" r:id="rId23"/>
    <p:sldId id="319" r:id="rId24"/>
    <p:sldId id="363" r:id="rId25"/>
    <p:sldId id="321" r:id="rId26"/>
    <p:sldId id="322" r:id="rId27"/>
    <p:sldId id="400" r:id="rId28"/>
    <p:sldId id="324" r:id="rId29"/>
    <p:sldId id="325" r:id="rId30"/>
    <p:sldId id="364" r:id="rId31"/>
    <p:sldId id="326" r:id="rId32"/>
    <p:sldId id="327" r:id="rId33"/>
    <p:sldId id="328" r:id="rId34"/>
    <p:sldId id="329" r:id="rId35"/>
    <p:sldId id="366" r:id="rId36"/>
    <p:sldId id="367" r:id="rId37"/>
    <p:sldId id="368" r:id="rId38"/>
    <p:sldId id="369" r:id="rId39"/>
    <p:sldId id="332" r:id="rId40"/>
    <p:sldId id="394" r:id="rId41"/>
    <p:sldId id="370" r:id="rId42"/>
    <p:sldId id="371" r:id="rId43"/>
    <p:sldId id="336" r:id="rId44"/>
    <p:sldId id="373" r:id="rId45"/>
    <p:sldId id="339" r:id="rId46"/>
    <p:sldId id="374" r:id="rId47"/>
    <p:sldId id="375" r:id="rId48"/>
    <p:sldId id="341" r:id="rId49"/>
    <p:sldId id="342" r:id="rId50"/>
    <p:sldId id="343" r:id="rId51"/>
    <p:sldId id="344" r:id="rId52"/>
    <p:sldId id="345" r:id="rId53"/>
    <p:sldId id="418" r:id="rId54"/>
    <p:sldId id="416" r:id="rId55"/>
    <p:sldId id="409" r:id="rId56"/>
    <p:sldId id="410" r:id="rId57"/>
    <p:sldId id="419" r:id="rId58"/>
    <p:sldId id="411" r:id="rId59"/>
    <p:sldId id="412" r:id="rId60"/>
    <p:sldId id="413" r:id="rId61"/>
    <p:sldId id="414" r:id="rId62"/>
    <p:sldId id="415" r:id="rId63"/>
    <p:sldId id="406" r:id="rId64"/>
    <p:sldId id="405" r:id="rId65"/>
    <p:sldId id="295" r:id="rId66"/>
    <p:sldId id="299" r:id="rId67"/>
    <p:sldId id="292" r:id="rId68"/>
    <p:sldId id="403" r:id="rId69"/>
    <p:sldId id="404" r:id="rId70"/>
    <p:sldId id="395" r:id="rId71"/>
    <p:sldId id="293" r:id="rId72"/>
    <p:sldId id="408" r:id="rId73"/>
    <p:sldId id="399" r:id="rId74"/>
    <p:sldId id="398" r:id="rId75"/>
    <p:sldId id="417" r:id="rId76"/>
  </p:sldIdLst>
  <p:sldSz cx="9144000" cy="6858000" type="screen4x3"/>
  <p:notesSz cx="6858000" cy="9144000"/>
  <p:custDataLst>
    <p:tags r:id="rId78"/>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F1F6"/>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9309" autoAdjust="0"/>
  </p:normalViewPr>
  <p:slideViewPr>
    <p:cSldViewPr>
      <p:cViewPr varScale="1">
        <p:scale>
          <a:sx n="79" d="100"/>
          <a:sy n="79" d="100"/>
        </p:scale>
        <p:origin x="-102" y="-7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1B99E-3D4D-4127-8AFB-B8274069211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9BD4C297-F60C-40EC-8B99-DBA2A054EC55}">
      <dgm:prSet phldrT="[Κείμενο]" custT="1"/>
      <dgm:spPr/>
      <dgm:t>
        <a:bodyPr/>
        <a:lstStyle/>
        <a:p>
          <a:r>
            <a:rPr lang="en-US" sz="2800" b="0" dirty="0" smtClean="0"/>
            <a:t>Receptive skills</a:t>
          </a:r>
          <a:endParaRPr lang="en-GB" sz="2800" b="0" dirty="0"/>
        </a:p>
      </dgm:t>
    </dgm:pt>
    <dgm:pt modelId="{F1B0E72D-7FB6-4083-9E26-755FC7D3F3F0}" type="parTrans" cxnId="{BA4CC79F-4483-4063-9745-017FED391D4F}">
      <dgm:prSet/>
      <dgm:spPr/>
      <dgm:t>
        <a:bodyPr/>
        <a:lstStyle/>
        <a:p>
          <a:endParaRPr lang="en-GB" sz="2800" b="0"/>
        </a:p>
      </dgm:t>
    </dgm:pt>
    <dgm:pt modelId="{8EC53D1A-E183-4783-A4AD-4B0BDEFA6FCC}" type="sibTrans" cxnId="{BA4CC79F-4483-4063-9745-017FED391D4F}">
      <dgm:prSet/>
      <dgm:spPr/>
      <dgm:t>
        <a:bodyPr/>
        <a:lstStyle/>
        <a:p>
          <a:endParaRPr lang="en-GB" sz="2800" b="0"/>
        </a:p>
      </dgm:t>
    </dgm:pt>
    <dgm:pt modelId="{01E4C2E1-8FFF-4A12-88BE-CC0F15C2D9AE}">
      <dgm:prSet phldrT="[Κείμενο]" custT="1"/>
      <dgm:spPr/>
      <dgm:t>
        <a:bodyPr/>
        <a:lstStyle/>
        <a:p>
          <a:r>
            <a:rPr lang="en-US" sz="2800" b="0" dirty="0" smtClean="0"/>
            <a:t>Productive skills</a:t>
          </a:r>
          <a:endParaRPr lang="en-GB" sz="2800" b="0" dirty="0"/>
        </a:p>
      </dgm:t>
    </dgm:pt>
    <dgm:pt modelId="{E64B2601-C403-4D5E-90B2-72050F58F591}" type="parTrans" cxnId="{4D28E931-E396-4958-86AB-C99E6EBBB261}">
      <dgm:prSet/>
      <dgm:spPr/>
      <dgm:t>
        <a:bodyPr/>
        <a:lstStyle/>
        <a:p>
          <a:endParaRPr lang="en-GB" sz="2800" b="0"/>
        </a:p>
      </dgm:t>
    </dgm:pt>
    <dgm:pt modelId="{837EC80E-C5F3-4FF2-8136-B97959E3EB92}" type="sibTrans" cxnId="{4D28E931-E396-4958-86AB-C99E6EBBB261}">
      <dgm:prSet/>
      <dgm:spPr/>
      <dgm:t>
        <a:bodyPr/>
        <a:lstStyle/>
        <a:p>
          <a:endParaRPr lang="en-GB" sz="2800" b="0"/>
        </a:p>
      </dgm:t>
    </dgm:pt>
    <dgm:pt modelId="{2F41EA6D-6EE5-4FE7-A781-5C2311764521}">
      <dgm:prSet custT="1"/>
      <dgm:spPr/>
      <dgm:t>
        <a:bodyPr/>
        <a:lstStyle/>
        <a:p>
          <a:r>
            <a:rPr lang="en-US" sz="2400" b="0" dirty="0" smtClean="0"/>
            <a:t>Reading</a:t>
          </a:r>
          <a:endParaRPr lang="en-US" sz="2400" b="0" dirty="0"/>
        </a:p>
      </dgm:t>
    </dgm:pt>
    <dgm:pt modelId="{24E83C6C-9A81-4966-9707-BC5A7FE947C2}" type="parTrans" cxnId="{830205C4-1C35-4BD9-98FF-16EB8C96B2D4}">
      <dgm:prSet/>
      <dgm:spPr/>
      <dgm:t>
        <a:bodyPr/>
        <a:lstStyle/>
        <a:p>
          <a:endParaRPr lang="en-GB" sz="2800" b="0"/>
        </a:p>
      </dgm:t>
    </dgm:pt>
    <dgm:pt modelId="{E19127D4-EB40-41CB-AE04-EA41CEC702F5}" type="sibTrans" cxnId="{830205C4-1C35-4BD9-98FF-16EB8C96B2D4}">
      <dgm:prSet/>
      <dgm:spPr/>
      <dgm:t>
        <a:bodyPr/>
        <a:lstStyle/>
        <a:p>
          <a:endParaRPr lang="en-GB" sz="2800" b="0"/>
        </a:p>
      </dgm:t>
    </dgm:pt>
    <dgm:pt modelId="{BCB19478-9F6F-4509-B17C-17213082F045}">
      <dgm:prSet custT="1"/>
      <dgm:spPr/>
      <dgm:t>
        <a:bodyPr/>
        <a:lstStyle/>
        <a:p>
          <a:r>
            <a:rPr lang="en-US" sz="2400" b="0" dirty="0" smtClean="0"/>
            <a:t>Listening</a:t>
          </a:r>
          <a:endParaRPr lang="en-US" sz="2400" b="0" dirty="0"/>
        </a:p>
      </dgm:t>
    </dgm:pt>
    <dgm:pt modelId="{47393759-59D1-48AA-8F37-66E10EE854CF}" type="parTrans" cxnId="{88851EE7-6E3D-4B32-9A6F-B93300091953}">
      <dgm:prSet/>
      <dgm:spPr/>
      <dgm:t>
        <a:bodyPr/>
        <a:lstStyle/>
        <a:p>
          <a:endParaRPr lang="en-GB" sz="2800" b="0"/>
        </a:p>
      </dgm:t>
    </dgm:pt>
    <dgm:pt modelId="{7A31B190-AD4E-4C8E-A6DD-DA5C5262D998}" type="sibTrans" cxnId="{88851EE7-6E3D-4B32-9A6F-B93300091953}">
      <dgm:prSet/>
      <dgm:spPr/>
      <dgm:t>
        <a:bodyPr/>
        <a:lstStyle/>
        <a:p>
          <a:endParaRPr lang="en-GB" sz="2800" b="0"/>
        </a:p>
      </dgm:t>
    </dgm:pt>
    <dgm:pt modelId="{2E11E2E5-A901-4AD1-BEE2-9947FBA7CDE9}">
      <dgm:prSet phldrT="[Κείμενο]" custT="1"/>
      <dgm:spPr/>
      <dgm:t>
        <a:bodyPr/>
        <a:lstStyle/>
        <a:p>
          <a:r>
            <a:rPr lang="en-US" sz="2400" b="0" dirty="0" smtClean="0"/>
            <a:t>Writing</a:t>
          </a:r>
          <a:endParaRPr lang="en-GB" sz="2400" b="0" dirty="0"/>
        </a:p>
      </dgm:t>
    </dgm:pt>
    <dgm:pt modelId="{5DB7ECA3-1EFC-449D-9015-0DBDDBAF5545}" type="parTrans" cxnId="{E502E474-69E1-41A3-A896-E49A48D09E13}">
      <dgm:prSet/>
      <dgm:spPr/>
      <dgm:t>
        <a:bodyPr/>
        <a:lstStyle/>
        <a:p>
          <a:endParaRPr lang="en-GB" sz="2800" b="0"/>
        </a:p>
      </dgm:t>
    </dgm:pt>
    <dgm:pt modelId="{E9E4673D-7D95-475C-A78D-7549B629BF62}" type="sibTrans" cxnId="{E502E474-69E1-41A3-A896-E49A48D09E13}">
      <dgm:prSet/>
      <dgm:spPr/>
      <dgm:t>
        <a:bodyPr/>
        <a:lstStyle/>
        <a:p>
          <a:endParaRPr lang="en-GB" sz="2800" b="0"/>
        </a:p>
      </dgm:t>
    </dgm:pt>
    <dgm:pt modelId="{31F41EDB-922C-4D15-AC3B-72FDF6172205}">
      <dgm:prSet phldrT="[Κείμενο]" custT="1"/>
      <dgm:spPr/>
      <dgm:t>
        <a:bodyPr/>
        <a:lstStyle/>
        <a:p>
          <a:r>
            <a:rPr lang="en-US" sz="2400" b="0" dirty="0" smtClean="0"/>
            <a:t>Speaking</a:t>
          </a:r>
          <a:endParaRPr lang="en-GB" sz="2400" b="0" dirty="0"/>
        </a:p>
      </dgm:t>
    </dgm:pt>
    <dgm:pt modelId="{B7F386C9-7F48-4943-86AC-B033C07504D0}" type="parTrans" cxnId="{CDCE0F43-DACB-4414-AFDE-A47971F9EE83}">
      <dgm:prSet/>
      <dgm:spPr/>
      <dgm:t>
        <a:bodyPr/>
        <a:lstStyle/>
        <a:p>
          <a:endParaRPr lang="en-GB" sz="2800" b="0"/>
        </a:p>
      </dgm:t>
    </dgm:pt>
    <dgm:pt modelId="{BAC25C7B-243C-4F11-9725-01B88D755C6E}" type="sibTrans" cxnId="{CDCE0F43-DACB-4414-AFDE-A47971F9EE83}">
      <dgm:prSet/>
      <dgm:spPr/>
      <dgm:t>
        <a:bodyPr/>
        <a:lstStyle/>
        <a:p>
          <a:endParaRPr lang="en-GB" sz="2800" b="0"/>
        </a:p>
      </dgm:t>
    </dgm:pt>
    <dgm:pt modelId="{841588DA-6B80-46A7-99B1-D5FAAAE534B1}" type="pres">
      <dgm:prSet presAssocID="{EDF1B99E-3D4D-4127-8AFB-B82740692111}" presName="diagram" presStyleCnt="0">
        <dgm:presLayoutVars>
          <dgm:chPref val="1"/>
          <dgm:dir/>
          <dgm:animOne val="branch"/>
          <dgm:animLvl val="lvl"/>
          <dgm:resizeHandles/>
        </dgm:presLayoutVars>
      </dgm:prSet>
      <dgm:spPr/>
      <dgm:t>
        <a:bodyPr/>
        <a:lstStyle/>
        <a:p>
          <a:endParaRPr lang="en-US"/>
        </a:p>
      </dgm:t>
    </dgm:pt>
    <dgm:pt modelId="{79EB028B-8796-4FCE-82A0-F818AD8DF5D4}" type="pres">
      <dgm:prSet presAssocID="{9BD4C297-F60C-40EC-8B99-DBA2A054EC55}" presName="root" presStyleCnt="0"/>
      <dgm:spPr/>
      <dgm:t>
        <a:bodyPr/>
        <a:lstStyle/>
        <a:p>
          <a:endParaRPr lang="en-GB"/>
        </a:p>
      </dgm:t>
    </dgm:pt>
    <dgm:pt modelId="{ED6982AF-4285-40A3-BF60-7F105649F88D}" type="pres">
      <dgm:prSet presAssocID="{9BD4C297-F60C-40EC-8B99-DBA2A054EC55}" presName="rootComposite" presStyleCnt="0"/>
      <dgm:spPr/>
      <dgm:t>
        <a:bodyPr/>
        <a:lstStyle/>
        <a:p>
          <a:endParaRPr lang="en-GB"/>
        </a:p>
      </dgm:t>
    </dgm:pt>
    <dgm:pt modelId="{ED23A613-E51B-4B5E-97C8-06034241F790}" type="pres">
      <dgm:prSet presAssocID="{9BD4C297-F60C-40EC-8B99-DBA2A054EC55}" presName="rootText" presStyleLbl="node1" presStyleIdx="0" presStyleCnt="2" custLinFactNeighborY="-54856"/>
      <dgm:spPr/>
      <dgm:t>
        <a:bodyPr/>
        <a:lstStyle/>
        <a:p>
          <a:endParaRPr lang="en-US"/>
        </a:p>
      </dgm:t>
    </dgm:pt>
    <dgm:pt modelId="{9088C127-E052-4A72-A6BF-85DC04ABFB81}" type="pres">
      <dgm:prSet presAssocID="{9BD4C297-F60C-40EC-8B99-DBA2A054EC55}" presName="rootConnector" presStyleLbl="node1" presStyleIdx="0" presStyleCnt="2"/>
      <dgm:spPr/>
      <dgm:t>
        <a:bodyPr/>
        <a:lstStyle/>
        <a:p>
          <a:endParaRPr lang="en-US"/>
        </a:p>
      </dgm:t>
    </dgm:pt>
    <dgm:pt modelId="{06F7CFDC-AB7F-457D-A2E0-1AFD754B80BC}" type="pres">
      <dgm:prSet presAssocID="{9BD4C297-F60C-40EC-8B99-DBA2A054EC55}" presName="childShape" presStyleCnt="0"/>
      <dgm:spPr/>
      <dgm:t>
        <a:bodyPr/>
        <a:lstStyle/>
        <a:p>
          <a:endParaRPr lang="en-GB"/>
        </a:p>
      </dgm:t>
    </dgm:pt>
    <dgm:pt modelId="{4971515D-ECE0-4D1F-B7A7-F68CB923A999}" type="pres">
      <dgm:prSet presAssocID="{24E83C6C-9A81-4966-9707-BC5A7FE947C2}" presName="Name13" presStyleLbl="parChTrans1D2" presStyleIdx="0" presStyleCnt="4"/>
      <dgm:spPr/>
      <dgm:t>
        <a:bodyPr/>
        <a:lstStyle/>
        <a:p>
          <a:endParaRPr lang="en-US"/>
        </a:p>
      </dgm:t>
    </dgm:pt>
    <dgm:pt modelId="{67B20CB5-745A-4674-BEF6-C3B5B80ACCCC}" type="pres">
      <dgm:prSet presAssocID="{2F41EA6D-6EE5-4FE7-A781-5C2311764521}" presName="childText" presStyleLbl="bgAcc1" presStyleIdx="0" presStyleCnt="4" custLinFactNeighborY="-54856">
        <dgm:presLayoutVars>
          <dgm:bulletEnabled val="1"/>
        </dgm:presLayoutVars>
      </dgm:prSet>
      <dgm:spPr/>
      <dgm:t>
        <a:bodyPr/>
        <a:lstStyle/>
        <a:p>
          <a:endParaRPr lang="en-US"/>
        </a:p>
      </dgm:t>
    </dgm:pt>
    <dgm:pt modelId="{3D62C47E-1ABF-4499-B12E-9D49276EBDC1}" type="pres">
      <dgm:prSet presAssocID="{47393759-59D1-48AA-8F37-66E10EE854CF}" presName="Name13" presStyleLbl="parChTrans1D2" presStyleIdx="1" presStyleCnt="4"/>
      <dgm:spPr/>
      <dgm:t>
        <a:bodyPr/>
        <a:lstStyle/>
        <a:p>
          <a:endParaRPr lang="en-US"/>
        </a:p>
      </dgm:t>
    </dgm:pt>
    <dgm:pt modelId="{2AE458E7-8FE3-4F2E-9CBB-B57634A471EA}" type="pres">
      <dgm:prSet presAssocID="{BCB19478-9F6F-4509-B17C-17213082F045}" presName="childText" presStyleLbl="bgAcc1" presStyleIdx="1" presStyleCnt="4" custLinFactNeighborY="-54856">
        <dgm:presLayoutVars>
          <dgm:bulletEnabled val="1"/>
        </dgm:presLayoutVars>
      </dgm:prSet>
      <dgm:spPr/>
      <dgm:t>
        <a:bodyPr/>
        <a:lstStyle/>
        <a:p>
          <a:endParaRPr lang="en-US"/>
        </a:p>
      </dgm:t>
    </dgm:pt>
    <dgm:pt modelId="{FD0ABFC1-9D87-4F88-A067-F30F4D92B05E}" type="pres">
      <dgm:prSet presAssocID="{01E4C2E1-8FFF-4A12-88BE-CC0F15C2D9AE}" presName="root" presStyleCnt="0"/>
      <dgm:spPr/>
      <dgm:t>
        <a:bodyPr/>
        <a:lstStyle/>
        <a:p>
          <a:endParaRPr lang="en-GB"/>
        </a:p>
      </dgm:t>
    </dgm:pt>
    <dgm:pt modelId="{46AE3733-7213-4633-8DBB-F2DA9D950F50}" type="pres">
      <dgm:prSet presAssocID="{01E4C2E1-8FFF-4A12-88BE-CC0F15C2D9AE}" presName="rootComposite" presStyleCnt="0"/>
      <dgm:spPr/>
      <dgm:t>
        <a:bodyPr/>
        <a:lstStyle/>
        <a:p>
          <a:endParaRPr lang="en-GB"/>
        </a:p>
      </dgm:t>
    </dgm:pt>
    <dgm:pt modelId="{28E3B24C-D74E-4A66-A595-A0979B4BCD5E}" type="pres">
      <dgm:prSet presAssocID="{01E4C2E1-8FFF-4A12-88BE-CC0F15C2D9AE}" presName="rootText" presStyleLbl="node1" presStyleIdx="1" presStyleCnt="2" custLinFactNeighborY="-54856"/>
      <dgm:spPr/>
      <dgm:t>
        <a:bodyPr/>
        <a:lstStyle/>
        <a:p>
          <a:endParaRPr lang="en-US"/>
        </a:p>
      </dgm:t>
    </dgm:pt>
    <dgm:pt modelId="{F6FD113E-5A8D-4674-846C-F02C1405E582}" type="pres">
      <dgm:prSet presAssocID="{01E4C2E1-8FFF-4A12-88BE-CC0F15C2D9AE}" presName="rootConnector" presStyleLbl="node1" presStyleIdx="1" presStyleCnt="2"/>
      <dgm:spPr/>
      <dgm:t>
        <a:bodyPr/>
        <a:lstStyle/>
        <a:p>
          <a:endParaRPr lang="en-US"/>
        </a:p>
      </dgm:t>
    </dgm:pt>
    <dgm:pt modelId="{0C7D0D64-B54F-45F7-8647-553AFB34E232}" type="pres">
      <dgm:prSet presAssocID="{01E4C2E1-8FFF-4A12-88BE-CC0F15C2D9AE}" presName="childShape" presStyleCnt="0"/>
      <dgm:spPr/>
      <dgm:t>
        <a:bodyPr/>
        <a:lstStyle/>
        <a:p>
          <a:endParaRPr lang="en-GB"/>
        </a:p>
      </dgm:t>
    </dgm:pt>
    <dgm:pt modelId="{AB456F75-BC69-432A-9DE5-28D8CE91BE09}" type="pres">
      <dgm:prSet presAssocID="{5DB7ECA3-1EFC-449D-9015-0DBDDBAF5545}" presName="Name13" presStyleLbl="parChTrans1D2" presStyleIdx="2" presStyleCnt="4"/>
      <dgm:spPr/>
      <dgm:t>
        <a:bodyPr/>
        <a:lstStyle/>
        <a:p>
          <a:endParaRPr lang="en-US"/>
        </a:p>
      </dgm:t>
    </dgm:pt>
    <dgm:pt modelId="{C0A1B28D-FB8C-4B02-BD84-7C0892F9D32E}" type="pres">
      <dgm:prSet presAssocID="{2E11E2E5-A901-4AD1-BEE2-9947FBA7CDE9}" presName="childText" presStyleLbl="bgAcc1" presStyleIdx="2" presStyleCnt="4" custLinFactNeighborY="-54856">
        <dgm:presLayoutVars>
          <dgm:bulletEnabled val="1"/>
        </dgm:presLayoutVars>
      </dgm:prSet>
      <dgm:spPr/>
      <dgm:t>
        <a:bodyPr/>
        <a:lstStyle/>
        <a:p>
          <a:endParaRPr lang="en-US"/>
        </a:p>
      </dgm:t>
    </dgm:pt>
    <dgm:pt modelId="{8343D3D4-3392-429F-8D5A-6B0402C8C04E}" type="pres">
      <dgm:prSet presAssocID="{B7F386C9-7F48-4943-86AC-B033C07504D0}" presName="Name13" presStyleLbl="parChTrans1D2" presStyleIdx="3" presStyleCnt="4"/>
      <dgm:spPr/>
      <dgm:t>
        <a:bodyPr/>
        <a:lstStyle/>
        <a:p>
          <a:endParaRPr lang="en-US"/>
        </a:p>
      </dgm:t>
    </dgm:pt>
    <dgm:pt modelId="{389047DD-055B-40D2-AE88-938BD70C7EDB}" type="pres">
      <dgm:prSet presAssocID="{31F41EDB-922C-4D15-AC3B-72FDF6172205}" presName="childText" presStyleLbl="bgAcc1" presStyleIdx="3" presStyleCnt="4" custLinFactNeighborY="-54856">
        <dgm:presLayoutVars>
          <dgm:bulletEnabled val="1"/>
        </dgm:presLayoutVars>
      </dgm:prSet>
      <dgm:spPr/>
      <dgm:t>
        <a:bodyPr/>
        <a:lstStyle/>
        <a:p>
          <a:endParaRPr lang="en-US"/>
        </a:p>
      </dgm:t>
    </dgm:pt>
  </dgm:ptLst>
  <dgm:cxnLst>
    <dgm:cxn modelId="{04B2B113-EC16-4FF4-916D-88E04E8E3035}" type="presOf" srcId="{01E4C2E1-8FFF-4A12-88BE-CC0F15C2D9AE}" destId="{F6FD113E-5A8D-4674-846C-F02C1405E582}" srcOrd="1" destOrd="0" presId="urn:microsoft.com/office/officeart/2005/8/layout/hierarchy3"/>
    <dgm:cxn modelId="{88851EE7-6E3D-4B32-9A6F-B93300091953}" srcId="{9BD4C297-F60C-40EC-8B99-DBA2A054EC55}" destId="{BCB19478-9F6F-4509-B17C-17213082F045}" srcOrd="1" destOrd="0" parTransId="{47393759-59D1-48AA-8F37-66E10EE854CF}" sibTransId="{7A31B190-AD4E-4C8E-A6DD-DA5C5262D998}"/>
    <dgm:cxn modelId="{6BF7FB76-448B-408C-A848-AD76DE9DC723}" type="presOf" srcId="{31F41EDB-922C-4D15-AC3B-72FDF6172205}" destId="{389047DD-055B-40D2-AE88-938BD70C7EDB}" srcOrd="0" destOrd="0" presId="urn:microsoft.com/office/officeart/2005/8/layout/hierarchy3"/>
    <dgm:cxn modelId="{830205C4-1C35-4BD9-98FF-16EB8C96B2D4}" srcId="{9BD4C297-F60C-40EC-8B99-DBA2A054EC55}" destId="{2F41EA6D-6EE5-4FE7-A781-5C2311764521}" srcOrd="0" destOrd="0" parTransId="{24E83C6C-9A81-4966-9707-BC5A7FE947C2}" sibTransId="{E19127D4-EB40-41CB-AE04-EA41CEC702F5}"/>
    <dgm:cxn modelId="{FCA6E3E2-E35A-420B-A45B-54E3DCAD3E49}" type="presOf" srcId="{2E11E2E5-A901-4AD1-BEE2-9947FBA7CDE9}" destId="{C0A1B28D-FB8C-4B02-BD84-7C0892F9D32E}" srcOrd="0" destOrd="0" presId="urn:microsoft.com/office/officeart/2005/8/layout/hierarchy3"/>
    <dgm:cxn modelId="{270B2E76-9F34-4634-B9D4-0E00F658CA56}" type="presOf" srcId="{24E83C6C-9A81-4966-9707-BC5A7FE947C2}" destId="{4971515D-ECE0-4D1F-B7A7-F68CB923A999}" srcOrd="0" destOrd="0" presId="urn:microsoft.com/office/officeart/2005/8/layout/hierarchy3"/>
    <dgm:cxn modelId="{21143D97-CDE6-46DA-950D-4412505D92E6}" type="presOf" srcId="{47393759-59D1-48AA-8F37-66E10EE854CF}" destId="{3D62C47E-1ABF-4499-B12E-9D49276EBDC1}" srcOrd="0" destOrd="0" presId="urn:microsoft.com/office/officeart/2005/8/layout/hierarchy3"/>
    <dgm:cxn modelId="{E93E8812-FE94-40B0-BBB6-B4B1A7CDBA1D}" type="presOf" srcId="{2F41EA6D-6EE5-4FE7-A781-5C2311764521}" destId="{67B20CB5-745A-4674-BEF6-C3B5B80ACCCC}" srcOrd="0" destOrd="0" presId="urn:microsoft.com/office/officeart/2005/8/layout/hierarchy3"/>
    <dgm:cxn modelId="{9A61F746-37BE-4641-B596-991907FA45E1}" type="presOf" srcId="{9BD4C297-F60C-40EC-8B99-DBA2A054EC55}" destId="{ED23A613-E51B-4B5E-97C8-06034241F790}" srcOrd="0" destOrd="0" presId="urn:microsoft.com/office/officeart/2005/8/layout/hierarchy3"/>
    <dgm:cxn modelId="{CC49E289-C5AB-4E4C-A919-5F9CDA518722}" type="presOf" srcId="{BCB19478-9F6F-4509-B17C-17213082F045}" destId="{2AE458E7-8FE3-4F2E-9CBB-B57634A471EA}" srcOrd="0" destOrd="0" presId="urn:microsoft.com/office/officeart/2005/8/layout/hierarchy3"/>
    <dgm:cxn modelId="{62B4873D-C40B-4D45-8E2C-64D342E3C077}" type="presOf" srcId="{5DB7ECA3-1EFC-449D-9015-0DBDDBAF5545}" destId="{AB456F75-BC69-432A-9DE5-28D8CE91BE09}" srcOrd="0" destOrd="0" presId="urn:microsoft.com/office/officeart/2005/8/layout/hierarchy3"/>
    <dgm:cxn modelId="{E502E474-69E1-41A3-A896-E49A48D09E13}" srcId="{01E4C2E1-8FFF-4A12-88BE-CC0F15C2D9AE}" destId="{2E11E2E5-A901-4AD1-BEE2-9947FBA7CDE9}" srcOrd="0" destOrd="0" parTransId="{5DB7ECA3-1EFC-449D-9015-0DBDDBAF5545}" sibTransId="{E9E4673D-7D95-475C-A78D-7549B629BF62}"/>
    <dgm:cxn modelId="{4D28E931-E396-4958-86AB-C99E6EBBB261}" srcId="{EDF1B99E-3D4D-4127-8AFB-B82740692111}" destId="{01E4C2E1-8FFF-4A12-88BE-CC0F15C2D9AE}" srcOrd="1" destOrd="0" parTransId="{E64B2601-C403-4D5E-90B2-72050F58F591}" sibTransId="{837EC80E-C5F3-4FF2-8136-B97959E3EB92}"/>
    <dgm:cxn modelId="{C42B7F32-28EA-400B-8C91-D7027CC57B0B}" type="presOf" srcId="{B7F386C9-7F48-4943-86AC-B033C07504D0}" destId="{8343D3D4-3392-429F-8D5A-6B0402C8C04E}" srcOrd="0" destOrd="0" presId="urn:microsoft.com/office/officeart/2005/8/layout/hierarchy3"/>
    <dgm:cxn modelId="{CDCE0F43-DACB-4414-AFDE-A47971F9EE83}" srcId="{01E4C2E1-8FFF-4A12-88BE-CC0F15C2D9AE}" destId="{31F41EDB-922C-4D15-AC3B-72FDF6172205}" srcOrd="1" destOrd="0" parTransId="{B7F386C9-7F48-4943-86AC-B033C07504D0}" sibTransId="{BAC25C7B-243C-4F11-9725-01B88D755C6E}"/>
    <dgm:cxn modelId="{DF7295F5-C7E4-4B8C-BD27-EF9B154C7CE9}" type="presOf" srcId="{01E4C2E1-8FFF-4A12-88BE-CC0F15C2D9AE}" destId="{28E3B24C-D74E-4A66-A595-A0979B4BCD5E}" srcOrd="0" destOrd="0" presId="urn:microsoft.com/office/officeart/2005/8/layout/hierarchy3"/>
    <dgm:cxn modelId="{BA4CC79F-4483-4063-9745-017FED391D4F}" srcId="{EDF1B99E-3D4D-4127-8AFB-B82740692111}" destId="{9BD4C297-F60C-40EC-8B99-DBA2A054EC55}" srcOrd="0" destOrd="0" parTransId="{F1B0E72D-7FB6-4083-9E26-755FC7D3F3F0}" sibTransId="{8EC53D1A-E183-4783-A4AD-4B0BDEFA6FCC}"/>
    <dgm:cxn modelId="{4043559B-3C57-4200-85D3-662CACDFE1A8}" type="presOf" srcId="{9BD4C297-F60C-40EC-8B99-DBA2A054EC55}" destId="{9088C127-E052-4A72-A6BF-85DC04ABFB81}" srcOrd="1" destOrd="0" presId="urn:microsoft.com/office/officeart/2005/8/layout/hierarchy3"/>
    <dgm:cxn modelId="{F8316663-BE9C-4201-A852-4DCF40A45653}" type="presOf" srcId="{EDF1B99E-3D4D-4127-8AFB-B82740692111}" destId="{841588DA-6B80-46A7-99B1-D5FAAAE534B1}" srcOrd="0" destOrd="0" presId="urn:microsoft.com/office/officeart/2005/8/layout/hierarchy3"/>
    <dgm:cxn modelId="{3B88DABC-D82D-4F78-ACD9-0254CE391CAA}" type="presParOf" srcId="{841588DA-6B80-46A7-99B1-D5FAAAE534B1}" destId="{79EB028B-8796-4FCE-82A0-F818AD8DF5D4}" srcOrd="0" destOrd="0" presId="urn:microsoft.com/office/officeart/2005/8/layout/hierarchy3"/>
    <dgm:cxn modelId="{DC63F396-6644-4900-B7AF-B0AA6C904CFC}" type="presParOf" srcId="{79EB028B-8796-4FCE-82A0-F818AD8DF5D4}" destId="{ED6982AF-4285-40A3-BF60-7F105649F88D}" srcOrd="0" destOrd="0" presId="urn:microsoft.com/office/officeart/2005/8/layout/hierarchy3"/>
    <dgm:cxn modelId="{36DAC47E-9796-4511-AC8A-CB536F96B22C}" type="presParOf" srcId="{ED6982AF-4285-40A3-BF60-7F105649F88D}" destId="{ED23A613-E51B-4B5E-97C8-06034241F790}" srcOrd="0" destOrd="0" presId="urn:microsoft.com/office/officeart/2005/8/layout/hierarchy3"/>
    <dgm:cxn modelId="{12CA46F7-5640-49EB-A2A5-CE58C90ECA7A}" type="presParOf" srcId="{ED6982AF-4285-40A3-BF60-7F105649F88D}" destId="{9088C127-E052-4A72-A6BF-85DC04ABFB81}" srcOrd="1" destOrd="0" presId="urn:microsoft.com/office/officeart/2005/8/layout/hierarchy3"/>
    <dgm:cxn modelId="{C53F04C0-5381-4593-B4E3-4C2288003C5E}" type="presParOf" srcId="{79EB028B-8796-4FCE-82A0-F818AD8DF5D4}" destId="{06F7CFDC-AB7F-457D-A2E0-1AFD754B80BC}" srcOrd="1" destOrd="0" presId="urn:microsoft.com/office/officeart/2005/8/layout/hierarchy3"/>
    <dgm:cxn modelId="{4BF625E7-819A-42D9-8E41-9913C35E323D}" type="presParOf" srcId="{06F7CFDC-AB7F-457D-A2E0-1AFD754B80BC}" destId="{4971515D-ECE0-4D1F-B7A7-F68CB923A999}" srcOrd="0" destOrd="0" presId="urn:microsoft.com/office/officeart/2005/8/layout/hierarchy3"/>
    <dgm:cxn modelId="{09819D8E-EF6C-4084-A778-4195EC0DE0FD}" type="presParOf" srcId="{06F7CFDC-AB7F-457D-A2E0-1AFD754B80BC}" destId="{67B20CB5-745A-4674-BEF6-C3B5B80ACCCC}" srcOrd="1" destOrd="0" presId="urn:microsoft.com/office/officeart/2005/8/layout/hierarchy3"/>
    <dgm:cxn modelId="{CCB1E9DB-38F2-4871-A944-F6849FDF5FCE}" type="presParOf" srcId="{06F7CFDC-AB7F-457D-A2E0-1AFD754B80BC}" destId="{3D62C47E-1ABF-4499-B12E-9D49276EBDC1}" srcOrd="2" destOrd="0" presId="urn:microsoft.com/office/officeart/2005/8/layout/hierarchy3"/>
    <dgm:cxn modelId="{EAD48F46-ACF2-499D-9DFD-78E2C07A3619}" type="presParOf" srcId="{06F7CFDC-AB7F-457D-A2E0-1AFD754B80BC}" destId="{2AE458E7-8FE3-4F2E-9CBB-B57634A471EA}" srcOrd="3" destOrd="0" presId="urn:microsoft.com/office/officeart/2005/8/layout/hierarchy3"/>
    <dgm:cxn modelId="{37B6C00E-EAC3-441A-80E5-CB0C92D4C8E6}" type="presParOf" srcId="{841588DA-6B80-46A7-99B1-D5FAAAE534B1}" destId="{FD0ABFC1-9D87-4F88-A067-F30F4D92B05E}" srcOrd="1" destOrd="0" presId="urn:microsoft.com/office/officeart/2005/8/layout/hierarchy3"/>
    <dgm:cxn modelId="{0DED715B-F029-4F91-9AC4-AB3B5DE7E33D}" type="presParOf" srcId="{FD0ABFC1-9D87-4F88-A067-F30F4D92B05E}" destId="{46AE3733-7213-4633-8DBB-F2DA9D950F50}" srcOrd="0" destOrd="0" presId="urn:microsoft.com/office/officeart/2005/8/layout/hierarchy3"/>
    <dgm:cxn modelId="{84210807-07D3-4235-B7FB-3FED3432D7A2}" type="presParOf" srcId="{46AE3733-7213-4633-8DBB-F2DA9D950F50}" destId="{28E3B24C-D74E-4A66-A595-A0979B4BCD5E}" srcOrd="0" destOrd="0" presId="urn:microsoft.com/office/officeart/2005/8/layout/hierarchy3"/>
    <dgm:cxn modelId="{658A3DCD-DC66-4337-95D1-B292980C728A}" type="presParOf" srcId="{46AE3733-7213-4633-8DBB-F2DA9D950F50}" destId="{F6FD113E-5A8D-4674-846C-F02C1405E582}" srcOrd="1" destOrd="0" presId="urn:microsoft.com/office/officeart/2005/8/layout/hierarchy3"/>
    <dgm:cxn modelId="{BB6C9B8E-C598-459D-AC0C-FAEFC989486E}" type="presParOf" srcId="{FD0ABFC1-9D87-4F88-A067-F30F4D92B05E}" destId="{0C7D0D64-B54F-45F7-8647-553AFB34E232}" srcOrd="1" destOrd="0" presId="urn:microsoft.com/office/officeart/2005/8/layout/hierarchy3"/>
    <dgm:cxn modelId="{068AF2EC-D1ED-4EE1-8C9C-E3120BEBB54A}" type="presParOf" srcId="{0C7D0D64-B54F-45F7-8647-553AFB34E232}" destId="{AB456F75-BC69-432A-9DE5-28D8CE91BE09}" srcOrd="0" destOrd="0" presId="urn:microsoft.com/office/officeart/2005/8/layout/hierarchy3"/>
    <dgm:cxn modelId="{327AC8DA-2AF3-42BE-BCC2-413259F7114D}" type="presParOf" srcId="{0C7D0D64-B54F-45F7-8647-553AFB34E232}" destId="{C0A1B28D-FB8C-4B02-BD84-7C0892F9D32E}" srcOrd="1" destOrd="0" presId="urn:microsoft.com/office/officeart/2005/8/layout/hierarchy3"/>
    <dgm:cxn modelId="{9AE8CD3C-E0CB-4CF6-BB49-96A40A13F6CE}" type="presParOf" srcId="{0C7D0D64-B54F-45F7-8647-553AFB34E232}" destId="{8343D3D4-3392-429F-8D5A-6B0402C8C04E}" srcOrd="2" destOrd="0" presId="urn:microsoft.com/office/officeart/2005/8/layout/hierarchy3"/>
    <dgm:cxn modelId="{24B8A39A-49C7-4261-8204-0416DDC7C13F}" type="presParOf" srcId="{0C7D0D64-B54F-45F7-8647-553AFB34E232}" destId="{389047DD-055B-40D2-AE88-938BD70C7ED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83F2E-F73F-4673-A5BF-0BA612F2BC39}"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en-GB"/>
        </a:p>
      </dgm:t>
    </dgm:pt>
    <dgm:pt modelId="{2FCE1268-D62D-4CC4-A98E-FCC850EBD1B3}">
      <dgm:prSet phldrT="[Κείμενο]" custT="1"/>
      <dgm:spPr/>
      <dgm:t>
        <a:bodyPr/>
        <a:lstStyle/>
        <a:p>
          <a:pPr algn="ctr"/>
          <a:r>
            <a:rPr lang="en-GB" sz="2200" b="1" dirty="0" smtClean="0"/>
            <a:t>Literacies</a:t>
          </a:r>
          <a:endParaRPr lang="en-GB" sz="2200" b="1" dirty="0"/>
        </a:p>
      </dgm:t>
    </dgm:pt>
    <dgm:pt modelId="{78708EB0-0398-4D6D-8F44-7DFB346F1B11}" type="parTrans" cxnId="{C00C957F-F660-450F-BD1F-F5AA371DA766}">
      <dgm:prSet/>
      <dgm:spPr/>
      <dgm:t>
        <a:bodyPr/>
        <a:lstStyle/>
        <a:p>
          <a:pPr algn="l"/>
          <a:endParaRPr lang="en-GB" sz="2200"/>
        </a:p>
      </dgm:t>
    </dgm:pt>
    <dgm:pt modelId="{248CF5FB-D541-4A4F-BF8C-801686A0AE45}" type="sibTrans" cxnId="{C00C957F-F660-450F-BD1F-F5AA371DA766}">
      <dgm:prSet/>
      <dgm:spPr/>
      <dgm:t>
        <a:bodyPr/>
        <a:lstStyle/>
        <a:p>
          <a:pPr algn="l"/>
          <a:endParaRPr lang="en-GB" sz="2200"/>
        </a:p>
      </dgm:t>
    </dgm:pt>
    <dgm:pt modelId="{919BD393-7FD2-42E7-B35D-0A1B4A1B912B}">
      <dgm:prSet custT="1"/>
      <dgm:spPr/>
      <dgm:t>
        <a:bodyPr/>
        <a:lstStyle/>
        <a:p>
          <a:pPr marL="169863" indent="0" algn="l"/>
          <a:r>
            <a:rPr lang="en-GB" sz="2200" b="1" dirty="0" smtClean="0"/>
            <a:t>Traditional Literacy</a:t>
          </a:r>
          <a:r>
            <a:rPr lang="en-GB" sz="2200" dirty="0" smtClean="0"/>
            <a:t>: reading, writing, listening, speaking </a:t>
          </a:r>
          <a:endParaRPr lang="en-GB" sz="2200" dirty="0"/>
        </a:p>
      </dgm:t>
    </dgm:pt>
    <dgm:pt modelId="{F573F382-8407-4B32-BDD3-F993E9FFB186}" type="parTrans" cxnId="{BAB35F7A-1EF9-4165-95DB-A20C2DA9EEC7}">
      <dgm:prSet custT="1"/>
      <dgm:spPr/>
      <dgm:t>
        <a:bodyPr/>
        <a:lstStyle/>
        <a:p>
          <a:pPr algn="l"/>
          <a:endParaRPr lang="en-GB" sz="2200"/>
        </a:p>
      </dgm:t>
    </dgm:pt>
    <dgm:pt modelId="{63AF5835-C56B-460F-AB28-07C53DC0E999}" type="sibTrans" cxnId="{BAB35F7A-1EF9-4165-95DB-A20C2DA9EEC7}">
      <dgm:prSet/>
      <dgm:spPr/>
      <dgm:t>
        <a:bodyPr/>
        <a:lstStyle/>
        <a:p>
          <a:pPr algn="l"/>
          <a:endParaRPr lang="en-GB" sz="2200"/>
        </a:p>
      </dgm:t>
    </dgm:pt>
    <dgm:pt modelId="{9D2377D0-514A-4EBC-AFC4-3D1D83A3FC41}">
      <dgm:prSet custT="1"/>
      <dgm:spPr/>
      <dgm:t>
        <a:bodyPr/>
        <a:lstStyle/>
        <a:p>
          <a:pPr marL="169863" indent="0" algn="l"/>
          <a:r>
            <a:rPr lang="en-GB" sz="2200" b="1" dirty="0" smtClean="0"/>
            <a:t>Visual Literacy</a:t>
          </a:r>
          <a:r>
            <a:rPr lang="en-GB" sz="2200" dirty="0" smtClean="0"/>
            <a:t>: the ability to understand &amp; produce visual images </a:t>
          </a:r>
          <a:endParaRPr lang="en-GB" sz="2200" dirty="0"/>
        </a:p>
      </dgm:t>
    </dgm:pt>
    <dgm:pt modelId="{00051AE0-94E6-42F9-8077-AC197820945D}" type="parTrans" cxnId="{EBF3B406-1B56-4E08-B612-026EA032D926}">
      <dgm:prSet custT="1"/>
      <dgm:spPr/>
      <dgm:t>
        <a:bodyPr/>
        <a:lstStyle/>
        <a:p>
          <a:pPr algn="l"/>
          <a:endParaRPr lang="en-GB" sz="2200"/>
        </a:p>
      </dgm:t>
    </dgm:pt>
    <dgm:pt modelId="{B713D069-E054-46D8-B395-8F88FE8AC228}" type="sibTrans" cxnId="{EBF3B406-1B56-4E08-B612-026EA032D926}">
      <dgm:prSet/>
      <dgm:spPr/>
      <dgm:t>
        <a:bodyPr/>
        <a:lstStyle/>
        <a:p>
          <a:pPr algn="l"/>
          <a:endParaRPr lang="en-GB" sz="2200"/>
        </a:p>
      </dgm:t>
    </dgm:pt>
    <dgm:pt modelId="{DD330B03-732F-43D7-9EE1-1763063C62EB}">
      <dgm:prSet custT="1"/>
      <dgm:spPr/>
      <dgm:t>
        <a:bodyPr/>
        <a:lstStyle/>
        <a:p>
          <a:pPr marL="169863" indent="0" algn="l"/>
          <a:r>
            <a:rPr lang="en-GB" sz="2200" b="1" dirty="0" smtClean="0"/>
            <a:t>Digital Literacy</a:t>
          </a:r>
          <a:r>
            <a:rPr lang="en-GB" sz="2200" dirty="0" smtClean="0"/>
            <a:t>: the ability to use digital technology and tools to locate and use information </a:t>
          </a:r>
          <a:endParaRPr lang="en-GB" sz="2200" dirty="0"/>
        </a:p>
      </dgm:t>
    </dgm:pt>
    <dgm:pt modelId="{E73BB6CF-577D-4DAB-AB0F-081335B00B6B}" type="parTrans" cxnId="{99C2B963-F804-464E-AF0B-BEE35AA872C2}">
      <dgm:prSet custT="1"/>
      <dgm:spPr/>
      <dgm:t>
        <a:bodyPr/>
        <a:lstStyle/>
        <a:p>
          <a:pPr algn="l"/>
          <a:endParaRPr lang="en-GB" sz="2200"/>
        </a:p>
      </dgm:t>
    </dgm:pt>
    <dgm:pt modelId="{DA90D459-7692-47E0-A127-14C795320C45}" type="sibTrans" cxnId="{99C2B963-F804-464E-AF0B-BEE35AA872C2}">
      <dgm:prSet/>
      <dgm:spPr/>
      <dgm:t>
        <a:bodyPr/>
        <a:lstStyle/>
        <a:p>
          <a:pPr algn="l"/>
          <a:endParaRPr lang="en-GB" sz="2200"/>
        </a:p>
      </dgm:t>
    </dgm:pt>
    <dgm:pt modelId="{4186400C-0F1B-4816-9D60-4B421B6B0BB6}">
      <dgm:prSet custT="1"/>
      <dgm:spPr/>
      <dgm:t>
        <a:bodyPr/>
        <a:lstStyle/>
        <a:p>
          <a:pPr marL="169863" indent="0" algn="l"/>
          <a:r>
            <a:rPr lang="en-GB" sz="2200" b="1" dirty="0" smtClean="0"/>
            <a:t>Information Literacy: </a:t>
          </a:r>
          <a:r>
            <a:rPr lang="en-GB" sz="2200" dirty="0" smtClean="0"/>
            <a:t>the ability to find, evaluate and synthesize information</a:t>
          </a:r>
          <a:endParaRPr lang="en-GB" sz="2200" dirty="0"/>
        </a:p>
      </dgm:t>
    </dgm:pt>
    <dgm:pt modelId="{9A857538-F4C4-4E69-BAD0-064043311ED4}" type="parTrans" cxnId="{874D6825-017E-44A3-8391-F3B2D10CAB51}">
      <dgm:prSet custT="1"/>
      <dgm:spPr/>
      <dgm:t>
        <a:bodyPr/>
        <a:lstStyle/>
        <a:p>
          <a:pPr algn="l"/>
          <a:endParaRPr lang="en-GB" sz="2200"/>
        </a:p>
      </dgm:t>
    </dgm:pt>
    <dgm:pt modelId="{8B0F2529-9C12-401D-8527-3609AB3CAB7A}" type="sibTrans" cxnId="{874D6825-017E-44A3-8391-F3B2D10CAB51}">
      <dgm:prSet/>
      <dgm:spPr/>
      <dgm:t>
        <a:bodyPr/>
        <a:lstStyle/>
        <a:p>
          <a:pPr algn="l"/>
          <a:endParaRPr lang="en-GB" sz="2200"/>
        </a:p>
      </dgm:t>
    </dgm:pt>
    <dgm:pt modelId="{CBB0BD3C-DB11-4B9F-95A4-0EA8D0545897}">
      <dgm:prSet custT="1"/>
      <dgm:spPr/>
      <dgm:t>
        <a:bodyPr/>
        <a:lstStyle/>
        <a:p>
          <a:pPr marL="169863" indent="0" algn="l"/>
          <a:r>
            <a:rPr lang="en-GB" sz="2200" b="1" dirty="0" smtClean="0"/>
            <a:t>Media Literacy</a:t>
          </a:r>
          <a:r>
            <a:rPr lang="en-GB" sz="2200" dirty="0" smtClean="0"/>
            <a:t>: the ability to question, analyse, evaluate &amp; create media messages </a:t>
          </a:r>
          <a:endParaRPr lang="en-GB" sz="2200" dirty="0"/>
        </a:p>
      </dgm:t>
    </dgm:pt>
    <dgm:pt modelId="{D4CD161F-7046-402E-915A-C8449CF87986}" type="parTrans" cxnId="{EC1EE74E-7F22-49BF-9FE6-B54AE6289F14}">
      <dgm:prSet custT="1"/>
      <dgm:spPr/>
      <dgm:t>
        <a:bodyPr/>
        <a:lstStyle/>
        <a:p>
          <a:pPr algn="l"/>
          <a:endParaRPr lang="en-GB" sz="2200"/>
        </a:p>
      </dgm:t>
    </dgm:pt>
    <dgm:pt modelId="{AEC05E5C-55B2-419E-8DF2-545574C6A0CB}" type="sibTrans" cxnId="{EC1EE74E-7F22-49BF-9FE6-B54AE6289F14}">
      <dgm:prSet/>
      <dgm:spPr/>
      <dgm:t>
        <a:bodyPr/>
        <a:lstStyle/>
        <a:p>
          <a:pPr algn="l"/>
          <a:endParaRPr lang="en-GB" sz="2200"/>
        </a:p>
      </dgm:t>
    </dgm:pt>
    <dgm:pt modelId="{6E2FF2F0-0439-498D-A7FC-3AB835F113C4}">
      <dgm:prSet custT="1"/>
      <dgm:spPr/>
      <dgm:t>
        <a:bodyPr/>
        <a:lstStyle/>
        <a:p>
          <a:pPr marL="169863" indent="0" algn="l"/>
          <a:r>
            <a:rPr lang="en-GB" sz="2200" b="1" dirty="0" smtClean="0"/>
            <a:t>Critical Literacy</a:t>
          </a:r>
          <a:r>
            <a:rPr lang="en-GB" sz="2200" dirty="0" smtClean="0"/>
            <a:t>: the ability to question, challenge and evaluate the meanings of texts</a:t>
          </a:r>
          <a:endParaRPr lang="en-GB" sz="2200" dirty="0"/>
        </a:p>
      </dgm:t>
    </dgm:pt>
    <dgm:pt modelId="{CF718041-E349-4C38-B284-461D6B1A7F91}" type="parTrans" cxnId="{B89B2CD7-4ED1-44A2-B00C-69DAA446D637}">
      <dgm:prSet custT="1"/>
      <dgm:spPr/>
      <dgm:t>
        <a:bodyPr/>
        <a:lstStyle/>
        <a:p>
          <a:pPr algn="l"/>
          <a:endParaRPr lang="en-GB" sz="2200"/>
        </a:p>
      </dgm:t>
    </dgm:pt>
    <dgm:pt modelId="{7E62A1DA-1670-4F52-84BC-D3BB6A1754C5}" type="sibTrans" cxnId="{B89B2CD7-4ED1-44A2-B00C-69DAA446D637}">
      <dgm:prSet/>
      <dgm:spPr/>
      <dgm:t>
        <a:bodyPr/>
        <a:lstStyle/>
        <a:p>
          <a:pPr algn="l"/>
          <a:endParaRPr lang="en-GB" sz="2200"/>
        </a:p>
      </dgm:t>
    </dgm:pt>
    <dgm:pt modelId="{BA06211A-C377-4AEF-928F-F470118D86F7}" type="pres">
      <dgm:prSet presAssocID="{76783F2E-F73F-4673-A5BF-0BA612F2BC39}" presName="Name0" presStyleCnt="0">
        <dgm:presLayoutVars>
          <dgm:chPref val="1"/>
          <dgm:dir/>
          <dgm:animOne val="branch"/>
          <dgm:animLvl val="lvl"/>
          <dgm:resizeHandles val="exact"/>
        </dgm:presLayoutVars>
      </dgm:prSet>
      <dgm:spPr/>
      <dgm:t>
        <a:bodyPr/>
        <a:lstStyle/>
        <a:p>
          <a:endParaRPr lang="en-GB"/>
        </a:p>
      </dgm:t>
    </dgm:pt>
    <dgm:pt modelId="{7CB25A0C-D60C-496B-A97A-8DC41492BE33}" type="pres">
      <dgm:prSet presAssocID="{2FCE1268-D62D-4CC4-A98E-FCC850EBD1B3}" presName="root1" presStyleCnt="0"/>
      <dgm:spPr/>
    </dgm:pt>
    <dgm:pt modelId="{9A953E28-D44A-4294-9B7B-FC27F5C6C981}" type="pres">
      <dgm:prSet presAssocID="{2FCE1268-D62D-4CC4-A98E-FCC850EBD1B3}" presName="LevelOneTextNode" presStyleLbl="node0" presStyleIdx="0" presStyleCnt="1" custScaleX="111666" custLinFactNeighborX="-29617" custLinFactNeighborY="3006">
        <dgm:presLayoutVars>
          <dgm:chPref val="3"/>
        </dgm:presLayoutVars>
      </dgm:prSet>
      <dgm:spPr/>
      <dgm:t>
        <a:bodyPr/>
        <a:lstStyle/>
        <a:p>
          <a:endParaRPr lang="en-GB"/>
        </a:p>
      </dgm:t>
    </dgm:pt>
    <dgm:pt modelId="{0F79114F-6048-4D10-A2AC-292E7C1ABE08}" type="pres">
      <dgm:prSet presAssocID="{2FCE1268-D62D-4CC4-A98E-FCC850EBD1B3}" presName="level2hierChild" presStyleCnt="0"/>
      <dgm:spPr/>
    </dgm:pt>
    <dgm:pt modelId="{AAA3D6BF-A0F1-4C83-9EA9-6369F3CE42D4}" type="pres">
      <dgm:prSet presAssocID="{F573F382-8407-4B32-BDD3-F993E9FFB186}" presName="conn2-1" presStyleLbl="parChTrans1D2" presStyleIdx="0" presStyleCnt="6"/>
      <dgm:spPr/>
      <dgm:t>
        <a:bodyPr/>
        <a:lstStyle/>
        <a:p>
          <a:endParaRPr lang="en-GB"/>
        </a:p>
      </dgm:t>
    </dgm:pt>
    <dgm:pt modelId="{A4FCB602-F85F-4CE8-A29C-CE7BAED21902}" type="pres">
      <dgm:prSet presAssocID="{F573F382-8407-4B32-BDD3-F993E9FFB186}" presName="connTx" presStyleLbl="parChTrans1D2" presStyleIdx="0" presStyleCnt="6"/>
      <dgm:spPr/>
      <dgm:t>
        <a:bodyPr/>
        <a:lstStyle/>
        <a:p>
          <a:endParaRPr lang="en-GB"/>
        </a:p>
      </dgm:t>
    </dgm:pt>
    <dgm:pt modelId="{64EE7032-229C-4EEC-9764-DD895632562E}" type="pres">
      <dgm:prSet presAssocID="{919BD393-7FD2-42E7-B35D-0A1B4A1B912B}" presName="root2" presStyleCnt="0"/>
      <dgm:spPr/>
    </dgm:pt>
    <dgm:pt modelId="{4DD66896-17E2-49C9-9EAD-B3A53DD6737C}" type="pres">
      <dgm:prSet presAssocID="{919BD393-7FD2-42E7-B35D-0A1B4A1B912B}" presName="LevelTwoTextNode" presStyleLbl="node2" presStyleIdx="0" presStyleCnt="6" custScaleX="465063">
        <dgm:presLayoutVars>
          <dgm:chPref val="3"/>
        </dgm:presLayoutVars>
      </dgm:prSet>
      <dgm:spPr/>
      <dgm:t>
        <a:bodyPr/>
        <a:lstStyle/>
        <a:p>
          <a:endParaRPr lang="en-GB"/>
        </a:p>
      </dgm:t>
    </dgm:pt>
    <dgm:pt modelId="{AE3DC95E-3163-47BC-918C-3E45F908D105}" type="pres">
      <dgm:prSet presAssocID="{919BD393-7FD2-42E7-B35D-0A1B4A1B912B}" presName="level3hierChild" presStyleCnt="0"/>
      <dgm:spPr/>
    </dgm:pt>
    <dgm:pt modelId="{5256990A-EC03-4998-A801-2FC5F9424073}" type="pres">
      <dgm:prSet presAssocID="{00051AE0-94E6-42F9-8077-AC197820945D}" presName="conn2-1" presStyleLbl="parChTrans1D2" presStyleIdx="1" presStyleCnt="6"/>
      <dgm:spPr/>
      <dgm:t>
        <a:bodyPr/>
        <a:lstStyle/>
        <a:p>
          <a:endParaRPr lang="en-GB"/>
        </a:p>
      </dgm:t>
    </dgm:pt>
    <dgm:pt modelId="{70EDAAB7-ECBC-4A3A-8449-F4C6E9625D8C}" type="pres">
      <dgm:prSet presAssocID="{00051AE0-94E6-42F9-8077-AC197820945D}" presName="connTx" presStyleLbl="parChTrans1D2" presStyleIdx="1" presStyleCnt="6"/>
      <dgm:spPr/>
      <dgm:t>
        <a:bodyPr/>
        <a:lstStyle/>
        <a:p>
          <a:endParaRPr lang="en-GB"/>
        </a:p>
      </dgm:t>
    </dgm:pt>
    <dgm:pt modelId="{9FA2DF10-7093-44F8-9E5A-A6FF11FBF0EC}" type="pres">
      <dgm:prSet presAssocID="{9D2377D0-514A-4EBC-AFC4-3D1D83A3FC41}" presName="root2" presStyleCnt="0"/>
      <dgm:spPr/>
    </dgm:pt>
    <dgm:pt modelId="{A36EFC68-D914-4A22-B8CA-508C11E0DD6C}" type="pres">
      <dgm:prSet presAssocID="{9D2377D0-514A-4EBC-AFC4-3D1D83A3FC41}" presName="LevelTwoTextNode" presStyleLbl="node2" presStyleIdx="1" presStyleCnt="6" custScaleX="465063" custScaleY="145399">
        <dgm:presLayoutVars>
          <dgm:chPref val="3"/>
        </dgm:presLayoutVars>
      </dgm:prSet>
      <dgm:spPr/>
      <dgm:t>
        <a:bodyPr/>
        <a:lstStyle/>
        <a:p>
          <a:endParaRPr lang="en-GB"/>
        </a:p>
      </dgm:t>
    </dgm:pt>
    <dgm:pt modelId="{7F5DB954-0916-4F77-86B2-8383AA85E39D}" type="pres">
      <dgm:prSet presAssocID="{9D2377D0-514A-4EBC-AFC4-3D1D83A3FC41}" presName="level3hierChild" presStyleCnt="0"/>
      <dgm:spPr/>
    </dgm:pt>
    <dgm:pt modelId="{53A4E89B-24DF-435D-B6AC-AC2A951EA666}" type="pres">
      <dgm:prSet presAssocID="{E73BB6CF-577D-4DAB-AB0F-081335B00B6B}" presName="conn2-1" presStyleLbl="parChTrans1D2" presStyleIdx="2" presStyleCnt="6"/>
      <dgm:spPr/>
      <dgm:t>
        <a:bodyPr/>
        <a:lstStyle/>
        <a:p>
          <a:endParaRPr lang="en-GB"/>
        </a:p>
      </dgm:t>
    </dgm:pt>
    <dgm:pt modelId="{64F2D3DD-AE10-4ECD-9C61-CBCE53F6F2C2}" type="pres">
      <dgm:prSet presAssocID="{E73BB6CF-577D-4DAB-AB0F-081335B00B6B}" presName="connTx" presStyleLbl="parChTrans1D2" presStyleIdx="2" presStyleCnt="6"/>
      <dgm:spPr/>
      <dgm:t>
        <a:bodyPr/>
        <a:lstStyle/>
        <a:p>
          <a:endParaRPr lang="en-GB"/>
        </a:p>
      </dgm:t>
    </dgm:pt>
    <dgm:pt modelId="{BE004121-5B4C-479A-A7AE-36285B3F7DC4}" type="pres">
      <dgm:prSet presAssocID="{DD330B03-732F-43D7-9EE1-1763063C62EB}" presName="root2" presStyleCnt="0"/>
      <dgm:spPr/>
    </dgm:pt>
    <dgm:pt modelId="{A161B88D-688D-4626-B9E3-22DAFCC2A74A}" type="pres">
      <dgm:prSet presAssocID="{DD330B03-732F-43D7-9EE1-1763063C62EB}" presName="LevelTwoTextNode" presStyleLbl="node2" presStyleIdx="2" presStyleCnt="6" custScaleX="465063" custScaleY="159668">
        <dgm:presLayoutVars>
          <dgm:chPref val="3"/>
        </dgm:presLayoutVars>
      </dgm:prSet>
      <dgm:spPr/>
      <dgm:t>
        <a:bodyPr/>
        <a:lstStyle/>
        <a:p>
          <a:endParaRPr lang="en-GB"/>
        </a:p>
      </dgm:t>
    </dgm:pt>
    <dgm:pt modelId="{B6127649-6E03-42FB-8884-A0CD518EC389}" type="pres">
      <dgm:prSet presAssocID="{DD330B03-732F-43D7-9EE1-1763063C62EB}" presName="level3hierChild" presStyleCnt="0"/>
      <dgm:spPr/>
    </dgm:pt>
    <dgm:pt modelId="{0B91F21C-7AC2-4352-8F62-5F7FF9DDAB78}" type="pres">
      <dgm:prSet presAssocID="{9A857538-F4C4-4E69-BAD0-064043311ED4}" presName="conn2-1" presStyleLbl="parChTrans1D2" presStyleIdx="3" presStyleCnt="6"/>
      <dgm:spPr/>
      <dgm:t>
        <a:bodyPr/>
        <a:lstStyle/>
        <a:p>
          <a:endParaRPr lang="en-GB"/>
        </a:p>
      </dgm:t>
    </dgm:pt>
    <dgm:pt modelId="{01B51E1E-7965-46B2-BF42-F1FAE593AD98}" type="pres">
      <dgm:prSet presAssocID="{9A857538-F4C4-4E69-BAD0-064043311ED4}" presName="connTx" presStyleLbl="parChTrans1D2" presStyleIdx="3" presStyleCnt="6"/>
      <dgm:spPr/>
      <dgm:t>
        <a:bodyPr/>
        <a:lstStyle/>
        <a:p>
          <a:endParaRPr lang="en-GB"/>
        </a:p>
      </dgm:t>
    </dgm:pt>
    <dgm:pt modelId="{CBF36747-9F37-4E4F-B53B-8CB4FE462919}" type="pres">
      <dgm:prSet presAssocID="{4186400C-0F1B-4816-9D60-4B421B6B0BB6}" presName="root2" presStyleCnt="0"/>
      <dgm:spPr/>
    </dgm:pt>
    <dgm:pt modelId="{3F7F306E-4320-45C3-826D-DC4B6E11137C}" type="pres">
      <dgm:prSet presAssocID="{4186400C-0F1B-4816-9D60-4B421B6B0BB6}" presName="LevelTwoTextNode" presStyleLbl="node2" presStyleIdx="3" presStyleCnt="6" custScaleX="465063" custScaleY="156112">
        <dgm:presLayoutVars>
          <dgm:chPref val="3"/>
        </dgm:presLayoutVars>
      </dgm:prSet>
      <dgm:spPr/>
      <dgm:t>
        <a:bodyPr/>
        <a:lstStyle/>
        <a:p>
          <a:endParaRPr lang="en-GB"/>
        </a:p>
      </dgm:t>
    </dgm:pt>
    <dgm:pt modelId="{C6583622-E160-4047-9808-8FD58EC0776D}" type="pres">
      <dgm:prSet presAssocID="{4186400C-0F1B-4816-9D60-4B421B6B0BB6}" presName="level3hierChild" presStyleCnt="0"/>
      <dgm:spPr/>
    </dgm:pt>
    <dgm:pt modelId="{C0DDFBC6-2E0C-4F33-8FC0-1044648F1189}" type="pres">
      <dgm:prSet presAssocID="{D4CD161F-7046-402E-915A-C8449CF87986}" presName="conn2-1" presStyleLbl="parChTrans1D2" presStyleIdx="4" presStyleCnt="6"/>
      <dgm:spPr/>
      <dgm:t>
        <a:bodyPr/>
        <a:lstStyle/>
        <a:p>
          <a:endParaRPr lang="en-GB"/>
        </a:p>
      </dgm:t>
    </dgm:pt>
    <dgm:pt modelId="{9C6D7A06-2C46-4F45-82D7-2F61B12035AF}" type="pres">
      <dgm:prSet presAssocID="{D4CD161F-7046-402E-915A-C8449CF87986}" presName="connTx" presStyleLbl="parChTrans1D2" presStyleIdx="4" presStyleCnt="6"/>
      <dgm:spPr/>
      <dgm:t>
        <a:bodyPr/>
        <a:lstStyle/>
        <a:p>
          <a:endParaRPr lang="en-GB"/>
        </a:p>
      </dgm:t>
    </dgm:pt>
    <dgm:pt modelId="{D95DC770-EDEB-499C-9F61-69386BC6CE65}" type="pres">
      <dgm:prSet presAssocID="{CBB0BD3C-DB11-4B9F-95A4-0EA8D0545897}" presName="root2" presStyleCnt="0"/>
      <dgm:spPr/>
    </dgm:pt>
    <dgm:pt modelId="{B14CAC6F-4EDE-4116-8ACE-CB14A89194C9}" type="pres">
      <dgm:prSet presAssocID="{CBB0BD3C-DB11-4B9F-95A4-0EA8D0545897}" presName="LevelTwoTextNode" presStyleLbl="node2" presStyleIdx="4" presStyleCnt="6" custScaleX="465063" custScaleY="138482">
        <dgm:presLayoutVars>
          <dgm:chPref val="3"/>
        </dgm:presLayoutVars>
      </dgm:prSet>
      <dgm:spPr/>
      <dgm:t>
        <a:bodyPr/>
        <a:lstStyle/>
        <a:p>
          <a:endParaRPr lang="en-GB"/>
        </a:p>
      </dgm:t>
    </dgm:pt>
    <dgm:pt modelId="{E935CDD3-7780-485E-B462-A9B016A30233}" type="pres">
      <dgm:prSet presAssocID="{CBB0BD3C-DB11-4B9F-95A4-0EA8D0545897}" presName="level3hierChild" presStyleCnt="0"/>
      <dgm:spPr/>
    </dgm:pt>
    <dgm:pt modelId="{169722E1-BA1D-4157-8F76-61CC449EF5CA}" type="pres">
      <dgm:prSet presAssocID="{CF718041-E349-4C38-B284-461D6B1A7F91}" presName="conn2-1" presStyleLbl="parChTrans1D2" presStyleIdx="5" presStyleCnt="6"/>
      <dgm:spPr/>
      <dgm:t>
        <a:bodyPr/>
        <a:lstStyle/>
        <a:p>
          <a:endParaRPr lang="en-GB"/>
        </a:p>
      </dgm:t>
    </dgm:pt>
    <dgm:pt modelId="{A2792A17-6563-404C-BD2B-9A1EE9E89C9C}" type="pres">
      <dgm:prSet presAssocID="{CF718041-E349-4C38-B284-461D6B1A7F91}" presName="connTx" presStyleLbl="parChTrans1D2" presStyleIdx="5" presStyleCnt="6"/>
      <dgm:spPr/>
      <dgm:t>
        <a:bodyPr/>
        <a:lstStyle/>
        <a:p>
          <a:endParaRPr lang="en-GB"/>
        </a:p>
      </dgm:t>
    </dgm:pt>
    <dgm:pt modelId="{9266217E-7EA7-41F0-98F4-CACA47EDFC4C}" type="pres">
      <dgm:prSet presAssocID="{6E2FF2F0-0439-498D-A7FC-3AB835F113C4}" presName="root2" presStyleCnt="0"/>
      <dgm:spPr/>
    </dgm:pt>
    <dgm:pt modelId="{351A473C-85C6-4C63-975B-E76D10B04B81}" type="pres">
      <dgm:prSet presAssocID="{6E2FF2F0-0439-498D-A7FC-3AB835F113C4}" presName="LevelTwoTextNode" presStyleLbl="node2" presStyleIdx="5" presStyleCnt="6" custScaleX="465063" custScaleY="155207">
        <dgm:presLayoutVars>
          <dgm:chPref val="3"/>
        </dgm:presLayoutVars>
      </dgm:prSet>
      <dgm:spPr/>
      <dgm:t>
        <a:bodyPr/>
        <a:lstStyle/>
        <a:p>
          <a:endParaRPr lang="en-GB"/>
        </a:p>
      </dgm:t>
    </dgm:pt>
    <dgm:pt modelId="{081DBBE2-71A7-4AD5-B270-EA8C80F6DC63}" type="pres">
      <dgm:prSet presAssocID="{6E2FF2F0-0439-498D-A7FC-3AB835F113C4}" presName="level3hierChild" presStyleCnt="0"/>
      <dgm:spPr/>
    </dgm:pt>
  </dgm:ptLst>
  <dgm:cxnLst>
    <dgm:cxn modelId="{98BD98C6-683B-48DA-95F5-D8E16391A17D}" type="presOf" srcId="{4186400C-0F1B-4816-9D60-4B421B6B0BB6}" destId="{3F7F306E-4320-45C3-826D-DC4B6E11137C}" srcOrd="0" destOrd="0" presId="urn:microsoft.com/office/officeart/2008/layout/HorizontalMultiLevelHierarchy"/>
    <dgm:cxn modelId="{67439D8B-F1D7-4FF1-9FF2-22902F07B1E2}" type="presOf" srcId="{2FCE1268-D62D-4CC4-A98E-FCC850EBD1B3}" destId="{9A953E28-D44A-4294-9B7B-FC27F5C6C981}" srcOrd="0" destOrd="0" presId="urn:microsoft.com/office/officeart/2008/layout/HorizontalMultiLevelHierarchy"/>
    <dgm:cxn modelId="{94987CB8-C131-4A2E-9406-6724D8415F4D}" type="presOf" srcId="{00051AE0-94E6-42F9-8077-AC197820945D}" destId="{5256990A-EC03-4998-A801-2FC5F9424073}" srcOrd="0" destOrd="0" presId="urn:microsoft.com/office/officeart/2008/layout/HorizontalMultiLevelHierarchy"/>
    <dgm:cxn modelId="{47C5B008-6A4A-49D6-A676-648C91A8563E}" type="presOf" srcId="{6E2FF2F0-0439-498D-A7FC-3AB835F113C4}" destId="{351A473C-85C6-4C63-975B-E76D10B04B81}" srcOrd="0" destOrd="0" presId="urn:microsoft.com/office/officeart/2008/layout/HorizontalMultiLevelHierarchy"/>
    <dgm:cxn modelId="{874D6825-017E-44A3-8391-F3B2D10CAB51}" srcId="{2FCE1268-D62D-4CC4-A98E-FCC850EBD1B3}" destId="{4186400C-0F1B-4816-9D60-4B421B6B0BB6}" srcOrd="3" destOrd="0" parTransId="{9A857538-F4C4-4E69-BAD0-064043311ED4}" sibTransId="{8B0F2529-9C12-401D-8527-3609AB3CAB7A}"/>
    <dgm:cxn modelId="{EC1EE74E-7F22-49BF-9FE6-B54AE6289F14}" srcId="{2FCE1268-D62D-4CC4-A98E-FCC850EBD1B3}" destId="{CBB0BD3C-DB11-4B9F-95A4-0EA8D0545897}" srcOrd="4" destOrd="0" parTransId="{D4CD161F-7046-402E-915A-C8449CF87986}" sibTransId="{AEC05E5C-55B2-419E-8DF2-545574C6A0CB}"/>
    <dgm:cxn modelId="{2503F062-E4D4-4204-88D1-85B4C143CCED}" type="presOf" srcId="{CF718041-E349-4C38-B284-461D6B1A7F91}" destId="{169722E1-BA1D-4157-8F76-61CC449EF5CA}" srcOrd="0" destOrd="0" presId="urn:microsoft.com/office/officeart/2008/layout/HorizontalMultiLevelHierarchy"/>
    <dgm:cxn modelId="{1A80B966-31FA-4D38-9263-0BD6B46B9435}" type="presOf" srcId="{76783F2E-F73F-4673-A5BF-0BA612F2BC39}" destId="{BA06211A-C377-4AEF-928F-F470118D86F7}" srcOrd="0" destOrd="0" presId="urn:microsoft.com/office/officeart/2008/layout/HorizontalMultiLevelHierarchy"/>
    <dgm:cxn modelId="{C6A88770-17F5-47E6-8D26-A946EF4CA59B}" type="presOf" srcId="{9A857538-F4C4-4E69-BAD0-064043311ED4}" destId="{0B91F21C-7AC2-4352-8F62-5F7FF9DDAB78}" srcOrd="0" destOrd="0" presId="urn:microsoft.com/office/officeart/2008/layout/HorizontalMultiLevelHierarchy"/>
    <dgm:cxn modelId="{62856798-6FCA-4A0E-B4A9-5279244BA96E}" type="presOf" srcId="{D4CD161F-7046-402E-915A-C8449CF87986}" destId="{9C6D7A06-2C46-4F45-82D7-2F61B12035AF}" srcOrd="1" destOrd="0" presId="urn:microsoft.com/office/officeart/2008/layout/HorizontalMultiLevelHierarchy"/>
    <dgm:cxn modelId="{79823964-12C3-4BB4-98AE-0537E183770C}" type="presOf" srcId="{F573F382-8407-4B32-BDD3-F993E9FFB186}" destId="{A4FCB602-F85F-4CE8-A29C-CE7BAED21902}" srcOrd="1" destOrd="0" presId="urn:microsoft.com/office/officeart/2008/layout/HorizontalMultiLevelHierarchy"/>
    <dgm:cxn modelId="{426AB43E-F96C-4AEC-A2FC-A29B2D810019}" type="presOf" srcId="{00051AE0-94E6-42F9-8077-AC197820945D}" destId="{70EDAAB7-ECBC-4A3A-8449-F4C6E9625D8C}" srcOrd="1" destOrd="0" presId="urn:microsoft.com/office/officeart/2008/layout/HorizontalMultiLevelHierarchy"/>
    <dgm:cxn modelId="{0B729DAE-656D-428E-8F17-D8D3E1237468}" type="presOf" srcId="{E73BB6CF-577D-4DAB-AB0F-081335B00B6B}" destId="{53A4E89B-24DF-435D-B6AC-AC2A951EA666}" srcOrd="0" destOrd="0" presId="urn:microsoft.com/office/officeart/2008/layout/HorizontalMultiLevelHierarchy"/>
    <dgm:cxn modelId="{EBF3B406-1B56-4E08-B612-026EA032D926}" srcId="{2FCE1268-D62D-4CC4-A98E-FCC850EBD1B3}" destId="{9D2377D0-514A-4EBC-AFC4-3D1D83A3FC41}" srcOrd="1" destOrd="0" parTransId="{00051AE0-94E6-42F9-8077-AC197820945D}" sibTransId="{B713D069-E054-46D8-B395-8F88FE8AC228}"/>
    <dgm:cxn modelId="{C691C0E5-EB2C-4685-AEE1-65695E266C08}" type="presOf" srcId="{E73BB6CF-577D-4DAB-AB0F-081335B00B6B}" destId="{64F2D3DD-AE10-4ECD-9C61-CBCE53F6F2C2}" srcOrd="1" destOrd="0" presId="urn:microsoft.com/office/officeart/2008/layout/HorizontalMultiLevelHierarchy"/>
    <dgm:cxn modelId="{C00C957F-F660-450F-BD1F-F5AA371DA766}" srcId="{76783F2E-F73F-4673-A5BF-0BA612F2BC39}" destId="{2FCE1268-D62D-4CC4-A98E-FCC850EBD1B3}" srcOrd="0" destOrd="0" parTransId="{78708EB0-0398-4D6D-8F44-7DFB346F1B11}" sibTransId="{248CF5FB-D541-4A4F-BF8C-801686A0AE45}"/>
    <dgm:cxn modelId="{A2196EB2-17E9-444D-87CF-125E4438EAE0}" type="presOf" srcId="{CF718041-E349-4C38-B284-461D6B1A7F91}" destId="{A2792A17-6563-404C-BD2B-9A1EE9E89C9C}" srcOrd="1" destOrd="0" presId="urn:microsoft.com/office/officeart/2008/layout/HorizontalMultiLevelHierarchy"/>
    <dgm:cxn modelId="{B89B2CD7-4ED1-44A2-B00C-69DAA446D637}" srcId="{2FCE1268-D62D-4CC4-A98E-FCC850EBD1B3}" destId="{6E2FF2F0-0439-498D-A7FC-3AB835F113C4}" srcOrd="5" destOrd="0" parTransId="{CF718041-E349-4C38-B284-461D6B1A7F91}" sibTransId="{7E62A1DA-1670-4F52-84BC-D3BB6A1754C5}"/>
    <dgm:cxn modelId="{689F2D73-9BCF-4D94-85C2-C90E4C3E203D}" type="presOf" srcId="{9A857538-F4C4-4E69-BAD0-064043311ED4}" destId="{01B51E1E-7965-46B2-BF42-F1FAE593AD98}" srcOrd="1" destOrd="0" presId="urn:microsoft.com/office/officeart/2008/layout/HorizontalMultiLevelHierarchy"/>
    <dgm:cxn modelId="{BE133B81-8031-4363-8635-981F76193E6A}" type="presOf" srcId="{9D2377D0-514A-4EBC-AFC4-3D1D83A3FC41}" destId="{A36EFC68-D914-4A22-B8CA-508C11E0DD6C}" srcOrd="0" destOrd="0" presId="urn:microsoft.com/office/officeart/2008/layout/HorizontalMultiLevelHierarchy"/>
    <dgm:cxn modelId="{99C2B963-F804-464E-AF0B-BEE35AA872C2}" srcId="{2FCE1268-D62D-4CC4-A98E-FCC850EBD1B3}" destId="{DD330B03-732F-43D7-9EE1-1763063C62EB}" srcOrd="2" destOrd="0" parTransId="{E73BB6CF-577D-4DAB-AB0F-081335B00B6B}" sibTransId="{DA90D459-7692-47E0-A127-14C795320C45}"/>
    <dgm:cxn modelId="{D1E2FFCF-77B2-4189-A298-CAD67E96BD9C}" type="presOf" srcId="{CBB0BD3C-DB11-4B9F-95A4-0EA8D0545897}" destId="{B14CAC6F-4EDE-4116-8ACE-CB14A89194C9}" srcOrd="0" destOrd="0" presId="urn:microsoft.com/office/officeart/2008/layout/HorizontalMultiLevelHierarchy"/>
    <dgm:cxn modelId="{2F1A5577-FB5B-495D-ABC2-678F8B18DFD5}" type="presOf" srcId="{DD330B03-732F-43D7-9EE1-1763063C62EB}" destId="{A161B88D-688D-4626-B9E3-22DAFCC2A74A}" srcOrd="0" destOrd="0" presId="urn:microsoft.com/office/officeart/2008/layout/HorizontalMultiLevelHierarchy"/>
    <dgm:cxn modelId="{C226EBE8-2CD1-4C0E-A584-5EF426AA6234}" type="presOf" srcId="{919BD393-7FD2-42E7-B35D-0A1B4A1B912B}" destId="{4DD66896-17E2-49C9-9EAD-B3A53DD6737C}" srcOrd="0" destOrd="0" presId="urn:microsoft.com/office/officeart/2008/layout/HorizontalMultiLevelHierarchy"/>
    <dgm:cxn modelId="{D2CDB115-9F90-474A-ACCF-5FC92FBDF1F5}" type="presOf" srcId="{D4CD161F-7046-402E-915A-C8449CF87986}" destId="{C0DDFBC6-2E0C-4F33-8FC0-1044648F1189}" srcOrd="0" destOrd="0" presId="urn:microsoft.com/office/officeart/2008/layout/HorizontalMultiLevelHierarchy"/>
    <dgm:cxn modelId="{BAB35F7A-1EF9-4165-95DB-A20C2DA9EEC7}" srcId="{2FCE1268-D62D-4CC4-A98E-FCC850EBD1B3}" destId="{919BD393-7FD2-42E7-B35D-0A1B4A1B912B}" srcOrd="0" destOrd="0" parTransId="{F573F382-8407-4B32-BDD3-F993E9FFB186}" sibTransId="{63AF5835-C56B-460F-AB28-07C53DC0E999}"/>
    <dgm:cxn modelId="{A32B4864-2541-4972-973E-DA79E056CB94}" type="presOf" srcId="{F573F382-8407-4B32-BDD3-F993E9FFB186}" destId="{AAA3D6BF-A0F1-4C83-9EA9-6369F3CE42D4}" srcOrd="0" destOrd="0" presId="urn:microsoft.com/office/officeart/2008/layout/HorizontalMultiLevelHierarchy"/>
    <dgm:cxn modelId="{9F3AE6B8-5BE5-4B05-AC7D-757E9555A118}" type="presParOf" srcId="{BA06211A-C377-4AEF-928F-F470118D86F7}" destId="{7CB25A0C-D60C-496B-A97A-8DC41492BE33}" srcOrd="0" destOrd="0" presId="urn:microsoft.com/office/officeart/2008/layout/HorizontalMultiLevelHierarchy"/>
    <dgm:cxn modelId="{85AC5CB6-A3A1-42CA-9E71-25C8435EA458}" type="presParOf" srcId="{7CB25A0C-D60C-496B-A97A-8DC41492BE33}" destId="{9A953E28-D44A-4294-9B7B-FC27F5C6C981}" srcOrd="0" destOrd="0" presId="urn:microsoft.com/office/officeart/2008/layout/HorizontalMultiLevelHierarchy"/>
    <dgm:cxn modelId="{E87E739C-60F7-476B-98B1-D64C5DA4DB5C}" type="presParOf" srcId="{7CB25A0C-D60C-496B-A97A-8DC41492BE33}" destId="{0F79114F-6048-4D10-A2AC-292E7C1ABE08}" srcOrd="1" destOrd="0" presId="urn:microsoft.com/office/officeart/2008/layout/HorizontalMultiLevelHierarchy"/>
    <dgm:cxn modelId="{1C1850D3-9C38-4E66-8167-91D66B9FC6AF}" type="presParOf" srcId="{0F79114F-6048-4D10-A2AC-292E7C1ABE08}" destId="{AAA3D6BF-A0F1-4C83-9EA9-6369F3CE42D4}" srcOrd="0" destOrd="0" presId="urn:microsoft.com/office/officeart/2008/layout/HorizontalMultiLevelHierarchy"/>
    <dgm:cxn modelId="{A48F4373-E60B-454D-8FAC-FFC1098EEE11}" type="presParOf" srcId="{AAA3D6BF-A0F1-4C83-9EA9-6369F3CE42D4}" destId="{A4FCB602-F85F-4CE8-A29C-CE7BAED21902}" srcOrd="0" destOrd="0" presId="urn:microsoft.com/office/officeart/2008/layout/HorizontalMultiLevelHierarchy"/>
    <dgm:cxn modelId="{7DF6BBAA-F9C6-4D5D-9B73-3C42901273E0}" type="presParOf" srcId="{0F79114F-6048-4D10-A2AC-292E7C1ABE08}" destId="{64EE7032-229C-4EEC-9764-DD895632562E}" srcOrd="1" destOrd="0" presId="urn:microsoft.com/office/officeart/2008/layout/HorizontalMultiLevelHierarchy"/>
    <dgm:cxn modelId="{55AE9AF3-ED2D-45B6-AEF3-CEEF2FFC553F}" type="presParOf" srcId="{64EE7032-229C-4EEC-9764-DD895632562E}" destId="{4DD66896-17E2-49C9-9EAD-B3A53DD6737C}" srcOrd="0" destOrd="0" presId="urn:microsoft.com/office/officeart/2008/layout/HorizontalMultiLevelHierarchy"/>
    <dgm:cxn modelId="{519D5F49-7B5C-4846-B980-2F612B65957C}" type="presParOf" srcId="{64EE7032-229C-4EEC-9764-DD895632562E}" destId="{AE3DC95E-3163-47BC-918C-3E45F908D105}" srcOrd="1" destOrd="0" presId="urn:microsoft.com/office/officeart/2008/layout/HorizontalMultiLevelHierarchy"/>
    <dgm:cxn modelId="{24C7E2F3-DA7A-4667-B46F-1D631D462E82}" type="presParOf" srcId="{0F79114F-6048-4D10-A2AC-292E7C1ABE08}" destId="{5256990A-EC03-4998-A801-2FC5F9424073}" srcOrd="2" destOrd="0" presId="urn:microsoft.com/office/officeart/2008/layout/HorizontalMultiLevelHierarchy"/>
    <dgm:cxn modelId="{04F1D2A4-D1BC-46AE-B741-436C80083E07}" type="presParOf" srcId="{5256990A-EC03-4998-A801-2FC5F9424073}" destId="{70EDAAB7-ECBC-4A3A-8449-F4C6E9625D8C}" srcOrd="0" destOrd="0" presId="urn:microsoft.com/office/officeart/2008/layout/HorizontalMultiLevelHierarchy"/>
    <dgm:cxn modelId="{FE19B169-37AF-46CB-9989-BC0F3D6CE22B}" type="presParOf" srcId="{0F79114F-6048-4D10-A2AC-292E7C1ABE08}" destId="{9FA2DF10-7093-44F8-9E5A-A6FF11FBF0EC}" srcOrd="3" destOrd="0" presId="urn:microsoft.com/office/officeart/2008/layout/HorizontalMultiLevelHierarchy"/>
    <dgm:cxn modelId="{1A4E74CA-647D-4E82-813E-BA5098644EB5}" type="presParOf" srcId="{9FA2DF10-7093-44F8-9E5A-A6FF11FBF0EC}" destId="{A36EFC68-D914-4A22-B8CA-508C11E0DD6C}" srcOrd="0" destOrd="0" presId="urn:microsoft.com/office/officeart/2008/layout/HorizontalMultiLevelHierarchy"/>
    <dgm:cxn modelId="{F68FBB9C-C747-4EB6-BD85-EE30C604A8DF}" type="presParOf" srcId="{9FA2DF10-7093-44F8-9E5A-A6FF11FBF0EC}" destId="{7F5DB954-0916-4F77-86B2-8383AA85E39D}" srcOrd="1" destOrd="0" presId="urn:microsoft.com/office/officeart/2008/layout/HorizontalMultiLevelHierarchy"/>
    <dgm:cxn modelId="{7ED0118E-D634-4D89-A447-7E6962B116EE}" type="presParOf" srcId="{0F79114F-6048-4D10-A2AC-292E7C1ABE08}" destId="{53A4E89B-24DF-435D-B6AC-AC2A951EA666}" srcOrd="4" destOrd="0" presId="urn:microsoft.com/office/officeart/2008/layout/HorizontalMultiLevelHierarchy"/>
    <dgm:cxn modelId="{F1D207CA-7911-4771-ADAF-71809AC46EBB}" type="presParOf" srcId="{53A4E89B-24DF-435D-B6AC-AC2A951EA666}" destId="{64F2D3DD-AE10-4ECD-9C61-CBCE53F6F2C2}" srcOrd="0" destOrd="0" presId="urn:microsoft.com/office/officeart/2008/layout/HorizontalMultiLevelHierarchy"/>
    <dgm:cxn modelId="{20E88212-9FDE-4392-8435-D8A986B465C7}" type="presParOf" srcId="{0F79114F-6048-4D10-A2AC-292E7C1ABE08}" destId="{BE004121-5B4C-479A-A7AE-36285B3F7DC4}" srcOrd="5" destOrd="0" presId="urn:microsoft.com/office/officeart/2008/layout/HorizontalMultiLevelHierarchy"/>
    <dgm:cxn modelId="{97D50E73-B0CF-4216-AF59-54FCBD1F3464}" type="presParOf" srcId="{BE004121-5B4C-479A-A7AE-36285B3F7DC4}" destId="{A161B88D-688D-4626-B9E3-22DAFCC2A74A}" srcOrd="0" destOrd="0" presId="urn:microsoft.com/office/officeart/2008/layout/HorizontalMultiLevelHierarchy"/>
    <dgm:cxn modelId="{ECE0969B-283A-4A1F-8321-29592035C935}" type="presParOf" srcId="{BE004121-5B4C-479A-A7AE-36285B3F7DC4}" destId="{B6127649-6E03-42FB-8884-A0CD518EC389}" srcOrd="1" destOrd="0" presId="urn:microsoft.com/office/officeart/2008/layout/HorizontalMultiLevelHierarchy"/>
    <dgm:cxn modelId="{AB36B391-408A-41ED-BA3A-96C738A1E277}" type="presParOf" srcId="{0F79114F-6048-4D10-A2AC-292E7C1ABE08}" destId="{0B91F21C-7AC2-4352-8F62-5F7FF9DDAB78}" srcOrd="6" destOrd="0" presId="urn:microsoft.com/office/officeart/2008/layout/HorizontalMultiLevelHierarchy"/>
    <dgm:cxn modelId="{B9D5AC3C-BB05-44E9-B84C-74602088DB16}" type="presParOf" srcId="{0B91F21C-7AC2-4352-8F62-5F7FF9DDAB78}" destId="{01B51E1E-7965-46B2-BF42-F1FAE593AD98}" srcOrd="0" destOrd="0" presId="urn:microsoft.com/office/officeart/2008/layout/HorizontalMultiLevelHierarchy"/>
    <dgm:cxn modelId="{14109268-5A63-4FB7-BBDF-4D0473EED961}" type="presParOf" srcId="{0F79114F-6048-4D10-A2AC-292E7C1ABE08}" destId="{CBF36747-9F37-4E4F-B53B-8CB4FE462919}" srcOrd="7" destOrd="0" presId="urn:microsoft.com/office/officeart/2008/layout/HorizontalMultiLevelHierarchy"/>
    <dgm:cxn modelId="{03CE9CBA-69F2-4FB3-A51C-AB3A89F67EAF}" type="presParOf" srcId="{CBF36747-9F37-4E4F-B53B-8CB4FE462919}" destId="{3F7F306E-4320-45C3-826D-DC4B6E11137C}" srcOrd="0" destOrd="0" presId="urn:microsoft.com/office/officeart/2008/layout/HorizontalMultiLevelHierarchy"/>
    <dgm:cxn modelId="{40EE2994-6424-46FC-B2D9-A8B560C02871}" type="presParOf" srcId="{CBF36747-9F37-4E4F-B53B-8CB4FE462919}" destId="{C6583622-E160-4047-9808-8FD58EC0776D}" srcOrd="1" destOrd="0" presId="urn:microsoft.com/office/officeart/2008/layout/HorizontalMultiLevelHierarchy"/>
    <dgm:cxn modelId="{79544AA0-2133-4EAD-93C9-37CB65FF847B}" type="presParOf" srcId="{0F79114F-6048-4D10-A2AC-292E7C1ABE08}" destId="{C0DDFBC6-2E0C-4F33-8FC0-1044648F1189}" srcOrd="8" destOrd="0" presId="urn:microsoft.com/office/officeart/2008/layout/HorizontalMultiLevelHierarchy"/>
    <dgm:cxn modelId="{83725AEE-5E1F-4576-AB78-74085EFBA805}" type="presParOf" srcId="{C0DDFBC6-2E0C-4F33-8FC0-1044648F1189}" destId="{9C6D7A06-2C46-4F45-82D7-2F61B12035AF}" srcOrd="0" destOrd="0" presId="urn:microsoft.com/office/officeart/2008/layout/HorizontalMultiLevelHierarchy"/>
    <dgm:cxn modelId="{0B69B093-C90E-4964-AD25-FD94CCE52E5D}" type="presParOf" srcId="{0F79114F-6048-4D10-A2AC-292E7C1ABE08}" destId="{D95DC770-EDEB-499C-9F61-69386BC6CE65}" srcOrd="9" destOrd="0" presId="urn:microsoft.com/office/officeart/2008/layout/HorizontalMultiLevelHierarchy"/>
    <dgm:cxn modelId="{1CF6E5DB-1FA8-462B-B3F2-AE9F98130F37}" type="presParOf" srcId="{D95DC770-EDEB-499C-9F61-69386BC6CE65}" destId="{B14CAC6F-4EDE-4116-8ACE-CB14A89194C9}" srcOrd="0" destOrd="0" presId="urn:microsoft.com/office/officeart/2008/layout/HorizontalMultiLevelHierarchy"/>
    <dgm:cxn modelId="{D637E727-3043-4EFD-B8E9-8176F329C060}" type="presParOf" srcId="{D95DC770-EDEB-499C-9F61-69386BC6CE65}" destId="{E935CDD3-7780-485E-B462-A9B016A30233}" srcOrd="1" destOrd="0" presId="urn:microsoft.com/office/officeart/2008/layout/HorizontalMultiLevelHierarchy"/>
    <dgm:cxn modelId="{4EED39FA-192E-47DE-ACE9-DC3A2D239C8E}" type="presParOf" srcId="{0F79114F-6048-4D10-A2AC-292E7C1ABE08}" destId="{169722E1-BA1D-4157-8F76-61CC449EF5CA}" srcOrd="10" destOrd="0" presId="urn:microsoft.com/office/officeart/2008/layout/HorizontalMultiLevelHierarchy"/>
    <dgm:cxn modelId="{0083614A-04C9-4C4C-97A3-617B60C4F1AF}" type="presParOf" srcId="{169722E1-BA1D-4157-8F76-61CC449EF5CA}" destId="{A2792A17-6563-404C-BD2B-9A1EE9E89C9C}" srcOrd="0" destOrd="0" presId="urn:microsoft.com/office/officeart/2008/layout/HorizontalMultiLevelHierarchy"/>
    <dgm:cxn modelId="{3176296A-A12F-43B2-A9E3-6A035A40638E}" type="presParOf" srcId="{0F79114F-6048-4D10-A2AC-292E7C1ABE08}" destId="{9266217E-7EA7-41F0-98F4-CACA47EDFC4C}" srcOrd="11" destOrd="0" presId="urn:microsoft.com/office/officeart/2008/layout/HorizontalMultiLevelHierarchy"/>
    <dgm:cxn modelId="{7A7FF8C5-F419-4845-820D-0156FF6B07AF}" type="presParOf" srcId="{9266217E-7EA7-41F0-98F4-CACA47EDFC4C}" destId="{351A473C-85C6-4C63-975B-E76D10B04B81}" srcOrd="0" destOrd="0" presId="urn:microsoft.com/office/officeart/2008/layout/HorizontalMultiLevelHierarchy"/>
    <dgm:cxn modelId="{BC043F0A-6711-4688-A28F-BF0059EA4174}" type="presParOf" srcId="{9266217E-7EA7-41F0-98F4-CACA47EDFC4C}" destId="{081DBBE2-71A7-4AD5-B270-EA8C80F6DC6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3A613-E51B-4B5E-97C8-06034241F790}">
      <dsp:nvSpPr>
        <dsp:cNvPr id="0" name=""/>
        <dsp:cNvSpPr/>
      </dsp:nvSpPr>
      <dsp:spPr>
        <a:xfrm>
          <a:off x="492" y="200604"/>
          <a:ext cx="1794495" cy="897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0" kern="1200" dirty="0" smtClean="0"/>
            <a:t>Receptive skills</a:t>
          </a:r>
          <a:endParaRPr lang="en-GB" sz="2800" b="0" kern="1200" dirty="0"/>
        </a:p>
      </dsp:txBody>
      <dsp:txXfrm>
        <a:off x="26771" y="226883"/>
        <a:ext cx="1741937" cy="844689"/>
      </dsp:txXfrm>
    </dsp:sp>
    <dsp:sp modelId="{4971515D-ECE0-4D1F-B7A7-F68CB923A999}">
      <dsp:nvSpPr>
        <dsp:cNvPr id="0" name=""/>
        <dsp:cNvSpPr/>
      </dsp:nvSpPr>
      <dsp:spPr>
        <a:xfrm>
          <a:off x="179942" y="1097851"/>
          <a:ext cx="179449" cy="672935"/>
        </a:xfrm>
        <a:custGeom>
          <a:avLst/>
          <a:gdLst/>
          <a:ahLst/>
          <a:cxnLst/>
          <a:rect l="0" t="0" r="0" b="0"/>
          <a:pathLst>
            <a:path>
              <a:moveTo>
                <a:pt x="0" y="0"/>
              </a:moveTo>
              <a:lnTo>
                <a:pt x="0" y="672935"/>
              </a:lnTo>
              <a:lnTo>
                <a:pt x="179449" y="67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B20CB5-745A-4674-BEF6-C3B5B80ACCCC}">
      <dsp:nvSpPr>
        <dsp:cNvPr id="0" name=""/>
        <dsp:cNvSpPr/>
      </dsp:nvSpPr>
      <dsp:spPr>
        <a:xfrm>
          <a:off x="359392" y="1322163"/>
          <a:ext cx="1435596" cy="8972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Reading</a:t>
          </a:r>
          <a:endParaRPr lang="en-US" sz="2400" b="0" kern="1200" dirty="0"/>
        </a:p>
      </dsp:txBody>
      <dsp:txXfrm>
        <a:off x="385671" y="1348442"/>
        <a:ext cx="1383038" cy="844689"/>
      </dsp:txXfrm>
    </dsp:sp>
    <dsp:sp modelId="{3D62C47E-1ABF-4499-B12E-9D49276EBDC1}">
      <dsp:nvSpPr>
        <dsp:cNvPr id="0" name=""/>
        <dsp:cNvSpPr/>
      </dsp:nvSpPr>
      <dsp:spPr>
        <a:xfrm>
          <a:off x="179942" y="1097851"/>
          <a:ext cx="179449" cy="1794495"/>
        </a:xfrm>
        <a:custGeom>
          <a:avLst/>
          <a:gdLst/>
          <a:ahLst/>
          <a:cxnLst/>
          <a:rect l="0" t="0" r="0" b="0"/>
          <a:pathLst>
            <a:path>
              <a:moveTo>
                <a:pt x="0" y="0"/>
              </a:moveTo>
              <a:lnTo>
                <a:pt x="0" y="1794495"/>
              </a:lnTo>
              <a:lnTo>
                <a:pt x="179449" y="1794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E458E7-8FE3-4F2E-9CBB-B57634A471EA}">
      <dsp:nvSpPr>
        <dsp:cNvPr id="0" name=""/>
        <dsp:cNvSpPr/>
      </dsp:nvSpPr>
      <dsp:spPr>
        <a:xfrm>
          <a:off x="359392" y="2443723"/>
          <a:ext cx="1435596" cy="8972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Listening</a:t>
          </a:r>
          <a:endParaRPr lang="en-US" sz="2400" b="0" kern="1200" dirty="0"/>
        </a:p>
      </dsp:txBody>
      <dsp:txXfrm>
        <a:off x="385671" y="2470002"/>
        <a:ext cx="1383038" cy="844689"/>
      </dsp:txXfrm>
    </dsp:sp>
    <dsp:sp modelId="{28E3B24C-D74E-4A66-A595-A0979B4BCD5E}">
      <dsp:nvSpPr>
        <dsp:cNvPr id="0" name=""/>
        <dsp:cNvSpPr/>
      </dsp:nvSpPr>
      <dsp:spPr>
        <a:xfrm>
          <a:off x="2243611" y="200604"/>
          <a:ext cx="1794495" cy="897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0" kern="1200" dirty="0" smtClean="0"/>
            <a:t>Productive skills</a:t>
          </a:r>
          <a:endParaRPr lang="en-GB" sz="2800" b="0" kern="1200" dirty="0"/>
        </a:p>
      </dsp:txBody>
      <dsp:txXfrm>
        <a:off x="2269890" y="226883"/>
        <a:ext cx="1741937" cy="844689"/>
      </dsp:txXfrm>
    </dsp:sp>
    <dsp:sp modelId="{AB456F75-BC69-432A-9DE5-28D8CE91BE09}">
      <dsp:nvSpPr>
        <dsp:cNvPr id="0" name=""/>
        <dsp:cNvSpPr/>
      </dsp:nvSpPr>
      <dsp:spPr>
        <a:xfrm>
          <a:off x="2423061" y="1097851"/>
          <a:ext cx="179449" cy="672935"/>
        </a:xfrm>
        <a:custGeom>
          <a:avLst/>
          <a:gdLst/>
          <a:ahLst/>
          <a:cxnLst/>
          <a:rect l="0" t="0" r="0" b="0"/>
          <a:pathLst>
            <a:path>
              <a:moveTo>
                <a:pt x="0" y="0"/>
              </a:moveTo>
              <a:lnTo>
                <a:pt x="0" y="672935"/>
              </a:lnTo>
              <a:lnTo>
                <a:pt x="179449" y="67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1B28D-FB8C-4B02-BD84-7C0892F9D32E}">
      <dsp:nvSpPr>
        <dsp:cNvPr id="0" name=""/>
        <dsp:cNvSpPr/>
      </dsp:nvSpPr>
      <dsp:spPr>
        <a:xfrm>
          <a:off x="2602510" y="1322163"/>
          <a:ext cx="1435596" cy="8972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Writing</a:t>
          </a:r>
          <a:endParaRPr lang="en-GB" sz="2400" b="0" kern="1200" dirty="0"/>
        </a:p>
      </dsp:txBody>
      <dsp:txXfrm>
        <a:off x="2628789" y="1348442"/>
        <a:ext cx="1383038" cy="844689"/>
      </dsp:txXfrm>
    </dsp:sp>
    <dsp:sp modelId="{8343D3D4-3392-429F-8D5A-6B0402C8C04E}">
      <dsp:nvSpPr>
        <dsp:cNvPr id="0" name=""/>
        <dsp:cNvSpPr/>
      </dsp:nvSpPr>
      <dsp:spPr>
        <a:xfrm>
          <a:off x="2423061" y="1097851"/>
          <a:ext cx="179449" cy="1794495"/>
        </a:xfrm>
        <a:custGeom>
          <a:avLst/>
          <a:gdLst/>
          <a:ahLst/>
          <a:cxnLst/>
          <a:rect l="0" t="0" r="0" b="0"/>
          <a:pathLst>
            <a:path>
              <a:moveTo>
                <a:pt x="0" y="0"/>
              </a:moveTo>
              <a:lnTo>
                <a:pt x="0" y="1794495"/>
              </a:lnTo>
              <a:lnTo>
                <a:pt x="179449" y="17944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047DD-055B-40D2-AE88-938BD70C7EDB}">
      <dsp:nvSpPr>
        <dsp:cNvPr id="0" name=""/>
        <dsp:cNvSpPr/>
      </dsp:nvSpPr>
      <dsp:spPr>
        <a:xfrm>
          <a:off x="2602510" y="2443723"/>
          <a:ext cx="1435596" cy="8972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Speaking</a:t>
          </a:r>
          <a:endParaRPr lang="en-GB" sz="2400" b="0" kern="1200" dirty="0"/>
        </a:p>
      </dsp:txBody>
      <dsp:txXfrm>
        <a:off x="2628789" y="2470002"/>
        <a:ext cx="1383038" cy="844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722E1-BA1D-4157-8F76-61CC449EF5CA}">
      <dsp:nvSpPr>
        <dsp:cNvPr id="0" name=""/>
        <dsp:cNvSpPr/>
      </dsp:nvSpPr>
      <dsp:spPr>
        <a:xfrm>
          <a:off x="532790" y="2415473"/>
          <a:ext cx="365827" cy="1891859"/>
        </a:xfrm>
        <a:custGeom>
          <a:avLst/>
          <a:gdLst/>
          <a:ahLst/>
          <a:cxnLst/>
          <a:rect l="0" t="0" r="0" b="0"/>
          <a:pathLst>
            <a:path>
              <a:moveTo>
                <a:pt x="0" y="0"/>
              </a:moveTo>
              <a:lnTo>
                <a:pt x="182913" y="0"/>
              </a:lnTo>
              <a:lnTo>
                <a:pt x="182913" y="1891859"/>
              </a:lnTo>
              <a:lnTo>
                <a:pt x="365827" y="189185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977900">
            <a:lnSpc>
              <a:spcPct val="90000"/>
            </a:lnSpc>
            <a:spcBef>
              <a:spcPct val="0"/>
            </a:spcBef>
            <a:spcAft>
              <a:spcPct val="35000"/>
            </a:spcAft>
          </a:pPr>
          <a:endParaRPr lang="en-GB" sz="2200" kern="1200"/>
        </a:p>
      </dsp:txBody>
      <dsp:txXfrm>
        <a:off x="667531" y="3313231"/>
        <a:ext cx="96345" cy="96345"/>
      </dsp:txXfrm>
    </dsp:sp>
    <dsp:sp modelId="{C0DDFBC6-2E0C-4F33-8FC0-1044648F1189}">
      <dsp:nvSpPr>
        <dsp:cNvPr id="0" name=""/>
        <dsp:cNvSpPr/>
      </dsp:nvSpPr>
      <dsp:spPr>
        <a:xfrm>
          <a:off x="532790" y="2415473"/>
          <a:ext cx="365827" cy="1071940"/>
        </a:xfrm>
        <a:custGeom>
          <a:avLst/>
          <a:gdLst/>
          <a:ahLst/>
          <a:cxnLst/>
          <a:rect l="0" t="0" r="0" b="0"/>
          <a:pathLst>
            <a:path>
              <a:moveTo>
                <a:pt x="0" y="0"/>
              </a:moveTo>
              <a:lnTo>
                <a:pt x="182913" y="0"/>
              </a:lnTo>
              <a:lnTo>
                <a:pt x="182913" y="1071940"/>
              </a:lnTo>
              <a:lnTo>
                <a:pt x="365827" y="107194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977900">
            <a:lnSpc>
              <a:spcPct val="90000"/>
            </a:lnSpc>
            <a:spcBef>
              <a:spcPct val="0"/>
            </a:spcBef>
            <a:spcAft>
              <a:spcPct val="35000"/>
            </a:spcAft>
          </a:pPr>
          <a:endParaRPr lang="en-GB" sz="2200" kern="1200"/>
        </a:p>
      </dsp:txBody>
      <dsp:txXfrm>
        <a:off x="687387" y="2923127"/>
        <a:ext cx="56632" cy="56632"/>
      </dsp:txXfrm>
    </dsp:sp>
    <dsp:sp modelId="{0B91F21C-7AC2-4352-8F62-5F7FF9DDAB78}">
      <dsp:nvSpPr>
        <dsp:cNvPr id="0" name=""/>
        <dsp:cNvSpPr/>
      </dsp:nvSpPr>
      <dsp:spPr>
        <a:xfrm>
          <a:off x="532790" y="2415473"/>
          <a:ext cx="365827" cy="249862"/>
        </a:xfrm>
        <a:custGeom>
          <a:avLst/>
          <a:gdLst/>
          <a:ahLst/>
          <a:cxnLst/>
          <a:rect l="0" t="0" r="0" b="0"/>
          <a:pathLst>
            <a:path>
              <a:moveTo>
                <a:pt x="0" y="0"/>
              </a:moveTo>
              <a:lnTo>
                <a:pt x="182913" y="0"/>
              </a:lnTo>
              <a:lnTo>
                <a:pt x="182913" y="249862"/>
              </a:lnTo>
              <a:lnTo>
                <a:pt x="365827" y="2498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977900">
            <a:lnSpc>
              <a:spcPct val="90000"/>
            </a:lnSpc>
            <a:spcBef>
              <a:spcPct val="0"/>
            </a:spcBef>
            <a:spcAft>
              <a:spcPct val="35000"/>
            </a:spcAft>
          </a:pPr>
          <a:endParaRPr lang="en-GB" sz="2200" kern="1200"/>
        </a:p>
      </dsp:txBody>
      <dsp:txXfrm>
        <a:off x="704628" y="2529329"/>
        <a:ext cx="22150" cy="22150"/>
      </dsp:txXfrm>
    </dsp:sp>
    <dsp:sp modelId="{53A4E89B-24DF-435D-B6AC-AC2A951EA666}">
      <dsp:nvSpPr>
        <dsp:cNvPr id="0" name=""/>
        <dsp:cNvSpPr/>
      </dsp:nvSpPr>
      <dsp:spPr>
        <a:xfrm>
          <a:off x="532790" y="1792715"/>
          <a:ext cx="365827" cy="622758"/>
        </a:xfrm>
        <a:custGeom>
          <a:avLst/>
          <a:gdLst/>
          <a:ahLst/>
          <a:cxnLst/>
          <a:rect l="0" t="0" r="0" b="0"/>
          <a:pathLst>
            <a:path>
              <a:moveTo>
                <a:pt x="0" y="622758"/>
              </a:moveTo>
              <a:lnTo>
                <a:pt x="182913" y="622758"/>
              </a:lnTo>
              <a:lnTo>
                <a:pt x="182913" y="0"/>
              </a:lnTo>
              <a:lnTo>
                <a:pt x="36582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977900">
            <a:lnSpc>
              <a:spcPct val="90000"/>
            </a:lnSpc>
            <a:spcBef>
              <a:spcPct val="0"/>
            </a:spcBef>
            <a:spcAft>
              <a:spcPct val="35000"/>
            </a:spcAft>
          </a:pPr>
          <a:endParaRPr lang="en-GB" sz="2200" kern="1200"/>
        </a:p>
      </dsp:txBody>
      <dsp:txXfrm>
        <a:off x="697647" y="2086038"/>
        <a:ext cx="36112" cy="36112"/>
      </dsp:txXfrm>
    </dsp:sp>
    <dsp:sp modelId="{5256990A-EC03-4998-A801-2FC5F9424073}">
      <dsp:nvSpPr>
        <dsp:cNvPr id="0" name=""/>
        <dsp:cNvSpPr/>
      </dsp:nvSpPr>
      <dsp:spPr>
        <a:xfrm>
          <a:off x="532790" y="945652"/>
          <a:ext cx="365827" cy="1469821"/>
        </a:xfrm>
        <a:custGeom>
          <a:avLst/>
          <a:gdLst/>
          <a:ahLst/>
          <a:cxnLst/>
          <a:rect l="0" t="0" r="0" b="0"/>
          <a:pathLst>
            <a:path>
              <a:moveTo>
                <a:pt x="0" y="1469821"/>
              </a:moveTo>
              <a:lnTo>
                <a:pt x="182913" y="1469821"/>
              </a:lnTo>
              <a:lnTo>
                <a:pt x="182913" y="0"/>
              </a:lnTo>
              <a:lnTo>
                <a:pt x="36582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977900">
            <a:lnSpc>
              <a:spcPct val="90000"/>
            </a:lnSpc>
            <a:spcBef>
              <a:spcPct val="0"/>
            </a:spcBef>
            <a:spcAft>
              <a:spcPct val="35000"/>
            </a:spcAft>
          </a:pPr>
          <a:endParaRPr lang="en-GB" sz="2200" kern="1200"/>
        </a:p>
      </dsp:txBody>
      <dsp:txXfrm>
        <a:off x="677837" y="1642696"/>
        <a:ext cx="75733" cy="75733"/>
      </dsp:txXfrm>
    </dsp:sp>
    <dsp:sp modelId="{AAA3D6BF-A0F1-4C83-9EA9-6369F3CE42D4}">
      <dsp:nvSpPr>
        <dsp:cNvPr id="0" name=""/>
        <dsp:cNvSpPr/>
      </dsp:nvSpPr>
      <dsp:spPr>
        <a:xfrm>
          <a:off x="532790" y="240936"/>
          <a:ext cx="365827" cy="2174537"/>
        </a:xfrm>
        <a:custGeom>
          <a:avLst/>
          <a:gdLst/>
          <a:ahLst/>
          <a:cxnLst/>
          <a:rect l="0" t="0" r="0" b="0"/>
          <a:pathLst>
            <a:path>
              <a:moveTo>
                <a:pt x="0" y="2174537"/>
              </a:moveTo>
              <a:lnTo>
                <a:pt x="182913" y="2174537"/>
              </a:lnTo>
              <a:lnTo>
                <a:pt x="182913" y="0"/>
              </a:lnTo>
              <a:lnTo>
                <a:pt x="36582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977900">
            <a:lnSpc>
              <a:spcPct val="90000"/>
            </a:lnSpc>
            <a:spcBef>
              <a:spcPct val="0"/>
            </a:spcBef>
            <a:spcAft>
              <a:spcPct val="35000"/>
            </a:spcAft>
          </a:pPr>
          <a:endParaRPr lang="en-GB" sz="2200" kern="1200"/>
        </a:p>
      </dsp:txBody>
      <dsp:txXfrm>
        <a:off x="660576" y="1273077"/>
        <a:ext cx="110254" cy="110254"/>
      </dsp:txXfrm>
    </dsp:sp>
    <dsp:sp modelId="{9A953E28-D44A-4294-9B7B-FC27F5C6C981}">
      <dsp:nvSpPr>
        <dsp:cNvPr id="0" name=""/>
        <dsp:cNvSpPr/>
      </dsp:nvSpPr>
      <dsp:spPr>
        <a:xfrm rot="16200000">
          <a:off x="-989206" y="2149078"/>
          <a:ext cx="2511203" cy="5327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b="1" kern="1200" dirty="0" smtClean="0"/>
            <a:t>Literacies</a:t>
          </a:r>
          <a:endParaRPr lang="en-GB" sz="2200" b="1" kern="1200" dirty="0"/>
        </a:p>
      </dsp:txBody>
      <dsp:txXfrm>
        <a:off x="-989206" y="2149078"/>
        <a:ext cx="2511203" cy="532790"/>
      </dsp:txXfrm>
    </dsp:sp>
    <dsp:sp modelId="{4DD66896-17E2-49C9-9EAD-B3A53DD6737C}">
      <dsp:nvSpPr>
        <dsp:cNvPr id="0" name=""/>
        <dsp:cNvSpPr/>
      </dsp:nvSpPr>
      <dsp:spPr>
        <a:xfrm>
          <a:off x="898617" y="2371"/>
          <a:ext cx="7278151" cy="4771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169863" lvl="0" indent="0" algn="l" defTabSz="977900">
            <a:lnSpc>
              <a:spcPct val="90000"/>
            </a:lnSpc>
            <a:spcBef>
              <a:spcPct val="0"/>
            </a:spcBef>
            <a:spcAft>
              <a:spcPct val="35000"/>
            </a:spcAft>
          </a:pPr>
          <a:r>
            <a:rPr lang="en-GB" sz="2200" b="1" kern="1200" dirty="0" smtClean="0"/>
            <a:t>Traditional Literacy</a:t>
          </a:r>
          <a:r>
            <a:rPr lang="en-GB" sz="2200" kern="1200" dirty="0" smtClean="0"/>
            <a:t>: reading, writing, listening, speaking </a:t>
          </a:r>
          <a:endParaRPr lang="en-GB" sz="2200" kern="1200" dirty="0"/>
        </a:p>
      </dsp:txBody>
      <dsp:txXfrm>
        <a:off x="898617" y="2371"/>
        <a:ext cx="7278151" cy="477128"/>
      </dsp:txXfrm>
    </dsp:sp>
    <dsp:sp modelId="{A36EFC68-D914-4A22-B8CA-508C11E0DD6C}">
      <dsp:nvSpPr>
        <dsp:cNvPr id="0" name=""/>
        <dsp:cNvSpPr/>
      </dsp:nvSpPr>
      <dsp:spPr>
        <a:xfrm>
          <a:off x="898617" y="598782"/>
          <a:ext cx="7278151" cy="69374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169863" lvl="0" indent="0" algn="l" defTabSz="977900">
            <a:lnSpc>
              <a:spcPct val="90000"/>
            </a:lnSpc>
            <a:spcBef>
              <a:spcPct val="0"/>
            </a:spcBef>
            <a:spcAft>
              <a:spcPct val="35000"/>
            </a:spcAft>
          </a:pPr>
          <a:r>
            <a:rPr lang="en-GB" sz="2200" b="1" kern="1200" dirty="0" smtClean="0"/>
            <a:t>Visual Literacy</a:t>
          </a:r>
          <a:r>
            <a:rPr lang="en-GB" sz="2200" kern="1200" dirty="0" smtClean="0"/>
            <a:t>: the ability to understand &amp; produce visual images </a:t>
          </a:r>
          <a:endParaRPr lang="en-GB" sz="2200" kern="1200" dirty="0"/>
        </a:p>
      </dsp:txBody>
      <dsp:txXfrm>
        <a:off x="898617" y="598782"/>
        <a:ext cx="7278151" cy="693740"/>
      </dsp:txXfrm>
    </dsp:sp>
    <dsp:sp modelId="{A161B88D-688D-4626-B9E3-22DAFCC2A74A}">
      <dsp:nvSpPr>
        <dsp:cNvPr id="0" name=""/>
        <dsp:cNvSpPr/>
      </dsp:nvSpPr>
      <dsp:spPr>
        <a:xfrm>
          <a:off x="898617" y="1411804"/>
          <a:ext cx="7278151" cy="761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169863" lvl="0" indent="0" algn="l" defTabSz="977900">
            <a:lnSpc>
              <a:spcPct val="90000"/>
            </a:lnSpc>
            <a:spcBef>
              <a:spcPct val="0"/>
            </a:spcBef>
            <a:spcAft>
              <a:spcPct val="35000"/>
            </a:spcAft>
          </a:pPr>
          <a:r>
            <a:rPr lang="en-GB" sz="2200" b="1" kern="1200" dirty="0" smtClean="0"/>
            <a:t>Digital Literacy</a:t>
          </a:r>
          <a:r>
            <a:rPr lang="en-GB" sz="2200" kern="1200" dirty="0" smtClean="0"/>
            <a:t>: the ability to use digital technology and tools to locate and use information </a:t>
          </a:r>
          <a:endParaRPr lang="en-GB" sz="2200" kern="1200" dirty="0"/>
        </a:p>
      </dsp:txBody>
      <dsp:txXfrm>
        <a:off x="898617" y="1411804"/>
        <a:ext cx="7278151" cy="761821"/>
      </dsp:txXfrm>
    </dsp:sp>
    <dsp:sp modelId="{3F7F306E-4320-45C3-826D-DC4B6E11137C}">
      <dsp:nvSpPr>
        <dsp:cNvPr id="0" name=""/>
        <dsp:cNvSpPr/>
      </dsp:nvSpPr>
      <dsp:spPr>
        <a:xfrm>
          <a:off x="898617" y="2292908"/>
          <a:ext cx="7278151" cy="74485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169863" lvl="0" indent="0" algn="l" defTabSz="977900">
            <a:lnSpc>
              <a:spcPct val="90000"/>
            </a:lnSpc>
            <a:spcBef>
              <a:spcPct val="0"/>
            </a:spcBef>
            <a:spcAft>
              <a:spcPct val="35000"/>
            </a:spcAft>
          </a:pPr>
          <a:r>
            <a:rPr lang="en-GB" sz="2200" b="1" kern="1200" dirty="0" smtClean="0"/>
            <a:t>Information Literacy: </a:t>
          </a:r>
          <a:r>
            <a:rPr lang="en-GB" sz="2200" kern="1200" dirty="0" smtClean="0"/>
            <a:t>the ability to find, evaluate and synthesize information</a:t>
          </a:r>
          <a:endParaRPr lang="en-GB" sz="2200" kern="1200" dirty="0"/>
        </a:p>
      </dsp:txBody>
      <dsp:txXfrm>
        <a:off x="898617" y="2292908"/>
        <a:ext cx="7278151" cy="744855"/>
      </dsp:txXfrm>
    </dsp:sp>
    <dsp:sp modelId="{B14CAC6F-4EDE-4116-8ACE-CB14A89194C9}">
      <dsp:nvSpPr>
        <dsp:cNvPr id="0" name=""/>
        <dsp:cNvSpPr/>
      </dsp:nvSpPr>
      <dsp:spPr>
        <a:xfrm>
          <a:off x="898617" y="3157045"/>
          <a:ext cx="7278151" cy="66073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169863" lvl="0" indent="0" algn="l" defTabSz="977900">
            <a:lnSpc>
              <a:spcPct val="90000"/>
            </a:lnSpc>
            <a:spcBef>
              <a:spcPct val="0"/>
            </a:spcBef>
            <a:spcAft>
              <a:spcPct val="35000"/>
            </a:spcAft>
          </a:pPr>
          <a:r>
            <a:rPr lang="en-GB" sz="2200" b="1" kern="1200" dirty="0" smtClean="0"/>
            <a:t>Media Literacy</a:t>
          </a:r>
          <a:r>
            <a:rPr lang="en-GB" sz="2200" kern="1200" dirty="0" smtClean="0"/>
            <a:t>: the ability to question, analyse, evaluate &amp; create media messages </a:t>
          </a:r>
          <a:endParaRPr lang="en-GB" sz="2200" kern="1200" dirty="0"/>
        </a:p>
      </dsp:txBody>
      <dsp:txXfrm>
        <a:off x="898617" y="3157045"/>
        <a:ext cx="7278151" cy="660737"/>
      </dsp:txXfrm>
    </dsp:sp>
    <dsp:sp modelId="{351A473C-85C6-4C63-975B-E76D10B04B81}">
      <dsp:nvSpPr>
        <dsp:cNvPr id="0" name=""/>
        <dsp:cNvSpPr/>
      </dsp:nvSpPr>
      <dsp:spPr>
        <a:xfrm>
          <a:off x="898617" y="3937065"/>
          <a:ext cx="7278151" cy="7405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169863" lvl="0" indent="0" algn="l" defTabSz="977900">
            <a:lnSpc>
              <a:spcPct val="90000"/>
            </a:lnSpc>
            <a:spcBef>
              <a:spcPct val="0"/>
            </a:spcBef>
            <a:spcAft>
              <a:spcPct val="35000"/>
            </a:spcAft>
          </a:pPr>
          <a:r>
            <a:rPr lang="en-GB" sz="2200" b="1" kern="1200" dirty="0" smtClean="0"/>
            <a:t>Critical Literacy</a:t>
          </a:r>
          <a:r>
            <a:rPr lang="en-GB" sz="2200" kern="1200" dirty="0" smtClean="0"/>
            <a:t>: the ability to question, challenge and evaluate the meanings of texts</a:t>
          </a:r>
          <a:endParaRPr lang="en-GB" sz="2200" kern="1200" dirty="0"/>
        </a:p>
      </dsp:txBody>
      <dsp:txXfrm>
        <a:off x="898617" y="3937065"/>
        <a:ext cx="7278151" cy="7405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D3C1E-0845-4ABF-954B-F70E375DE123}" type="datetimeFigureOut">
              <a:rPr lang="el-GR"/>
              <a:pPr>
                <a:defRPr/>
              </a:pPr>
              <a:t>28/9/2015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CE03170-25D6-4778-83FB-92F1A65A5547}" type="slidenum">
              <a:rPr lang="el-GR" altLang="en-US"/>
              <a:pPr>
                <a:defRPr/>
              </a:pPr>
              <a:t>‹#›</a:t>
            </a:fld>
            <a:endParaRPr lang="el-GR" altLang="en-US"/>
          </a:p>
        </p:txBody>
      </p:sp>
    </p:spTree>
    <p:extLst>
      <p:ext uri="{BB962C8B-B14F-4D97-AF65-F5344CB8AC3E}">
        <p14:creationId xmlns:p14="http://schemas.microsoft.com/office/powerpoint/2010/main" val="283604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C40DD-53F5-4BDD-B1E5-3B07234C4671}"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5073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70</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55648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71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26800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72</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18576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73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76609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smtClean="0"/>
              <a:t> </a:t>
            </a:r>
          </a:p>
        </p:txBody>
      </p:sp>
      <p:sp>
        <p:nvSpPr>
          <p:cNvPr id="133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F028EB-78FB-4DDB-9DCF-EAED059850EB}" type="slidenum">
              <a:rPr lang="el-GR" altLang="en-US" smtClean="0">
                <a:latin typeface="Calibri" panose="020F0502020204030204" pitchFamily="34" charset="0"/>
              </a:rPr>
              <a:pPr/>
              <a:t>2</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14739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63</a:t>
            </a:fld>
            <a:endParaRPr lang="el-GR" altLang="el-GR"/>
          </a:p>
        </p:txBody>
      </p:sp>
    </p:spTree>
    <p:extLst>
      <p:ext uri="{BB962C8B-B14F-4D97-AF65-F5344CB8AC3E}">
        <p14:creationId xmlns:p14="http://schemas.microsoft.com/office/powerpoint/2010/main" val="243854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B0B027-1002-4DBF-BBE1-041965AC7A60}" type="slidenum">
              <a:rPr lang="el-GR" altLang="en-US" smtClean="0">
                <a:latin typeface="Calibri" panose="020F0502020204030204" pitchFamily="34" charset="0"/>
              </a:rPr>
              <a:pPr/>
              <a:t>64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40258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8BC42A-62C5-42F8-BECE-62E934B8A2FA}" type="slidenum">
              <a:rPr lang="el-GR" altLang="en-US" smtClean="0">
                <a:latin typeface="Calibri" panose="020F0502020204030204" pitchFamily="34" charset="0"/>
              </a:rPr>
              <a:pPr/>
              <a:t>65</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30930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C2B2CE-B648-4AE9-A373-31D9942A6EC5}" type="slidenum">
              <a:rPr lang="el-GR" altLang="en-US" smtClean="0">
                <a:latin typeface="Calibri" panose="020F0502020204030204" pitchFamily="34" charset="0"/>
              </a:rPr>
              <a:pPr/>
              <a:t>66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1124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67</a:t>
            </a:fld>
            <a:endParaRPr lang="el-GR" altLang="el-GR"/>
          </a:p>
        </p:txBody>
      </p:sp>
    </p:spTree>
    <p:extLst>
      <p:ext uri="{BB962C8B-B14F-4D97-AF65-F5344CB8AC3E}">
        <p14:creationId xmlns:p14="http://schemas.microsoft.com/office/powerpoint/2010/main" val="215969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68</a:t>
            </a:fld>
            <a:endParaRPr lang="el-GR" altLang="el-GR"/>
          </a:p>
        </p:txBody>
      </p:sp>
    </p:spTree>
    <p:extLst>
      <p:ext uri="{BB962C8B-B14F-4D97-AF65-F5344CB8AC3E}">
        <p14:creationId xmlns:p14="http://schemas.microsoft.com/office/powerpoint/2010/main" val="406840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69</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3717083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9937C5E-44C6-4AED-9B32-E3290D0E33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lgn="l" rtl="0" eaLnBrk="1" fontAlgn="auto" hangingPunct="1">
              <a:spcBef>
                <a:spcPts val="0"/>
              </a:spcBef>
              <a:spcAft>
                <a:spcPts val="0"/>
              </a:spcAft>
              <a:defRPr/>
            </a:pPr>
            <a:r>
              <a:rPr lang="en-GB" sz="1000" kern="1200" dirty="0" smtClean="0">
                <a:solidFill>
                  <a:srgbClr val="5075BC"/>
                </a:solidFill>
                <a:latin typeface="+mj-lt"/>
                <a:ea typeface="+mn-ea"/>
                <a:cs typeface="Arial" panose="020B0604020202020204" pitchFamily="34" charset="0"/>
              </a:rPr>
              <a:t>English and Digital Literacies - Why together?</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294502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491024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B8F9EAF8-E772-48DD-89D6-6E6BC9549410}"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j-lt"/>
              </a:rPr>
              <a:t>English and Digital Literacies - Why together?</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032984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267175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EBDF6BF-90B0-4579-A8E8-DD9DB15263D5}"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lgn="l" rtl="0" eaLnBrk="1" fontAlgn="auto" hangingPunct="1">
              <a:spcBef>
                <a:spcPts val="0"/>
              </a:spcBef>
              <a:spcAft>
                <a:spcPts val="0"/>
              </a:spcAft>
              <a:defRPr/>
            </a:pPr>
            <a:r>
              <a:rPr lang="en-GB" sz="1000" kern="1200" dirty="0" smtClean="0">
                <a:solidFill>
                  <a:srgbClr val="5075BC"/>
                </a:solidFill>
                <a:latin typeface="+mj-lt"/>
                <a:ea typeface="+mn-ea"/>
                <a:cs typeface="Arial" panose="020B0604020202020204" pitchFamily="34" charset="0"/>
              </a:rPr>
              <a:t>English and Digital Literacies - Why together?</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64350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D137C48-08CC-4E1A-8FA1-4A79D8CE0173}"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lgn="l" rtl="0" eaLnBrk="1" fontAlgn="auto" hangingPunct="1">
              <a:spcBef>
                <a:spcPts val="0"/>
              </a:spcBef>
              <a:spcAft>
                <a:spcPts val="0"/>
              </a:spcAft>
              <a:defRPr/>
            </a:pPr>
            <a:r>
              <a:rPr lang="en-GB" sz="1000" kern="1200" dirty="0">
                <a:solidFill>
                  <a:srgbClr val="5075BC"/>
                </a:solidFill>
                <a:latin typeface="+mj-lt"/>
                <a:ea typeface="+mn-ea"/>
                <a:cs typeface="Arial" panose="020B0604020202020204" pitchFamily="34" charset="0"/>
              </a:rPr>
              <a:t>English and Digital Literacies - Why together?</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073126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4F9DC2BF-8478-44B9-8B34-556DB3AF3A01}"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lgn="l" rtl="0" eaLnBrk="1" fontAlgn="auto" hangingPunct="1">
              <a:spcBef>
                <a:spcPts val="0"/>
              </a:spcBef>
              <a:spcAft>
                <a:spcPts val="0"/>
              </a:spcAft>
              <a:defRPr/>
            </a:pPr>
            <a:r>
              <a:rPr lang="en-GB" sz="1000" kern="1200" dirty="0">
                <a:solidFill>
                  <a:srgbClr val="5075BC"/>
                </a:solidFill>
                <a:latin typeface="+mj-lt"/>
                <a:ea typeface="+mn-ea"/>
                <a:cs typeface="Arial" panose="020B0604020202020204" pitchFamily="34" charset="0"/>
              </a:rPr>
              <a:t>English and Digital Literacies - Why together?</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9259013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2900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C5336A2-424C-4D34-A257-5FD5194606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lgn="l" rtl="0" eaLnBrk="1" fontAlgn="auto" hangingPunct="1">
              <a:spcBef>
                <a:spcPts val="0"/>
              </a:spcBef>
              <a:spcAft>
                <a:spcPts val="0"/>
              </a:spcAft>
              <a:defRPr/>
            </a:pPr>
            <a:r>
              <a:rPr lang="en-GB" sz="1000" kern="1200" dirty="0">
                <a:solidFill>
                  <a:srgbClr val="5075BC"/>
                </a:solidFill>
                <a:latin typeface="+mj-lt"/>
                <a:ea typeface="+mn-ea"/>
                <a:cs typeface="Arial" panose="020B0604020202020204" pitchFamily="34" charset="0"/>
              </a:rPr>
              <a:t>English and Digital Literacies - Why together?</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2760913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F9EF59D-6953-49E0-AFE1-ABE088D7B1D6}"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lgn="l" rtl="0" eaLnBrk="1" fontAlgn="auto" hangingPunct="1">
              <a:spcBef>
                <a:spcPts val="0"/>
              </a:spcBef>
              <a:spcAft>
                <a:spcPts val="0"/>
              </a:spcAft>
              <a:defRPr/>
            </a:pPr>
            <a:r>
              <a:rPr lang="en-GB" sz="1000" kern="1200" dirty="0">
                <a:solidFill>
                  <a:srgbClr val="5075BC"/>
                </a:solidFill>
                <a:latin typeface="+mj-lt"/>
                <a:ea typeface="+mn-ea"/>
                <a:cs typeface="Arial" panose="020B0604020202020204" pitchFamily="34" charset="0"/>
              </a:rPr>
              <a:t>English and Digital Literacies - Why together?</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530750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777" r:id="rId1"/>
    <p:sldLayoutId id="2147483781" r:id="rId2"/>
    <p:sldLayoutId id="2147483778" r:id="rId3"/>
    <p:sldLayoutId id="2147483782" r:id="rId4"/>
    <p:sldLayoutId id="2147483783" r:id="rId5"/>
    <p:sldLayoutId id="2147483784" r:id="rId6"/>
    <p:sldLayoutId id="2147483779" r:id="rId7"/>
    <p:sldLayoutId id="2147483785" r:id="rId8"/>
    <p:sldLayoutId id="2147483786" r:id="rId9"/>
    <p:sldLayoutId id="2147483787" r:id="rId10"/>
    <p:sldLayoutId id="2147483780"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9.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9.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9.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hyperlink" Target="https://youtu.be/oNLuw6DOkRM" TargetMode="External"/><Relationship Id="rId2" Type="http://schemas.openxmlformats.org/officeDocument/2006/relationships/slideLayout" Target="../slideLayouts/slideLayout9.xml"/><Relationship Id="rId1" Type="http://schemas.openxmlformats.org/officeDocument/2006/relationships/tags" Target="../tags/tag54.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hole-in-the-wall.com/" TargetMode="External"/><Relationship Id="rId2" Type="http://schemas.openxmlformats.org/officeDocument/2006/relationships/slideLayout" Target="../slideLayouts/slideLayout4.xml"/><Relationship Id="rId1" Type="http://schemas.openxmlformats.org/officeDocument/2006/relationships/tags" Target="../tags/tag55.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hyperlink" Target="https://youtu.be/HE5GX3U3BYQ" TargetMode="External"/><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hyperlink" Target="http://opencourses.uoa.gr/courses/ENL10/"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40.png"/><Relationship Id="rId4" Type="http://schemas.openxmlformats.org/officeDocument/2006/relationships/hyperlink" Target="%5b1%5d%20http:/creativecommons.org/licenses/by-nc-sa/4.0/"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commons.wikimedia.org/wiki/File:Complete_neuron_cell_diagram_en.svg" TargetMode="Externa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hyperlink" Target="http://rcel.enl.uoa.gr/peap/b-taksi/kyklos-b/let-s-eat-healthy-food" TargetMode="External"/><Relationship Id="rId5" Type="http://schemas.openxmlformats.org/officeDocument/2006/relationships/hyperlink" Target="http://rcel.enl.uoa.gr/peap/b-taksi/kyklos/our-class-tree" TargetMode="External"/><Relationship Id="rId4" Type="http://schemas.openxmlformats.org/officeDocument/2006/relationships/hyperlink" Target="http://www.freepik.com/free-vector/creative-ideas-vector-free-download_717807.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www.freepik.com/free-vector/touch-screen-vector-free-for-download_714821.htm" TargetMode="Externa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hyperlink" Target="http://www.magickeys.com/books/" TargetMode="External"/><Relationship Id="rId5" Type="http://schemas.openxmlformats.org/officeDocument/2006/relationships/hyperlink" Target="http://www.amazon.com/Curious-George-Firefighters-H-Rey/dp/0618494960" TargetMode="External"/><Relationship Id="rId4" Type="http://schemas.openxmlformats.org/officeDocument/2006/relationships/hyperlink" Target="http://www.amazon.com/The-Adventures-Polo-Regis-Faller/dp/1596431601"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flickr.com/photos/gichristof/3535220121" TargetMode="External"/><Relationship Id="rId3" Type="http://schemas.openxmlformats.org/officeDocument/2006/relationships/notesSlide" Target="../notesSlides/notesSlide11.xml"/><Relationship Id="rId7" Type="http://schemas.openxmlformats.org/officeDocument/2006/relationships/hyperlink" Target="https://pixabay.com/en/ballet-ballerina-performance-545318/" TargetMode="Externa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hyperlink" Target="http://rcel.enl.uoa.gr/peap/" TargetMode="External"/><Relationship Id="rId11" Type="http://schemas.openxmlformats.org/officeDocument/2006/relationships/hyperlink" Target="http://www.ekedisy.gr/anagnostiko-a-dimotikou-19/" TargetMode="External"/><Relationship Id="rId5" Type="http://schemas.openxmlformats.org/officeDocument/2006/relationships/hyperlink" Target="http://ebooks.edu.gr/modules/ebook/show.php/DSDIM-C107/729/4806,21769/" TargetMode="External"/><Relationship Id="rId10" Type="http://schemas.openxmlformats.org/officeDocument/2006/relationships/hyperlink" Target="https://flic.kr/p/6ot9gJ" TargetMode="External"/><Relationship Id="rId4" Type="http://schemas.openxmlformats.org/officeDocument/2006/relationships/hyperlink" Target="http://ebooks.edu.gr/modules/ebook/show.php/DSDIM-C107/729/4806,21767/" TargetMode="External"/><Relationship Id="rId9" Type="http://schemas.openxmlformats.org/officeDocument/2006/relationships/hyperlink" Target="https://creativecommons.org/licenses/by-nc-nd/2.0/"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pixabay.com/en/tablet-android-office-work-462950/" TargetMode="External"/><Relationship Id="rId3" Type="http://schemas.openxmlformats.org/officeDocument/2006/relationships/notesSlide" Target="../notesSlides/notesSlide12.xml"/><Relationship Id="rId7" Type="http://schemas.openxmlformats.org/officeDocument/2006/relationships/hyperlink" Target="https://pixabay.com/en/laptop-notebook-mobile-computer-154091/" TargetMode="Externa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hyperlink" Target="https://pixabay.com/en/computer-hardware-keyboard-modern-156513/" TargetMode="External"/><Relationship Id="rId11" Type="http://schemas.openxmlformats.org/officeDocument/2006/relationships/hyperlink" Target="https://commons.wikimedia.org/wiki/File:Schoolchildren_reading_1911.jpg" TargetMode="External"/><Relationship Id="rId5" Type="http://schemas.openxmlformats.org/officeDocument/2006/relationships/hyperlink" Target="http://ebooks.edu.gr/modules/ebook/show.php/DSDIM-B105/691/4564,20745/" TargetMode="External"/><Relationship Id="rId10" Type="http://schemas.openxmlformats.org/officeDocument/2006/relationships/hyperlink" Target="https://pixabay.com/en/smartphone-android-os-samsung-153650/" TargetMode="External"/><Relationship Id="rId4" Type="http://schemas.openxmlformats.org/officeDocument/2006/relationships/hyperlink" Target="http://ebooks.edu.gr/modules/ebook/show.php/DSDIM-A110/660/4228,19654/" TargetMode="External"/><Relationship Id="rId9" Type="http://schemas.openxmlformats.org/officeDocument/2006/relationships/hyperlink" Target="https://pixabay.com/en/e-book-e-reader-kindle-reader-158406/"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hyperlink" Target="http://www.rosanbosch.com/en/project/vittra-school-telefonplan"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commons.wikimedia.org/wiki/File:Sugata_Mitra_(8523172110).jpg" TargetMode="External"/><Relationship Id="rId2" Type="http://schemas.openxmlformats.org/officeDocument/2006/relationships/hyperlink" Target="https://youtu.be/oNLuw6DOkRM" TargetMode="External"/><Relationship Id="rId1" Type="http://schemas.openxmlformats.org/officeDocument/2006/relationships/slideLayout" Target="../slideLayouts/slideLayout2.xml"/><Relationship Id="rId5" Type="http://schemas.openxmlformats.org/officeDocument/2006/relationships/hyperlink" Target="https://youtu.be/HE5GX3U3BYQ" TargetMode="External"/><Relationship Id="rId4" Type="http://schemas.openxmlformats.org/officeDocument/2006/relationships/hyperlink" Target="https://creativecommons.org/licenses/by-nc-nd/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defRPr/>
            </a:pPr>
            <a:r>
              <a:rPr lang="en-GB" sz="2800" dirty="0" smtClean="0">
                <a:solidFill>
                  <a:srgbClr val="5075BC"/>
                </a:solidFill>
                <a:latin typeface="+mj-lt"/>
                <a:ea typeface="+mj-ea"/>
                <a:cs typeface="+mj-cs"/>
              </a:rPr>
              <a:t>Unit 1: </a:t>
            </a:r>
            <a:r>
              <a:rPr lang="en-GB" sz="2800" dirty="0" smtClean="0"/>
              <a:t>English and Digital Literacies - Why together?</a:t>
            </a:r>
          </a:p>
          <a:p>
            <a:pPr eaLnBrk="1" fontAlgn="auto" hangingPunct="1">
              <a:spcAft>
                <a:spcPts val="0"/>
              </a:spcAft>
              <a:defRPr/>
            </a:pPr>
            <a:endParaRPr lang="en-GB" sz="2800" dirty="0" smtClean="0"/>
          </a:p>
          <a:p>
            <a:pPr eaLnBrk="1" fontAlgn="auto" hangingPunct="1">
              <a:spcAft>
                <a:spcPts val="0"/>
              </a:spcAft>
              <a:defRPr/>
            </a:pPr>
            <a:r>
              <a:rPr lang="en-GB" sz="2800" dirty="0" smtClean="0"/>
              <a:t>Bessie </a:t>
            </a:r>
            <a:r>
              <a:rPr lang="en-GB" sz="2800" dirty="0" err="1" smtClean="0"/>
              <a:t>Mitsikopoulou</a:t>
            </a:r>
            <a:endParaRPr lang="en-GB" sz="2800" dirty="0" smtClean="0"/>
          </a:p>
          <a:p>
            <a:pPr eaLnBrk="1" fontAlgn="auto" hangingPunct="1">
              <a:spcAft>
                <a:spcPts val="0"/>
              </a:spcAft>
              <a:defRPr/>
            </a:pPr>
            <a:r>
              <a:rPr lang="en-GB" sz="2800" dirty="0" smtClean="0"/>
              <a:t>School of Philosophy</a:t>
            </a:r>
          </a:p>
          <a:p>
            <a:pPr eaLnBrk="1" fontAlgn="auto" hangingPunct="1">
              <a:spcAft>
                <a:spcPts val="0"/>
              </a:spcAft>
              <a:defRPr/>
            </a:pPr>
            <a:r>
              <a:rPr lang="en-GB" sz="2800" dirty="0" smtClean="0"/>
              <a:t>Faculty of English Language and Literature</a:t>
            </a:r>
          </a:p>
          <a:p>
            <a:pPr eaLnBrk="1" fontAlgn="auto" hangingPunct="1">
              <a:spcAft>
                <a:spcPts val="0"/>
              </a:spcAft>
              <a:defRPr/>
            </a:pPr>
            <a:endParaRPr lang="en-GB" sz="2800" dirty="0" smtClean="0"/>
          </a:p>
          <a:p>
            <a:pPr eaLnBrk="1" fontAlgn="auto" hangingPunct="1">
              <a:spcAft>
                <a:spcPts val="0"/>
              </a:spcAft>
              <a:defRPr/>
            </a:pPr>
            <a:endParaRPr lang="en-GB" sz="2800"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3"/>
          <p:cNvSpPr>
            <a:spLocks noGrp="1"/>
          </p:cNvSpPr>
          <p:nvPr>
            <p:ph type="title"/>
          </p:nvPr>
        </p:nvSpPr>
        <p:spPr/>
        <p:txBody>
          <a:bodyPr/>
          <a:lstStyle/>
          <a:p>
            <a:pPr eaLnBrk="1" hangingPunct="1"/>
            <a:r>
              <a:rPr lang="en-GB" altLang="en-US" smtClean="0"/>
              <a:t>Examples of multimodal texts</a:t>
            </a:r>
          </a:p>
        </p:txBody>
      </p:sp>
      <p:sp>
        <p:nvSpPr>
          <p:cNvPr id="21507" name="Θέση κειμένου 4"/>
          <p:cNvSpPr>
            <a:spLocks noGrp="1"/>
          </p:cNvSpPr>
          <p:nvPr>
            <p:ph type="body" idx="1"/>
          </p:nvPr>
        </p:nvSpPr>
        <p:spPr/>
        <p:txBody>
          <a:bodyPr/>
          <a:lstStyle/>
          <a:p>
            <a:pPr eaLnBrk="1" hangingPunct="1"/>
            <a:endParaRPr lang="en-GB" altLang="en-US" smtClean="0"/>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Τίτλος 5"/>
          <p:cNvSpPr>
            <a:spLocks noGrp="1"/>
          </p:cNvSpPr>
          <p:nvPr>
            <p:ph type="title"/>
          </p:nvPr>
        </p:nvSpPr>
        <p:spPr>
          <a:xfrm>
            <a:off x="457200" y="273050"/>
            <a:ext cx="8229600" cy="1144588"/>
          </a:xfrm>
        </p:spPr>
        <p:txBody>
          <a:bodyPr/>
          <a:lstStyle/>
          <a:p>
            <a:pPr eaLnBrk="1" hangingPunct="1"/>
            <a:r>
              <a:rPr lang="en-GB" altLang="en-US" dirty="0" smtClean="0"/>
              <a:t>Picture books (1/2)</a:t>
            </a:r>
          </a:p>
        </p:txBody>
      </p:sp>
      <p:sp>
        <p:nvSpPr>
          <p:cNvPr id="22530" name="Θέση κειμένου 9"/>
          <p:cNvSpPr>
            <a:spLocks noGrp="1"/>
          </p:cNvSpPr>
          <p:nvPr>
            <p:ph type="body" sz="half" idx="2"/>
          </p:nvPr>
        </p:nvSpPr>
        <p:spPr>
          <a:xfrm>
            <a:off x="457200" y="1557338"/>
            <a:ext cx="3008313" cy="4608512"/>
          </a:xfrm>
        </p:spPr>
        <p:txBody>
          <a:bodyPr/>
          <a:lstStyle/>
          <a:p>
            <a:pPr eaLnBrk="1" hangingPunct="1"/>
            <a:r>
              <a:rPr lang="en-GB" altLang="en-US" sz="2800" smtClean="0"/>
              <a:t>A picture book that relies on visual images only.</a:t>
            </a:r>
          </a:p>
          <a:p>
            <a:pPr eaLnBrk="1" hangingPunct="1"/>
            <a:endParaRPr lang="en-GB" altLang="en-US" smtClean="0"/>
          </a:p>
        </p:txBody>
      </p:sp>
      <p:pic>
        <p:nvPicPr>
          <p:cNvPr id="22533" name="Picture 5" descr="Cover page of the book &quot;Andentures of Pol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3141663"/>
            <a:ext cx="1903413"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Θέση περιεχομένου 5" descr="Sample page of the book &quot;Andentures of Polo&quot;."/>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164013" y="1557338"/>
            <a:ext cx="3933825" cy="4608512"/>
          </a:xfrm>
        </p:spPr>
      </p:pic>
      <p:sp>
        <p:nvSpPr>
          <p:cNvPr id="6" name="TextBox 5"/>
          <p:cNvSpPr txBox="1"/>
          <p:nvPr/>
        </p:nvSpPr>
        <p:spPr>
          <a:xfrm>
            <a:off x="8052048" y="5805810"/>
            <a:ext cx="480392"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Τίτλος 5"/>
          <p:cNvSpPr>
            <a:spLocks noGrp="1"/>
          </p:cNvSpPr>
          <p:nvPr>
            <p:ph type="title"/>
          </p:nvPr>
        </p:nvSpPr>
        <p:spPr>
          <a:xfrm>
            <a:off x="457200" y="273050"/>
            <a:ext cx="8229600" cy="1144588"/>
          </a:xfrm>
        </p:spPr>
        <p:txBody>
          <a:bodyPr/>
          <a:lstStyle/>
          <a:p>
            <a:pPr eaLnBrk="1" hangingPunct="1"/>
            <a:r>
              <a:rPr lang="en-GB" altLang="en-US" dirty="0" smtClean="0"/>
              <a:t>Picture books (2/2)</a:t>
            </a:r>
          </a:p>
        </p:txBody>
      </p:sp>
      <p:sp>
        <p:nvSpPr>
          <p:cNvPr id="23554" name="Θέση κειμένου 9"/>
          <p:cNvSpPr>
            <a:spLocks noGrp="1"/>
          </p:cNvSpPr>
          <p:nvPr>
            <p:ph type="body" sz="half" idx="2"/>
          </p:nvPr>
        </p:nvSpPr>
        <p:spPr>
          <a:xfrm>
            <a:off x="457200" y="1557338"/>
            <a:ext cx="3008313" cy="4608512"/>
          </a:xfrm>
        </p:spPr>
        <p:txBody>
          <a:bodyPr/>
          <a:lstStyle/>
          <a:p>
            <a:pPr eaLnBrk="1" hangingPunct="1"/>
            <a:r>
              <a:rPr lang="en-GB" altLang="en-US" sz="2800" dirty="0" smtClean="0"/>
              <a:t>A picture book that includes both textual and visual elements.</a:t>
            </a:r>
            <a:endParaRPr lang="en-GB" altLang="en-US" sz="1800" dirty="0" smtClean="0"/>
          </a:p>
        </p:txBody>
      </p:sp>
      <p:pic>
        <p:nvPicPr>
          <p:cNvPr id="23557" name="Picture 5" descr="Cover page of the book &quot;Curious George and the Firefighter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500438"/>
            <a:ext cx="1954213" cy="202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Θέση περιεχομένου 3" descr="Sample page of the book &quot;Curious George and the Firefighters&quot;."/>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575050" y="1625600"/>
            <a:ext cx="5111750" cy="4471988"/>
          </a:xfrm>
        </p:spPr>
      </p:pic>
      <p:sp>
        <p:nvSpPr>
          <p:cNvPr id="8" name="TextBox 7"/>
          <p:cNvSpPr txBox="1"/>
          <p:nvPr/>
        </p:nvSpPr>
        <p:spPr>
          <a:xfrm>
            <a:off x="3131840" y="5733256"/>
            <a:ext cx="634752" cy="360040"/>
          </a:xfrm>
          <a:prstGeom prst="rect">
            <a:avLst/>
          </a:prstGeom>
        </p:spPr>
        <p:txBody>
          <a:bodyPr vert="horz" wrap="square" lIns="91440" tIns="45720" rIns="91440" bIns="45720" rtlCol="0" anchor="ctr">
            <a:noAutofit/>
          </a:bodyPr>
          <a:lstStyle/>
          <a:p>
            <a:r>
              <a:rPr lang="en-GB" b="1" dirty="0" smtClean="0">
                <a:latin typeface="+mj-lt"/>
              </a:rPr>
              <a:t>[7]</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3"/>
          <p:cNvSpPr>
            <a:spLocks noGrp="1"/>
          </p:cNvSpPr>
          <p:nvPr>
            <p:ph type="title"/>
          </p:nvPr>
        </p:nvSpPr>
        <p:spPr/>
        <p:txBody>
          <a:bodyPr>
            <a:normAutofit fontScale="90000"/>
          </a:bodyPr>
          <a:lstStyle/>
          <a:p>
            <a:pPr eaLnBrk="1" hangingPunct="1">
              <a:defRPr/>
            </a:pPr>
            <a:r>
              <a:rPr lang="en-GB" altLang="en-US" dirty="0" smtClean="0"/>
              <a:t>Online interactive </a:t>
            </a:r>
            <a:r>
              <a:rPr lang="en-GB" altLang="en-US" dirty="0"/>
              <a:t>c</a:t>
            </a:r>
            <a:r>
              <a:rPr lang="en-GB" altLang="en-US" dirty="0" smtClean="0"/>
              <a:t>hildren’s book (1/2)</a:t>
            </a:r>
          </a:p>
        </p:txBody>
      </p:sp>
      <p:pic>
        <p:nvPicPr>
          <p:cNvPr id="24580" name="Picture 3" descr="Logo of the Children's Storybooks Onlin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763688" y="1700808"/>
            <a:ext cx="5809943" cy="4111212"/>
          </a:xfrm>
          <a:noFill/>
          <a:extLst>
            <a:ext uri="{91240B29-F687-4F45-9708-019B960494DF}">
              <a14:hiddenLine xmlns:a14="http://schemas.microsoft.com/office/drawing/2010/main" w="28575">
                <a:solidFill>
                  <a:srgbClr val="000000"/>
                </a:solidFill>
                <a:miter lim="800000"/>
                <a:headEnd/>
                <a:tailEnd/>
              </a14:hiddenLine>
            </a:ext>
          </a:extLst>
        </p:spPr>
      </p:pic>
      <p:sp>
        <p:nvSpPr>
          <p:cNvPr id="5" name="TextBox 4"/>
          <p:cNvSpPr txBox="1"/>
          <p:nvPr/>
        </p:nvSpPr>
        <p:spPr>
          <a:xfrm>
            <a:off x="1128936" y="5451980"/>
            <a:ext cx="634752" cy="360040"/>
          </a:xfrm>
          <a:prstGeom prst="rect">
            <a:avLst/>
          </a:prstGeom>
        </p:spPr>
        <p:txBody>
          <a:bodyPr vert="horz" wrap="square" lIns="91440" tIns="45720" rIns="91440" bIns="45720" rtlCol="0" anchor="ctr">
            <a:noAutofit/>
          </a:bodyPr>
          <a:lstStyle/>
          <a:p>
            <a:r>
              <a:rPr lang="en-GB" b="1" dirty="0" smtClean="0">
                <a:latin typeface="+mj-lt"/>
              </a:rPr>
              <a:t>[8]</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normAutofit fontScale="90000"/>
          </a:bodyPr>
          <a:lstStyle/>
          <a:p>
            <a:pPr>
              <a:defRPr/>
            </a:pPr>
            <a:r>
              <a:rPr lang="en-GB" altLang="en-US" dirty="0"/>
              <a:t>Online interactive children’s book </a:t>
            </a:r>
            <a:r>
              <a:rPr lang="en-GB" altLang="en-US" dirty="0" smtClean="0"/>
              <a:t>(2/2</a:t>
            </a:r>
            <a:r>
              <a:rPr lang="en-GB" altLang="en-US" dirty="0"/>
              <a:t>)</a:t>
            </a:r>
            <a:endParaRPr lang="en-US" altLang="en-US" dirty="0" smtClean="0"/>
          </a:p>
        </p:txBody>
      </p:sp>
      <p:sp>
        <p:nvSpPr>
          <p:cNvPr id="4" name="Θέση περιεχομένου 3"/>
          <p:cNvSpPr>
            <a:spLocks noGrp="1"/>
          </p:cNvSpPr>
          <p:nvPr>
            <p:ph sz="half" idx="1"/>
          </p:nvPr>
        </p:nvSpPr>
        <p:spPr>
          <a:xfrm>
            <a:off x="457200" y="1600200"/>
            <a:ext cx="4474840" cy="4525963"/>
          </a:xfrm>
        </p:spPr>
        <p:txBody>
          <a:bodyPr/>
          <a:lstStyle/>
          <a:p>
            <a:pPr marL="0" indent="0" eaLnBrk="1" fontAlgn="auto" hangingPunct="1">
              <a:spcBef>
                <a:spcPts val="600"/>
              </a:spcBef>
              <a:spcAft>
                <a:spcPts val="0"/>
              </a:spcAft>
              <a:buFont typeface="Arial" charset="0"/>
              <a:buNone/>
              <a:defRPr/>
            </a:pPr>
            <a:r>
              <a:rPr lang="en-GB" sz="3000" dirty="0" smtClean="0"/>
              <a:t>Interactive books combine:</a:t>
            </a:r>
          </a:p>
          <a:p>
            <a:pPr marL="355600" indent="-271463" eaLnBrk="1" fontAlgn="auto" hangingPunct="1">
              <a:spcBef>
                <a:spcPts val="600"/>
              </a:spcBef>
              <a:spcAft>
                <a:spcPts val="0"/>
              </a:spcAft>
              <a:defRPr/>
            </a:pPr>
            <a:r>
              <a:rPr lang="en-GB" sz="3000" dirty="0" smtClean="0"/>
              <a:t>still or moving pictures (visual),</a:t>
            </a:r>
          </a:p>
          <a:p>
            <a:pPr marL="355600" indent="-271463" eaLnBrk="1" fontAlgn="auto" hangingPunct="1">
              <a:spcBef>
                <a:spcPts val="600"/>
              </a:spcBef>
              <a:spcAft>
                <a:spcPts val="0"/>
              </a:spcAft>
              <a:defRPr/>
            </a:pPr>
            <a:r>
              <a:rPr lang="en-GB" sz="3000" dirty="0" smtClean="0"/>
              <a:t>video (visual),</a:t>
            </a:r>
          </a:p>
          <a:p>
            <a:pPr marL="355600" indent="-271463" eaLnBrk="1" fontAlgn="auto" hangingPunct="1">
              <a:spcBef>
                <a:spcPts val="600"/>
              </a:spcBef>
              <a:spcAft>
                <a:spcPts val="0"/>
              </a:spcAft>
              <a:defRPr/>
            </a:pPr>
            <a:r>
              <a:rPr lang="en-GB" sz="3000" dirty="0" smtClean="0"/>
              <a:t>narration (audio),</a:t>
            </a:r>
          </a:p>
          <a:p>
            <a:pPr marL="355600" indent="-271463" eaLnBrk="1" fontAlgn="auto" hangingPunct="1">
              <a:spcBef>
                <a:spcPts val="600"/>
              </a:spcBef>
              <a:spcAft>
                <a:spcPts val="0"/>
              </a:spcAft>
              <a:defRPr/>
            </a:pPr>
            <a:r>
              <a:rPr lang="en-GB" sz="3000" dirty="0" smtClean="0"/>
              <a:t>sound effects (audio),</a:t>
            </a:r>
          </a:p>
          <a:p>
            <a:pPr marL="355600" indent="-271463" eaLnBrk="1" fontAlgn="auto" hangingPunct="1">
              <a:spcBef>
                <a:spcPts val="600"/>
              </a:spcBef>
              <a:spcAft>
                <a:spcPts val="0"/>
              </a:spcAft>
              <a:defRPr/>
            </a:pPr>
            <a:r>
              <a:rPr lang="en-GB" sz="3000" dirty="0" smtClean="0"/>
              <a:t>music (audio),</a:t>
            </a:r>
          </a:p>
          <a:p>
            <a:pPr marL="355600" indent="-271463" eaLnBrk="1" fontAlgn="auto" hangingPunct="1">
              <a:spcBef>
                <a:spcPts val="600"/>
              </a:spcBef>
              <a:spcAft>
                <a:spcPts val="0"/>
              </a:spcAft>
              <a:defRPr/>
            </a:pPr>
            <a:r>
              <a:rPr lang="en-GB" sz="3000" dirty="0" smtClean="0"/>
              <a:t>written text. </a:t>
            </a:r>
          </a:p>
          <a:p>
            <a:pPr>
              <a:spcBef>
                <a:spcPts val="600"/>
              </a:spcBef>
              <a:buFont typeface="Arial" charset="0"/>
              <a:buChar char="•"/>
              <a:defRPr/>
            </a:pPr>
            <a:endParaRPr lang="en-GB" sz="3000" dirty="0"/>
          </a:p>
        </p:txBody>
      </p:sp>
      <p:pic>
        <p:nvPicPr>
          <p:cNvPr id="7" name="Θέση περιεχομένου 2" descr="[DECORATIVE]"/>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566" t="2223" r="12696"/>
          <a:stretch/>
        </p:blipFill>
        <p:spPr>
          <a:xfrm>
            <a:off x="5220072" y="1650503"/>
            <a:ext cx="3240360" cy="4425355"/>
          </a:xfrm>
        </p:spPr>
      </p:pic>
      <p:sp>
        <p:nvSpPr>
          <p:cNvPr id="8" name="TextBox 7"/>
          <p:cNvSpPr txBox="1"/>
          <p:nvPr/>
        </p:nvSpPr>
        <p:spPr>
          <a:xfrm>
            <a:off x="8509248" y="5715818"/>
            <a:ext cx="634752" cy="360040"/>
          </a:xfrm>
          <a:prstGeom prst="rect">
            <a:avLst/>
          </a:prstGeom>
        </p:spPr>
        <p:txBody>
          <a:bodyPr vert="horz" wrap="square" lIns="91440" tIns="45720" rIns="91440" bIns="45720" rtlCol="0" anchor="ctr">
            <a:noAutofit/>
          </a:bodyPr>
          <a:lstStyle/>
          <a:p>
            <a:r>
              <a:rPr lang="en-GB" b="1" dirty="0" smtClean="0">
                <a:latin typeface="+mj-lt"/>
              </a:rPr>
              <a:t>[9]</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3"/>
          <p:cNvSpPr>
            <a:spLocks noGrp="1"/>
          </p:cNvSpPr>
          <p:nvPr>
            <p:ph type="title"/>
          </p:nvPr>
        </p:nvSpPr>
        <p:spPr/>
        <p:txBody>
          <a:bodyPr/>
          <a:lstStyle/>
          <a:p>
            <a:r>
              <a:rPr lang="en-GB" altLang="en-US" dirty="0" smtClean="0"/>
              <a:t>Comic Strips</a:t>
            </a:r>
          </a:p>
        </p:txBody>
      </p:sp>
      <p:pic>
        <p:nvPicPr>
          <p:cNvPr id="26627" name="Θέση περιεχομένου 6" descr="Deadalus and Icarus Comic Strip."/>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76300" y="1600200"/>
            <a:ext cx="3200400" cy="4525963"/>
          </a:xfrm>
        </p:spPr>
      </p:pic>
      <p:sp>
        <p:nvSpPr>
          <p:cNvPr id="5" name="TextBox 4"/>
          <p:cNvSpPr txBox="1"/>
          <p:nvPr/>
        </p:nvSpPr>
        <p:spPr>
          <a:xfrm>
            <a:off x="336848" y="5766123"/>
            <a:ext cx="634752" cy="360040"/>
          </a:xfrm>
          <a:prstGeom prst="rect">
            <a:avLst/>
          </a:prstGeom>
        </p:spPr>
        <p:txBody>
          <a:bodyPr vert="horz" wrap="square" lIns="91440" tIns="45720" rIns="91440" bIns="45720" rtlCol="0" anchor="ctr">
            <a:noAutofit/>
          </a:bodyPr>
          <a:lstStyle/>
          <a:p>
            <a:r>
              <a:rPr lang="en-GB" b="1" dirty="0" smtClean="0">
                <a:latin typeface="+mj-lt"/>
              </a:rPr>
              <a:t>[10]</a:t>
            </a:r>
          </a:p>
        </p:txBody>
      </p:sp>
      <p:pic>
        <p:nvPicPr>
          <p:cNvPr id="26628" name="Θέση περιεχομένου 9" descr="Love for people comic strip."/>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04048" y="1610139"/>
            <a:ext cx="3200400" cy="4525963"/>
          </a:xfrm>
        </p:spPr>
      </p:pic>
      <p:sp>
        <p:nvSpPr>
          <p:cNvPr id="6" name="TextBox 5"/>
          <p:cNvSpPr txBox="1"/>
          <p:nvPr/>
        </p:nvSpPr>
        <p:spPr>
          <a:xfrm>
            <a:off x="8369424" y="5766123"/>
            <a:ext cx="634752"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4588"/>
          </a:xfrm>
        </p:spPr>
        <p:txBody>
          <a:bodyPr/>
          <a:lstStyle/>
          <a:p>
            <a:pPr eaLnBrk="1" fontAlgn="auto" hangingPunct="1">
              <a:spcAft>
                <a:spcPts val="0"/>
              </a:spcAft>
              <a:defRPr/>
            </a:pPr>
            <a:r>
              <a:rPr lang="en-GB" dirty="0" smtClean="0">
                <a:latin typeface="+mn-lt"/>
              </a:rPr>
              <a:t>Webpages</a:t>
            </a:r>
            <a:endParaRPr lang="en-GB" dirty="0">
              <a:latin typeface="+mn-lt"/>
            </a:endParaRPr>
          </a:p>
        </p:txBody>
      </p:sp>
      <p:pic>
        <p:nvPicPr>
          <p:cNvPr id="27650" name="Picture 2" descr="Homepage of an educational websit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433" b="1433"/>
          <a:stretch>
            <a:fillRect/>
          </a:stretch>
        </p:blipFill>
        <p:spPr>
          <a:xfrm>
            <a:off x="1792288" y="1557338"/>
            <a:ext cx="5486400" cy="3455987"/>
          </a:xfrm>
          <a:noFill/>
        </p:spPr>
      </p:pic>
      <p:sp>
        <p:nvSpPr>
          <p:cNvPr id="5" name="TextBox 4"/>
          <p:cNvSpPr txBox="1"/>
          <p:nvPr/>
        </p:nvSpPr>
        <p:spPr>
          <a:xfrm>
            <a:off x="7278688" y="4725517"/>
            <a:ext cx="634752" cy="360040"/>
          </a:xfrm>
          <a:prstGeom prst="rect">
            <a:avLst/>
          </a:prstGeom>
        </p:spPr>
        <p:txBody>
          <a:bodyPr vert="horz" wrap="square" lIns="91440" tIns="45720" rIns="91440" bIns="45720" rtlCol="0" anchor="ctr">
            <a:noAutofit/>
          </a:bodyPr>
          <a:lstStyle/>
          <a:p>
            <a:r>
              <a:rPr lang="en-GB" b="1" dirty="0" smtClean="0">
                <a:latin typeface="+mj-lt"/>
              </a:rPr>
              <a:t>[12]</a:t>
            </a:r>
          </a:p>
        </p:txBody>
      </p:sp>
      <p:sp>
        <p:nvSpPr>
          <p:cNvPr id="27651" name="Θέση περιεχομένου 2"/>
          <p:cNvSpPr>
            <a:spLocks noGrp="1"/>
          </p:cNvSpPr>
          <p:nvPr>
            <p:ph type="body" sz="half" idx="2"/>
          </p:nvPr>
        </p:nvSpPr>
        <p:spPr>
          <a:xfrm>
            <a:off x="1792288" y="5157788"/>
            <a:ext cx="5486400" cy="1014412"/>
          </a:xfrm>
        </p:spPr>
        <p:txBody>
          <a:bodyPr/>
          <a:lstStyle/>
          <a:p>
            <a:pPr eaLnBrk="1" hangingPunct="1"/>
            <a:r>
              <a:rPr lang="en-GB" altLang="el-GR" dirty="0" smtClean="0"/>
              <a:t>In a webpage elements such as sound effects, oral language, written language, music and still or moving images are combined.</a:t>
            </a:r>
          </a:p>
          <a:p>
            <a:pPr eaLnBrk="1" hangingPunct="1"/>
            <a:endParaRPr lang="en-GB" altLang="el-GR" dirty="0" smtClean="0"/>
          </a:p>
          <a:p>
            <a:pPr eaLnBrk="1" hangingPunct="1"/>
            <a:endParaRPr lang="en-GB" altLang="el-GR" dirty="0" smtClean="0"/>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n-GB" dirty="0" smtClean="0">
                <a:latin typeface="+mn-lt"/>
              </a:rPr>
              <a:t>Live Performances</a:t>
            </a:r>
            <a:endParaRPr lang="en-GB" dirty="0">
              <a:latin typeface="+mn-lt"/>
            </a:endParaRPr>
          </a:p>
        </p:txBody>
      </p:sp>
      <p:sp>
        <p:nvSpPr>
          <p:cNvPr id="28675" name="Θέση περιεχομένου 2"/>
          <p:cNvSpPr>
            <a:spLocks noGrp="1"/>
          </p:cNvSpPr>
          <p:nvPr>
            <p:ph sz="half" idx="1"/>
          </p:nvPr>
        </p:nvSpPr>
        <p:spPr/>
        <p:txBody>
          <a:bodyPr/>
          <a:lstStyle/>
          <a:p>
            <a:pPr marL="114300" indent="0" eaLnBrk="1" hangingPunct="1">
              <a:spcBef>
                <a:spcPts val="600"/>
              </a:spcBef>
              <a:spcAft>
                <a:spcPts val="600"/>
              </a:spcAft>
              <a:buFont typeface="Arial" panose="020B0604020202020204" pitchFamily="34" charset="0"/>
              <a:buNone/>
            </a:pPr>
            <a:r>
              <a:rPr lang="en-GB" altLang="el-GR" dirty="0" smtClean="0"/>
              <a:t>In a</a:t>
            </a:r>
            <a:r>
              <a:rPr lang="en-GB" altLang="en-US" dirty="0" smtClean="0"/>
              <a:t> live ballet performance </a:t>
            </a:r>
            <a:r>
              <a:rPr lang="en-GB" altLang="el-GR" dirty="0" smtClean="0"/>
              <a:t>gesture, music, and space are the main elements.</a:t>
            </a:r>
          </a:p>
          <a:p>
            <a:pPr marL="114300" indent="0" eaLnBrk="1" hangingPunct="1">
              <a:spcBef>
                <a:spcPts val="600"/>
              </a:spcBef>
              <a:spcAft>
                <a:spcPts val="600"/>
              </a:spcAft>
              <a:buFont typeface="Arial" panose="020B0604020202020204" pitchFamily="34" charset="0"/>
              <a:buNone/>
            </a:pPr>
            <a:r>
              <a:rPr lang="en-GB" altLang="el-GR" b="1" dirty="0" smtClean="0"/>
              <a:t>Multimodal texts can be delivered via different media or technologies. They may be live, paper, or digital electronic.</a:t>
            </a:r>
            <a:endParaRPr lang="en-GB" altLang="el-GR" dirty="0" smtClean="0"/>
          </a:p>
        </p:txBody>
      </p:sp>
      <p:pic>
        <p:nvPicPr>
          <p:cNvPr id="28676" name="Θέση περιεχομένου 5" descr="An instance from a ballet performance."/>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773238"/>
            <a:ext cx="4038600" cy="3319462"/>
          </a:xfrm>
        </p:spPr>
      </p:pic>
      <p:sp>
        <p:nvSpPr>
          <p:cNvPr id="5" name="TextBox 4"/>
          <p:cNvSpPr txBox="1"/>
          <p:nvPr/>
        </p:nvSpPr>
        <p:spPr>
          <a:xfrm>
            <a:off x="4572000" y="5268280"/>
            <a:ext cx="634752" cy="360040"/>
          </a:xfrm>
          <a:prstGeom prst="rect">
            <a:avLst/>
          </a:prstGeom>
        </p:spPr>
        <p:txBody>
          <a:bodyPr vert="horz" wrap="square" lIns="91440" tIns="45720" rIns="91440" bIns="45720" rtlCol="0" anchor="ctr">
            <a:noAutofit/>
          </a:bodyPr>
          <a:lstStyle/>
          <a:p>
            <a:r>
              <a:rPr lang="en-GB" b="1" dirty="0" smtClean="0">
                <a:latin typeface="+mj-lt"/>
              </a:rPr>
              <a:t>[13]</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pPr eaLnBrk="1" hangingPunct="1"/>
            <a:r>
              <a:rPr lang="en-GB" altLang="en-US" smtClean="0"/>
              <a:t>Move from Literacy to Literacies </a:t>
            </a:r>
          </a:p>
        </p:txBody>
      </p:sp>
      <p:sp>
        <p:nvSpPr>
          <p:cNvPr id="3"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dirty="0" smtClean="0"/>
              <a:t>So, literacy is not a single thing, but a multiple and complex phenomenon. Consequently, there is not one literacy but different types of literacies.</a:t>
            </a:r>
            <a:endParaRPr lang="en-GB" dirty="0"/>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Literacies</a:t>
            </a:r>
            <a:endParaRPr lang="en-GB" dirty="0"/>
          </a:p>
        </p:txBody>
      </p:sp>
      <p:graphicFrame>
        <p:nvGraphicFramePr>
          <p:cNvPr id="4" name="Θέση περιεχομένου 3" descr="Types of Literacies."/>
          <p:cNvGraphicFramePr>
            <a:graphicFrameLocks noGrp="1"/>
          </p:cNvGraphicFramePr>
          <p:nvPr>
            <p:ph idx="1"/>
            <p:extLst>
              <p:ext uri="{D42A27DB-BD31-4B8C-83A1-F6EECF244321}">
                <p14:modId xmlns:p14="http://schemas.microsoft.com/office/powerpoint/2010/main" val="3428903706"/>
              </p:ext>
            </p:extLst>
          </p:nvPr>
        </p:nvGraphicFramePr>
        <p:xfrm>
          <a:off x="463550" y="1557338"/>
          <a:ext cx="8229600" cy="46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7205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z="4000" dirty="0" smtClean="0"/>
              <a:t>Understanding of the Basic Concepts</a:t>
            </a:r>
          </a:p>
        </p:txBody>
      </p:sp>
      <p:sp>
        <p:nvSpPr>
          <p:cNvPr id="10243" name="Content Placeholder 2"/>
          <p:cNvSpPr>
            <a:spLocks noGrp="1"/>
          </p:cNvSpPr>
          <p:nvPr>
            <p:ph sz="half" idx="1"/>
          </p:nvPr>
        </p:nvSpPr>
        <p:spPr/>
        <p:txBody>
          <a:bodyPr/>
          <a:lstStyle/>
          <a:p>
            <a:pPr marL="0" indent="0" eaLnBrk="1" hangingPunct="1">
              <a:buFont typeface="Arial" panose="020B0604020202020204" pitchFamily="34" charset="0"/>
              <a:buNone/>
              <a:defRPr/>
            </a:pPr>
            <a:r>
              <a:rPr lang="en-GB" altLang="en-US" sz="3200" dirty="0" smtClean="0"/>
              <a:t>1. The </a:t>
            </a:r>
            <a:r>
              <a:rPr lang="en-GB" altLang="en-US" sz="3200" dirty="0"/>
              <a:t>notions </a:t>
            </a:r>
            <a:r>
              <a:rPr lang="en-GB" altLang="en-US" sz="3200" dirty="0" smtClean="0"/>
              <a:t>of:</a:t>
            </a:r>
            <a:endParaRPr lang="en-GB" altLang="en-US" sz="3200" dirty="0"/>
          </a:p>
          <a:p>
            <a:pPr marL="715963" eaLnBrk="1" hangingPunct="1">
              <a:defRPr/>
            </a:pPr>
            <a:r>
              <a:rPr lang="en-GB" altLang="en-US" sz="3200" dirty="0"/>
              <a:t>Literacy and </a:t>
            </a:r>
            <a:r>
              <a:rPr lang="en-GB" altLang="en-US" sz="3200" dirty="0" smtClean="0"/>
              <a:t>Literacies,</a:t>
            </a:r>
            <a:endParaRPr lang="en-GB" altLang="en-US" sz="3200" dirty="0"/>
          </a:p>
          <a:p>
            <a:pPr marL="715963" eaLnBrk="1" hangingPunct="1">
              <a:defRPr/>
            </a:pPr>
            <a:r>
              <a:rPr lang="en-GB" altLang="en-US" sz="3200" dirty="0"/>
              <a:t>English </a:t>
            </a:r>
            <a:r>
              <a:rPr lang="en-GB" altLang="en-US" sz="3200" dirty="0" smtClean="0"/>
              <a:t>Literacy,</a:t>
            </a:r>
            <a:endParaRPr lang="en-GB" altLang="en-US" sz="3200" dirty="0"/>
          </a:p>
          <a:p>
            <a:pPr marL="715963" eaLnBrk="1" hangingPunct="1">
              <a:defRPr/>
            </a:pPr>
            <a:r>
              <a:rPr lang="en-GB" altLang="en-US" sz="3200" dirty="0"/>
              <a:t>Digital </a:t>
            </a:r>
            <a:r>
              <a:rPr lang="en-GB" altLang="en-US" sz="3200" dirty="0" smtClean="0"/>
              <a:t>Literacy.</a:t>
            </a:r>
            <a:endParaRPr lang="en-GB" altLang="en-US" sz="3200" dirty="0"/>
          </a:p>
          <a:p>
            <a:pPr marL="0" eaLnBrk="1" hangingPunct="1">
              <a:defRPr/>
            </a:pPr>
            <a:endParaRPr lang="en-GB" altLang="en-US" sz="3200" dirty="0"/>
          </a:p>
          <a:p>
            <a:pPr marL="0" indent="0" eaLnBrk="1" hangingPunct="1">
              <a:buFont typeface="Arial" panose="020B0604020202020204" pitchFamily="34" charset="0"/>
              <a:buNone/>
              <a:defRPr/>
            </a:pPr>
            <a:r>
              <a:rPr lang="en-GB" altLang="en-US" sz="3200" dirty="0"/>
              <a:t>2. The Greek </a:t>
            </a:r>
            <a:r>
              <a:rPr lang="en-GB" altLang="en-US" sz="3200" dirty="0" smtClean="0"/>
              <a:t>context.</a:t>
            </a:r>
            <a:endParaRPr lang="en-GB" altLang="en-US" sz="3200" dirty="0"/>
          </a:p>
          <a:p>
            <a:pPr marL="0" eaLnBrk="1" hangingPunct="1">
              <a:defRPr/>
            </a:pPr>
            <a:endParaRPr lang="en-US" altLang="en-US" sz="3200" dirty="0" smtClean="0"/>
          </a:p>
        </p:txBody>
      </p:sp>
      <p:pic>
        <p:nvPicPr>
          <p:cNvPr id="9" name="Θέση περιεχομένου 2" descr="[DECORATIVE]"/>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5605" b="23000"/>
          <a:stretch/>
        </p:blipFill>
        <p:spPr>
          <a:xfrm>
            <a:off x="4648200" y="1851008"/>
            <a:ext cx="3812232" cy="4024346"/>
          </a:xfrm>
        </p:spPr>
      </p:pic>
      <p:sp>
        <p:nvSpPr>
          <p:cNvPr id="10" name="TextBox 9"/>
          <p:cNvSpPr txBox="1"/>
          <p:nvPr/>
        </p:nvSpPr>
        <p:spPr>
          <a:xfrm>
            <a:off x="8450713" y="5229200"/>
            <a:ext cx="472173"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n-GB" dirty="0" smtClean="0"/>
              <a:t>New</a:t>
            </a:r>
            <a:r>
              <a:rPr lang="en-GB" sz="3200" b="1" dirty="0" smtClean="0">
                <a:solidFill>
                  <a:schemeClr val="tx1"/>
                </a:solidFill>
                <a:latin typeface="+mn-lt"/>
              </a:rPr>
              <a:t> </a:t>
            </a:r>
            <a:r>
              <a:rPr lang="en-GB" dirty="0" smtClean="0"/>
              <a:t>literacies (1/2)</a:t>
            </a:r>
            <a:endParaRPr lang="en-GB" dirty="0"/>
          </a:p>
        </p:txBody>
      </p:sp>
      <p:sp>
        <p:nvSpPr>
          <p:cNvPr id="3" name="Θέση περιεχομένου 2"/>
          <p:cNvSpPr>
            <a:spLocks noGrp="1"/>
          </p:cNvSpPr>
          <p:nvPr>
            <p:ph idx="1"/>
          </p:nvPr>
        </p:nvSpPr>
        <p:spPr>
          <a:xfrm>
            <a:off x="463550" y="1557338"/>
            <a:ext cx="8229600" cy="4525962"/>
          </a:xfrm>
        </p:spPr>
        <p:txBody>
          <a:bodyPr rtlCol="0">
            <a:noAutofit/>
          </a:bodyPr>
          <a:lstStyle/>
          <a:p>
            <a:pPr marL="114300" indent="0" eaLnBrk="1" fontAlgn="auto" hangingPunct="1">
              <a:spcBef>
                <a:spcPts val="1000"/>
              </a:spcBef>
              <a:spcAft>
                <a:spcPts val="0"/>
              </a:spcAft>
              <a:buFont typeface="Arial" panose="020B0604020202020204" pitchFamily="34" charset="0"/>
              <a:buNone/>
              <a:defRPr/>
            </a:pPr>
            <a:r>
              <a:rPr lang="en-GB" sz="2800" dirty="0" smtClean="0"/>
              <a:t>New technologies require new literacies to effectively exploit their potentials. These include technologies such as:</a:t>
            </a:r>
          </a:p>
          <a:p>
            <a:pPr marL="811213" indent="-368300" eaLnBrk="1" fontAlgn="auto" hangingPunct="1">
              <a:spcBef>
                <a:spcPts val="1000"/>
              </a:spcBef>
              <a:spcAft>
                <a:spcPts val="0"/>
              </a:spcAft>
              <a:defRPr/>
            </a:pPr>
            <a:r>
              <a:rPr lang="en-GB" sz="2800" dirty="0" smtClean="0"/>
              <a:t>gaming software, </a:t>
            </a:r>
          </a:p>
          <a:p>
            <a:pPr marL="811213" indent="-368300" eaLnBrk="1" fontAlgn="auto" hangingPunct="1">
              <a:spcBef>
                <a:spcPts val="1000"/>
              </a:spcBef>
              <a:spcAft>
                <a:spcPts val="0"/>
              </a:spcAft>
              <a:defRPr/>
            </a:pPr>
            <a:r>
              <a:rPr lang="en-GB" sz="2800" dirty="0" smtClean="0"/>
              <a:t>video technologies, </a:t>
            </a:r>
          </a:p>
          <a:p>
            <a:pPr marL="811213" indent="-368300" eaLnBrk="1" fontAlgn="auto" hangingPunct="1">
              <a:spcBef>
                <a:spcPts val="1000"/>
              </a:spcBef>
              <a:spcAft>
                <a:spcPts val="0"/>
              </a:spcAft>
              <a:defRPr/>
            </a:pPr>
            <a:r>
              <a:rPr lang="en-GB" sz="2800" dirty="0" smtClean="0"/>
              <a:t>technologies that establish communities on the Internet, </a:t>
            </a:r>
          </a:p>
          <a:p>
            <a:pPr marL="811213" indent="-368300" eaLnBrk="1" fontAlgn="auto" hangingPunct="1">
              <a:spcBef>
                <a:spcPts val="1000"/>
              </a:spcBef>
              <a:spcAft>
                <a:spcPts val="0"/>
              </a:spcAft>
              <a:defRPr/>
            </a:pPr>
            <a:r>
              <a:rPr lang="en-GB" sz="2800" dirty="0" smtClean="0"/>
              <a:t>search engines, </a:t>
            </a:r>
          </a:p>
          <a:p>
            <a:pPr marL="811213" indent="-368300" eaLnBrk="1" fontAlgn="auto" hangingPunct="1">
              <a:spcBef>
                <a:spcPts val="1000"/>
              </a:spcBef>
              <a:spcAft>
                <a:spcPts val="0"/>
              </a:spcAft>
              <a:defRPr/>
            </a:pPr>
            <a:r>
              <a:rPr lang="en-GB" sz="2800" dirty="0" smtClean="0"/>
              <a:t>webpages, etc.</a:t>
            </a: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n-GB" dirty="0" smtClean="0"/>
              <a:t>New</a:t>
            </a:r>
            <a:r>
              <a:rPr lang="en-GB" sz="3200" b="1" dirty="0" smtClean="0">
                <a:solidFill>
                  <a:schemeClr val="tx1"/>
                </a:solidFill>
                <a:latin typeface="+mn-lt"/>
              </a:rPr>
              <a:t> </a:t>
            </a:r>
            <a:r>
              <a:rPr lang="en-GB" dirty="0" smtClean="0"/>
              <a:t>literacies (2/2)</a:t>
            </a:r>
            <a:endParaRPr lang="en-GB" dirty="0"/>
          </a:p>
        </p:txBody>
      </p:sp>
      <p:sp>
        <p:nvSpPr>
          <p:cNvPr id="32771" name="Θέση περιεχομένου 2"/>
          <p:cNvSpPr>
            <a:spLocks noGrp="1"/>
          </p:cNvSpPr>
          <p:nvPr>
            <p:ph idx="1"/>
          </p:nvPr>
        </p:nvSpPr>
        <p:spPr>
          <a:xfrm>
            <a:off x="463550" y="1557338"/>
            <a:ext cx="8229600" cy="4525962"/>
          </a:xfrm>
        </p:spPr>
        <p:txBody>
          <a:bodyPr/>
          <a:lstStyle/>
          <a:p>
            <a:pPr marL="114300" indent="0" eaLnBrk="1" hangingPunct="1">
              <a:buFont typeface="Arial" panose="020B0604020202020204" pitchFamily="34" charset="0"/>
              <a:buNone/>
            </a:pPr>
            <a:r>
              <a:rPr lang="en-GB" altLang="en-US" dirty="0" smtClean="0"/>
              <a:t>We redefine literacy when we communicate on a </a:t>
            </a:r>
            <a:r>
              <a:rPr lang="en-GB" altLang="en-US" dirty="0" err="1" smtClean="0"/>
              <a:t>chatboard</a:t>
            </a:r>
            <a:r>
              <a:rPr lang="en-GB" altLang="en-US" dirty="0" smtClean="0"/>
              <a:t>, talk to one another using a video cam, or participate in virtual reality role-playing games.</a:t>
            </a: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pPr eaLnBrk="1" hangingPunct="1"/>
            <a:r>
              <a:rPr lang="en-GB" altLang="en-US" dirty="0" smtClean="0"/>
              <a:t>The educators’ role (1/2)</a:t>
            </a:r>
          </a:p>
        </p:txBody>
      </p:sp>
      <p:sp>
        <p:nvSpPr>
          <p:cNvPr id="33795" name="Θέση περιεχομένου 2"/>
          <p:cNvSpPr>
            <a:spLocks noGrp="1"/>
          </p:cNvSpPr>
          <p:nvPr>
            <p:ph idx="1"/>
          </p:nvPr>
        </p:nvSpPr>
        <p:spPr>
          <a:xfrm>
            <a:off x="463550" y="1557338"/>
            <a:ext cx="8229600" cy="4525962"/>
          </a:xfrm>
        </p:spPr>
        <p:txBody>
          <a:bodyPr/>
          <a:lstStyle/>
          <a:p>
            <a:pPr marL="571500" indent="-457200" eaLnBrk="1" hangingPunct="1"/>
            <a:r>
              <a:rPr lang="en-GB" altLang="en-US" dirty="0" smtClean="0"/>
              <a:t>Literacy is changing in a new media world (Kress, 2003).</a:t>
            </a:r>
          </a:p>
          <a:p>
            <a:pPr marL="571500" indent="-457200" eaLnBrk="1" hangingPunct="1"/>
            <a:r>
              <a:rPr lang="en-GB" altLang="en-US" dirty="0" smtClean="0"/>
              <a:t>By educating students to understand and communicate through multimodal texts, teachers empower their students with the necessary tools to function effectively in increasingly media-varied environments.</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pPr eaLnBrk="1" hangingPunct="1"/>
            <a:r>
              <a:rPr lang="en-GB" altLang="en-US" dirty="0" smtClean="0"/>
              <a:t>The educators’ role (2/2)</a:t>
            </a:r>
          </a:p>
        </p:txBody>
      </p:sp>
      <p:sp>
        <p:nvSpPr>
          <p:cNvPr id="3" name="Θέση περιεχομένου 2"/>
          <p:cNvSpPr>
            <a:spLocks noGrp="1"/>
          </p:cNvSpPr>
          <p:nvPr>
            <p:ph idx="1"/>
          </p:nvPr>
        </p:nvSpPr>
        <p:spPr>
          <a:xfrm>
            <a:off x="463550" y="1557338"/>
            <a:ext cx="8229600" cy="4525962"/>
          </a:xfrm>
        </p:spPr>
        <p:txBody>
          <a:bodyPr rtlCol="0">
            <a:noAutofit/>
          </a:bodyPr>
          <a:lstStyle/>
          <a:p>
            <a:pPr marL="571500" indent="-457200" eaLnBrk="1" fontAlgn="auto" hangingPunct="1">
              <a:spcAft>
                <a:spcPts val="0"/>
              </a:spcAft>
              <a:defRPr/>
            </a:pPr>
            <a:r>
              <a:rPr lang="en-GB" dirty="0" smtClean="0"/>
              <a:t>We need to develop new educational practices that relate to children and young people’s out-of-school practices if the literacy curriculum is to be relevant and meaningful (Marsh and Millard, 2013).</a:t>
            </a:r>
            <a:endParaRPr lang="en-GB" dirty="0"/>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3"/>
          <p:cNvSpPr>
            <a:spLocks noGrp="1"/>
          </p:cNvSpPr>
          <p:nvPr>
            <p:ph type="title"/>
          </p:nvPr>
        </p:nvSpPr>
        <p:spPr/>
        <p:txBody>
          <a:bodyPr/>
          <a:lstStyle/>
          <a:p>
            <a:pPr eaLnBrk="1" hangingPunct="1"/>
            <a:r>
              <a:rPr lang="en-GB" altLang="en-US" smtClean="0"/>
              <a:t>New Ways of Reading</a:t>
            </a:r>
          </a:p>
        </p:txBody>
      </p:sp>
      <p:sp>
        <p:nvSpPr>
          <p:cNvPr id="36867" name="Θέση κειμένου 4"/>
          <p:cNvSpPr>
            <a:spLocks noGrp="1"/>
          </p:cNvSpPr>
          <p:nvPr>
            <p:ph type="body" idx="1"/>
          </p:nvPr>
        </p:nvSpPr>
        <p:spPr/>
        <p:txBody>
          <a:bodyPr/>
          <a:lstStyle/>
          <a:p>
            <a:pPr eaLnBrk="1" hangingPunct="1"/>
            <a:endParaRPr lang="en-GB" altLang="en-US" smtClean="0"/>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pPr eaLnBrk="1" hangingPunct="1"/>
            <a:r>
              <a:rPr lang="en-GB" altLang="en-US" sz="4000" dirty="0" smtClean="0"/>
              <a:t>Reading print-based vs </a:t>
            </a:r>
            <a:br>
              <a:rPr lang="en-GB" altLang="en-US" sz="4000" dirty="0" smtClean="0"/>
            </a:br>
            <a:r>
              <a:rPr lang="en-GB" altLang="en-US" sz="4000" dirty="0" smtClean="0"/>
              <a:t>multimodal texts (1/2)</a:t>
            </a:r>
          </a:p>
        </p:txBody>
      </p:sp>
      <p:graphicFrame>
        <p:nvGraphicFramePr>
          <p:cNvPr id="7" name="Θέση περιεχομένου 6" descr="Reading print-based vs multimodal texts "/>
          <p:cNvGraphicFramePr>
            <a:graphicFrameLocks noGrp="1"/>
          </p:cNvGraphicFramePr>
          <p:nvPr>
            <p:ph idx="1"/>
            <p:custDataLst>
              <p:tags r:id="rId2"/>
            </p:custDataLst>
            <p:extLst>
              <p:ext uri="{D42A27DB-BD31-4B8C-83A1-F6EECF244321}">
                <p14:modId xmlns:p14="http://schemas.microsoft.com/office/powerpoint/2010/main" val="1468404415"/>
              </p:ext>
            </p:extLst>
          </p:nvPr>
        </p:nvGraphicFramePr>
        <p:xfrm>
          <a:off x="463550" y="1765548"/>
          <a:ext cx="8229600" cy="3535660"/>
        </p:xfrm>
        <a:graphic>
          <a:graphicData uri="http://schemas.openxmlformats.org/drawingml/2006/table">
            <a:tbl>
              <a:tblPr firstRow="1" bandRow="1">
                <a:tableStyleId>{69012ECD-51FC-41F1-AA8D-1B2483CD663E}</a:tableStyleId>
              </a:tblPr>
              <a:tblGrid>
                <a:gridCol w="4114800"/>
                <a:gridCol w="4114800"/>
              </a:tblGrid>
              <a:tr h="518112">
                <a:tc>
                  <a:txBody>
                    <a:bodyPr/>
                    <a:lstStyle/>
                    <a:p>
                      <a:r>
                        <a:rPr lang="en-GB" sz="2800" dirty="0" smtClean="0"/>
                        <a:t>Print-based</a:t>
                      </a:r>
                      <a:r>
                        <a:rPr lang="en-GB" sz="2800" baseline="0" dirty="0" smtClean="0"/>
                        <a:t> texts</a:t>
                      </a:r>
                      <a:endParaRPr lang="en-GB" sz="2800" dirty="0"/>
                    </a:p>
                  </a:txBody>
                  <a:tcPr marT="45715" marB="45715"/>
                </a:tc>
                <a:tc>
                  <a:txBody>
                    <a:bodyPr/>
                    <a:lstStyle/>
                    <a:p>
                      <a:r>
                        <a:rPr lang="en-GB" sz="2800" dirty="0" smtClean="0"/>
                        <a:t>Multimodal texts</a:t>
                      </a:r>
                      <a:endParaRPr lang="en-GB" sz="2800" dirty="0"/>
                    </a:p>
                  </a:txBody>
                  <a:tcPr marT="45715" marB="45715"/>
                </a:tc>
              </a:tr>
              <a:tr h="3017251">
                <a:tc>
                  <a:txBody>
                    <a:bodyPr/>
                    <a:lstStyle/>
                    <a:p>
                      <a:r>
                        <a:rPr lang="en-GB" sz="2400" dirty="0" smtClean="0"/>
                        <a:t>Principle mode:</a:t>
                      </a:r>
                      <a:r>
                        <a:rPr lang="en-GB" sz="2400" baseline="0" dirty="0" smtClean="0"/>
                        <a:t> the words that ‘tell’ including discourse, register, vocabulary, linguistic  patterns, grammar. Arrangement and layouts of chapters, paragraphs and sentence structure, typography.</a:t>
                      </a:r>
                      <a:endParaRPr lang="en-GB" sz="2400" dirty="0"/>
                    </a:p>
                  </a:txBody>
                  <a:tcPr marT="45715" marB="45715"/>
                </a:tc>
                <a:tc>
                  <a:txBody>
                    <a:bodyPr/>
                    <a:lstStyle/>
                    <a:p>
                      <a:r>
                        <a:rPr lang="en-GB" sz="2400" dirty="0" smtClean="0"/>
                        <a:t>Principle</a:t>
                      </a:r>
                      <a:r>
                        <a:rPr lang="en-GB" sz="2400" baseline="0" dirty="0" smtClean="0"/>
                        <a:t> mode: visual images that ‘show’ including layout, size, shape, colour, line, angle, position, perspective, screen, frames, icons, links, hyperlinks. Movement, sound, animation with graphics, video clips, voice over, write over.</a:t>
                      </a:r>
                      <a:endParaRPr lang="en-GB" sz="2400" dirty="0"/>
                    </a:p>
                  </a:txBody>
                  <a:tcPr marT="45715" marB="45715"/>
                </a:tc>
              </a:tr>
            </a:tbl>
          </a:graphicData>
        </a:graphic>
      </p:graphicFrame>
      <p:sp>
        <p:nvSpPr>
          <p:cNvPr id="9" name="Ορθογώνιο 8"/>
          <p:cNvSpPr/>
          <p:nvPr/>
        </p:nvSpPr>
        <p:spPr>
          <a:xfrm>
            <a:off x="6732240" y="5508625"/>
            <a:ext cx="2006383" cy="400110"/>
          </a:xfrm>
          <a:prstGeom prst="rect">
            <a:avLst/>
          </a:prstGeom>
        </p:spPr>
        <p:txBody>
          <a:bodyPr wrap="none">
            <a:spAutoFit/>
          </a:bodyPr>
          <a:lstStyle/>
          <a:p>
            <a:pPr>
              <a:defRPr/>
            </a:pPr>
            <a:r>
              <a:rPr lang="en-GB" altLang="en-US" sz="2000" dirty="0" smtClean="0">
                <a:latin typeface="+mj-lt"/>
              </a:rPr>
              <a:t>(</a:t>
            </a:r>
            <a:r>
              <a:rPr lang="en-GB" altLang="en-US" sz="2000" dirty="0" smtClean="0">
                <a:latin typeface="+mj-lt"/>
                <a:cs typeface="+mn-cs"/>
              </a:rPr>
              <a:t>Walsh,</a:t>
            </a:r>
            <a:r>
              <a:rPr lang="en-GB" altLang="en-US" sz="2000" dirty="0" smtClean="0">
                <a:latin typeface="+mj-lt"/>
              </a:rPr>
              <a:t> </a:t>
            </a:r>
            <a:r>
              <a:rPr lang="en-GB" altLang="en-US" sz="2000" dirty="0" smtClean="0">
                <a:latin typeface="+mj-lt"/>
                <a:cs typeface="+mn-cs"/>
              </a:rPr>
              <a:t>2006: 35</a:t>
            </a:r>
            <a:r>
              <a:rPr lang="en-GB" altLang="en-US" sz="2000" dirty="0" smtClean="0">
                <a:latin typeface="+mj-lt"/>
              </a:rPr>
              <a:t>)</a:t>
            </a:r>
            <a:endParaRPr lang="en-GB" sz="2000" dirty="0">
              <a:latin typeface="+mj-lt"/>
            </a:endParaRP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normAutofit fontScale="90000"/>
          </a:bodyPr>
          <a:lstStyle/>
          <a:p>
            <a:pPr eaLnBrk="1" hangingPunct="1">
              <a:defRPr/>
            </a:pPr>
            <a:r>
              <a:rPr lang="en-GB" altLang="en-US" dirty="0" smtClean="0"/>
              <a:t>Reading print-based vs </a:t>
            </a:r>
            <a:br>
              <a:rPr lang="en-GB" altLang="en-US" dirty="0" smtClean="0"/>
            </a:br>
            <a:r>
              <a:rPr lang="en-GB" altLang="en-US" dirty="0" smtClean="0"/>
              <a:t>multimodal texts (2/2)</a:t>
            </a:r>
          </a:p>
        </p:txBody>
      </p:sp>
      <p:graphicFrame>
        <p:nvGraphicFramePr>
          <p:cNvPr id="4" name="Θέση περιεχομένου 3" descr="Reading print-based vs multimodal texts "/>
          <p:cNvGraphicFramePr>
            <a:graphicFrameLocks noGrp="1"/>
          </p:cNvGraphicFramePr>
          <p:nvPr>
            <p:ph idx="1"/>
            <p:custDataLst>
              <p:tags r:id="rId2"/>
            </p:custDataLst>
            <p:extLst>
              <p:ext uri="{D42A27DB-BD31-4B8C-83A1-F6EECF244321}">
                <p14:modId xmlns:p14="http://schemas.microsoft.com/office/powerpoint/2010/main" val="671566409"/>
              </p:ext>
            </p:extLst>
          </p:nvPr>
        </p:nvGraphicFramePr>
        <p:xfrm>
          <a:off x="463550" y="1557338"/>
          <a:ext cx="8229600" cy="4358676"/>
        </p:xfrm>
        <a:graphic>
          <a:graphicData uri="http://schemas.openxmlformats.org/drawingml/2006/table">
            <a:tbl>
              <a:tblPr firstRow="1" firstCol="1" bandRow="1">
                <a:tableStyleId>{69012ECD-51FC-41F1-AA8D-1B2483CD663E}</a:tableStyleId>
              </a:tblPr>
              <a:tblGrid>
                <a:gridCol w="1228130"/>
                <a:gridCol w="3528392"/>
                <a:gridCol w="3473078"/>
              </a:tblGrid>
              <a:tr h="370840">
                <a:tc>
                  <a:txBody>
                    <a:bodyPr/>
                    <a:lstStyle/>
                    <a:p>
                      <a:endParaRPr lang="el-GR" sz="2800" dirty="0"/>
                    </a:p>
                  </a:txBody>
                  <a:tcPr marT="45726" marB="45726">
                    <a:lnR w="12700" cap="flat" cmpd="sng" algn="ctr">
                      <a:solidFill>
                        <a:srgbClr val="4F81BD"/>
                      </a:solidFill>
                      <a:prstDash val="solid"/>
                      <a:round/>
                      <a:headEnd type="none" w="med" len="med"/>
                      <a:tailEnd type="none" w="med" len="med"/>
                    </a:lnR>
                  </a:tcPr>
                </a:tc>
                <a:tc>
                  <a:txBody>
                    <a:bodyPr/>
                    <a:lstStyle/>
                    <a:p>
                      <a:r>
                        <a:rPr lang="en-GB" sz="2800" dirty="0" smtClean="0"/>
                        <a:t>Print-based</a:t>
                      </a:r>
                      <a:r>
                        <a:rPr lang="en-GB" sz="2800" baseline="0" dirty="0" smtClean="0"/>
                        <a:t> texts</a:t>
                      </a:r>
                      <a:endParaRPr lang="en-GB" sz="2800" dirty="0"/>
                    </a:p>
                  </a:txBody>
                  <a:tcPr marT="45726" marB="45726">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p>
                      <a:r>
                        <a:rPr lang="en-GB" sz="2800" dirty="0" smtClean="0"/>
                        <a:t>Multimodal texts</a:t>
                      </a:r>
                      <a:endParaRPr lang="en-GB" sz="2400" dirty="0"/>
                    </a:p>
                  </a:txBody>
                  <a:tcPr marT="45726" marB="45726">
                    <a:lnL w="12700" cap="flat" cmpd="sng" algn="ctr">
                      <a:solidFill>
                        <a:srgbClr val="4F81BD"/>
                      </a:solidFill>
                      <a:prstDash val="solid"/>
                      <a:round/>
                      <a:headEnd type="none" w="med" len="med"/>
                      <a:tailEnd type="none" w="med" len="med"/>
                    </a:ln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smtClean="0"/>
                        <a:t>Visual Imagery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b="1" dirty="0" smtClean="0"/>
                    </a:p>
                  </a:txBody>
                  <a:tcPr marT="45726" marB="45726" vert="vert270" anchor="ctr">
                    <a:lnR w="12700" cap="flat" cmpd="sng" algn="ctr">
                      <a:solidFill>
                        <a:srgbClr val="4F81BD"/>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Verbal imagery: including</a:t>
                      </a:r>
                      <a:r>
                        <a:rPr lang="en-GB" sz="2400" baseline="0" dirty="0" smtClean="0"/>
                        <a:t> description, images, symbolism, metaphor, simile, alliteration, poetic devices with words, sound patterns.</a:t>
                      </a:r>
                      <a:endParaRPr lang="en-GB" sz="2400" dirty="0" smtClean="0"/>
                    </a:p>
                  </a:txBody>
                  <a:tcPr marT="45726" marB="45726">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Visual imagery and</a:t>
                      </a:r>
                      <a:r>
                        <a:rPr lang="en-GB" sz="2400" baseline="0" dirty="0" smtClean="0"/>
                        <a:t> sound effects: use of colour, motifs, icons, </a:t>
                      </a:r>
                      <a:r>
                        <a:rPr lang="en-GB" sz="2400" baseline="0" dirty="0" err="1" smtClean="0"/>
                        <a:t>repetion</a:t>
                      </a:r>
                      <a:r>
                        <a:rPr lang="en-GB" sz="2400" baseline="0" dirty="0" smtClean="0"/>
                        <a:t>, with specific voice, music and sound effects.</a:t>
                      </a:r>
                      <a:endParaRPr lang="en-GB" sz="2400" dirty="0" smtClean="0"/>
                    </a:p>
                  </a:txBody>
                  <a:tcPr marT="45726" marB="45726">
                    <a:lnL w="12700" cap="flat" cmpd="sng" algn="ctr">
                      <a:solidFill>
                        <a:srgbClr val="4F81BD"/>
                      </a:solidFill>
                      <a:prstDash val="solid"/>
                      <a:round/>
                      <a:headEnd type="none" w="med" len="med"/>
                      <a:tailEnd type="none" w="med" len="med"/>
                    </a:ln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smtClean="0"/>
                        <a:t>Reading</a:t>
                      </a:r>
                      <a:r>
                        <a:rPr lang="en-GB" sz="2400" b="1" baseline="0" dirty="0" smtClean="0"/>
                        <a:t> Pathway</a:t>
                      </a:r>
                      <a:endParaRPr lang="en-GB" sz="2400" b="1" dirty="0" smtClean="0"/>
                    </a:p>
                    <a:p>
                      <a:endParaRPr lang="en-GB" sz="2400" b="1" dirty="0"/>
                    </a:p>
                  </a:txBody>
                  <a:tcPr marT="45726" marB="45726" vert="vert270" anchor="ctr">
                    <a:lnR w="12700" cap="flat" cmpd="sng" algn="ctr">
                      <a:solidFill>
                        <a:srgbClr val="4F81BD"/>
                      </a:solidFill>
                      <a:prstDash val="solid"/>
                      <a:round/>
                      <a:headEnd type="none" w="med" len="med"/>
                      <a:tailEnd type="none" w="med" len="med"/>
                    </a:lnR>
                  </a:tcPr>
                </a:tc>
                <a:tc>
                  <a:txBody>
                    <a:bodyPr/>
                    <a:lstStyle/>
                    <a:p>
                      <a:r>
                        <a:rPr lang="en-GB" sz="2400" dirty="0" smtClean="0"/>
                        <a:t>Mostly</a:t>
                      </a:r>
                      <a:r>
                        <a:rPr lang="en-GB" sz="2400" baseline="0" dirty="0" smtClean="0"/>
                        <a:t> linear and sequential. Reader mostly follows.</a:t>
                      </a:r>
                      <a:endParaRPr lang="en-GB" sz="2400" dirty="0"/>
                    </a:p>
                  </a:txBody>
                  <a:tcPr marT="45726" marB="45726">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p>
                      <a:r>
                        <a:rPr lang="en-GB" sz="2400" dirty="0" smtClean="0"/>
                        <a:t>Non-sequential, non-linear. Reader has more choice and opportunities to interact.</a:t>
                      </a:r>
                      <a:endParaRPr lang="en-GB" sz="2400" dirty="0"/>
                    </a:p>
                  </a:txBody>
                  <a:tcPr marT="45726" marB="45726">
                    <a:lnL w="12700" cap="flat" cmpd="sng" algn="ctr">
                      <a:solidFill>
                        <a:srgbClr val="4F81BD"/>
                      </a:solidFill>
                      <a:prstDash val="solid"/>
                      <a:round/>
                      <a:headEnd type="none" w="med" len="med"/>
                      <a:tailEnd type="none" w="med" len="med"/>
                    </a:lnL>
                  </a:tcPr>
                </a:tc>
              </a:tr>
            </a:tbl>
          </a:graphicData>
        </a:graphic>
      </p:graphicFrame>
      <p:sp>
        <p:nvSpPr>
          <p:cNvPr id="5" name="Ορθογώνιο 4"/>
          <p:cNvSpPr/>
          <p:nvPr/>
        </p:nvSpPr>
        <p:spPr>
          <a:xfrm>
            <a:off x="6763733" y="6021288"/>
            <a:ext cx="1942263" cy="400110"/>
          </a:xfrm>
          <a:prstGeom prst="rect">
            <a:avLst/>
          </a:prstGeom>
        </p:spPr>
        <p:txBody>
          <a:bodyPr wrap="none">
            <a:spAutoFit/>
          </a:bodyPr>
          <a:lstStyle/>
          <a:p>
            <a:pPr>
              <a:defRPr/>
            </a:pPr>
            <a:r>
              <a:rPr lang="en-GB" altLang="en-US" sz="2000" dirty="0" smtClean="0">
                <a:latin typeface="+mj-lt"/>
              </a:rPr>
              <a:t>(</a:t>
            </a:r>
            <a:r>
              <a:rPr lang="en-GB" altLang="en-US" sz="2000" dirty="0" smtClean="0">
                <a:latin typeface="+mj-lt"/>
                <a:cs typeface="+mn-cs"/>
              </a:rPr>
              <a:t>Walsh</a:t>
            </a:r>
            <a:r>
              <a:rPr lang="en-GB" altLang="en-US" sz="2000" dirty="0" smtClean="0">
                <a:latin typeface="+mj-lt"/>
              </a:rPr>
              <a:t> </a:t>
            </a:r>
            <a:r>
              <a:rPr lang="en-GB" altLang="en-US" sz="2000" dirty="0" smtClean="0">
                <a:latin typeface="+mj-lt"/>
                <a:cs typeface="+mn-cs"/>
              </a:rPr>
              <a:t>2006: 35</a:t>
            </a:r>
            <a:r>
              <a:rPr lang="en-GB" altLang="en-US" sz="2000" dirty="0" smtClean="0">
                <a:latin typeface="+mj-lt"/>
              </a:rPr>
              <a:t>)</a:t>
            </a:r>
            <a:endParaRPr lang="en-GB" sz="2000" dirty="0">
              <a:latin typeface="+mj-lt"/>
            </a:endParaRPr>
          </a:p>
        </p:txBody>
      </p:sp>
    </p:spTree>
    <p:custDataLst>
      <p:tags r:id="rId1"/>
    </p:custDataLst>
    <p:extLst>
      <p:ext uri="{BB962C8B-B14F-4D97-AF65-F5344CB8AC3E}">
        <p14:creationId xmlns:p14="http://schemas.microsoft.com/office/powerpoint/2010/main" val="7593710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pPr eaLnBrk="1" hangingPunct="1"/>
            <a:r>
              <a:rPr lang="en-GB" altLang="en-US" dirty="0" smtClean="0"/>
              <a:t>The Greek context</a:t>
            </a:r>
          </a:p>
        </p:txBody>
      </p:sp>
      <p:sp>
        <p:nvSpPr>
          <p:cNvPr id="39939" name="Θέση περιεχομένου 2"/>
          <p:cNvSpPr>
            <a:spLocks noGrp="1"/>
          </p:cNvSpPr>
          <p:nvPr>
            <p:ph idx="1"/>
          </p:nvPr>
        </p:nvSpPr>
        <p:spPr>
          <a:xfrm>
            <a:off x="463550" y="1557338"/>
            <a:ext cx="8229600" cy="4525962"/>
          </a:xfrm>
        </p:spPr>
        <p:txBody>
          <a:bodyPr/>
          <a:lstStyle/>
          <a:p>
            <a:pPr marL="114300" indent="0" eaLnBrk="1" hangingPunct="1">
              <a:buNone/>
            </a:pPr>
            <a:r>
              <a:rPr lang="en-GB" altLang="en-US" dirty="0" smtClean="0"/>
              <a:t>In Greece, an important shift in language and literacy practices of adolescents that we can understand only if we take into account the global and local dimensions (</a:t>
            </a:r>
            <a:r>
              <a:rPr lang="en-GB" altLang="en-US" dirty="0" err="1" smtClean="0"/>
              <a:t>Mitsikopoulou</a:t>
            </a:r>
            <a:r>
              <a:rPr lang="en-GB" altLang="en-US" dirty="0" smtClean="0"/>
              <a:t>, 2007).</a:t>
            </a: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pPr eaLnBrk="1" hangingPunct="1"/>
            <a:r>
              <a:rPr lang="en-GB" altLang="en-US" sz="4000" dirty="0" smtClean="0"/>
              <a:t>English and Digital literacies in Greece</a:t>
            </a:r>
            <a:br>
              <a:rPr lang="en-GB" altLang="en-US" sz="4000" dirty="0" smtClean="0"/>
            </a:br>
            <a:r>
              <a:rPr lang="en-GB" altLang="en-US" sz="4000" dirty="0" smtClean="0"/>
              <a:t>common ground (1/2)</a:t>
            </a:r>
          </a:p>
        </p:txBody>
      </p:sp>
      <p:sp>
        <p:nvSpPr>
          <p:cNvPr id="40963" name="Θέση περιεχομένου 2"/>
          <p:cNvSpPr>
            <a:spLocks noGrp="1"/>
          </p:cNvSpPr>
          <p:nvPr>
            <p:ph idx="1"/>
          </p:nvPr>
        </p:nvSpPr>
        <p:spPr>
          <a:xfrm>
            <a:off x="463550" y="1557338"/>
            <a:ext cx="8229600" cy="4525962"/>
          </a:xfrm>
        </p:spPr>
        <p:txBody>
          <a:bodyPr/>
          <a:lstStyle/>
          <a:p>
            <a:pPr eaLnBrk="1" hangingPunct="1"/>
            <a:r>
              <a:rPr lang="en-GB" altLang="el-GR" dirty="0" smtClean="0"/>
              <a:t>English and ICT literacies are interwoven in the everyday practices of Greek adolescents.</a:t>
            </a:r>
          </a:p>
          <a:p>
            <a:pPr eaLnBrk="1" hangingPunct="1"/>
            <a:r>
              <a:rPr lang="en-GB" altLang="el-GR" dirty="0" smtClean="0"/>
              <a:t>Both employ a common rhetoric concerning their usefulness in the future lives of the young people.</a:t>
            </a:r>
          </a:p>
          <a:p>
            <a:pPr eaLnBrk="1" hangingPunct="1"/>
            <a:r>
              <a:rPr lang="en-GB" altLang="el-GR" dirty="0" smtClean="0"/>
              <a:t>Both count as ‘powerful’ resources or cultural capital, and are thus prioritised by Greek families.</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lstStyle/>
          <a:p>
            <a:pPr eaLnBrk="1" hangingPunct="1"/>
            <a:r>
              <a:rPr lang="en-GB" altLang="en-US" sz="4000" dirty="0" smtClean="0"/>
              <a:t>English and Digital literacies in Greece</a:t>
            </a:r>
            <a:br>
              <a:rPr lang="en-GB" altLang="en-US" sz="4000" dirty="0" smtClean="0"/>
            </a:br>
            <a:r>
              <a:rPr lang="en-GB" altLang="en-US" sz="4000" dirty="0" smtClean="0"/>
              <a:t>common ground (2/2)</a:t>
            </a:r>
          </a:p>
        </p:txBody>
      </p:sp>
      <p:sp>
        <p:nvSpPr>
          <p:cNvPr id="41987" name="Θέση περιεχομένου 2"/>
          <p:cNvSpPr>
            <a:spLocks noGrp="1"/>
          </p:cNvSpPr>
          <p:nvPr>
            <p:ph idx="1"/>
          </p:nvPr>
        </p:nvSpPr>
        <p:spPr>
          <a:xfrm>
            <a:off x="463550" y="1557338"/>
            <a:ext cx="8229600" cy="4525962"/>
          </a:xfrm>
        </p:spPr>
        <p:txBody>
          <a:bodyPr/>
          <a:lstStyle/>
          <a:p>
            <a:pPr eaLnBrk="1" hangingPunct="1"/>
            <a:r>
              <a:rPr lang="en-GB" altLang="el-GR" dirty="0" smtClean="0"/>
              <a:t>Both are viewed as resources which all literate people of the 21st century should develop.</a:t>
            </a:r>
          </a:p>
          <a:p>
            <a:pPr eaLnBrk="1" hangingPunct="1"/>
            <a:r>
              <a:rPr lang="en-GB" altLang="el-GR" dirty="0" smtClean="0"/>
              <a:t>Both have an ‘outside’ dimension: they come from elsewhere, are imported and not self-invented or indigenous.</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n-GB" altLang="en-US" smtClean="0"/>
              <a:t>The Notion of Literacy</a:t>
            </a:r>
          </a:p>
        </p:txBody>
      </p:sp>
      <p:sp>
        <p:nvSpPr>
          <p:cNvPr id="3" name="Θέση περιεχομένου 2"/>
          <p:cNvSpPr>
            <a:spLocks noGrp="1"/>
          </p:cNvSpPr>
          <p:nvPr>
            <p:ph sz="half" idx="1"/>
          </p:nvPr>
        </p:nvSpPr>
        <p:spPr/>
        <p:txBody>
          <a:bodyPr/>
          <a:lstStyle/>
          <a:p>
            <a:pPr marL="114300" indent="0" eaLnBrk="1" fontAlgn="auto" hangingPunct="1">
              <a:spcAft>
                <a:spcPts val="0"/>
              </a:spcAft>
              <a:buFont typeface="Arial" panose="020B0604020202020204" pitchFamily="34" charset="0"/>
              <a:buNone/>
              <a:defRPr/>
            </a:pPr>
            <a:r>
              <a:rPr lang="en-GB" dirty="0" smtClean="0"/>
              <a:t>The traditional view of literacy focuses on the </a:t>
            </a:r>
            <a:r>
              <a:rPr lang="en-GB" b="1" dirty="0" smtClean="0"/>
              <a:t>four language skills</a:t>
            </a:r>
            <a:r>
              <a:rPr lang="en-GB" dirty="0" smtClean="0"/>
              <a:t>:</a:t>
            </a:r>
          </a:p>
          <a:p>
            <a:pPr marL="542925" eaLnBrk="1" fontAlgn="auto" hangingPunct="1">
              <a:spcAft>
                <a:spcPts val="0"/>
              </a:spcAft>
              <a:defRPr/>
            </a:pPr>
            <a:r>
              <a:rPr lang="en-GB" dirty="0" smtClean="0"/>
              <a:t>Reading,</a:t>
            </a:r>
          </a:p>
          <a:p>
            <a:pPr marL="542925" eaLnBrk="1" fontAlgn="auto" hangingPunct="1">
              <a:spcAft>
                <a:spcPts val="0"/>
              </a:spcAft>
              <a:defRPr/>
            </a:pPr>
            <a:r>
              <a:rPr lang="en-GB" dirty="0" smtClean="0"/>
              <a:t>Writing,</a:t>
            </a:r>
          </a:p>
          <a:p>
            <a:pPr marL="542925" eaLnBrk="1" fontAlgn="auto" hangingPunct="1">
              <a:spcAft>
                <a:spcPts val="0"/>
              </a:spcAft>
              <a:defRPr/>
            </a:pPr>
            <a:r>
              <a:rPr lang="en-GB" dirty="0" smtClean="0"/>
              <a:t>Speaking, </a:t>
            </a:r>
          </a:p>
          <a:p>
            <a:pPr marL="542925" eaLnBrk="1" fontAlgn="auto" hangingPunct="1">
              <a:spcAft>
                <a:spcPts val="0"/>
              </a:spcAft>
              <a:defRPr/>
            </a:pPr>
            <a:r>
              <a:rPr lang="en-GB" dirty="0" smtClean="0"/>
              <a:t>Listening.</a:t>
            </a:r>
            <a:endParaRPr lang="en-GB" dirty="0"/>
          </a:p>
        </p:txBody>
      </p:sp>
      <p:graphicFrame>
        <p:nvGraphicFramePr>
          <p:cNvPr id="5" name="Θέση περιεχομένου 4" descr="Receptive skills: Reading and Listening&#10;Productive skills: Writing and Speaking&#10;"/>
          <p:cNvGraphicFramePr>
            <a:graphicFrameLocks noGrp="1"/>
          </p:cNvGraphicFramePr>
          <p:nvPr>
            <p:ph sz="half" idx="2"/>
            <p:extLst>
              <p:ext uri="{D42A27DB-BD31-4B8C-83A1-F6EECF244321}">
                <p14:modId xmlns:p14="http://schemas.microsoft.com/office/powerpoint/2010/main" val="398984468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lstStyle/>
          <a:p>
            <a:pPr eaLnBrk="1" hangingPunct="1"/>
            <a:r>
              <a:rPr lang="en-GB" altLang="en-US" dirty="0" smtClean="0"/>
              <a:t>What Greek parents say</a:t>
            </a:r>
          </a:p>
        </p:txBody>
      </p:sp>
      <p:sp>
        <p:nvSpPr>
          <p:cNvPr id="43011" name="Θέση περιεχομένου 2"/>
          <p:cNvSpPr>
            <a:spLocks noGrp="1"/>
          </p:cNvSpPr>
          <p:nvPr>
            <p:ph idx="1"/>
          </p:nvPr>
        </p:nvSpPr>
        <p:spPr>
          <a:xfrm>
            <a:off x="463550" y="1557338"/>
            <a:ext cx="8229600" cy="4525962"/>
          </a:xfrm>
        </p:spPr>
        <p:txBody>
          <a:bodyPr/>
          <a:lstStyle/>
          <a:p>
            <a:pPr marL="114300" indent="0" eaLnBrk="1" hangingPunct="1">
              <a:buFont typeface="Arial" panose="020B0604020202020204" pitchFamily="34" charset="0"/>
              <a:buNone/>
            </a:pPr>
            <a:r>
              <a:rPr lang="en-GB" altLang="en-US" sz="2800" dirty="0" smtClean="0"/>
              <a:t>Quite often in the study, </a:t>
            </a:r>
            <a:r>
              <a:rPr lang="en-GB" altLang="en-US" sz="2800" b="1" dirty="0" smtClean="0"/>
              <a:t>Greek parents </a:t>
            </a:r>
            <a:r>
              <a:rPr lang="en-GB" altLang="en-US" sz="2800" dirty="0" smtClean="0"/>
              <a:t>refer to English and digital literacies together: </a:t>
            </a:r>
          </a:p>
          <a:p>
            <a:pPr marL="114300" indent="0" eaLnBrk="1" hangingPunct="1">
              <a:buFont typeface="Arial" panose="020B0604020202020204" pitchFamily="34" charset="0"/>
              <a:buNone/>
            </a:pPr>
            <a:r>
              <a:rPr lang="en-GB" altLang="en-US" sz="2800" b="1" dirty="0" smtClean="0"/>
              <a:t>“What our children need today is English and computers”.</a:t>
            </a:r>
            <a:endParaRPr lang="en-GB" altLang="en-US" sz="2800" dirty="0" smtClean="0"/>
          </a:p>
          <a:p>
            <a:pPr marL="114300" indent="0" eaLnBrk="1" hangingPunct="1">
              <a:buFont typeface="Arial" panose="020B0604020202020204" pitchFamily="34" charset="0"/>
              <a:buNone/>
            </a:pPr>
            <a:r>
              <a:rPr lang="en-GB" altLang="en-US" sz="2800" dirty="0" smtClean="0"/>
              <a:t>Embedded in this rhetoric is a naturalised assumption which acknowledges the development of English language resources as a precondition to develop ICT literacies (since ‘even the simplest words are in English’).</a:t>
            </a: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lstStyle/>
          <a:p>
            <a:pPr eaLnBrk="1" hangingPunct="1"/>
            <a:r>
              <a:rPr lang="en-GB" altLang="en-US" dirty="0" smtClean="0"/>
              <a:t>What Greek adolescents say</a:t>
            </a:r>
          </a:p>
        </p:txBody>
      </p:sp>
      <p:sp>
        <p:nvSpPr>
          <p:cNvPr id="44035"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GB" altLang="el-GR" sz="2800" dirty="0" smtClean="0"/>
              <a:t>the children reported that outside the classroom, they mainly use English on the Internet. They frequently acknowledge the benefits of English language skills for systematic use of ICT, as 14-year-old </a:t>
            </a:r>
            <a:r>
              <a:rPr lang="en-GB" altLang="el-GR" sz="2800" dirty="0" err="1" smtClean="0"/>
              <a:t>Chara</a:t>
            </a:r>
            <a:r>
              <a:rPr lang="en-GB" altLang="el-GR" sz="2800" dirty="0" smtClean="0"/>
              <a:t> said: </a:t>
            </a:r>
          </a:p>
          <a:p>
            <a:pPr marL="0" indent="0" eaLnBrk="1" hangingPunct="1">
              <a:buFont typeface="Arial" panose="020B0604020202020204" pitchFamily="34" charset="0"/>
              <a:buNone/>
            </a:pPr>
            <a:r>
              <a:rPr lang="en-GB" altLang="el-GR" sz="2800" b="1" dirty="0" smtClean="0"/>
              <a:t>“How can you learn how to use a computer if you don’t know English? They are woven together, interrelated.”</a:t>
            </a:r>
          </a:p>
          <a:p>
            <a:pPr marL="0" indent="0" eaLnBrk="1" hangingPunct="1">
              <a:buFont typeface="Arial" panose="020B0604020202020204" pitchFamily="34" charset="0"/>
              <a:buNone/>
            </a:pPr>
            <a:r>
              <a:rPr lang="en-GB" altLang="el-GR" sz="2800" dirty="0" smtClean="0"/>
              <a:t>“Learners do not only use the Internet to learn English but they also learn English to use the Internet” (</a:t>
            </a:r>
            <a:r>
              <a:rPr lang="en-GB" altLang="el-GR" sz="2800" dirty="0" err="1" smtClean="0"/>
              <a:t>Warschauer</a:t>
            </a:r>
            <a:r>
              <a:rPr lang="en-GB" altLang="el-GR" sz="2800" dirty="0" smtClean="0"/>
              <a:t> and Whittaker, 1997: 1) </a:t>
            </a:r>
          </a:p>
          <a:p>
            <a:pPr marL="0" indent="0" eaLnBrk="1" hangingPunct="1">
              <a:buFont typeface="Arial" panose="020B0604020202020204" pitchFamily="34" charset="0"/>
              <a:buNone/>
            </a:pPr>
            <a:endParaRPr lang="en-GB" altLang="el-GR" sz="2800" b="1" dirty="0" smtClean="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lstStyle/>
          <a:p>
            <a:pPr eaLnBrk="1" hangingPunct="1"/>
            <a:r>
              <a:rPr lang="en-GB" altLang="en-US" dirty="0" smtClean="0"/>
              <a:t>Testimonials (1/2)</a:t>
            </a:r>
          </a:p>
        </p:txBody>
      </p:sp>
      <p:sp>
        <p:nvSpPr>
          <p:cNvPr id="45059"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GB" altLang="el-GR" sz="2800" dirty="0" smtClean="0"/>
              <a:t>“In the past when my English was not good enough I had difficulty using the computer. There are some signs which cannot be translated into Greek . . . for some instructions when I was trying to load a game, there were some buttons which I should . . . or some codes which I should type in English and when the program would tell me, ‘go there’, and it was in English, I would say, </a:t>
            </a:r>
            <a:r>
              <a:rPr lang="en-GB" altLang="el-GR" sz="2800" dirty="0" err="1" smtClean="0"/>
              <a:t>Upps</a:t>
            </a:r>
            <a:r>
              <a:rPr lang="en-GB" altLang="el-GR" sz="2800" dirty="0" smtClean="0"/>
              <a:t>! Where is this?” (Mary, 15 years old)</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pPr eaLnBrk="1" hangingPunct="1"/>
            <a:r>
              <a:rPr lang="en-GB" altLang="en-US" dirty="0" smtClean="0"/>
              <a:t>Testimonials (2/2)</a:t>
            </a:r>
          </a:p>
        </p:txBody>
      </p:sp>
      <p:sp>
        <p:nvSpPr>
          <p:cNvPr id="46083" name="Θέση περιεχομένου 2"/>
          <p:cNvSpPr>
            <a:spLocks noGrp="1"/>
          </p:cNvSpPr>
          <p:nvPr>
            <p:ph idx="1"/>
          </p:nvPr>
        </p:nvSpPr>
        <p:spPr>
          <a:xfrm>
            <a:off x="463550" y="1557338"/>
            <a:ext cx="8229600" cy="4830762"/>
          </a:xfrm>
        </p:spPr>
        <p:txBody>
          <a:bodyPr>
            <a:spAutoFit/>
          </a:bodyPr>
          <a:lstStyle/>
          <a:p>
            <a:pPr marL="0" indent="0" eaLnBrk="1" hangingPunct="1">
              <a:buNone/>
            </a:pPr>
            <a:r>
              <a:rPr lang="en-GB" altLang="el-GR" sz="2800" dirty="0" smtClean="0"/>
              <a:t>“When I first started playing a strategy game and I came across a word I didn’t know in English, I saved the game and continued playing. As I played I could later understand what the game had asked me to do. If I did something I shouldn’t have done because I couldn’t understand what the program had asked me to do in English, I used to go back to the point I had saved my work and change what I had done, so that I didn’t have to start the game from the beginning. Other times, I could guess what I needed to do from the games’ short videos.” (Angel, 14 years old)</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smtClean="0"/>
              <a:t>The ‘power of literacy’ discourse in Greece (1/2)</a:t>
            </a:r>
            <a:endParaRPr lang="en-GB" dirty="0"/>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panose="020B0604020202020204" pitchFamily="34" charset="0"/>
              <a:buNone/>
              <a:defRPr/>
            </a:pPr>
            <a:r>
              <a:rPr lang="en-GB" sz="2800" b="1" dirty="0" smtClean="0"/>
              <a:t>In the past (1950-mid 1990s)</a:t>
            </a:r>
            <a:r>
              <a:rPr lang="en-GB" sz="2800" dirty="0" smtClean="0"/>
              <a:t>,</a:t>
            </a:r>
            <a:r>
              <a:rPr lang="en-GB" sz="2800" b="1" dirty="0" smtClean="0"/>
              <a:t> </a:t>
            </a:r>
            <a:r>
              <a:rPr lang="en-GB" sz="2800" dirty="0" smtClean="0"/>
              <a:t>this discourse emphasized the importance of:</a:t>
            </a:r>
          </a:p>
          <a:p>
            <a:pPr marL="542925" eaLnBrk="1" fontAlgn="auto" hangingPunct="1">
              <a:spcAft>
                <a:spcPts val="0"/>
              </a:spcAft>
              <a:defRPr/>
            </a:pPr>
            <a:r>
              <a:rPr lang="en-GB" sz="2800" dirty="0" smtClean="0"/>
              <a:t>developing good literacy skills in the Greek language,</a:t>
            </a:r>
          </a:p>
          <a:p>
            <a:pPr marL="542925" eaLnBrk="1" fontAlgn="auto" hangingPunct="1">
              <a:spcAft>
                <a:spcPts val="0"/>
              </a:spcAft>
              <a:defRPr/>
            </a:pPr>
            <a:r>
              <a:rPr lang="en-GB" sz="2800" dirty="0" smtClean="0"/>
              <a:t>getting a university degree (as a means of social recognition).</a:t>
            </a:r>
          </a:p>
          <a:p>
            <a:pPr marL="0" indent="0" eaLnBrk="1" fontAlgn="auto" hangingPunct="1">
              <a:spcAft>
                <a:spcPts val="0"/>
              </a:spcAft>
              <a:buFont typeface="Arial" panose="020B0604020202020204" pitchFamily="34" charset="0"/>
              <a:buNone/>
              <a:defRPr/>
            </a:pPr>
            <a:r>
              <a:rPr lang="en-GB" sz="2800" b="1" dirty="0" smtClean="0"/>
              <a:t>Recent changes </a:t>
            </a:r>
            <a:r>
              <a:rPr lang="en-GB" sz="2800" dirty="0" smtClean="0"/>
              <a:t>due to globalization and developments in Europe have created </a:t>
            </a:r>
            <a:r>
              <a:rPr lang="en-GB" sz="2800" b="1" dirty="0" smtClean="0"/>
              <a:t>new literacies</a:t>
            </a:r>
            <a:r>
              <a:rPr lang="en-GB" sz="2800" dirty="0" smtClean="0"/>
              <a:t> </a:t>
            </a:r>
            <a:r>
              <a:rPr lang="en-GB" sz="2800" b="1" dirty="0" smtClean="0"/>
              <a:t>of power </a:t>
            </a:r>
            <a:r>
              <a:rPr lang="en-GB" sz="2800" dirty="0" smtClean="0"/>
              <a:t>in Greece.</a:t>
            </a:r>
            <a:endParaRPr lang="en-GB" sz="2800" dirty="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GB" dirty="0" smtClean="0"/>
              <a:t>The ‘power of literacy’ discourse in Greece (2/2)</a:t>
            </a:r>
            <a:endParaRPr lang="en-GB" dirty="0"/>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panose="020B0604020202020204" pitchFamily="34" charset="0"/>
              <a:buNone/>
              <a:defRPr/>
            </a:pPr>
            <a:r>
              <a:rPr lang="en-GB" b="1" dirty="0" smtClean="0"/>
              <a:t>Today, </a:t>
            </a:r>
            <a:r>
              <a:rPr lang="en-GB" dirty="0" smtClean="0"/>
              <a:t>this discourse emphasizes the importance of: </a:t>
            </a:r>
          </a:p>
          <a:p>
            <a:pPr marL="542925" indent="-357188" eaLnBrk="1" fontAlgn="auto" hangingPunct="1">
              <a:spcAft>
                <a:spcPts val="0"/>
              </a:spcAft>
              <a:defRPr/>
            </a:pPr>
            <a:r>
              <a:rPr lang="en-GB" dirty="0" smtClean="0"/>
              <a:t>developing advanced knowledge of English,</a:t>
            </a:r>
          </a:p>
          <a:p>
            <a:pPr marL="542925" indent="-357188" eaLnBrk="1" fontAlgn="auto" hangingPunct="1">
              <a:spcAft>
                <a:spcPts val="0"/>
              </a:spcAft>
              <a:defRPr/>
            </a:pPr>
            <a:r>
              <a:rPr lang="en-GB" dirty="0" smtClean="0"/>
              <a:t>developing ICT skills. </a:t>
            </a:r>
          </a:p>
          <a:p>
            <a:pPr marL="0" indent="0" eaLnBrk="1" fontAlgn="auto" hangingPunct="1">
              <a:spcAft>
                <a:spcPts val="0"/>
              </a:spcAft>
              <a:buFont typeface="Arial" panose="020B0604020202020204" pitchFamily="34" charset="0"/>
              <a:buNone/>
              <a:defRPr/>
            </a:pPr>
            <a:r>
              <a:rPr lang="en-GB" b="1" dirty="0" smtClean="0"/>
              <a:t>Effects on education policies and out-of-school literacy practices.</a:t>
            </a:r>
            <a:endParaRPr lang="en-GB" b="1" dirty="0"/>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p:cNvSpPr>
            <a:spLocks noGrp="1"/>
          </p:cNvSpPr>
          <p:nvPr>
            <p:ph type="title"/>
          </p:nvPr>
        </p:nvSpPr>
        <p:spPr/>
        <p:txBody>
          <a:bodyPr/>
          <a:lstStyle/>
          <a:p>
            <a:pPr eaLnBrk="1" hangingPunct="1"/>
            <a:r>
              <a:rPr lang="en-GB" altLang="en-US" dirty="0" smtClean="0"/>
              <a:t>Changes in education policies (1/2)</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panose="020B0604020202020204" pitchFamily="34" charset="0"/>
              <a:buNone/>
              <a:defRPr/>
            </a:pPr>
            <a:r>
              <a:rPr lang="en-GB" b="1" dirty="0" smtClean="0"/>
              <a:t>Mid 1990s:</a:t>
            </a:r>
          </a:p>
          <a:p>
            <a:pPr eaLnBrk="1" fontAlgn="auto" hangingPunct="1">
              <a:spcAft>
                <a:spcPts val="0"/>
              </a:spcAft>
              <a:defRPr/>
            </a:pPr>
            <a:r>
              <a:rPr lang="en-GB" dirty="0" smtClean="0"/>
              <a:t>the introduction of English language from the third grade, </a:t>
            </a:r>
          </a:p>
          <a:p>
            <a:pPr eaLnBrk="1" fontAlgn="auto" hangingPunct="1">
              <a:spcAft>
                <a:spcPts val="0"/>
              </a:spcAft>
              <a:defRPr/>
            </a:pPr>
            <a:r>
              <a:rPr lang="en-GB" dirty="0" smtClean="0"/>
              <a:t>the changing of curricula, including the incorporation of new teaching methodologies (Cross-Thematic Curriculum for Compulsory Education).</a:t>
            </a:r>
            <a:endParaRPr lang="en-GB" dirty="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p:txBody>
          <a:bodyPr/>
          <a:lstStyle/>
          <a:p>
            <a:pPr eaLnBrk="1" hangingPunct="1"/>
            <a:r>
              <a:rPr lang="en-GB" altLang="en-US" dirty="0" smtClean="0"/>
              <a:t>Changes in education policies (2/2)</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Aft>
                <a:spcPts val="0"/>
              </a:spcAft>
              <a:buFont typeface="Arial" panose="020B0604020202020204" pitchFamily="34" charset="0"/>
              <a:buNone/>
              <a:defRPr/>
            </a:pPr>
            <a:r>
              <a:rPr lang="en-GB" b="1" dirty="0" smtClean="0"/>
              <a:t>2000s:</a:t>
            </a:r>
          </a:p>
          <a:p>
            <a:pPr eaLnBrk="1" fontAlgn="auto" hangingPunct="1">
              <a:spcAft>
                <a:spcPts val="0"/>
              </a:spcAft>
              <a:defRPr/>
            </a:pPr>
            <a:r>
              <a:rPr lang="en-GB" dirty="0" smtClean="0"/>
              <a:t>the introduction of the State Certificate of Language Proficiency,</a:t>
            </a:r>
          </a:p>
          <a:p>
            <a:pPr eaLnBrk="1" fontAlgn="auto" hangingPunct="1">
              <a:spcAft>
                <a:spcPts val="0"/>
              </a:spcAft>
              <a:defRPr/>
            </a:pPr>
            <a:r>
              <a:rPr lang="en-GB" dirty="0" smtClean="0"/>
              <a:t>the development of new textbooks to be used in state schools,</a:t>
            </a:r>
          </a:p>
          <a:p>
            <a:pPr eaLnBrk="1" fontAlgn="auto" hangingPunct="1">
              <a:spcAft>
                <a:spcPts val="0"/>
              </a:spcAft>
              <a:defRPr/>
            </a:pPr>
            <a:r>
              <a:rPr lang="en-GB" dirty="0" smtClean="0"/>
              <a:t>the introduction of a second foreign language later in the primary school.</a:t>
            </a: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1"/>
          <p:cNvSpPr>
            <a:spLocks noGrp="1"/>
          </p:cNvSpPr>
          <p:nvPr>
            <p:ph type="title"/>
          </p:nvPr>
        </p:nvSpPr>
        <p:spPr/>
        <p:txBody>
          <a:bodyPr/>
          <a:lstStyle/>
          <a:p>
            <a:pPr eaLnBrk="1" hangingPunct="1"/>
            <a:r>
              <a:rPr lang="en-GB" altLang="en-US" sz="4000" dirty="0" smtClean="0"/>
              <a:t>Recent changes in FL education policies</a:t>
            </a:r>
          </a:p>
        </p:txBody>
      </p:sp>
      <p:sp>
        <p:nvSpPr>
          <p:cNvPr id="3" name="Θέση περιεχομένου 2"/>
          <p:cNvSpPr>
            <a:spLocks noGrp="1"/>
          </p:cNvSpPr>
          <p:nvPr>
            <p:ph idx="1"/>
          </p:nvPr>
        </p:nvSpPr>
        <p:spPr>
          <a:xfrm>
            <a:off x="463550" y="1557338"/>
            <a:ext cx="8229600" cy="4525962"/>
          </a:xfrm>
        </p:spPr>
        <p:txBody>
          <a:bodyPr rtlCol="0">
            <a:noAutofit/>
          </a:bodyPr>
          <a:lstStyle/>
          <a:p>
            <a:pPr marL="0" indent="0" eaLnBrk="1" fontAlgn="auto" hangingPunct="1">
              <a:spcBef>
                <a:spcPts val="600"/>
              </a:spcBef>
              <a:spcAft>
                <a:spcPts val="600"/>
              </a:spcAft>
              <a:buFont typeface="Arial" panose="020B0604020202020204" pitchFamily="34" charset="0"/>
              <a:buNone/>
              <a:defRPr/>
            </a:pPr>
            <a:r>
              <a:rPr lang="en-GB" sz="2800" b="1" dirty="0" smtClean="0"/>
              <a:t>2010s:</a:t>
            </a:r>
            <a:endParaRPr lang="en-GB" sz="2800" dirty="0" smtClean="0"/>
          </a:p>
          <a:p>
            <a:pPr eaLnBrk="1" fontAlgn="auto" hangingPunct="1">
              <a:spcBef>
                <a:spcPts val="600"/>
              </a:spcBef>
              <a:spcAft>
                <a:spcPts val="600"/>
              </a:spcAft>
              <a:defRPr/>
            </a:pPr>
            <a:r>
              <a:rPr lang="en-GB" sz="2800" dirty="0" smtClean="0"/>
              <a:t>new common curriculum for all languages taught at schools,</a:t>
            </a:r>
          </a:p>
          <a:p>
            <a:pPr eaLnBrk="1" fontAlgn="auto" hangingPunct="1">
              <a:spcBef>
                <a:spcPts val="600"/>
              </a:spcBef>
              <a:spcAft>
                <a:spcPts val="600"/>
              </a:spcAft>
              <a:defRPr/>
            </a:pPr>
            <a:r>
              <a:rPr lang="en-GB" sz="2800" dirty="0" smtClean="0"/>
              <a:t>the introduction of the English language from the first grade of primary education (the PEAP project),</a:t>
            </a:r>
          </a:p>
          <a:p>
            <a:pPr eaLnBrk="1" fontAlgn="auto" hangingPunct="1">
              <a:spcBef>
                <a:spcPts val="600"/>
              </a:spcBef>
              <a:spcAft>
                <a:spcPts val="600"/>
              </a:spcAft>
              <a:defRPr/>
            </a:pPr>
            <a:r>
              <a:rPr lang="en-GB" sz="2800" dirty="0" smtClean="0"/>
              <a:t>the Digital School project (to enhance textbooks with digital content),</a:t>
            </a:r>
          </a:p>
          <a:p>
            <a:pPr eaLnBrk="1" fontAlgn="auto" hangingPunct="1">
              <a:spcBef>
                <a:spcPts val="600"/>
              </a:spcBef>
              <a:spcAft>
                <a:spcPts val="600"/>
              </a:spcAft>
              <a:defRPr/>
            </a:pPr>
            <a:r>
              <a:rPr lang="en-GB" sz="2800" dirty="0" smtClean="0"/>
              <a:t>the preparation of the e-test of the State Certificate of Language Proficiency.</a:t>
            </a:r>
            <a:endParaRPr lang="en-GB" sz="2800" dirty="0"/>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3"/>
          <p:cNvSpPr>
            <a:spLocks noGrp="1"/>
          </p:cNvSpPr>
          <p:nvPr>
            <p:ph type="title"/>
          </p:nvPr>
        </p:nvSpPr>
        <p:spPr/>
        <p:txBody>
          <a:bodyPr/>
          <a:lstStyle/>
          <a:p>
            <a:r>
              <a:rPr lang="en-GB" altLang="en-US" smtClean="0"/>
              <a:t>Towards a new era with new educational materials and resources</a:t>
            </a:r>
          </a:p>
        </p:txBody>
      </p:sp>
      <p:sp>
        <p:nvSpPr>
          <p:cNvPr id="52227" name="Θέση κειμένου 4"/>
          <p:cNvSpPr>
            <a:spLocks noGrp="1"/>
          </p:cNvSpPr>
          <p:nvPr>
            <p:ph type="body" idx="1"/>
          </p:nvPr>
        </p:nvSpPr>
        <p:spPr/>
        <p:txBody>
          <a:bodyPr/>
          <a:lstStyle/>
          <a:p>
            <a:endParaRPr lang="en-GB" altLang="en-US" smtClean="0"/>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4"/>
          <p:cNvSpPr>
            <a:spLocks noGrp="1"/>
          </p:cNvSpPr>
          <p:nvPr>
            <p:ph type="title"/>
          </p:nvPr>
        </p:nvSpPr>
        <p:spPr/>
        <p:txBody>
          <a:bodyPr/>
          <a:lstStyle/>
          <a:p>
            <a:pPr eaLnBrk="1" hangingPunct="1"/>
            <a:r>
              <a:rPr lang="en-GB" altLang="en-US" sz="4000" smtClean="0"/>
              <a:t>From mono-modal </a:t>
            </a:r>
            <a:br>
              <a:rPr lang="en-GB" altLang="en-US" sz="4000" smtClean="0"/>
            </a:br>
            <a:r>
              <a:rPr lang="en-GB" altLang="en-US" sz="4000" smtClean="0"/>
              <a:t>to multi-modal texts</a:t>
            </a:r>
          </a:p>
        </p:txBody>
      </p:sp>
      <p:sp>
        <p:nvSpPr>
          <p:cNvPr id="15363" name="Θέση περιεχομένου 5"/>
          <p:cNvSpPr>
            <a:spLocks noGrp="1"/>
          </p:cNvSpPr>
          <p:nvPr>
            <p:ph idx="1"/>
          </p:nvPr>
        </p:nvSpPr>
        <p:spPr>
          <a:xfrm>
            <a:off x="463550" y="1557338"/>
            <a:ext cx="8229600" cy="4525962"/>
          </a:xfrm>
        </p:spPr>
        <p:txBody>
          <a:bodyPr/>
          <a:lstStyle/>
          <a:p>
            <a:pPr eaLnBrk="1" hangingPunct="1"/>
            <a:r>
              <a:rPr lang="en-GB" altLang="en-US" sz="3000" dirty="0" smtClean="0"/>
              <a:t>With the use of new technologies texts stopped being mono-modal and became multimodal.</a:t>
            </a:r>
          </a:p>
          <a:p>
            <a:pPr eaLnBrk="1" hangingPunct="1"/>
            <a:r>
              <a:rPr lang="en-GB" altLang="en-US" sz="3000" b="1" dirty="0" smtClean="0"/>
              <a:t>Multimodal text</a:t>
            </a:r>
            <a:r>
              <a:rPr lang="en-GB" altLang="en-US" sz="3000" dirty="0" smtClean="0"/>
              <a:t>: combination of two or more communication modes (for example, print, image and spoken text, as in film or computer presentations)</a:t>
            </a:r>
          </a:p>
          <a:p>
            <a:pPr eaLnBrk="1" hangingPunct="1"/>
            <a:r>
              <a:rPr lang="en-GB" altLang="en-US" sz="3000" dirty="0" smtClean="0"/>
              <a:t>This </a:t>
            </a:r>
            <a:r>
              <a:rPr lang="en-GB" altLang="en-US" sz="3000" dirty="0" err="1" smtClean="0"/>
              <a:t>powerpoint</a:t>
            </a:r>
            <a:r>
              <a:rPr lang="en-GB" altLang="en-US" sz="3000" dirty="0" smtClean="0"/>
              <a:t> presentation is an example of a multimodal text.</a:t>
            </a: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p:txBody>
          <a:bodyPr/>
          <a:lstStyle/>
          <a:p>
            <a:pPr eaLnBrk="1" hangingPunct="1"/>
            <a:r>
              <a:rPr lang="en-GB" altLang="en-US" dirty="0" smtClean="0"/>
              <a:t>Από </a:t>
            </a:r>
            <a:r>
              <a:rPr lang="en-GB" altLang="en-US" dirty="0" err="1" smtClean="0"/>
              <a:t>τον</a:t>
            </a:r>
            <a:r>
              <a:rPr lang="en-GB" altLang="en-US" dirty="0" smtClean="0"/>
              <a:t> «α</a:t>
            </a:r>
            <a:r>
              <a:rPr lang="en-GB" altLang="en-US" dirty="0" err="1" smtClean="0"/>
              <a:t>λφ</a:t>
            </a:r>
            <a:r>
              <a:rPr lang="en-GB" altLang="en-US" dirty="0" smtClean="0"/>
              <a:t>αβητισμό»</a:t>
            </a:r>
          </a:p>
        </p:txBody>
      </p:sp>
      <p:pic>
        <p:nvPicPr>
          <p:cNvPr id="53251" name="Θέση περιεχομένου 3" descr="Cover page of a greek alphabet book."/>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09625" y="1600200"/>
            <a:ext cx="3333750" cy="4525963"/>
          </a:xfrm>
        </p:spPr>
      </p:pic>
      <p:sp>
        <p:nvSpPr>
          <p:cNvPr id="5" name="TextBox 4"/>
          <p:cNvSpPr txBox="1"/>
          <p:nvPr/>
        </p:nvSpPr>
        <p:spPr>
          <a:xfrm>
            <a:off x="174873" y="5766123"/>
            <a:ext cx="634752" cy="360040"/>
          </a:xfrm>
          <a:prstGeom prst="rect">
            <a:avLst/>
          </a:prstGeom>
        </p:spPr>
        <p:txBody>
          <a:bodyPr vert="horz" wrap="square" lIns="91440" tIns="45720" rIns="91440" bIns="45720" rtlCol="0" anchor="ctr">
            <a:noAutofit/>
          </a:bodyPr>
          <a:lstStyle/>
          <a:p>
            <a:r>
              <a:rPr lang="en-GB" b="1" dirty="0" smtClean="0">
                <a:latin typeface="+mj-lt"/>
              </a:rPr>
              <a:t>[14]</a:t>
            </a:r>
          </a:p>
        </p:txBody>
      </p:sp>
      <p:pic>
        <p:nvPicPr>
          <p:cNvPr id="9" name="Picture 6" descr="Sample page of a greek alphabet book."/>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911592" y="1600200"/>
            <a:ext cx="3511816"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01744" y="5768666"/>
            <a:ext cx="634752" cy="360040"/>
          </a:xfrm>
          <a:prstGeom prst="rect">
            <a:avLst/>
          </a:prstGeom>
        </p:spPr>
        <p:txBody>
          <a:bodyPr vert="horz" wrap="square" lIns="91440" tIns="45720" rIns="91440" bIns="45720" rtlCol="0" anchor="ctr">
            <a:noAutofit/>
          </a:bodyPr>
          <a:lstStyle/>
          <a:p>
            <a:r>
              <a:rPr lang="en-GB" b="1" dirty="0" smtClean="0">
                <a:latin typeface="+mj-lt"/>
              </a:rPr>
              <a:t>[15]</a:t>
            </a:r>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1"/>
          <p:cNvSpPr>
            <a:spLocks noGrp="1"/>
          </p:cNvSpPr>
          <p:nvPr>
            <p:ph type="title"/>
          </p:nvPr>
        </p:nvSpPr>
        <p:spPr/>
        <p:txBody>
          <a:bodyPr/>
          <a:lstStyle/>
          <a:p>
            <a:pPr eaLnBrk="1" hangingPunct="1"/>
            <a:r>
              <a:rPr lang="en-GB" altLang="en-US" dirty="0" err="1" smtClean="0"/>
              <a:t>στην</a:t>
            </a:r>
            <a:r>
              <a:rPr lang="en-GB" altLang="en-US" dirty="0" smtClean="0"/>
              <a:t> «</a:t>
            </a:r>
            <a:r>
              <a:rPr lang="en-GB" altLang="en-US" dirty="0" err="1" smtClean="0"/>
              <a:t>εγγρ</a:t>
            </a:r>
            <a:r>
              <a:rPr lang="en-GB" altLang="en-US" dirty="0" smtClean="0"/>
              <a:t>αματοσύνη»</a:t>
            </a:r>
          </a:p>
        </p:txBody>
      </p:sp>
      <p:pic>
        <p:nvPicPr>
          <p:cNvPr id="54275" name="Θέση περιεχομένου 3" descr="Cover page of a greek language book for 1st grader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76563" y="1557338"/>
            <a:ext cx="3203575" cy="4525962"/>
          </a:xfrm>
        </p:spPr>
      </p:pic>
      <p:sp>
        <p:nvSpPr>
          <p:cNvPr id="4" name="TextBox 3"/>
          <p:cNvSpPr txBox="1"/>
          <p:nvPr/>
        </p:nvSpPr>
        <p:spPr>
          <a:xfrm>
            <a:off x="6300192" y="5723260"/>
            <a:ext cx="634752" cy="360040"/>
          </a:xfrm>
          <a:prstGeom prst="rect">
            <a:avLst/>
          </a:prstGeom>
        </p:spPr>
        <p:txBody>
          <a:bodyPr vert="horz" wrap="square" lIns="91440" tIns="45720" rIns="91440" bIns="45720" rtlCol="0" anchor="ctr">
            <a:noAutofit/>
          </a:bodyPr>
          <a:lstStyle/>
          <a:p>
            <a:r>
              <a:rPr lang="en-GB" b="1" dirty="0" smtClean="0">
                <a:latin typeface="+mj-lt"/>
              </a:rPr>
              <a:t>[16]</a:t>
            </a: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p:txBody>
          <a:bodyPr/>
          <a:lstStyle/>
          <a:p>
            <a:pPr eaLnBrk="1" hangingPunct="1"/>
            <a:r>
              <a:rPr lang="en-GB" altLang="en-US" dirty="0" smtClean="0"/>
              <a:t>και </a:t>
            </a:r>
            <a:r>
              <a:rPr lang="en-GB" altLang="en-US" dirty="0" err="1" smtClean="0"/>
              <a:t>στον</a:t>
            </a:r>
            <a:r>
              <a:rPr lang="en-GB" altLang="en-US" dirty="0" smtClean="0"/>
              <a:t> «</a:t>
            </a:r>
            <a:r>
              <a:rPr lang="en-GB" altLang="en-US" dirty="0" err="1" smtClean="0"/>
              <a:t>γρ</a:t>
            </a:r>
            <a:r>
              <a:rPr lang="en-GB" altLang="en-US" dirty="0" smtClean="0"/>
              <a:t>αμματισμό»</a:t>
            </a:r>
          </a:p>
        </p:txBody>
      </p:sp>
      <p:pic>
        <p:nvPicPr>
          <p:cNvPr id="55299" name="Θέση περιεχομένου 4" descr="Cover page of a greek language book for 1st graders."/>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822325" y="1600200"/>
            <a:ext cx="3308350" cy="4525963"/>
          </a:xfrm>
        </p:spPr>
      </p:pic>
      <p:sp>
        <p:nvSpPr>
          <p:cNvPr id="5" name="TextBox 4"/>
          <p:cNvSpPr txBox="1"/>
          <p:nvPr/>
        </p:nvSpPr>
        <p:spPr>
          <a:xfrm>
            <a:off x="187573" y="5766123"/>
            <a:ext cx="634752" cy="360040"/>
          </a:xfrm>
          <a:prstGeom prst="rect">
            <a:avLst/>
          </a:prstGeom>
        </p:spPr>
        <p:txBody>
          <a:bodyPr vert="horz" wrap="square" lIns="91440" tIns="45720" rIns="91440" bIns="45720" rtlCol="0" anchor="ctr">
            <a:noAutofit/>
          </a:bodyPr>
          <a:lstStyle/>
          <a:p>
            <a:r>
              <a:rPr lang="en-GB" b="1" dirty="0" smtClean="0">
                <a:latin typeface="+mj-lt"/>
              </a:rPr>
              <a:t>[17]</a:t>
            </a:r>
          </a:p>
        </p:txBody>
      </p:sp>
      <p:pic>
        <p:nvPicPr>
          <p:cNvPr id="55300" name="Θέση περιεχομένου 5" descr="Cover page of a greek language book for 2nd graders."/>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076825" y="1606550"/>
            <a:ext cx="3213100" cy="4559300"/>
          </a:xfrm>
        </p:spPr>
      </p:pic>
      <p:sp>
        <p:nvSpPr>
          <p:cNvPr id="6" name="TextBox 5"/>
          <p:cNvSpPr txBox="1"/>
          <p:nvPr/>
        </p:nvSpPr>
        <p:spPr>
          <a:xfrm>
            <a:off x="8369424" y="5841483"/>
            <a:ext cx="634752" cy="360040"/>
          </a:xfrm>
          <a:prstGeom prst="rect">
            <a:avLst/>
          </a:prstGeom>
        </p:spPr>
        <p:txBody>
          <a:bodyPr vert="horz" wrap="square" lIns="91440" tIns="45720" rIns="91440" bIns="45720" rtlCol="0" anchor="ctr">
            <a:noAutofit/>
          </a:bodyPr>
          <a:lstStyle/>
          <a:p>
            <a:r>
              <a:rPr lang="en-GB" b="1" dirty="0" smtClean="0">
                <a:latin typeface="+mj-lt"/>
              </a:rPr>
              <a:t>[18]</a:t>
            </a: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5" descr="Desktop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55738"/>
            <a:ext cx="352901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20" descr="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005263"/>
            <a:ext cx="3024188" cy="226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2" name="Τίτλος 1"/>
          <p:cNvSpPr>
            <a:spLocks noGrp="1"/>
          </p:cNvSpPr>
          <p:nvPr>
            <p:ph type="title"/>
          </p:nvPr>
        </p:nvSpPr>
        <p:spPr/>
        <p:txBody>
          <a:bodyPr/>
          <a:lstStyle/>
          <a:p>
            <a:pPr eaLnBrk="1" hangingPunct="1"/>
            <a:r>
              <a:rPr lang="en-GB" altLang="en-US" dirty="0" smtClean="0"/>
              <a:t>και </a:t>
            </a:r>
            <a:r>
              <a:rPr lang="en-GB" altLang="en-US" dirty="0" err="1" smtClean="0"/>
              <a:t>στον</a:t>
            </a:r>
            <a:r>
              <a:rPr lang="en-GB" altLang="en-US" dirty="0" smtClean="0"/>
              <a:t> «</a:t>
            </a:r>
            <a:r>
              <a:rPr lang="en-GB" altLang="en-US" dirty="0" err="1" smtClean="0"/>
              <a:t>ψηφι</a:t>
            </a:r>
            <a:r>
              <a:rPr lang="en-GB" altLang="en-US" dirty="0" smtClean="0"/>
              <a:t>ακό γραμματισμό»</a:t>
            </a:r>
          </a:p>
        </p:txBody>
      </p:sp>
      <p:sp>
        <p:nvSpPr>
          <p:cNvPr id="8" name="TextBox 7"/>
          <p:cNvSpPr txBox="1"/>
          <p:nvPr/>
        </p:nvSpPr>
        <p:spPr>
          <a:xfrm>
            <a:off x="429729" y="3748410"/>
            <a:ext cx="634752" cy="360040"/>
          </a:xfrm>
          <a:prstGeom prst="rect">
            <a:avLst/>
          </a:prstGeom>
        </p:spPr>
        <p:txBody>
          <a:bodyPr vert="horz" wrap="square" lIns="91440" tIns="45720" rIns="91440" bIns="45720" rtlCol="0" anchor="ctr">
            <a:noAutofit/>
          </a:bodyPr>
          <a:lstStyle/>
          <a:p>
            <a:r>
              <a:rPr lang="en-GB" b="1" dirty="0" smtClean="0">
                <a:latin typeface="+mj-lt"/>
              </a:rPr>
              <a:t>[19]</a:t>
            </a:r>
          </a:p>
        </p:txBody>
      </p:sp>
      <p:pic>
        <p:nvPicPr>
          <p:cNvPr id="56324" name="Picture 8" descr="Laptop, Not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773238"/>
            <a:ext cx="374491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80568" y="5687380"/>
            <a:ext cx="634752" cy="360040"/>
          </a:xfrm>
          <a:prstGeom prst="rect">
            <a:avLst/>
          </a:prstGeom>
        </p:spPr>
        <p:txBody>
          <a:bodyPr vert="horz" wrap="square" lIns="91440" tIns="45720" rIns="91440" bIns="45720" rtlCol="0" anchor="ctr">
            <a:noAutofit/>
          </a:bodyPr>
          <a:lstStyle/>
          <a:p>
            <a:r>
              <a:rPr lang="en-GB" b="1" dirty="0" smtClean="0">
                <a:latin typeface="+mj-lt"/>
              </a:rPr>
              <a:t>[21]</a:t>
            </a:r>
          </a:p>
        </p:txBody>
      </p:sp>
      <p:pic>
        <p:nvPicPr>
          <p:cNvPr id="56325" name="Picture 15" descr="E-Book, E-Reader, Kind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4240213"/>
            <a:ext cx="19780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076355" y="5687380"/>
            <a:ext cx="634752" cy="360040"/>
          </a:xfrm>
          <a:prstGeom prst="rect">
            <a:avLst/>
          </a:prstGeom>
        </p:spPr>
        <p:txBody>
          <a:bodyPr vert="horz" wrap="square" lIns="91440" tIns="45720" rIns="91440" bIns="45720" rtlCol="0" anchor="ctr">
            <a:noAutofit/>
          </a:bodyPr>
          <a:lstStyle/>
          <a:p>
            <a:r>
              <a:rPr lang="en-GB" b="1" dirty="0" smtClean="0">
                <a:latin typeface="+mj-lt"/>
              </a:rPr>
              <a:t>[22]</a:t>
            </a:r>
          </a:p>
        </p:txBody>
      </p:sp>
      <p:pic>
        <p:nvPicPr>
          <p:cNvPr id="56326" name="Picture 19" descr="Smartpho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1538" y="4581525"/>
            <a:ext cx="8286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904162" y="5507360"/>
            <a:ext cx="634752" cy="360040"/>
          </a:xfrm>
          <a:prstGeom prst="rect">
            <a:avLst/>
          </a:prstGeom>
        </p:spPr>
        <p:txBody>
          <a:bodyPr vert="horz" wrap="square" lIns="91440" tIns="45720" rIns="91440" bIns="45720" rtlCol="0" anchor="ctr">
            <a:noAutofit/>
          </a:bodyPr>
          <a:lstStyle/>
          <a:p>
            <a:r>
              <a:rPr lang="en-GB" b="1" dirty="0" smtClean="0">
                <a:latin typeface="+mj-lt"/>
              </a:rPr>
              <a:t>[23]</a:t>
            </a:r>
          </a:p>
        </p:txBody>
      </p:sp>
      <p:sp>
        <p:nvSpPr>
          <p:cNvPr id="13" name="TextBox 12"/>
          <p:cNvSpPr txBox="1"/>
          <p:nvPr/>
        </p:nvSpPr>
        <p:spPr>
          <a:xfrm>
            <a:off x="7885237" y="3437260"/>
            <a:ext cx="634752" cy="360040"/>
          </a:xfrm>
          <a:prstGeom prst="rect">
            <a:avLst/>
          </a:prstGeom>
        </p:spPr>
        <p:txBody>
          <a:bodyPr vert="horz" wrap="square" lIns="91440" tIns="45720" rIns="91440" bIns="45720" rtlCol="0" anchor="ctr">
            <a:noAutofit/>
          </a:bodyPr>
          <a:lstStyle/>
          <a:p>
            <a:r>
              <a:rPr lang="en-GB" b="1" dirty="0" smtClean="0">
                <a:latin typeface="+mj-lt"/>
              </a:rPr>
              <a:t>[20]</a:t>
            </a: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4"/>
          <p:cNvSpPr>
            <a:spLocks noGrp="1"/>
          </p:cNvSpPr>
          <p:nvPr>
            <p:ph type="title"/>
          </p:nvPr>
        </p:nvSpPr>
        <p:spPr/>
        <p:txBody>
          <a:bodyPr/>
          <a:lstStyle/>
          <a:p>
            <a:r>
              <a:rPr lang="en-GB" altLang="en-US" smtClean="0"/>
              <a:t>New schools</a:t>
            </a:r>
          </a:p>
        </p:txBody>
      </p:sp>
      <p:sp>
        <p:nvSpPr>
          <p:cNvPr id="57347" name="Θέση περιεχομένου 2"/>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a:spLocks noGrp="1"/>
          </p:cNvSpPr>
          <p:nvPr>
            <p:ph type="title"/>
          </p:nvPr>
        </p:nvSpPr>
        <p:spPr/>
        <p:txBody>
          <a:bodyPr/>
          <a:lstStyle/>
          <a:p>
            <a:pPr eaLnBrk="1" hangingPunct="1"/>
            <a:r>
              <a:rPr lang="en-GB" altLang="en-US" dirty="0" smtClean="0"/>
              <a:t>From traditional schools</a:t>
            </a:r>
          </a:p>
        </p:txBody>
      </p:sp>
      <p:pic>
        <p:nvPicPr>
          <p:cNvPr id="58371" name="Θέση εικόνας 10" descr="Photo depicting a traditional classroom sett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38300" y="1700213"/>
            <a:ext cx="5880100" cy="4241800"/>
          </a:xfrm>
        </p:spPr>
      </p:pic>
      <p:sp>
        <p:nvSpPr>
          <p:cNvPr id="4" name="TextBox 3"/>
          <p:cNvSpPr txBox="1"/>
          <p:nvPr/>
        </p:nvSpPr>
        <p:spPr>
          <a:xfrm>
            <a:off x="7518400" y="5581973"/>
            <a:ext cx="634752" cy="360040"/>
          </a:xfrm>
          <a:prstGeom prst="rect">
            <a:avLst/>
          </a:prstGeom>
        </p:spPr>
        <p:txBody>
          <a:bodyPr vert="horz" wrap="square" lIns="91440" tIns="45720" rIns="91440" bIns="45720" rtlCol="0" anchor="ctr">
            <a:noAutofit/>
          </a:bodyPr>
          <a:lstStyle/>
          <a:p>
            <a:r>
              <a:rPr lang="en-GB" b="1" dirty="0" smtClean="0">
                <a:latin typeface="+mj-lt"/>
              </a:rPr>
              <a:t>[24]</a:t>
            </a: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p:cNvSpPr>
          <p:nvPr>
            <p:ph type="title"/>
          </p:nvPr>
        </p:nvSpPr>
        <p:spPr/>
        <p:txBody>
          <a:bodyPr/>
          <a:lstStyle/>
          <a:p>
            <a:pPr eaLnBrk="1" hangingPunct="1"/>
            <a:r>
              <a:rPr lang="en-GB" altLang="en-US" smtClean="0"/>
              <a:t>To the school of the future</a:t>
            </a:r>
          </a:p>
        </p:txBody>
      </p:sp>
      <p:pic>
        <p:nvPicPr>
          <p:cNvPr id="59395" name="Θέση περιεχομένου 3" descr="Photo depicting a modern classroom desig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9850" y="1630363"/>
            <a:ext cx="6477000" cy="4381500"/>
          </a:xfrm>
        </p:spPr>
      </p:pic>
      <p:sp>
        <p:nvSpPr>
          <p:cNvPr id="4" name="TextBox 3"/>
          <p:cNvSpPr txBox="1"/>
          <p:nvPr/>
        </p:nvSpPr>
        <p:spPr>
          <a:xfrm>
            <a:off x="7816850" y="5651823"/>
            <a:ext cx="634752" cy="360040"/>
          </a:xfrm>
          <a:prstGeom prst="rect">
            <a:avLst/>
          </a:prstGeom>
        </p:spPr>
        <p:txBody>
          <a:bodyPr vert="horz" wrap="square" lIns="91440" tIns="45720" rIns="91440" bIns="45720" rtlCol="0" anchor="ctr">
            <a:noAutofit/>
          </a:bodyPr>
          <a:lstStyle/>
          <a:p>
            <a:r>
              <a:rPr lang="en-GB" b="1" dirty="0" smtClean="0">
                <a:latin typeface="+mj-lt"/>
              </a:rPr>
              <a:t>[25]</a:t>
            </a:r>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Τίτλος 1"/>
          <p:cNvSpPr>
            <a:spLocks noGrp="1"/>
          </p:cNvSpPr>
          <p:nvPr>
            <p:ph type="title"/>
          </p:nvPr>
        </p:nvSpPr>
        <p:spPr>
          <a:xfrm>
            <a:off x="457200" y="273050"/>
            <a:ext cx="8229600" cy="1144588"/>
          </a:xfrm>
        </p:spPr>
        <p:txBody>
          <a:bodyPr/>
          <a:lstStyle/>
          <a:p>
            <a:pPr eaLnBrk="1" hangingPunct="1"/>
            <a:r>
              <a:rPr lang="en-GB" altLang="en-US" dirty="0" smtClean="0">
                <a:solidFill>
                  <a:srgbClr val="5075BC"/>
                </a:solidFill>
              </a:rPr>
              <a:t>The school of the future (1/6)</a:t>
            </a:r>
          </a:p>
        </p:txBody>
      </p:sp>
      <p:pic>
        <p:nvPicPr>
          <p:cNvPr id="60418" name="Θέση περιεχομένου 4" descr="[DECORATIVE]"/>
          <p:cNvPicPr>
            <a:picLocks noGrp="1" noChangeAspect="1"/>
          </p:cNvPicPr>
          <p:nvPr>
            <p:ph type="pic" idx="1"/>
          </p:nvPr>
        </p:nvPicPr>
        <p:blipFill>
          <a:blip r:embed="rId3">
            <a:extLst>
              <a:ext uri="{28A0092B-C50C-407E-A947-70E740481C1C}">
                <a14:useLocalDpi xmlns:a14="http://schemas.microsoft.com/office/drawing/2010/main" val="0"/>
              </a:ext>
            </a:extLst>
          </a:blip>
          <a:srcRect t="3441" b="3441"/>
          <a:stretch>
            <a:fillRect/>
          </a:stretch>
        </p:blipFill>
        <p:spPr>
          <a:xfrm>
            <a:off x="1792288" y="1557338"/>
            <a:ext cx="5486400" cy="3455987"/>
          </a:xfrm>
        </p:spPr>
      </p:pic>
      <p:sp>
        <p:nvSpPr>
          <p:cNvPr id="5" name="TextBox 4"/>
          <p:cNvSpPr txBox="1"/>
          <p:nvPr/>
        </p:nvSpPr>
        <p:spPr>
          <a:xfrm>
            <a:off x="7321624" y="4653136"/>
            <a:ext cx="634752" cy="360040"/>
          </a:xfrm>
          <a:prstGeom prst="rect">
            <a:avLst/>
          </a:prstGeom>
        </p:spPr>
        <p:txBody>
          <a:bodyPr vert="horz" wrap="square" lIns="91440" tIns="45720" rIns="91440" bIns="45720" rtlCol="0" anchor="ctr">
            <a:noAutofit/>
          </a:bodyPr>
          <a:lstStyle/>
          <a:p>
            <a:r>
              <a:rPr lang="en-GB" b="1" dirty="0" smtClean="0">
                <a:latin typeface="+mj-lt"/>
              </a:rPr>
              <a:t>[26]</a:t>
            </a:r>
          </a:p>
        </p:txBody>
      </p:sp>
      <p:sp>
        <p:nvSpPr>
          <p:cNvPr id="60419" name="Θέση κειμένου 5"/>
          <p:cNvSpPr>
            <a:spLocks noGrp="1"/>
          </p:cNvSpPr>
          <p:nvPr>
            <p:ph type="body" sz="half" idx="2"/>
          </p:nvPr>
        </p:nvSpPr>
        <p:spPr>
          <a:xfrm>
            <a:off x="1792288" y="5157788"/>
            <a:ext cx="5486400" cy="1014412"/>
          </a:xfrm>
        </p:spPr>
        <p:txBody>
          <a:bodyPr/>
          <a:lstStyle/>
          <a:p>
            <a:r>
              <a:rPr lang="en-GB" altLang="en-US" dirty="0" smtClean="0"/>
              <a:t>This is a school today in Sweden: it replaces the traditional classroom with an environment that enhances students’ creativity.</a:t>
            </a:r>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Θέση κειμένου 2"/>
          <p:cNvSpPr>
            <a:spLocks noGrp="1"/>
          </p:cNvSpPr>
          <p:nvPr>
            <p:ph type="body" sz="half" idx="2"/>
          </p:nvPr>
        </p:nvSpPr>
        <p:spPr>
          <a:xfrm>
            <a:off x="457200" y="1557338"/>
            <a:ext cx="3008313" cy="4608512"/>
          </a:xfrm>
        </p:spPr>
        <p:txBody>
          <a:bodyPr/>
          <a:lstStyle/>
          <a:p>
            <a:pPr>
              <a:lnSpc>
                <a:spcPct val="120000"/>
              </a:lnSpc>
            </a:pPr>
            <a:r>
              <a:rPr lang="en-GB" altLang="en-US" dirty="0" smtClean="0"/>
              <a:t>The design of the school has open spaces so that children can work independently in open places so that they can relax or go to the “village” in order to work in groups for projects. </a:t>
            </a:r>
          </a:p>
        </p:txBody>
      </p:sp>
      <p:sp>
        <p:nvSpPr>
          <p:cNvPr id="61444" name="Τίτλος 1"/>
          <p:cNvSpPr>
            <a:spLocks noGrp="1"/>
          </p:cNvSpPr>
          <p:nvPr>
            <p:ph type="title"/>
          </p:nvPr>
        </p:nvSpPr>
        <p:spPr>
          <a:xfrm>
            <a:off x="457200" y="273050"/>
            <a:ext cx="8229600" cy="1144588"/>
          </a:xfrm>
        </p:spPr>
        <p:txBody>
          <a:bodyPr/>
          <a:lstStyle/>
          <a:p>
            <a:pPr eaLnBrk="1" hangingPunct="1"/>
            <a:r>
              <a:rPr lang="en-GB" altLang="en-US" dirty="0" smtClean="0">
                <a:solidFill>
                  <a:srgbClr val="5075BC"/>
                </a:solidFill>
              </a:rPr>
              <a:t>The school of the future (2/6)</a:t>
            </a:r>
          </a:p>
        </p:txBody>
      </p:sp>
      <p:pic>
        <p:nvPicPr>
          <p:cNvPr id="61442" name="Θέση περιεχομένου 3" descr="[DECORATIV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75050" y="1628775"/>
            <a:ext cx="5111750" cy="3457575"/>
          </a:xfrm>
        </p:spPr>
      </p:pic>
      <p:sp>
        <p:nvSpPr>
          <p:cNvPr id="5" name="TextBox 4"/>
          <p:cNvSpPr txBox="1"/>
          <p:nvPr/>
        </p:nvSpPr>
        <p:spPr>
          <a:xfrm>
            <a:off x="2951792" y="4726310"/>
            <a:ext cx="634752" cy="360040"/>
          </a:xfrm>
          <a:prstGeom prst="rect">
            <a:avLst/>
          </a:prstGeom>
        </p:spPr>
        <p:txBody>
          <a:bodyPr vert="horz" wrap="square" lIns="91440" tIns="45720" rIns="91440" bIns="45720" rtlCol="0" anchor="ctr">
            <a:noAutofit/>
          </a:bodyPr>
          <a:lstStyle/>
          <a:p>
            <a:r>
              <a:rPr lang="en-GB" b="1" dirty="0" smtClean="0">
                <a:latin typeface="+mj-lt"/>
              </a:rPr>
              <a:t>[27]</a:t>
            </a: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Τίτλος 1"/>
          <p:cNvSpPr>
            <a:spLocks noGrp="1"/>
          </p:cNvSpPr>
          <p:nvPr>
            <p:ph type="title"/>
          </p:nvPr>
        </p:nvSpPr>
        <p:spPr>
          <a:xfrm>
            <a:off x="457200" y="273050"/>
            <a:ext cx="8229600" cy="1144588"/>
          </a:xfrm>
        </p:spPr>
        <p:txBody>
          <a:bodyPr/>
          <a:lstStyle/>
          <a:p>
            <a:pPr eaLnBrk="1" hangingPunct="1"/>
            <a:r>
              <a:rPr lang="en-GB" altLang="en-US" dirty="0" smtClean="0">
                <a:solidFill>
                  <a:srgbClr val="5075BC"/>
                </a:solidFill>
              </a:rPr>
              <a:t>The school of the future (3/6)</a:t>
            </a:r>
          </a:p>
        </p:txBody>
      </p:sp>
      <p:pic>
        <p:nvPicPr>
          <p:cNvPr id="62466" name="Θέση εικόνας 4" descr="[DECORATIVE]"/>
          <p:cNvPicPr>
            <a:picLocks noGrp="1" noChangeAspect="1"/>
          </p:cNvPicPr>
          <p:nvPr>
            <p:ph type="pic" idx="1"/>
          </p:nvPr>
        </p:nvPicPr>
        <p:blipFill>
          <a:blip r:embed="rId3">
            <a:extLst>
              <a:ext uri="{28A0092B-C50C-407E-A947-70E740481C1C}">
                <a14:useLocalDpi xmlns:a14="http://schemas.microsoft.com/office/drawing/2010/main" val="0"/>
              </a:ext>
            </a:extLst>
          </a:blip>
          <a:srcRect t="3441" b="3441"/>
          <a:stretch>
            <a:fillRect/>
          </a:stretch>
        </p:blipFill>
        <p:spPr>
          <a:xfrm>
            <a:off x="1792288" y="1557338"/>
            <a:ext cx="5486400" cy="3455987"/>
          </a:xfrm>
        </p:spPr>
      </p:pic>
      <p:sp>
        <p:nvSpPr>
          <p:cNvPr id="5" name="TextBox 4"/>
          <p:cNvSpPr txBox="1"/>
          <p:nvPr/>
        </p:nvSpPr>
        <p:spPr>
          <a:xfrm>
            <a:off x="7278688" y="4653285"/>
            <a:ext cx="634752" cy="360040"/>
          </a:xfrm>
          <a:prstGeom prst="rect">
            <a:avLst/>
          </a:prstGeom>
        </p:spPr>
        <p:txBody>
          <a:bodyPr vert="horz" wrap="square" lIns="91440" tIns="45720" rIns="91440" bIns="45720" rtlCol="0" anchor="ctr">
            <a:noAutofit/>
          </a:bodyPr>
          <a:lstStyle/>
          <a:p>
            <a:r>
              <a:rPr lang="en-GB" b="1" dirty="0" smtClean="0">
                <a:latin typeface="+mj-lt"/>
              </a:rPr>
              <a:t>[28]</a:t>
            </a:r>
          </a:p>
        </p:txBody>
      </p:sp>
      <p:sp>
        <p:nvSpPr>
          <p:cNvPr id="62467" name="Θέση κειμένου 3"/>
          <p:cNvSpPr>
            <a:spLocks noGrp="1"/>
          </p:cNvSpPr>
          <p:nvPr>
            <p:ph type="body" sz="half" idx="2"/>
          </p:nvPr>
        </p:nvSpPr>
        <p:spPr>
          <a:xfrm>
            <a:off x="1792288" y="5157788"/>
            <a:ext cx="5486400" cy="1014412"/>
          </a:xfrm>
        </p:spPr>
        <p:txBody>
          <a:bodyPr/>
          <a:lstStyle/>
          <a:p>
            <a:r>
              <a:rPr lang="en-GB" altLang="en-US" dirty="0" smtClean="0"/>
              <a:t>This school abandons completely the logic of a single classroom with four walls and desks in rows.</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3"/>
          <p:cNvSpPr>
            <a:spLocks noGrp="1"/>
          </p:cNvSpPr>
          <p:nvPr>
            <p:ph type="title"/>
          </p:nvPr>
        </p:nvSpPr>
        <p:spPr/>
        <p:txBody>
          <a:bodyPr/>
          <a:lstStyle/>
          <a:p>
            <a:pPr eaLnBrk="1" hangingPunct="1"/>
            <a:r>
              <a:rPr lang="en-GB" altLang="en-US" smtClean="0"/>
              <a:t>Examples of visual texts</a:t>
            </a:r>
          </a:p>
        </p:txBody>
      </p:sp>
      <p:sp>
        <p:nvSpPr>
          <p:cNvPr id="16387" name="Θέση κειμένου 4"/>
          <p:cNvSpPr>
            <a:spLocks noGrp="1"/>
          </p:cNvSpPr>
          <p:nvPr>
            <p:ph type="body" idx="1"/>
          </p:nvPr>
        </p:nvSpPr>
        <p:spPr/>
        <p:txBody>
          <a:bodyPr/>
          <a:lstStyle/>
          <a:p>
            <a:pPr eaLnBrk="1" hangingPunct="1"/>
            <a:endParaRPr lang="en-GB" altLang="en-US" smtClean="0"/>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Τίτλος 1"/>
          <p:cNvSpPr>
            <a:spLocks noGrp="1"/>
          </p:cNvSpPr>
          <p:nvPr>
            <p:ph type="title"/>
          </p:nvPr>
        </p:nvSpPr>
        <p:spPr>
          <a:xfrm>
            <a:off x="457200" y="273050"/>
            <a:ext cx="8229600" cy="1144588"/>
          </a:xfrm>
        </p:spPr>
        <p:txBody>
          <a:bodyPr/>
          <a:lstStyle/>
          <a:p>
            <a:pPr eaLnBrk="1" hangingPunct="1"/>
            <a:r>
              <a:rPr lang="en-GB" altLang="en-US" dirty="0" smtClean="0">
                <a:solidFill>
                  <a:srgbClr val="5075BC"/>
                </a:solidFill>
              </a:rPr>
              <a:t>The school of the future (4/6)</a:t>
            </a:r>
          </a:p>
        </p:txBody>
      </p:sp>
      <p:pic>
        <p:nvPicPr>
          <p:cNvPr id="63490" name="Θέση εικόνας 3" descr="[DECORATIVE]"/>
          <p:cNvPicPr>
            <a:picLocks noGrp="1" noChangeAspect="1"/>
          </p:cNvPicPr>
          <p:nvPr>
            <p:ph type="pic" idx="1"/>
          </p:nvPr>
        </p:nvPicPr>
        <p:blipFill>
          <a:blip r:embed="rId3">
            <a:extLst>
              <a:ext uri="{28A0092B-C50C-407E-A947-70E740481C1C}">
                <a14:useLocalDpi xmlns:a14="http://schemas.microsoft.com/office/drawing/2010/main" val="0"/>
              </a:ext>
            </a:extLst>
          </a:blip>
          <a:srcRect t="3441" b="3441"/>
          <a:stretch>
            <a:fillRect/>
          </a:stretch>
        </p:blipFill>
        <p:spPr>
          <a:xfrm>
            <a:off x="1792288" y="1557338"/>
            <a:ext cx="5486400" cy="3455987"/>
          </a:xfrm>
        </p:spPr>
      </p:pic>
      <p:sp>
        <p:nvSpPr>
          <p:cNvPr id="5" name="TextBox 4"/>
          <p:cNvSpPr txBox="1"/>
          <p:nvPr/>
        </p:nvSpPr>
        <p:spPr>
          <a:xfrm>
            <a:off x="7301203" y="4653285"/>
            <a:ext cx="634752" cy="360040"/>
          </a:xfrm>
          <a:prstGeom prst="rect">
            <a:avLst/>
          </a:prstGeom>
        </p:spPr>
        <p:txBody>
          <a:bodyPr vert="horz" wrap="square" lIns="91440" tIns="45720" rIns="91440" bIns="45720" rtlCol="0" anchor="ctr">
            <a:noAutofit/>
          </a:bodyPr>
          <a:lstStyle/>
          <a:p>
            <a:r>
              <a:rPr lang="en-GB" b="1" dirty="0" smtClean="0">
                <a:latin typeface="+mj-lt"/>
              </a:rPr>
              <a:t>[29]</a:t>
            </a:r>
          </a:p>
        </p:txBody>
      </p:sp>
      <p:sp>
        <p:nvSpPr>
          <p:cNvPr id="63491" name="Θέση κειμένου 2"/>
          <p:cNvSpPr>
            <a:spLocks noGrp="1"/>
          </p:cNvSpPr>
          <p:nvPr>
            <p:ph type="body" sz="half" idx="2"/>
          </p:nvPr>
        </p:nvSpPr>
        <p:spPr>
          <a:xfrm>
            <a:off x="1792288" y="5157788"/>
            <a:ext cx="5486400" cy="1014412"/>
          </a:xfrm>
        </p:spPr>
        <p:txBody>
          <a:bodyPr/>
          <a:lstStyle/>
          <a:p>
            <a:r>
              <a:rPr lang="en-GB" altLang="en-US" dirty="0" smtClean="0"/>
              <a:t>The furniture is minimal and looks like lines on a piece of paper, in order to trigger student creativity when they work in groups.</a:t>
            </a: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Τίτλος 1"/>
          <p:cNvSpPr>
            <a:spLocks noGrp="1"/>
          </p:cNvSpPr>
          <p:nvPr>
            <p:ph type="title"/>
          </p:nvPr>
        </p:nvSpPr>
        <p:spPr>
          <a:xfrm>
            <a:off x="457200" y="273050"/>
            <a:ext cx="8229600" cy="1144588"/>
          </a:xfrm>
        </p:spPr>
        <p:txBody>
          <a:bodyPr/>
          <a:lstStyle/>
          <a:p>
            <a:pPr eaLnBrk="1" hangingPunct="1"/>
            <a:r>
              <a:rPr lang="en-GB" altLang="en-US" dirty="0" smtClean="0">
                <a:solidFill>
                  <a:srgbClr val="5075BC"/>
                </a:solidFill>
              </a:rPr>
              <a:t>The school of the future (5/6)</a:t>
            </a:r>
          </a:p>
        </p:txBody>
      </p:sp>
      <p:pic>
        <p:nvPicPr>
          <p:cNvPr id="64514" name="Θέση περιεχομένου 4" descr="[DECORATIVE]"/>
          <p:cNvPicPr>
            <a:picLocks noGrp="1" noChangeAspect="1"/>
          </p:cNvPicPr>
          <p:nvPr>
            <p:ph type="pic" idx="1"/>
          </p:nvPr>
        </p:nvPicPr>
        <p:blipFill>
          <a:blip r:embed="rId3">
            <a:extLst>
              <a:ext uri="{28A0092B-C50C-407E-A947-70E740481C1C}">
                <a14:useLocalDpi xmlns:a14="http://schemas.microsoft.com/office/drawing/2010/main" val="0"/>
              </a:ext>
            </a:extLst>
          </a:blip>
          <a:srcRect t="3441" b="3441"/>
          <a:stretch>
            <a:fillRect/>
          </a:stretch>
        </p:blipFill>
        <p:spPr>
          <a:xfrm>
            <a:off x="1792288" y="1557338"/>
            <a:ext cx="5486400" cy="3455987"/>
          </a:xfrm>
        </p:spPr>
      </p:pic>
      <p:sp>
        <p:nvSpPr>
          <p:cNvPr id="5" name="TextBox 4"/>
          <p:cNvSpPr txBox="1"/>
          <p:nvPr/>
        </p:nvSpPr>
        <p:spPr>
          <a:xfrm>
            <a:off x="7278688" y="4653285"/>
            <a:ext cx="634752" cy="360040"/>
          </a:xfrm>
          <a:prstGeom prst="rect">
            <a:avLst/>
          </a:prstGeom>
        </p:spPr>
        <p:txBody>
          <a:bodyPr vert="horz" wrap="square" lIns="91440" tIns="45720" rIns="91440" bIns="45720" rtlCol="0" anchor="ctr">
            <a:noAutofit/>
          </a:bodyPr>
          <a:lstStyle/>
          <a:p>
            <a:r>
              <a:rPr lang="en-GB" b="1" dirty="0" smtClean="0">
                <a:latin typeface="+mj-lt"/>
              </a:rPr>
              <a:t>[30]</a:t>
            </a:r>
          </a:p>
        </p:txBody>
      </p:sp>
      <p:sp>
        <p:nvSpPr>
          <p:cNvPr id="64515" name="Θέση κειμένου 5"/>
          <p:cNvSpPr>
            <a:spLocks noGrp="1"/>
          </p:cNvSpPr>
          <p:nvPr>
            <p:ph type="body" sz="half" idx="2"/>
          </p:nvPr>
        </p:nvSpPr>
        <p:spPr>
          <a:xfrm>
            <a:off x="1792288" y="5157788"/>
            <a:ext cx="5486400" cy="1014412"/>
          </a:xfrm>
        </p:spPr>
        <p:txBody>
          <a:bodyPr/>
          <a:lstStyle/>
          <a:p>
            <a:r>
              <a:rPr lang="en-GB" altLang="en-US" dirty="0" smtClean="0"/>
              <a:t>There are no grades and students learn in groups, with other children who are not necessarily of the same age.</a:t>
            </a:r>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gn="ctr"/>
            <a:r>
              <a:rPr lang="en-GB" dirty="0" smtClean="0"/>
              <a:t>Watch the </a:t>
            </a:r>
            <a:r>
              <a:rPr lang="en-GB" dirty="0" smtClean="0">
                <a:hlinkClick r:id="rId3"/>
              </a:rPr>
              <a:t>video</a:t>
            </a:r>
            <a:r>
              <a:rPr lang="en-GB" dirty="0" smtClean="0"/>
              <a:t>.</a:t>
            </a:r>
            <a:endParaRPr lang="en-GB" dirty="0"/>
          </a:p>
        </p:txBody>
      </p:sp>
      <p:sp>
        <p:nvSpPr>
          <p:cNvPr id="4" name="Title 3"/>
          <p:cNvSpPr>
            <a:spLocks noGrp="1"/>
          </p:cNvSpPr>
          <p:nvPr>
            <p:ph type="title"/>
          </p:nvPr>
        </p:nvSpPr>
        <p:spPr/>
        <p:txBody>
          <a:bodyPr/>
          <a:lstStyle/>
          <a:p>
            <a:r>
              <a:rPr lang="en-GB" altLang="en-US" dirty="0">
                <a:solidFill>
                  <a:srgbClr val="5075BC"/>
                </a:solidFill>
              </a:rPr>
              <a:t>The school of the future </a:t>
            </a:r>
            <a:r>
              <a:rPr lang="en-GB" altLang="en-US" dirty="0" smtClean="0">
                <a:solidFill>
                  <a:srgbClr val="5075BC"/>
                </a:solidFill>
              </a:rPr>
              <a:t>(6/6</a:t>
            </a:r>
            <a:r>
              <a:rPr lang="en-GB" altLang="en-US" dirty="0">
                <a:solidFill>
                  <a:srgbClr val="5075BC"/>
                </a:solidFill>
              </a:rPr>
              <a:t>)</a:t>
            </a:r>
            <a:endParaRPr lang="en-GB" dirty="0"/>
          </a:p>
        </p:txBody>
      </p:sp>
      <p:pic>
        <p:nvPicPr>
          <p:cNvPr id="1026" name="Picture 2" descr="Screenshot of the video “School With No Walls: Sweden's Revolutionary Vittra Learning Space ”."/>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5305" r="530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7308304" y="4581128"/>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[31]</a:t>
            </a:r>
            <a:endParaRPr lang="en-GB" altLang="en-US" b="1" dirty="0">
              <a:latin typeface="+mj-lt"/>
            </a:endParaRPr>
          </a:p>
        </p:txBody>
      </p:sp>
    </p:spTree>
    <p:custDataLst>
      <p:tags r:id="rId1"/>
    </p:custDataLst>
    <p:extLst>
      <p:ext uri="{BB962C8B-B14F-4D97-AF65-F5344CB8AC3E}">
        <p14:creationId xmlns:p14="http://schemas.microsoft.com/office/powerpoint/2010/main" val="307056850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Hole in the Wall Project”</a:t>
            </a:r>
            <a:br>
              <a:rPr lang="en-GB" dirty="0" smtClean="0"/>
            </a:br>
            <a:endParaRPr lang="en-GB" dirty="0"/>
          </a:p>
        </p:txBody>
      </p:sp>
      <p:sp>
        <p:nvSpPr>
          <p:cNvPr id="6" name="Text Placeholder 5"/>
          <p:cNvSpPr>
            <a:spLocks noGrp="1"/>
          </p:cNvSpPr>
          <p:nvPr>
            <p:ph type="body" idx="1"/>
          </p:nvPr>
        </p:nvSpPr>
        <p:spPr/>
        <p:txBody>
          <a:bodyPr/>
          <a:lstStyle/>
          <a:p>
            <a:r>
              <a:rPr lang="en-GB" dirty="0" smtClean="0"/>
              <a:t>Developing Digital Literacies</a:t>
            </a:r>
            <a:endParaRPr lang="en-GB" dirty="0"/>
          </a:p>
        </p:txBody>
      </p:sp>
    </p:spTree>
    <p:extLst>
      <p:ext uri="{BB962C8B-B14F-4D97-AF65-F5344CB8AC3E}">
        <p14:creationId xmlns:p14="http://schemas.microsoft.com/office/powerpoint/2010/main" val="393154903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normAutofit fontScale="90000"/>
          </a:bodyPr>
          <a:lstStyle/>
          <a:p>
            <a:pPr eaLnBrk="1" hangingPunct="1"/>
            <a:r>
              <a:rPr lang="en-GB" altLang="en-US" dirty="0" smtClean="0"/>
              <a:t>A brief summary of the project (1/2)      </a:t>
            </a:r>
          </a:p>
        </p:txBody>
      </p:sp>
      <p:sp>
        <p:nvSpPr>
          <p:cNvPr id="12291" name="Θέση περιεχομένου 2"/>
          <p:cNvSpPr>
            <a:spLocks noGrp="1"/>
          </p:cNvSpPr>
          <p:nvPr>
            <p:ph sz="half" idx="1"/>
          </p:nvPr>
        </p:nvSpPr>
        <p:spPr/>
        <p:txBody>
          <a:bodyPr/>
          <a:lstStyle/>
          <a:p>
            <a:pPr marL="0" indent="0" eaLnBrk="1" hangingPunct="1">
              <a:buFont typeface="Arial" panose="020B0604020202020204" pitchFamily="34" charset="0"/>
              <a:buNone/>
            </a:pPr>
            <a:r>
              <a:rPr lang="en-GB" altLang="en-US" dirty="0" smtClean="0"/>
              <a:t>In 1999 </a:t>
            </a:r>
            <a:r>
              <a:rPr lang="en-GB" altLang="en-US" dirty="0" err="1" smtClean="0"/>
              <a:t>Dr.</a:t>
            </a:r>
            <a:r>
              <a:rPr lang="en-GB" altLang="en-US" dirty="0" smtClean="0"/>
              <a:t> Sugata Mitra cut a </a:t>
            </a:r>
            <a:r>
              <a:rPr lang="en-GB" altLang="en-US" i="1" dirty="0" smtClean="0"/>
              <a:t>“</a:t>
            </a:r>
            <a:r>
              <a:rPr lang="en-GB" altLang="en-US" i="1" dirty="0" smtClean="0">
                <a:hlinkClick r:id="rId3"/>
              </a:rPr>
              <a:t>hole in the wall</a:t>
            </a:r>
            <a:r>
              <a:rPr lang="en-GB" altLang="en-US" i="1" dirty="0" smtClean="0"/>
              <a:t>”</a:t>
            </a:r>
            <a:r>
              <a:rPr lang="en-GB" altLang="en-US" dirty="0" smtClean="0"/>
              <a:t> of the New Delhi office of NIIT, an international IT training company where he headed research and development. </a:t>
            </a:r>
          </a:p>
        </p:txBody>
      </p:sp>
      <p:pic>
        <p:nvPicPr>
          <p:cNvPr id="12292" name="Θέση περιεχομένου 2" descr="Image of Dr Sugata Mitra from a TED conference."/>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64075" y="1600200"/>
            <a:ext cx="4006850" cy="4525963"/>
          </a:xfrm>
        </p:spPr>
      </p:pic>
      <p:sp>
        <p:nvSpPr>
          <p:cNvPr id="12293" name="TextBox 5"/>
          <p:cNvSpPr txBox="1">
            <a:spLocks noChangeArrowheads="1"/>
          </p:cNvSpPr>
          <p:nvPr/>
        </p:nvSpPr>
        <p:spPr bwMode="auto">
          <a:xfrm>
            <a:off x="4140200" y="5661025"/>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[32]</a:t>
            </a:r>
            <a:endParaRPr lang="en-GB" altLang="en-US" b="1" dirty="0">
              <a:latin typeface="+mj-lt"/>
            </a:endParaRPr>
          </a:p>
        </p:txBody>
      </p:sp>
    </p:spTree>
    <p:custDataLst>
      <p:tags r:id="rId1"/>
    </p:custDataLst>
    <p:extLst>
      <p:ext uri="{BB962C8B-B14F-4D97-AF65-F5344CB8AC3E}">
        <p14:creationId xmlns:p14="http://schemas.microsoft.com/office/powerpoint/2010/main" val="16779827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normAutofit fontScale="90000"/>
          </a:bodyPr>
          <a:lstStyle/>
          <a:p>
            <a:pPr eaLnBrk="1" hangingPunct="1"/>
            <a:r>
              <a:rPr lang="en-GB" altLang="en-US" dirty="0" smtClean="0"/>
              <a:t>A brief summary of the project (2/2)     </a:t>
            </a:r>
          </a:p>
        </p:txBody>
      </p:sp>
      <p:sp>
        <p:nvSpPr>
          <p:cNvPr id="64515"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defRPr/>
            </a:pPr>
            <a:r>
              <a:rPr lang="en-GB" altLang="en-US" dirty="0" smtClean="0"/>
              <a:t>In the opening, he put </a:t>
            </a:r>
            <a:r>
              <a:rPr lang="en-GB" altLang="en-US" b="1" dirty="0" smtClean="0"/>
              <a:t>a high speed computer with Internet access</a:t>
            </a:r>
            <a:r>
              <a:rPr lang="en-GB" altLang="en-US" dirty="0" smtClean="0"/>
              <a:t> in an Indian slum for children to use and he monitored the activities through a camera.</a:t>
            </a:r>
          </a:p>
          <a:p>
            <a:pPr marL="0" indent="0" eaLnBrk="1" hangingPunct="1">
              <a:buFont typeface="Arial" panose="020B0604020202020204" pitchFamily="34" charset="0"/>
              <a:buNone/>
              <a:defRPr/>
            </a:pPr>
            <a:r>
              <a:rPr lang="en-GB" altLang="en-US" dirty="0" smtClean="0"/>
              <a:t>No adult instruction was provided. The results were astonishing.</a:t>
            </a:r>
          </a:p>
        </p:txBody>
      </p:sp>
    </p:spTree>
    <p:custDataLst>
      <p:tags r:id="rId1"/>
    </p:custDataLst>
    <p:extLst>
      <p:ext uri="{BB962C8B-B14F-4D97-AF65-F5344CB8AC3E}">
        <p14:creationId xmlns:p14="http://schemas.microsoft.com/office/powerpoint/2010/main" val="52037952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pPr algn="ctr"/>
            <a:r>
              <a:rPr lang="en-GB" dirty="0" smtClean="0"/>
              <a:t>Watch the </a:t>
            </a:r>
            <a:r>
              <a:rPr lang="en-GB" dirty="0" smtClean="0">
                <a:hlinkClick r:id="rId3"/>
              </a:rPr>
              <a:t>video</a:t>
            </a:r>
            <a:r>
              <a:rPr lang="en-GB" dirty="0" smtClean="0"/>
              <a:t>.</a:t>
            </a:r>
            <a:endParaRPr lang="en-GB" dirty="0"/>
          </a:p>
        </p:txBody>
      </p:sp>
      <p:sp>
        <p:nvSpPr>
          <p:cNvPr id="6" name="Title 5"/>
          <p:cNvSpPr>
            <a:spLocks noGrp="1"/>
          </p:cNvSpPr>
          <p:nvPr>
            <p:ph type="title"/>
          </p:nvPr>
        </p:nvSpPr>
        <p:spPr/>
        <p:txBody>
          <a:bodyPr>
            <a:normAutofit fontScale="90000"/>
          </a:bodyPr>
          <a:lstStyle/>
          <a:p>
            <a:r>
              <a:rPr lang="en-GB" dirty="0"/>
              <a:t>Sugata Mitra &amp; The Hole In the </a:t>
            </a:r>
            <a:r>
              <a:rPr lang="en-GB" dirty="0" smtClean="0"/>
              <a:t>Wall</a:t>
            </a:r>
            <a:endParaRPr lang="en-GB" dirty="0"/>
          </a:p>
        </p:txBody>
      </p:sp>
      <p:pic>
        <p:nvPicPr>
          <p:cNvPr id="2050" name="Picture 2" descr="Screenshot of the video “Sugata Mitra &amp; The Hole In the Wall - 2013 TED Prize winne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5042" r="504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a:spLocks noChangeArrowheads="1"/>
          </p:cNvSpPr>
          <p:nvPr/>
        </p:nvSpPr>
        <p:spPr bwMode="auto">
          <a:xfrm>
            <a:off x="7318201" y="4581128"/>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[33]</a:t>
            </a:r>
            <a:endParaRPr lang="en-GB" altLang="en-US" b="1" dirty="0">
              <a:latin typeface="+mj-lt"/>
            </a:endParaRPr>
          </a:p>
        </p:txBody>
      </p:sp>
    </p:spTree>
    <p:custDataLst>
      <p:tags r:id="rId1"/>
    </p:custDataLst>
    <p:extLst>
      <p:ext uri="{BB962C8B-B14F-4D97-AF65-F5344CB8AC3E}">
        <p14:creationId xmlns:p14="http://schemas.microsoft.com/office/powerpoint/2010/main" val="25004535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n-GB" altLang="en-US" dirty="0" smtClean="0"/>
              <a:t>Results (1/2)</a:t>
            </a:r>
          </a:p>
        </p:txBody>
      </p:sp>
      <p:sp>
        <p:nvSpPr>
          <p:cNvPr id="14339" name="Θέση περιεχομένου 2"/>
          <p:cNvSpPr>
            <a:spLocks noGrp="1"/>
          </p:cNvSpPr>
          <p:nvPr>
            <p:ph sz="half" idx="1"/>
          </p:nvPr>
        </p:nvSpPr>
        <p:spPr/>
        <p:txBody>
          <a:bodyPr/>
          <a:lstStyle/>
          <a:p>
            <a:pPr eaLnBrk="1" hangingPunct="1"/>
            <a:r>
              <a:rPr lang="en-GB" altLang="en-US" b="1" dirty="0" smtClean="0"/>
              <a:t>After 7-8 hours </a:t>
            </a:r>
            <a:r>
              <a:rPr lang="en-GB" altLang="en-US" dirty="0" smtClean="0"/>
              <a:t>the children were teaching each other to browse.</a:t>
            </a:r>
          </a:p>
          <a:p>
            <a:pPr eaLnBrk="1" hangingPunct="1"/>
            <a:r>
              <a:rPr lang="en-GB" altLang="en-US" b="1" dirty="0" smtClean="0"/>
              <a:t>After a few days or weeks </a:t>
            </a:r>
            <a:r>
              <a:rPr lang="en-GB" altLang="en-US" dirty="0" smtClean="0"/>
              <a:t>they were operating everything in Windows.</a:t>
            </a:r>
          </a:p>
        </p:txBody>
      </p:sp>
      <p:sp>
        <p:nvSpPr>
          <p:cNvPr id="2" name="Θέση περιεχομένου 1"/>
          <p:cNvSpPr>
            <a:spLocks noGrp="1"/>
          </p:cNvSpPr>
          <p:nvPr>
            <p:ph sz="half" idx="2"/>
          </p:nvPr>
        </p:nvSpPr>
        <p:spPr/>
        <p:txBody>
          <a:bodyPr/>
          <a:lstStyle/>
          <a:p>
            <a:r>
              <a:rPr lang="en-GB" altLang="en-US" b="1" dirty="0" smtClean="0"/>
              <a:t>Between 3-6 months </a:t>
            </a:r>
            <a:r>
              <a:rPr lang="en-GB" altLang="en-US" dirty="0" smtClean="0"/>
              <a:t>the children were capable of using a computer to the standard of the average user in the West. School results jumped spectacularly when the children discovered Google.</a:t>
            </a:r>
            <a:endParaRPr lang="en-GB" dirty="0"/>
          </a:p>
        </p:txBody>
      </p:sp>
    </p:spTree>
    <p:custDataLst>
      <p:tags r:id="rId1"/>
    </p:custDataLst>
    <p:extLst>
      <p:ext uri="{BB962C8B-B14F-4D97-AF65-F5344CB8AC3E}">
        <p14:creationId xmlns:p14="http://schemas.microsoft.com/office/powerpoint/2010/main" val="330130265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n-GB" altLang="en-US" dirty="0" smtClean="0"/>
              <a:t>Results (2/2)</a:t>
            </a:r>
          </a:p>
        </p:txBody>
      </p:sp>
      <p:sp>
        <p:nvSpPr>
          <p:cNvPr id="3" name="Θέση περιεχομένου 2"/>
          <p:cNvSpPr>
            <a:spLocks noGrp="1"/>
          </p:cNvSpPr>
          <p:nvPr>
            <p:ph idx="1"/>
          </p:nvPr>
        </p:nvSpPr>
        <p:spPr>
          <a:xfrm>
            <a:off x="463550" y="1557338"/>
            <a:ext cx="8229600" cy="4525962"/>
          </a:xfrm>
        </p:spPr>
        <p:txBody>
          <a:bodyPr/>
          <a:lstStyle/>
          <a:p>
            <a:pPr marL="0" indent="0" eaLnBrk="1" fontAlgn="auto" hangingPunct="1">
              <a:spcBef>
                <a:spcPts val="600"/>
              </a:spcBef>
              <a:spcAft>
                <a:spcPts val="600"/>
              </a:spcAft>
              <a:buFont typeface="Arial" panose="020B0604020202020204" pitchFamily="34" charset="0"/>
              <a:buNone/>
              <a:defRPr/>
            </a:pPr>
            <a:r>
              <a:rPr lang="en-GB" dirty="0" smtClean="0"/>
              <a:t>The most advanced computer users taught their friends what they knew, and they taught more children. </a:t>
            </a:r>
            <a:endParaRPr lang="en-GB" b="1" dirty="0" smtClean="0"/>
          </a:p>
          <a:p>
            <a:pPr marL="0" indent="0" eaLnBrk="1" fontAlgn="auto" hangingPunct="1">
              <a:spcBef>
                <a:spcPts val="600"/>
              </a:spcBef>
              <a:spcAft>
                <a:spcPts val="0"/>
              </a:spcAft>
              <a:buFont typeface="Arial" panose="020B0604020202020204" pitchFamily="34" charset="0"/>
              <a:buNone/>
              <a:defRPr/>
            </a:pPr>
            <a:r>
              <a:rPr lang="en-GB" dirty="0" smtClean="0"/>
              <a:t>The kids taught themselves how to:</a:t>
            </a:r>
          </a:p>
          <a:p>
            <a:pPr eaLnBrk="1" fontAlgn="auto" hangingPunct="1">
              <a:spcBef>
                <a:spcPts val="0"/>
              </a:spcBef>
              <a:spcAft>
                <a:spcPts val="0"/>
              </a:spcAft>
              <a:defRPr/>
            </a:pPr>
            <a:r>
              <a:rPr lang="en-GB" dirty="0" smtClean="0"/>
              <a:t>paint pictures,</a:t>
            </a:r>
          </a:p>
          <a:p>
            <a:pPr eaLnBrk="1" fontAlgn="auto" hangingPunct="1">
              <a:spcBef>
                <a:spcPts val="0"/>
              </a:spcBef>
              <a:spcAft>
                <a:spcPts val="0"/>
              </a:spcAft>
              <a:defRPr/>
            </a:pPr>
            <a:r>
              <a:rPr lang="en-GB" dirty="0" smtClean="0"/>
              <a:t>access the Internet,</a:t>
            </a:r>
          </a:p>
          <a:p>
            <a:pPr eaLnBrk="1" fontAlgn="auto" hangingPunct="1">
              <a:spcBef>
                <a:spcPts val="0"/>
              </a:spcBef>
              <a:spcAft>
                <a:spcPts val="0"/>
              </a:spcAft>
              <a:defRPr/>
            </a:pPr>
            <a:r>
              <a:rPr lang="en-GB" dirty="0" smtClean="0"/>
              <a:t>create documents,</a:t>
            </a:r>
          </a:p>
          <a:p>
            <a:pPr eaLnBrk="1" fontAlgn="auto" hangingPunct="1">
              <a:spcBef>
                <a:spcPts val="0"/>
              </a:spcBef>
              <a:spcAft>
                <a:spcPts val="0"/>
              </a:spcAft>
              <a:defRPr/>
            </a:pPr>
            <a:r>
              <a:rPr lang="en-GB" dirty="0" smtClean="0"/>
              <a:t>play games, </a:t>
            </a:r>
          </a:p>
          <a:p>
            <a:pPr eaLnBrk="1" fontAlgn="auto" hangingPunct="1">
              <a:spcBef>
                <a:spcPts val="0"/>
              </a:spcBef>
              <a:spcAft>
                <a:spcPts val="0"/>
              </a:spcAft>
              <a:defRPr/>
            </a:pPr>
            <a:r>
              <a:rPr lang="en-GB" dirty="0" smtClean="0"/>
              <a:t>learn English words and listen to stories.</a:t>
            </a:r>
            <a:endParaRPr lang="en-GB" dirty="0"/>
          </a:p>
        </p:txBody>
      </p:sp>
    </p:spTree>
    <p:custDataLst>
      <p:tags r:id="rId1"/>
    </p:custDataLst>
    <p:extLst>
      <p:ext uri="{BB962C8B-B14F-4D97-AF65-F5344CB8AC3E}">
        <p14:creationId xmlns:p14="http://schemas.microsoft.com/office/powerpoint/2010/main" val="120039535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n-GB" altLang="en-US" dirty="0" smtClean="0"/>
              <a:t>Dr Sugata Mitra Quotes (1/2)</a:t>
            </a:r>
          </a:p>
        </p:txBody>
      </p:sp>
      <p:sp>
        <p:nvSpPr>
          <p:cNvPr id="16387"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GB" altLang="en-US" dirty="0" smtClean="0"/>
              <a:t>“Education assumes that kids are empty vessels who need to be sat down in a room and filled with curricular content.  This experiment has proved them wrong.”</a:t>
            </a:r>
          </a:p>
          <a:p>
            <a:pPr marL="0" indent="0" eaLnBrk="1" hangingPunct="1">
              <a:buFont typeface="Arial" panose="020B0604020202020204" pitchFamily="34" charset="0"/>
              <a:buNone/>
            </a:pPr>
            <a:r>
              <a:rPr lang="en-GB" altLang="en-US" dirty="0" smtClean="0"/>
              <a:t>“If you provide children with an opportunity to learn something, something powerful and relevant and then leave them alone, they learn it.”</a:t>
            </a:r>
          </a:p>
        </p:txBody>
      </p:sp>
    </p:spTree>
    <p:custDataLst>
      <p:tags r:id="rId1"/>
    </p:custDataLst>
    <p:extLst>
      <p:ext uri="{BB962C8B-B14F-4D97-AF65-F5344CB8AC3E}">
        <p14:creationId xmlns:p14="http://schemas.microsoft.com/office/powerpoint/2010/main" val="16114874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r>
              <a:rPr lang="en-GB" altLang="en-US" dirty="0" smtClean="0"/>
              <a:t>Flashcards</a:t>
            </a:r>
          </a:p>
        </p:txBody>
      </p:sp>
      <p:pic>
        <p:nvPicPr>
          <p:cNvPr id="17412" name="Θέση περιεχομένου 8" descr="A flashcard for letter C depicting a cat."/>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60425" y="1600200"/>
            <a:ext cx="3232150" cy="4525963"/>
          </a:xfrm>
        </p:spPr>
      </p:pic>
      <p:pic>
        <p:nvPicPr>
          <p:cNvPr id="17411" name="Θέση περιεχομένου 9" descr="A flashcard for letter Z depicting a zebra."/>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51425" y="1600200"/>
            <a:ext cx="3232150" cy="4525963"/>
          </a:xfrm>
        </p:spPr>
      </p:pic>
      <p:sp>
        <p:nvSpPr>
          <p:cNvPr id="5" name="TextBox 4"/>
          <p:cNvSpPr txBox="1"/>
          <p:nvPr/>
        </p:nvSpPr>
        <p:spPr>
          <a:xfrm>
            <a:off x="4430356" y="5406083"/>
            <a:ext cx="634752" cy="360040"/>
          </a:xfrm>
          <a:prstGeom prst="rect">
            <a:avLst/>
          </a:prstGeom>
        </p:spPr>
        <p:txBody>
          <a:bodyPr vert="horz" wrap="square" lIns="91440" tIns="45720" rIns="91440" bIns="45720" rtlCol="0" anchor="ctr">
            <a:noAutofit/>
          </a:bodyPr>
          <a:lstStyle/>
          <a:p>
            <a:r>
              <a:rPr lang="en-GB" b="1" dirty="0" smtClean="0">
                <a:latin typeface="+mj-lt"/>
              </a:rPr>
              <a:t>[2]</a:t>
            </a: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n-GB" altLang="en-US" dirty="0" smtClean="0"/>
              <a:t>Dr Sugata Mitra Quotes (2/2)</a:t>
            </a:r>
          </a:p>
        </p:txBody>
      </p:sp>
      <p:sp>
        <p:nvSpPr>
          <p:cNvPr id="17411"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GB" altLang="el-GR" dirty="0" smtClean="0"/>
              <a:t>“Children create their own metaphors. Once when a journalist came up to one of these kids and asked him, ‘How do you know so much about the computers?’ The kid replied, ‘What’s a Computer’.  They call the cursor ‘sui’, the Hindi equivalent for needle.  The fact that the Internet is mostly in English does not stop them from accessing it.”</a:t>
            </a:r>
            <a:endParaRPr lang="en-GB" altLang="en-US" dirty="0" smtClean="0"/>
          </a:p>
        </p:txBody>
      </p:sp>
    </p:spTree>
    <p:custDataLst>
      <p:tags r:id="rId1"/>
    </p:custDataLst>
    <p:extLst>
      <p:ext uri="{BB962C8B-B14F-4D97-AF65-F5344CB8AC3E}">
        <p14:creationId xmlns:p14="http://schemas.microsoft.com/office/powerpoint/2010/main" val="251202942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n-GB" altLang="en-US" dirty="0" smtClean="0"/>
              <a:t>Collaborative learning</a:t>
            </a:r>
          </a:p>
        </p:txBody>
      </p:sp>
      <p:sp>
        <p:nvSpPr>
          <p:cNvPr id="18435"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GB" altLang="el-GR" dirty="0" smtClean="0"/>
              <a:t>The learning station fosters collaborative learning among groups of children instead of following the usual school model of rote based learning (unidirectional). This allows children to explore, learn, share and learn even more as a result of this exchange of knowledge. </a:t>
            </a:r>
          </a:p>
        </p:txBody>
      </p:sp>
    </p:spTree>
    <p:custDataLst>
      <p:tags r:id="rId1"/>
    </p:custDataLst>
    <p:extLst>
      <p:ext uri="{BB962C8B-B14F-4D97-AF65-F5344CB8AC3E}">
        <p14:creationId xmlns:p14="http://schemas.microsoft.com/office/powerpoint/2010/main" val="409980833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References</a:t>
            </a:r>
            <a:endParaRPr lang="en-GB" dirty="0"/>
          </a:p>
        </p:txBody>
      </p:sp>
      <p:sp>
        <p:nvSpPr>
          <p:cNvPr id="5" name="Θέση περιεχομένου 4"/>
          <p:cNvSpPr>
            <a:spLocks noGrp="1"/>
          </p:cNvSpPr>
          <p:nvPr>
            <p:ph idx="1"/>
          </p:nvPr>
        </p:nvSpPr>
        <p:spPr/>
        <p:txBody>
          <a:bodyPr/>
          <a:lstStyle/>
          <a:p>
            <a:pPr marL="457200" indent="-457200">
              <a:spcBef>
                <a:spcPts val="600"/>
              </a:spcBef>
              <a:buNone/>
            </a:pPr>
            <a:r>
              <a:rPr lang="en-GB" sz="2000" dirty="0" smtClean="0"/>
              <a:t>Kress, G. (2003). </a:t>
            </a:r>
            <a:r>
              <a:rPr lang="en-GB" sz="2000" i="1" dirty="0" smtClean="0"/>
              <a:t>Literacy in the new media age</a:t>
            </a:r>
            <a:r>
              <a:rPr lang="en-GB" sz="2000" dirty="0" smtClean="0"/>
              <a:t>. Psychology Press.</a:t>
            </a:r>
            <a:endParaRPr lang="el-GR" sz="2000" dirty="0" smtClean="0"/>
          </a:p>
          <a:p>
            <a:pPr marL="457200" indent="-457200">
              <a:spcBef>
                <a:spcPts val="600"/>
              </a:spcBef>
              <a:buNone/>
            </a:pPr>
            <a:r>
              <a:rPr lang="en-GB" sz="2000" dirty="0" smtClean="0"/>
              <a:t>Kress, G., </a:t>
            </a:r>
            <a:r>
              <a:rPr lang="en-GB" sz="2000" dirty="0" err="1" smtClean="0"/>
              <a:t>Ogborn</a:t>
            </a:r>
            <a:r>
              <a:rPr lang="en-GB" sz="2000" dirty="0" smtClean="0"/>
              <a:t>, J., &amp; Martins, I. (1998). A satellite view of language: some lessons from science classrooms. </a:t>
            </a:r>
            <a:r>
              <a:rPr lang="en-GB" sz="2000" i="1" dirty="0" smtClean="0"/>
              <a:t>Language awareness</a:t>
            </a:r>
            <a:r>
              <a:rPr lang="en-GB" sz="2000" dirty="0" smtClean="0"/>
              <a:t>, </a:t>
            </a:r>
            <a:r>
              <a:rPr lang="en-GB" sz="2000" i="1" dirty="0" smtClean="0"/>
              <a:t>7</a:t>
            </a:r>
            <a:r>
              <a:rPr lang="en-GB" sz="2000" dirty="0" smtClean="0"/>
              <a:t>(2-3), 69-89.</a:t>
            </a:r>
          </a:p>
          <a:p>
            <a:pPr marL="457200" indent="-457200">
              <a:spcBef>
                <a:spcPts val="600"/>
              </a:spcBef>
              <a:buNone/>
            </a:pPr>
            <a:r>
              <a:rPr lang="en-GB" sz="2000" dirty="0" smtClean="0"/>
              <a:t>Marsh</a:t>
            </a:r>
            <a:r>
              <a:rPr lang="en-GB" sz="2000" dirty="0"/>
              <a:t>, J., &amp; Millard, E. (2013). </a:t>
            </a:r>
            <a:r>
              <a:rPr lang="en-GB" sz="2000" i="1" dirty="0"/>
              <a:t>Popular literacies, childhood and schooling</a:t>
            </a:r>
            <a:r>
              <a:rPr lang="en-GB" sz="2000" dirty="0"/>
              <a:t>. Routledge.</a:t>
            </a:r>
            <a:endParaRPr lang="en-GB" sz="2000" dirty="0" smtClean="0"/>
          </a:p>
          <a:p>
            <a:pPr marL="457200" indent="-457200">
              <a:spcBef>
                <a:spcPts val="600"/>
              </a:spcBef>
              <a:buNone/>
            </a:pPr>
            <a:r>
              <a:rPr lang="en-GB" sz="2000" dirty="0" err="1"/>
              <a:t>Mitsikopoulou</a:t>
            </a:r>
            <a:r>
              <a:rPr lang="en-GB" sz="2000" dirty="0"/>
              <a:t>, B. (2007). The interplay of the global and the local in English language learning and electronic communication discourses and practices in Greece. </a:t>
            </a:r>
            <a:r>
              <a:rPr lang="en-GB" sz="2000" i="1" dirty="0"/>
              <a:t>Language and Education</a:t>
            </a:r>
            <a:r>
              <a:rPr lang="en-GB" sz="2000" dirty="0"/>
              <a:t>, </a:t>
            </a:r>
            <a:r>
              <a:rPr lang="en-GB" sz="2000" i="1" dirty="0"/>
              <a:t>21</a:t>
            </a:r>
            <a:r>
              <a:rPr lang="en-GB" sz="2000" dirty="0"/>
              <a:t>(3), 232-246</a:t>
            </a:r>
            <a:r>
              <a:rPr lang="en-GB" sz="2000" dirty="0" smtClean="0"/>
              <a:t>.</a:t>
            </a:r>
          </a:p>
          <a:p>
            <a:pPr marL="457200" indent="-457200">
              <a:spcBef>
                <a:spcPts val="600"/>
              </a:spcBef>
              <a:buNone/>
            </a:pPr>
            <a:r>
              <a:rPr lang="en-GB" sz="2000" dirty="0"/>
              <a:t>Walsh, M. (2006). Reading visual and multimodal texts: how is ‘</a:t>
            </a:r>
            <a:r>
              <a:rPr lang="en-GB" sz="2000" dirty="0" err="1"/>
              <a:t>reading’different</a:t>
            </a:r>
            <a:r>
              <a:rPr lang="en-GB" sz="2000" dirty="0"/>
              <a:t>. </a:t>
            </a:r>
            <a:r>
              <a:rPr lang="en-GB" sz="2000" i="1" dirty="0"/>
              <a:t>Australian Journal of Language and Literacy</a:t>
            </a:r>
            <a:r>
              <a:rPr lang="en-GB" sz="2000" dirty="0"/>
              <a:t>, </a:t>
            </a:r>
            <a:r>
              <a:rPr lang="en-GB" sz="2000" i="1" dirty="0"/>
              <a:t>29</a:t>
            </a:r>
            <a:r>
              <a:rPr lang="en-GB" sz="2000" dirty="0"/>
              <a:t>(1), 24-37.</a:t>
            </a:r>
            <a:endParaRPr lang="en-GB" sz="2000" dirty="0" smtClean="0"/>
          </a:p>
          <a:p>
            <a:pPr marL="457200" indent="-457200">
              <a:spcBef>
                <a:spcPts val="600"/>
              </a:spcBef>
              <a:buNone/>
            </a:pPr>
            <a:r>
              <a:rPr lang="en-GB" sz="2000" dirty="0" err="1"/>
              <a:t>Warschauer</a:t>
            </a:r>
            <a:r>
              <a:rPr lang="en-GB" sz="2000" dirty="0"/>
              <a:t>, M., &amp; Whittaker, P. F. (1997). The Internet for English teaching: Guidelines for teachers. </a:t>
            </a:r>
            <a:r>
              <a:rPr lang="en-GB" sz="2000" i="1" dirty="0"/>
              <a:t>TESL Reporter</a:t>
            </a:r>
            <a:r>
              <a:rPr lang="en-GB" sz="2000" dirty="0"/>
              <a:t>, </a:t>
            </a:r>
            <a:r>
              <a:rPr lang="en-GB" sz="2000" i="1" dirty="0"/>
              <a:t>30</a:t>
            </a:r>
            <a:r>
              <a:rPr lang="en-GB" sz="2000" dirty="0"/>
              <a:t>(1), 27-33</a:t>
            </a:r>
            <a:r>
              <a:rPr lang="en-GB" sz="2000" dirty="0" smtClean="0"/>
              <a:t>.</a:t>
            </a:r>
          </a:p>
          <a:p>
            <a:pPr marL="457200" indent="-457200">
              <a:spcBef>
                <a:spcPts val="600"/>
              </a:spcBef>
              <a:buNone/>
            </a:pPr>
            <a:endParaRPr lang="en-GB" sz="2000" dirty="0"/>
          </a:p>
        </p:txBody>
      </p:sp>
    </p:spTree>
    <p:extLst>
      <p:ext uri="{BB962C8B-B14F-4D97-AF65-F5344CB8AC3E}">
        <p14:creationId xmlns:p14="http://schemas.microsoft.com/office/powerpoint/2010/main" val="163499644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385130329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pPr eaLnBrk="1" hangingPunct="1"/>
            <a:r>
              <a:rPr lang="en-GB" altLang="en-US" sz="4400" dirty="0" smtClean="0"/>
              <a:t>Notes</a:t>
            </a:r>
          </a:p>
        </p:txBody>
      </p:sp>
      <p:sp>
        <p:nvSpPr>
          <p:cNvPr id="69635"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71683"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73731" name="Content Placeholder 2"/>
          <p:cNvSpPr>
            <a:spLocks noGrp="1"/>
          </p:cNvSpPr>
          <p:nvPr>
            <p:ph idx="1"/>
          </p:nvPr>
        </p:nvSpPr>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English and Digital Literacies - Why together?”.</a:t>
            </a:r>
            <a:r>
              <a:rPr lang="en-GB" altLang="en-US" sz="2000" dirty="0" smtClean="0">
                <a:solidFill>
                  <a:srgbClr val="FF0000"/>
                </a:solidFill>
              </a:rPr>
              <a:t> </a:t>
            </a:r>
            <a:r>
              <a:rPr lang="en-GB" altLang="en-US" sz="2000" dirty="0" smtClean="0"/>
              <a:t>Edition: 1.0. Athens 2014. </a:t>
            </a:r>
            <a:r>
              <a:rPr lang="en-US" altLang="en-US" sz="2000"/>
              <a:t>Available </a:t>
            </a:r>
            <a:r>
              <a:rPr lang="en-US" altLang="en-US" sz="2000" smtClean="0"/>
              <a:t>at:</a:t>
            </a:r>
            <a:r>
              <a:rPr lang="el-GR" altLang="en-US" sz="2000" smtClean="0"/>
              <a:t> </a:t>
            </a:r>
            <a:r>
              <a:rPr lang="en-GB" altLang="en-US" sz="2000" dirty="0">
                <a:hlinkClick r:id="rId4" tooltip="English and Digital Literacies Open Online Course"/>
              </a:rPr>
              <a:t>http://opencourses.uoa.gr/courses/ENL10</a:t>
            </a:r>
            <a:r>
              <a:rPr lang="en-GB" altLang="en-US" sz="2000" dirty="0" smtClean="0">
                <a:hlinkClick r:id="rId4" tooltip="English and Digital Literacies Open Online Course"/>
              </a:rPr>
              <a:t>/</a:t>
            </a:r>
            <a:r>
              <a:rPr lang="en-GB" altLang="en-US" sz="2000" dirty="0" smtClean="0"/>
              <a:t>. </a:t>
            </a:r>
          </a:p>
          <a:p>
            <a:pPr marL="0" indent="0" eaLnBrk="1" hangingPunct="1"/>
            <a:endParaRPr lang="en-GB" altLang="en-US" sz="2000" dirty="0" smtClean="0"/>
          </a:p>
        </p:txBody>
      </p:sp>
    </p:spTree>
    <p:custDataLst>
      <p:tags r:id="rId1"/>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39518640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t>
            </a:r>
            <a:r>
              <a:rPr lang="en-GB" altLang="el-GR" sz="2000"/>
              <a:t>available</a:t>
            </a:r>
            <a:r>
              <a:rPr lang="en-GB" altLang="el-GR" sz="200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400906692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(1/6)</a:t>
            </a:r>
          </a:p>
        </p:txBody>
      </p:sp>
      <p:sp>
        <p:nvSpPr>
          <p:cNvPr id="79875" name="Content Placeholder 2"/>
          <p:cNvSpPr>
            <a:spLocks noGrp="1"/>
          </p:cNvSpPr>
          <p:nvPr>
            <p:ph idx="1"/>
          </p:nvPr>
        </p:nvSpPr>
        <p:spPr/>
        <p:txBody>
          <a:bodyPr/>
          <a:lstStyle/>
          <a:p>
            <a:pPr marL="0" indent="0" eaLnBrk="1" hangingPunct="1">
              <a:buFont typeface="Arial" panose="020B0604020202020204" pitchFamily="34" charset="0"/>
              <a:buNone/>
            </a:pPr>
            <a:r>
              <a:rPr lang="en-GB" altLang="en-US" sz="2000" dirty="0" smtClean="0"/>
              <a:t>This work makes use of the following works :</a:t>
            </a:r>
          </a:p>
          <a:p>
            <a:pPr marL="0" indent="0">
              <a:buNone/>
            </a:pPr>
            <a:r>
              <a:rPr lang="en-GB" sz="2000" dirty="0" smtClean="0"/>
              <a:t>Image 1: </a:t>
            </a:r>
            <a:r>
              <a:rPr lang="en-GB" sz="2000" dirty="0" smtClean="0">
                <a:hlinkClick r:id="rId4"/>
              </a:rPr>
              <a:t>Creative ideas</a:t>
            </a:r>
            <a:r>
              <a:rPr lang="en-GB" sz="2000" dirty="0" smtClean="0"/>
              <a:t>, Free for commercial use with attribution, </a:t>
            </a:r>
            <a:r>
              <a:rPr lang="en-GB" sz="2000" dirty="0" err="1" smtClean="0"/>
              <a:t>Freepik</a:t>
            </a:r>
            <a:r>
              <a:rPr lang="en-GB" sz="2000" dirty="0" smtClean="0"/>
              <a:t>.</a:t>
            </a:r>
          </a:p>
          <a:p>
            <a:pPr marL="0" indent="0">
              <a:buNone/>
            </a:pPr>
            <a:r>
              <a:rPr lang="en-GB" sz="2000" dirty="0" smtClean="0"/>
              <a:t>Image 2: </a:t>
            </a:r>
            <a:r>
              <a:rPr lang="en-GB" sz="2000" u="sng" dirty="0" smtClean="0">
                <a:hlinkClick r:id="rId5"/>
              </a:rPr>
              <a:t>Flashcards</a:t>
            </a:r>
            <a:r>
              <a:rPr lang="en-GB" sz="2000" dirty="0" smtClean="0"/>
              <a:t> from the English to Young Learners Educational Material,  Copyright PEAP - </a:t>
            </a:r>
            <a:r>
              <a:rPr lang="en-GB" sz="2000" dirty="0" err="1" smtClean="0"/>
              <a:t>RCeL</a:t>
            </a:r>
            <a:r>
              <a:rPr lang="en-GB" sz="2000" dirty="0" smtClean="0"/>
              <a:t> - National and </a:t>
            </a:r>
            <a:r>
              <a:rPr lang="en-GB" sz="2000" dirty="0" err="1" smtClean="0"/>
              <a:t>Kapodistrian</a:t>
            </a:r>
            <a:r>
              <a:rPr lang="en-GB" sz="2000" dirty="0" smtClean="0"/>
              <a:t> University of Athens. All rights reserved. </a:t>
            </a:r>
            <a:r>
              <a:rPr lang="en-GB" sz="2000" dirty="0" err="1" smtClean="0"/>
              <a:t>Τhe</a:t>
            </a:r>
            <a:r>
              <a:rPr lang="en-GB" sz="2000" dirty="0" smtClean="0"/>
              <a:t> publication of extracts is allowed as long as the source is clearly stated. </a:t>
            </a:r>
          </a:p>
          <a:p>
            <a:pPr marL="0" indent="0">
              <a:buNone/>
            </a:pPr>
            <a:r>
              <a:rPr lang="en-GB" sz="2000" dirty="0" smtClean="0"/>
              <a:t>Image 3: </a:t>
            </a:r>
            <a:r>
              <a:rPr lang="en-GB" sz="2000" u="sng" dirty="0" smtClean="0">
                <a:hlinkClick r:id="rId6"/>
              </a:rPr>
              <a:t>Poster</a:t>
            </a:r>
            <a:r>
              <a:rPr lang="en-GB" sz="2000" dirty="0" smtClean="0"/>
              <a:t> from the English to Young Learners Educational Material. Copyright PEAP - </a:t>
            </a:r>
            <a:r>
              <a:rPr lang="en-GB" sz="2000" dirty="0" err="1" smtClean="0"/>
              <a:t>RCeL</a:t>
            </a:r>
            <a:r>
              <a:rPr lang="en-GB" sz="2000" dirty="0" smtClean="0"/>
              <a:t> - National and </a:t>
            </a:r>
            <a:r>
              <a:rPr lang="en-GB" sz="2000" dirty="0" err="1" smtClean="0"/>
              <a:t>Kapodistrian</a:t>
            </a:r>
            <a:r>
              <a:rPr lang="en-GB" sz="2000" dirty="0" smtClean="0"/>
              <a:t> University of Athens. All rights reserved. </a:t>
            </a:r>
            <a:r>
              <a:rPr lang="en-GB" sz="2000" dirty="0" err="1" smtClean="0"/>
              <a:t>Τhe</a:t>
            </a:r>
            <a:r>
              <a:rPr lang="en-GB" sz="2000" dirty="0" smtClean="0"/>
              <a:t> publication of extracts is allowed as long as the source is clearly stated. </a:t>
            </a:r>
          </a:p>
          <a:p>
            <a:pPr marL="0" indent="0">
              <a:buNone/>
            </a:pPr>
            <a:r>
              <a:rPr lang="en-GB" sz="2000" dirty="0" smtClean="0"/>
              <a:t>Image 4: </a:t>
            </a:r>
            <a:r>
              <a:rPr lang="en-GB" sz="2000" u="sng" dirty="0" smtClean="0">
                <a:hlinkClick r:id="rId7"/>
              </a:rPr>
              <a:t>Complete neuron cell diagram</a:t>
            </a:r>
            <a:r>
              <a:rPr lang="en-GB" sz="2000" dirty="0" smtClean="0"/>
              <a:t>, Public Domain, Wikimedia Commons.</a:t>
            </a:r>
            <a:endParaRPr lang="en-GB" sz="2000" dirty="0"/>
          </a:p>
        </p:txBody>
      </p:sp>
    </p:spTree>
    <p:custDataLst>
      <p:tags r:id="rId1"/>
    </p:custDataLst>
    <p:extLst>
      <p:ext uri="{BB962C8B-B14F-4D97-AF65-F5344CB8AC3E}">
        <p14:creationId xmlns:p14="http://schemas.microsoft.com/office/powerpoint/2010/main" val="8411050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3"/>
          <p:cNvSpPr>
            <a:spLocks noGrp="1"/>
          </p:cNvSpPr>
          <p:nvPr>
            <p:ph type="title"/>
          </p:nvPr>
        </p:nvSpPr>
        <p:spPr/>
        <p:txBody>
          <a:bodyPr/>
          <a:lstStyle/>
          <a:p>
            <a:r>
              <a:rPr lang="en-GB" altLang="en-US" dirty="0" smtClean="0"/>
              <a:t>Posters</a:t>
            </a:r>
          </a:p>
        </p:txBody>
      </p:sp>
      <p:sp>
        <p:nvSpPr>
          <p:cNvPr id="2" name="Θέση περιεχομένου 1"/>
          <p:cNvSpPr>
            <a:spLocks noGrp="1"/>
          </p:cNvSpPr>
          <p:nvPr>
            <p:ph sz="half" idx="1"/>
          </p:nvPr>
        </p:nvSpPr>
        <p:spPr/>
        <p:txBody>
          <a:bodyPr/>
          <a:lstStyle/>
          <a:p>
            <a:pPr marL="0" indent="0">
              <a:buFont typeface="Arial" panose="020B0604020202020204" pitchFamily="34" charset="0"/>
              <a:buNone/>
              <a:defRPr/>
            </a:pPr>
            <a:r>
              <a:rPr lang="en-GB" altLang="en-US" dirty="0" smtClean="0"/>
              <a:t>Meaning is given through the visual mode</a:t>
            </a:r>
          </a:p>
          <a:p>
            <a:pPr>
              <a:defRPr/>
            </a:pPr>
            <a:endParaRPr lang="en-GB" dirty="0"/>
          </a:p>
        </p:txBody>
      </p:sp>
      <p:pic>
        <p:nvPicPr>
          <p:cNvPr id="18436" name="Θέση περιεχομένου 6" descr="A poster depicting a food pyramid."/>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1600200"/>
            <a:ext cx="3375025" cy="4525963"/>
          </a:xfrm>
        </p:spPr>
      </p:pic>
      <p:sp>
        <p:nvSpPr>
          <p:cNvPr id="5" name="TextBox 4"/>
          <p:cNvSpPr txBox="1"/>
          <p:nvPr/>
        </p:nvSpPr>
        <p:spPr>
          <a:xfrm>
            <a:off x="4254624" y="5766123"/>
            <a:ext cx="634752"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(2/6)</a:t>
            </a:r>
          </a:p>
        </p:txBody>
      </p:sp>
      <p:sp>
        <p:nvSpPr>
          <p:cNvPr id="79875" name="Content Placeholder 2"/>
          <p:cNvSpPr>
            <a:spLocks noGrp="1"/>
          </p:cNvSpPr>
          <p:nvPr>
            <p:ph idx="1"/>
          </p:nvPr>
        </p:nvSpPr>
        <p:spPr/>
        <p:txBody>
          <a:bodyPr/>
          <a:lstStyle/>
          <a:p>
            <a:pPr marL="0" indent="0">
              <a:buNone/>
            </a:pPr>
            <a:r>
              <a:rPr lang="en-GB" sz="2000" dirty="0" smtClean="0"/>
              <a:t>Image 6: </a:t>
            </a:r>
            <a:r>
              <a:rPr lang="en-GB" sz="2000" u="sng" dirty="0" smtClean="0">
                <a:hlinkClick r:id="rId4"/>
              </a:rPr>
              <a:t>Sample pages</a:t>
            </a:r>
            <a:r>
              <a:rPr lang="en-GB" sz="2000" dirty="0" smtClean="0"/>
              <a:t> from the book “Adventures of Polo” by Regis Faller. Copyright MacMillan. All rights reserved.</a:t>
            </a:r>
          </a:p>
          <a:p>
            <a:pPr marL="0" indent="0">
              <a:buNone/>
            </a:pPr>
            <a:r>
              <a:rPr lang="en-GB" sz="2000" dirty="0" smtClean="0"/>
              <a:t>Image 7: </a:t>
            </a:r>
            <a:r>
              <a:rPr lang="en-GB" sz="2000" u="sng" dirty="0" smtClean="0">
                <a:hlinkClick r:id="rId5"/>
              </a:rPr>
              <a:t>Sample pages</a:t>
            </a:r>
            <a:r>
              <a:rPr lang="en-GB" sz="2000" dirty="0" smtClean="0"/>
              <a:t> from the book “Curious George and the Firefighters” by Margret Rey, H.A. Rey, Anna </a:t>
            </a:r>
            <a:r>
              <a:rPr lang="en-GB" sz="2000" dirty="0" err="1" smtClean="0"/>
              <a:t>Grossnickle</a:t>
            </a:r>
            <a:r>
              <a:rPr lang="en-GB" sz="2000" dirty="0" smtClean="0"/>
              <a:t> Hines, Copyright HMH Books for Young Readers. All rights reserved.</a:t>
            </a:r>
          </a:p>
          <a:p>
            <a:pPr marL="0" indent="0">
              <a:buNone/>
            </a:pPr>
            <a:r>
              <a:rPr lang="en-GB" sz="2000" dirty="0" smtClean="0"/>
              <a:t>Image 8: </a:t>
            </a:r>
            <a:r>
              <a:rPr lang="en-GB" sz="2000" u="sng" dirty="0" smtClean="0">
                <a:hlinkClick r:id="rId6"/>
              </a:rPr>
              <a:t>Children’s Storybooks Online Logo</a:t>
            </a:r>
            <a:r>
              <a:rPr lang="en-GB" sz="2000" dirty="0" smtClean="0"/>
              <a:t>, Permission is granted for nonexclusive use of the Children's Storybooks Online logo for purposes of reference or promotion related to this site, Copyright Children's Storybooks Online.</a:t>
            </a:r>
          </a:p>
          <a:p>
            <a:pPr marL="0" indent="0">
              <a:buNone/>
            </a:pPr>
            <a:r>
              <a:rPr lang="en-GB" sz="2000" dirty="0" smtClean="0"/>
              <a:t>Image 9: </a:t>
            </a:r>
            <a:r>
              <a:rPr lang="en-GB" sz="2000" dirty="0" smtClean="0">
                <a:hlinkClick r:id="rId7"/>
              </a:rPr>
              <a:t>Touch screen</a:t>
            </a:r>
            <a:r>
              <a:rPr lang="en-GB" sz="2000" dirty="0" smtClean="0"/>
              <a:t>, Free for commercial use with attribution, </a:t>
            </a:r>
            <a:r>
              <a:rPr lang="en-GB" sz="2000" dirty="0" err="1" smtClean="0"/>
              <a:t>Freepik</a:t>
            </a:r>
            <a:r>
              <a:rPr lang="en-GB" sz="2000" dirty="0" smtClean="0"/>
              <a:t>.</a:t>
            </a:r>
            <a:endParaRPr lang="en-GB" sz="2000" dirty="0"/>
          </a:p>
        </p:txBody>
      </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(3/6)</a:t>
            </a:r>
          </a:p>
        </p:txBody>
      </p:sp>
      <p:sp>
        <p:nvSpPr>
          <p:cNvPr id="79875" name="Content Placeholder 2"/>
          <p:cNvSpPr>
            <a:spLocks noGrp="1"/>
          </p:cNvSpPr>
          <p:nvPr>
            <p:ph idx="1"/>
          </p:nvPr>
        </p:nvSpPr>
        <p:spPr/>
        <p:txBody>
          <a:bodyPr/>
          <a:lstStyle/>
          <a:p>
            <a:pPr marL="0" indent="0">
              <a:spcBef>
                <a:spcPts val="800"/>
              </a:spcBef>
              <a:buNone/>
            </a:pPr>
            <a:r>
              <a:rPr lang="en-GB" sz="2000" dirty="0"/>
              <a:t>Image 10: </a:t>
            </a:r>
            <a:r>
              <a:rPr lang="en-GB" sz="2000" u="sng" dirty="0">
                <a:hlinkClick r:id="rId4"/>
              </a:rPr>
              <a:t>Comic strip</a:t>
            </a:r>
            <a:r>
              <a:rPr lang="en-GB" sz="2000" dirty="0"/>
              <a:t>, Magic Book 2, English Language Textbook for the 3</a:t>
            </a:r>
            <a:r>
              <a:rPr lang="en-GB" sz="2000" baseline="30000" dirty="0"/>
              <a:t>rd</a:t>
            </a:r>
            <a:r>
              <a:rPr lang="en-GB" sz="2000" dirty="0"/>
              <a:t> Graders (Unit 8), Copyright Computer Technology Institute</a:t>
            </a:r>
            <a:r>
              <a:rPr lang="en-GB" sz="2000" dirty="0" smtClean="0"/>
              <a:t>.</a:t>
            </a:r>
          </a:p>
          <a:p>
            <a:pPr marL="0" indent="0">
              <a:spcBef>
                <a:spcPts val="800"/>
              </a:spcBef>
              <a:buNone/>
            </a:pPr>
            <a:r>
              <a:rPr lang="en-GB" sz="2000" dirty="0"/>
              <a:t>Image </a:t>
            </a:r>
            <a:r>
              <a:rPr lang="en-GB" sz="2000" dirty="0" smtClean="0"/>
              <a:t>11: </a:t>
            </a:r>
            <a:r>
              <a:rPr lang="en-GB" sz="2000" u="sng" dirty="0">
                <a:hlinkClick r:id="rId5"/>
              </a:rPr>
              <a:t>Comic strip</a:t>
            </a:r>
            <a:r>
              <a:rPr lang="en-GB" sz="2000" dirty="0"/>
              <a:t>, Magic Book 2, English Language Textbook for the 3</a:t>
            </a:r>
            <a:r>
              <a:rPr lang="en-GB" sz="2000" baseline="30000" dirty="0"/>
              <a:t>rd</a:t>
            </a:r>
            <a:r>
              <a:rPr lang="en-GB" sz="2000" dirty="0"/>
              <a:t> Graders (Unit 10), Copyright Computer Technology Institute.</a:t>
            </a:r>
          </a:p>
          <a:p>
            <a:pPr marL="0" indent="0">
              <a:spcBef>
                <a:spcPts val="800"/>
              </a:spcBef>
              <a:buNone/>
            </a:pPr>
            <a:r>
              <a:rPr lang="en-GB" sz="2000" dirty="0"/>
              <a:t>Image </a:t>
            </a:r>
            <a:r>
              <a:rPr lang="en-GB" sz="2000" dirty="0" smtClean="0"/>
              <a:t>12: </a:t>
            </a:r>
            <a:r>
              <a:rPr lang="en-GB" sz="2000" dirty="0"/>
              <a:t>Screenshot of the </a:t>
            </a:r>
            <a:r>
              <a:rPr lang="en-GB" sz="2000" u="sng" dirty="0">
                <a:hlinkClick r:id="rId6"/>
              </a:rPr>
              <a:t>PEAP website</a:t>
            </a:r>
            <a:r>
              <a:rPr lang="en-GB" sz="2000" dirty="0"/>
              <a:t>. Copyright PEAP portal, </a:t>
            </a:r>
            <a:r>
              <a:rPr lang="en-US" sz="2000" dirty="0" err="1"/>
              <a:t>RCeL</a:t>
            </a:r>
            <a:r>
              <a:rPr lang="en-US" sz="2000" dirty="0"/>
              <a:t> - National and </a:t>
            </a:r>
            <a:r>
              <a:rPr lang="en-US" sz="2000" dirty="0" err="1"/>
              <a:t>Kapodistrian</a:t>
            </a:r>
            <a:r>
              <a:rPr lang="en-US" sz="2000" dirty="0"/>
              <a:t> University of Athens. </a:t>
            </a:r>
            <a:r>
              <a:rPr lang="en-GB" sz="2000" dirty="0"/>
              <a:t>All rights reserved</a:t>
            </a:r>
            <a:r>
              <a:rPr lang="en-US" sz="2000" dirty="0"/>
              <a:t>.</a:t>
            </a:r>
          </a:p>
          <a:p>
            <a:pPr marL="0" indent="0">
              <a:spcBef>
                <a:spcPts val="800"/>
              </a:spcBef>
              <a:buNone/>
            </a:pPr>
            <a:r>
              <a:rPr lang="en-US" sz="2000" dirty="0"/>
              <a:t>Image </a:t>
            </a:r>
            <a:r>
              <a:rPr lang="en-US" sz="2000" dirty="0" smtClean="0"/>
              <a:t>13: </a:t>
            </a:r>
            <a:r>
              <a:rPr lang="en-US" sz="2000" u="sng" dirty="0">
                <a:hlinkClick r:id="rId7"/>
              </a:rPr>
              <a:t>Ballet</a:t>
            </a:r>
            <a:r>
              <a:rPr lang="en-US" sz="2000" dirty="0"/>
              <a:t>, CC0 Public </a:t>
            </a:r>
            <a:r>
              <a:rPr lang="en-US" sz="2000" dirty="0" smtClean="0"/>
              <a:t>Domain, </a:t>
            </a:r>
            <a:r>
              <a:rPr lang="en-US" sz="2000" dirty="0" err="1" smtClean="0"/>
              <a:t>Pixabay</a:t>
            </a:r>
            <a:r>
              <a:rPr lang="en-US" sz="2000" dirty="0"/>
              <a:t>.</a:t>
            </a:r>
            <a:endParaRPr lang="en-GB" sz="2000" dirty="0"/>
          </a:p>
          <a:p>
            <a:pPr marL="0" indent="0">
              <a:spcBef>
                <a:spcPts val="800"/>
              </a:spcBef>
              <a:buNone/>
            </a:pPr>
            <a:r>
              <a:rPr lang="en-US" sz="2000" dirty="0"/>
              <a:t>Image </a:t>
            </a:r>
            <a:r>
              <a:rPr lang="en-US" sz="2000" dirty="0" smtClean="0"/>
              <a:t>14: </a:t>
            </a:r>
            <a:r>
              <a:rPr lang="en-US" sz="2000" u="sng" dirty="0" err="1">
                <a:hlinkClick r:id="rId8"/>
              </a:rPr>
              <a:t>Alfavitario</a:t>
            </a:r>
            <a:r>
              <a:rPr lang="en-GB" sz="2000" dirty="0"/>
              <a:t>, </a:t>
            </a:r>
            <a:r>
              <a:rPr lang="en-GB" sz="2000" dirty="0">
                <a:hlinkClick r:id="rId9"/>
              </a:rPr>
              <a:t>Attribution-</a:t>
            </a:r>
            <a:r>
              <a:rPr lang="en-GB" sz="2000" dirty="0" err="1">
                <a:hlinkClick r:id="rId9"/>
              </a:rPr>
              <a:t>NonCommercial</a:t>
            </a:r>
            <a:r>
              <a:rPr lang="en-GB" sz="2000" dirty="0">
                <a:hlinkClick r:id="rId9"/>
              </a:rPr>
              <a:t>-</a:t>
            </a:r>
            <a:r>
              <a:rPr lang="en-GB" sz="2000" dirty="0" err="1">
                <a:hlinkClick r:id="rId9"/>
              </a:rPr>
              <a:t>NoDerivs</a:t>
            </a:r>
            <a:r>
              <a:rPr lang="en-GB" sz="2000" dirty="0">
                <a:hlinkClick r:id="rId9"/>
              </a:rPr>
              <a:t> 2.0 Generic</a:t>
            </a:r>
            <a:r>
              <a:rPr lang="en-GB" sz="2000" dirty="0"/>
              <a:t>, Flickr.</a:t>
            </a:r>
          </a:p>
          <a:p>
            <a:pPr marL="0" indent="0">
              <a:spcBef>
                <a:spcPts val="800"/>
              </a:spcBef>
              <a:buNone/>
            </a:pPr>
            <a:r>
              <a:rPr lang="en-GB" sz="2000" dirty="0"/>
              <a:t>Image </a:t>
            </a:r>
            <a:r>
              <a:rPr lang="en-GB" sz="2000" dirty="0" smtClean="0"/>
              <a:t>15: </a:t>
            </a:r>
            <a:r>
              <a:rPr lang="en-GB" sz="2000" u="sng" dirty="0" err="1">
                <a:hlinkClick r:id="rId10"/>
              </a:rPr>
              <a:t>Nerantzoula</a:t>
            </a:r>
            <a:r>
              <a:rPr lang="en-GB" sz="2000" dirty="0"/>
              <a:t>, </a:t>
            </a:r>
            <a:r>
              <a:rPr lang="en-GB" sz="2000" dirty="0">
                <a:hlinkClick r:id="rId9"/>
              </a:rPr>
              <a:t>Attribution-</a:t>
            </a:r>
            <a:r>
              <a:rPr lang="en-GB" sz="2000" dirty="0" err="1">
                <a:hlinkClick r:id="rId9"/>
              </a:rPr>
              <a:t>NonCommercial</a:t>
            </a:r>
            <a:r>
              <a:rPr lang="en-GB" sz="2000" dirty="0">
                <a:hlinkClick r:id="rId9"/>
              </a:rPr>
              <a:t>-</a:t>
            </a:r>
            <a:r>
              <a:rPr lang="en-GB" sz="2000" dirty="0" err="1">
                <a:hlinkClick r:id="rId9"/>
              </a:rPr>
              <a:t>NoDerivs</a:t>
            </a:r>
            <a:r>
              <a:rPr lang="en-GB" sz="2000" dirty="0">
                <a:hlinkClick r:id="rId9"/>
              </a:rPr>
              <a:t> 2.0 Generic</a:t>
            </a:r>
            <a:r>
              <a:rPr lang="en-GB" sz="2000" dirty="0"/>
              <a:t>, Flickr</a:t>
            </a:r>
            <a:r>
              <a:rPr lang="en-GB" sz="2000" dirty="0" smtClean="0"/>
              <a:t>.</a:t>
            </a:r>
          </a:p>
          <a:p>
            <a:pPr marL="0" indent="0">
              <a:spcBef>
                <a:spcPts val="800"/>
              </a:spcBef>
              <a:buNone/>
            </a:pPr>
            <a:r>
              <a:rPr lang="en-GB" sz="2000" dirty="0"/>
              <a:t>Image </a:t>
            </a:r>
            <a:r>
              <a:rPr lang="en-GB" sz="2000" dirty="0" smtClean="0"/>
              <a:t>16: </a:t>
            </a:r>
            <a:r>
              <a:rPr lang="en-GB" sz="2000" u="sng" dirty="0">
                <a:hlinkClick r:id="rId11"/>
              </a:rPr>
              <a:t>Cover page of a Greek Language Textbook for 1st Graders</a:t>
            </a:r>
            <a:r>
              <a:rPr lang="en-GB" sz="2000" dirty="0"/>
              <a:t>, Copyright National Research Centre for School Materials, All Right Reserved.</a:t>
            </a:r>
          </a:p>
          <a:p>
            <a:pPr marL="0" indent="0">
              <a:spcBef>
                <a:spcPts val="800"/>
              </a:spcBef>
              <a:buNone/>
            </a:pPr>
            <a:endParaRPr lang="en-GB" sz="2000" dirty="0"/>
          </a:p>
          <a:p>
            <a:pPr marL="0" indent="0">
              <a:spcBef>
                <a:spcPts val="800"/>
              </a:spcBef>
              <a:buNone/>
            </a:pPr>
            <a:endParaRPr lang="en-GB" sz="2000" dirty="0"/>
          </a:p>
          <a:p>
            <a:pPr marL="0" indent="0">
              <a:spcBef>
                <a:spcPts val="800"/>
              </a:spcBef>
              <a:buNone/>
            </a:pPr>
            <a:endParaRPr lang="en-GB" sz="2000" dirty="0"/>
          </a:p>
        </p:txBody>
      </p:sp>
    </p:spTree>
    <p:custDataLst>
      <p:tags r:id="rId1"/>
    </p:custDataLst>
    <p:extLst>
      <p:ext uri="{BB962C8B-B14F-4D97-AF65-F5344CB8AC3E}">
        <p14:creationId xmlns:p14="http://schemas.microsoft.com/office/powerpoint/2010/main" val="348069152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(4/6)</a:t>
            </a:r>
          </a:p>
        </p:txBody>
      </p:sp>
      <p:sp>
        <p:nvSpPr>
          <p:cNvPr id="79875" name="Content Placeholder 2"/>
          <p:cNvSpPr>
            <a:spLocks noGrp="1"/>
          </p:cNvSpPr>
          <p:nvPr>
            <p:ph idx="1"/>
          </p:nvPr>
        </p:nvSpPr>
        <p:spPr/>
        <p:txBody>
          <a:bodyPr/>
          <a:lstStyle/>
          <a:p>
            <a:pPr marL="0" indent="0">
              <a:spcBef>
                <a:spcPts val="1000"/>
              </a:spcBef>
              <a:buNone/>
            </a:pPr>
            <a:r>
              <a:rPr lang="en-GB" sz="2000" dirty="0"/>
              <a:t>Image </a:t>
            </a:r>
            <a:r>
              <a:rPr lang="en-GB" sz="2000" dirty="0" smtClean="0"/>
              <a:t>17: </a:t>
            </a:r>
            <a:r>
              <a:rPr lang="en-GB" sz="2000" u="sng" dirty="0">
                <a:hlinkClick r:id="rId4"/>
              </a:rPr>
              <a:t>Cover page of a Greek Language Textbook for 1st Graders</a:t>
            </a:r>
            <a:r>
              <a:rPr lang="en-GB" sz="2000" dirty="0"/>
              <a:t>, Computer Technology </a:t>
            </a:r>
            <a:r>
              <a:rPr lang="en-GB" sz="2000" dirty="0" smtClean="0"/>
              <a:t>Institute.</a:t>
            </a:r>
            <a:endParaRPr lang="en-GB" sz="2000" dirty="0"/>
          </a:p>
          <a:p>
            <a:pPr marL="0" indent="0">
              <a:spcBef>
                <a:spcPts val="1000"/>
              </a:spcBef>
              <a:buNone/>
            </a:pPr>
            <a:r>
              <a:rPr lang="en-GB" sz="2000" dirty="0"/>
              <a:t>Image </a:t>
            </a:r>
            <a:r>
              <a:rPr lang="en-GB" sz="2000" dirty="0" smtClean="0"/>
              <a:t>18: </a:t>
            </a:r>
            <a:r>
              <a:rPr lang="en-GB" sz="2000" u="sng" dirty="0">
                <a:hlinkClick r:id="rId5"/>
              </a:rPr>
              <a:t>Cover page of a Greek Language Textbook for 2nd Graders</a:t>
            </a:r>
            <a:r>
              <a:rPr lang="en-GB" sz="2000" dirty="0"/>
              <a:t>, Computer Technology </a:t>
            </a:r>
            <a:r>
              <a:rPr lang="en-GB" sz="2000" dirty="0" smtClean="0"/>
              <a:t>Institute.</a:t>
            </a:r>
            <a:endParaRPr lang="en-GB" sz="2000" dirty="0"/>
          </a:p>
          <a:p>
            <a:pPr marL="0" indent="0">
              <a:spcBef>
                <a:spcPts val="1000"/>
              </a:spcBef>
              <a:buNone/>
            </a:pPr>
            <a:r>
              <a:rPr lang="en-GB" sz="2000" dirty="0"/>
              <a:t>Image </a:t>
            </a:r>
            <a:r>
              <a:rPr lang="en-GB" sz="2000" dirty="0" smtClean="0"/>
              <a:t>19: </a:t>
            </a:r>
            <a:r>
              <a:rPr lang="en-GB" sz="2000" u="sng" dirty="0">
                <a:hlinkClick r:id="rId6"/>
              </a:rPr>
              <a:t>Computer</a:t>
            </a:r>
            <a:r>
              <a:rPr lang="en-GB" sz="2000" dirty="0"/>
              <a:t>, </a:t>
            </a:r>
            <a:r>
              <a:rPr lang="en-US" sz="2000" dirty="0"/>
              <a:t>CC0 Public Domain, </a:t>
            </a:r>
            <a:r>
              <a:rPr lang="en-US" sz="2000" dirty="0" err="1" smtClean="0"/>
              <a:t>Pixabay</a:t>
            </a:r>
            <a:r>
              <a:rPr lang="en-US" sz="2000" dirty="0"/>
              <a:t>.</a:t>
            </a:r>
            <a:endParaRPr lang="en-GB" sz="2000" dirty="0"/>
          </a:p>
          <a:p>
            <a:pPr marL="0" indent="0">
              <a:spcBef>
                <a:spcPts val="1000"/>
              </a:spcBef>
              <a:buNone/>
            </a:pPr>
            <a:r>
              <a:rPr lang="en-GB" sz="2000" dirty="0"/>
              <a:t>Image </a:t>
            </a:r>
            <a:r>
              <a:rPr lang="en-GB" sz="2000" dirty="0" smtClean="0"/>
              <a:t>20: </a:t>
            </a:r>
            <a:r>
              <a:rPr lang="en-GB" sz="2000" u="sng" dirty="0">
                <a:hlinkClick r:id="rId7"/>
              </a:rPr>
              <a:t>Laptop</a:t>
            </a:r>
            <a:r>
              <a:rPr lang="en-GB" sz="2000" dirty="0"/>
              <a:t>, </a:t>
            </a:r>
            <a:r>
              <a:rPr lang="en-US" sz="2000" dirty="0"/>
              <a:t>CC0 Public Domain, </a:t>
            </a:r>
            <a:r>
              <a:rPr lang="en-US" sz="2000" dirty="0" err="1" smtClean="0"/>
              <a:t>Pixabay</a:t>
            </a:r>
            <a:r>
              <a:rPr lang="en-US" sz="2000" dirty="0"/>
              <a:t>.</a:t>
            </a:r>
            <a:endParaRPr lang="en-GB" sz="2000" dirty="0"/>
          </a:p>
          <a:p>
            <a:pPr marL="0" indent="0">
              <a:spcBef>
                <a:spcPts val="1000"/>
              </a:spcBef>
              <a:buNone/>
            </a:pPr>
            <a:r>
              <a:rPr lang="en-GB" sz="2000" dirty="0" smtClean="0"/>
              <a:t>Image 21: </a:t>
            </a:r>
            <a:r>
              <a:rPr lang="en-GB" sz="2000" u="sng" dirty="0">
                <a:hlinkClick r:id="rId8"/>
              </a:rPr>
              <a:t>Tablet</a:t>
            </a:r>
            <a:r>
              <a:rPr lang="en-GB" sz="2000" dirty="0"/>
              <a:t>, </a:t>
            </a:r>
            <a:r>
              <a:rPr lang="en-US" sz="2000" dirty="0"/>
              <a:t>CC0 Public Domain, </a:t>
            </a:r>
            <a:r>
              <a:rPr lang="en-US" sz="2000" dirty="0" err="1" smtClean="0"/>
              <a:t>Pixabay</a:t>
            </a:r>
            <a:r>
              <a:rPr lang="en-US" sz="2000" dirty="0"/>
              <a:t>.</a:t>
            </a:r>
            <a:endParaRPr lang="en-GB" sz="2000" dirty="0"/>
          </a:p>
          <a:p>
            <a:pPr marL="0" indent="0">
              <a:spcBef>
                <a:spcPts val="1000"/>
              </a:spcBef>
              <a:buNone/>
            </a:pPr>
            <a:r>
              <a:rPr lang="en-GB" sz="2000" dirty="0"/>
              <a:t>Image </a:t>
            </a:r>
            <a:r>
              <a:rPr lang="en-GB" sz="2000" dirty="0" smtClean="0"/>
              <a:t>22: </a:t>
            </a:r>
            <a:r>
              <a:rPr lang="en-GB" sz="2000" u="sng" dirty="0" err="1">
                <a:hlinkClick r:id="rId9"/>
              </a:rPr>
              <a:t>eReader</a:t>
            </a:r>
            <a:r>
              <a:rPr lang="en-GB" sz="2000" dirty="0"/>
              <a:t>, </a:t>
            </a:r>
            <a:r>
              <a:rPr lang="en-US" sz="2000" dirty="0"/>
              <a:t>CC0 Public Domain, </a:t>
            </a:r>
            <a:r>
              <a:rPr lang="en-US" sz="2000" dirty="0" err="1" smtClean="0"/>
              <a:t>Pixabay</a:t>
            </a:r>
            <a:r>
              <a:rPr lang="en-US" sz="2000" dirty="0"/>
              <a:t>.</a:t>
            </a:r>
            <a:endParaRPr lang="en-GB" sz="2000" dirty="0"/>
          </a:p>
          <a:p>
            <a:pPr marL="0" indent="0">
              <a:spcBef>
                <a:spcPts val="1000"/>
              </a:spcBef>
              <a:buNone/>
            </a:pPr>
            <a:r>
              <a:rPr lang="en-US" sz="2000" dirty="0"/>
              <a:t>Image </a:t>
            </a:r>
            <a:r>
              <a:rPr lang="en-US" sz="2000" dirty="0" smtClean="0"/>
              <a:t>23: </a:t>
            </a:r>
            <a:r>
              <a:rPr lang="en-US" sz="2000" u="sng" dirty="0">
                <a:hlinkClick r:id="rId10"/>
              </a:rPr>
              <a:t>Smartphone</a:t>
            </a:r>
            <a:r>
              <a:rPr lang="en-US" sz="2000" dirty="0"/>
              <a:t>, CC0 Public Domain, </a:t>
            </a:r>
            <a:r>
              <a:rPr lang="en-US" sz="2000" dirty="0" err="1" smtClean="0"/>
              <a:t>Pixabay</a:t>
            </a:r>
            <a:r>
              <a:rPr lang="en-US" sz="2000" dirty="0" smtClean="0"/>
              <a:t>.</a:t>
            </a:r>
            <a:endParaRPr lang="en-GB" sz="2000" dirty="0"/>
          </a:p>
          <a:p>
            <a:pPr marL="0" indent="0">
              <a:spcBef>
                <a:spcPts val="1000"/>
              </a:spcBef>
              <a:buNone/>
            </a:pPr>
            <a:r>
              <a:rPr lang="en-US" sz="2000" dirty="0"/>
              <a:t>Image </a:t>
            </a:r>
            <a:r>
              <a:rPr lang="en-US" sz="2000" dirty="0" smtClean="0"/>
              <a:t>24: </a:t>
            </a:r>
            <a:r>
              <a:rPr lang="en-US" sz="2000" u="sng" dirty="0">
                <a:hlinkClick r:id="rId11"/>
              </a:rPr>
              <a:t>Robert Emmet School, classroom with children reading looking from the front</a:t>
            </a:r>
            <a:r>
              <a:rPr lang="en-US" sz="2000" dirty="0"/>
              <a:t>, CC0 Public Domain, Library of Congress, Wikimedia Commons</a:t>
            </a:r>
            <a:r>
              <a:rPr lang="en-US" sz="2000" dirty="0" smtClean="0"/>
              <a:t>.</a:t>
            </a:r>
            <a:endParaRPr lang="en-GB" sz="2000" dirty="0"/>
          </a:p>
        </p:txBody>
      </p:sp>
    </p:spTree>
    <p:custDataLst>
      <p:tags r:id="rId1"/>
    </p:custDataLst>
    <p:extLst>
      <p:ext uri="{BB962C8B-B14F-4D97-AF65-F5344CB8AC3E}">
        <p14:creationId xmlns:p14="http://schemas.microsoft.com/office/powerpoint/2010/main" val="207524075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(5/6)</a:t>
            </a:r>
          </a:p>
        </p:txBody>
      </p:sp>
      <p:sp>
        <p:nvSpPr>
          <p:cNvPr id="79875" name="Content Placeholder 2"/>
          <p:cNvSpPr>
            <a:spLocks noGrp="1"/>
          </p:cNvSpPr>
          <p:nvPr>
            <p:ph idx="1"/>
          </p:nvPr>
        </p:nvSpPr>
        <p:spPr/>
        <p:txBody>
          <a:bodyPr/>
          <a:lstStyle/>
          <a:p>
            <a:pPr marL="0" indent="0">
              <a:spcBef>
                <a:spcPts val="800"/>
              </a:spcBef>
              <a:buNone/>
            </a:pPr>
            <a:r>
              <a:rPr lang="en-GB" sz="2000" dirty="0" smtClean="0"/>
              <a:t>Image 25: </a:t>
            </a:r>
            <a:r>
              <a:rPr lang="en-GB" sz="2000" u="sng" dirty="0" smtClean="0">
                <a:hlinkClick r:id="rId4"/>
              </a:rPr>
              <a:t>Organic table with room for cooperation in small groups</a:t>
            </a:r>
            <a:r>
              <a:rPr lang="en-GB" sz="2000" dirty="0" smtClean="0"/>
              <a:t>, Photo: Kim Wendt, Copyright </a:t>
            </a:r>
            <a:r>
              <a:rPr lang="en-GB" sz="2000" dirty="0" err="1" smtClean="0"/>
              <a:t>Vittra</a:t>
            </a:r>
            <a:r>
              <a:rPr lang="en-GB" sz="2000" dirty="0" smtClean="0"/>
              <a:t> School </a:t>
            </a:r>
            <a:r>
              <a:rPr lang="en-GB" sz="2000" dirty="0" err="1" smtClean="0"/>
              <a:t>Telefonplan</a:t>
            </a:r>
            <a:r>
              <a:rPr lang="en-GB" sz="2000" dirty="0" smtClean="0"/>
              <a:t>, </a:t>
            </a:r>
            <a:r>
              <a:rPr lang="en-GB" sz="2000" dirty="0" err="1" smtClean="0"/>
              <a:t>Rosan</a:t>
            </a:r>
            <a:r>
              <a:rPr lang="en-GB" sz="2000" dirty="0" smtClean="0"/>
              <a:t> Bosch. All Rights Reserved.</a:t>
            </a:r>
          </a:p>
          <a:p>
            <a:pPr marL="0" indent="0">
              <a:spcBef>
                <a:spcPts val="800"/>
              </a:spcBef>
              <a:buNone/>
            </a:pPr>
            <a:r>
              <a:rPr lang="en-GB" sz="2000" dirty="0" smtClean="0"/>
              <a:t>Image 26: </a:t>
            </a:r>
            <a:r>
              <a:rPr lang="en-GB" sz="2000" dirty="0" smtClean="0">
                <a:hlinkClick r:id="rId4"/>
              </a:rPr>
              <a:t>"</a:t>
            </a:r>
            <a:r>
              <a:rPr lang="en-GB" sz="2000" u="sng" dirty="0" smtClean="0">
                <a:hlinkClick r:id="rId4"/>
              </a:rPr>
              <a:t>The Mountain</a:t>
            </a:r>
            <a:r>
              <a:rPr lang="en-GB" sz="2000" dirty="0" smtClean="0">
                <a:hlinkClick r:id="rId4"/>
              </a:rPr>
              <a:t>"</a:t>
            </a:r>
            <a:r>
              <a:rPr lang="en-GB" sz="2000" u="sng" dirty="0" smtClean="0">
                <a:hlinkClick r:id="rId4"/>
              </a:rPr>
              <a:t> is the central point of the school</a:t>
            </a:r>
            <a:r>
              <a:rPr lang="en-GB" sz="2000" dirty="0" smtClean="0"/>
              <a:t>, Photo: Kim Wendt, Copyright </a:t>
            </a:r>
            <a:r>
              <a:rPr lang="en-GB" sz="2000" dirty="0" err="1" smtClean="0"/>
              <a:t>Vittra</a:t>
            </a:r>
            <a:r>
              <a:rPr lang="en-GB" sz="2000" dirty="0" smtClean="0"/>
              <a:t> School </a:t>
            </a:r>
            <a:r>
              <a:rPr lang="en-GB" sz="2000" dirty="0" err="1" smtClean="0"/>
              <a:t>Telefonplan</a:t>
            </a:r>
            <a:r>
              <a:rPr lang="en-GB" sz="2000" dirty="0" smtClean="0"/>
              <a:t>, </a:t>
            </a:r>
            <a:r>
              <a:rPr lang="en-GB" sz="2000" dirty="0" err="1" smtClean="0"/>
              <a:t>Rosan</a:t>
            </a:r>
            <a:r>
              <a:rPr lang="en-GB" sz="2000" dirty="0" smtClean="0"/>
              <a:t> Bosch. All Rights Reserved.</a:t>
            </a:r>
          </a:p>
          <a:p>
            <a:pPr marL="0" indent="0">
              <a:spcBef>
                <a:spcPts val="800"/>
              </a:spcBef>
              <a:buNone/>
            </a:pPr>
            <a:r>
              <a:rPr lang="en-GB" sz="2000" dirty="0" smtClean="0"/>
              <a:t>Image 27: </a:t>
            </a:r>
            <a:r>
              <a:rPr lang="en-GB" sz="2000" dirty="0" smtClean="0">
                <a:hlinkClick r:id="rId4"/>
              </a:rPr>
              <a:t>"Window Pods" with space for individual work</a:t>
            </a:r>
            <a:r>
              <a:rPr lang="en-GB" sz="2000" dirty="0" smtClean="0"/>
              <a:t>, Photo: Kim Wendt, Copyright </a:t>
            </a:r>
            <a:r>
              <a:rPr lang="en-GB" sz="2000" dirty="0" err="1" smtClean="0"/>
              <a:t>Vittra</a:t>
            </a:r>
            <a:r>
              <a:rPr lang="en-GB" sz="2000" dirty="0" smtClean="0"/>
              <a:t> School </a:t>
            </a:r>
            <a:r>
              <a:rPr lang="en-GB" sz="2000" dirty="0" err="1" smtClean="0"/>
              <a:t>Telefonplan</a:t>
            </a:r>
            <a:r>
              <a:rPr lang="en-GB" sz="2000" dirty="0" smtClean="0"/>
              <a:t>, </a:t>
            </a:r>
            <a:r>
              <a:rPr lang="en-GB" sz="2000" dirty="0" err="1" smtClean="0"/>
              <a:t>Rosan</a:t>
            </a:r>
            <a:r>
              <a:rPr lang="en-GB" sz="2000" dirty="0" smtClean="0"/>
              <a:t> Bosch. All Rights Reserved..</a:t>
            </a:r>
          </a:p>
          <a:p>
            <a:pPr marL="0" indent="0">
              <a:spcBef>
                <a:spcPts val="800"/>
              </a:spcBef>
              <a:buNone/>
            </a:pPr>
            <a:r>
              <a:rPr lang="en-GB" sz="2000" dirty="0" smtClean="0"/>
              <a:t>Image 28: </a:t>
            </a:r>
            <a:r>
              <a:rPr lang="en-GB" sz="2000" dirty="0" smtClean="0">
                <a:hlinkClick r:id="rId4"/>
              </a:rPr>
              <a:t>Organic conversation furniture</a:t>
            </a:r>
            <a:r>
              <a:rPr lang="en-GB" sz="2000" dirty="0" smtClean="0"/>
              <a:t>, Photo: Kim Wendt, Copyright </a:t>
            </a:r>
            <a:r>
              <a:rPr lang="en-GB" sz="2000" dirty="0" err="1" smtClean="0"/>
              <a:t>Vittra</a:t>
            </a:r>
            <a:r>
              <a:rPr lang="en-GB" sz="2000" dirty="0" smtClean="0"/>
              <a:t> School </a:t>
            </a:r>
            <a:r>
              <a:rPr lang="en-GB" sz="2000" dirty="0" err="1" smtClean="0"/>
              <a:t>Telefonplan</a:t>
            </a:r>
            <a:r>
              <a:rPr lang="en-GB" sz="2000" dirty="0" smtClean="0"/>
              <a:t>, </a:t>
            </a:r>
            <a:r>
              <a:rPr lang="en-GB" sz="2000" dirty="0" err="1" smtClean="0"/>
              <a:t>Rosan</a:t>
            </a:r>
            <a:r>
              <a:rPr lang="en-GB" sz="2000" dirty="0" smtClean="0"/>
              <a:t> Bosch. All Rights Reserved.</a:t>
            </a:r>
          </a:p>
          <a:p>
            <a:pPr marL="0" indent="0">
              <a:spcBef>
                <a:spcPts val="800"/>
              </a:spcBef>
              <a:buNone/>
            </a:pPr>
            <a:r>
              <a:rPr lang="en-GB" sz="2000" dirty="0" smtClean="0"/>
              <a:t>Image 29: </a:t>
            </a:r>
            <a:r>
              <a:rPr lang="en-GB" sz="2000" dirty="0" smtClean="0">
                <a:hlinkClick r:id="rId4"/>
              </a:rPr>
              <a:t>"The Village"</a:t>
            </a:r>
            <a:r>
              <a:rPr lang="en-GB" sz="2000" dirty="0" smtClean="0"/>
              <a:t>, Photo: Kim Wendt, Copyright </a:t>
            </a:r>
            <a:r>
              <a:rPr lang="en-GB" sz="2000" dirty="0" err="1" smtClean="0"/>
              <a:t>Vittra</a:t>
            </a:r>
            <a:r>
              <a:rPr lang="en-GB" sz="2000" dirty="0" smtClean="0"/>
              <a:t> School </a:t>
            </a:r>
            <a:r>
              <a:rPr lang="en-GB" sz="2000" dirty="0" err="1" smtClean="0"/>
              <a:t>Telefonplan</a:t>
            </a:r>
            <a:r>
              <a:rPr lang="en-GB" sz="2000" dirty="0" smtClean="0"/>
              <a:t>, </a:t>
            </a:r>
            <a:r>
              <a:rPr lang="en-GB" sz="2000" dirty="0" err="1" smtClean="0"/>
              <a:t>Rosan</a:t>
            </a:r>
            <a:r>
              <a:rPr lang="en-GB" sz="2000" dirty="0" smtClean="0"/>
              <a:t> Bosch. All Rights Reserved.</a:t>
            </a:r>
          </a:p>
          <a:p>
            <a:pPr marL="0" indent="0">
              <a:spcBef>
                <a:spcPts val="800"/>
              </a:spcBef>
              <a:buNone/>
            </a:pPr>
            <a:r>
              <a:rPr lang="en-GB" sz="2000" dirty="0" smtClean="0"/>
              <a:t>Image 30: </a:t>
            </a:r>
            <a:r>
              <a:rPr lang="en-GB" sz="2000" dirty="0" smtClean="0">
                <a:hlinkClick r:id="rId4"/>
              </a:rPr>
              <a:t>"The Cave"</a:t>
            </a:r>
            <a:r>
              <a:rPr lang="en-GB" sz="2000" dirty="0" smtClean="0"/>
              <a:t>, Photo: Kim Wendt, Copyright </a:t>
            </a:r>
            <a:r>
              <a:rPr lang="en-GB" sz="2000" dirty="0" err="1" smtClean="0"/>
              <a:t>Vittra</a:t>
            </a:r>
            <a:r>
              <a:rPr lang="en-GB" sz="2000" dirty="0" smtClean="0"/>
              <a:t> School </a:t>
            </a:r>
            <a:r>
              <a:rPr lang="en-GB" sz="2000" dirty="0" err="1" smtClean="0"/>
              <a:t>Telefonplan</a:t>
            </a:r>
            <a:r>
              <a:rPr lang="en-GB" sz="2000" dirty="0" smtClean="0"/>
              <a:t>, </a:t>
            </a:r>
            <a:r>
              <a:rPr lang="en-GB" sz="2000" dirty="0" err="1" smtClean="0"/>
              <a:t>Rosan</a:t>
            </a:r>
            <a:r>
              <a:rPr lang="en-GB" sz="2000" dirty="0" smtClean="0"/>
              <a:t> Bosch. All Rights Reserved.</a:t>
            </a:r>
            <a:endParaRPr lang="en-GB" sz="2000" dirty="0"/>
          </a:p>
        </p:txBody>
      </p:sp>
    </p:spTree>
    <p:custDataLst>
      <p:tags r:id="rId1"/>
    </p:custDataLst>
    <p:extLst>
      <p:ext uri="{BB962C8B-B14F-4D97-AF65-F5344CB8AC3E}">
        <p14:creationId xmlns:p14="http://schemas.microsoft.com/office/powerpoint/2010/main" val="171901514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t>Note of use of third parties work (6/6)</a:t>
            </a:r>
            <a:endParaRPr lang="en-GB" dirty="0"/>
          </a:p>
        </p:txBody>
      </p:sp>
      <p:sp>
        <p:nvSpPr>
          <p:cNvPr id="3" name="Content Placeholder 2"/>
          <p:cNvSpPr>
            <a:spLocks noGrp="1"/>
          </p:cNvSpPr>
          <p:nvPr>
            <p:ph idx="1"/>
          </p:nvPr>
        </p:nvSpPr>
        <p:spPr/>
        <p:txBody>
          <a:bodyPr/>
          <a:lstStyle/>
          <a:p>
            <a:pPr marL="0" indent="0">
              <a:buNone/>
            </a:pPr>
            <a:r>
              <a:rPr lang="en-GB" altLang="en-US" sz="2000" dirty="0" smtClean="0"/>
              <a:t>Image 31: </a:t>
            </a:r>
            <a:r>
              <a:rPr lang="en-US" sz="2000" dirty="0" smtClean="0"/>
              <a:t>Screenshot of the video “</a:t>
            </a:r>
            <a:r>
              <a:rPr lang="en-GB" sz="2000" u="sng" dirty="0">
                <a:hlinkClick r:id="rId2"/>
              </a:rPr>
              <a:t>School With No Walls: Sweden's Revolutionary </a:t>
            </a:r>
            <a:r>
              <a:rPr lang="en-GB" sz="2000" u="sng" dirty="0" err="1">
                <a:hlinkClick r:id="rId2"/>
              </a:rPr>
              <a:t>Vittra</a:t>
            </a:r>
            <a:r>
              <a:rPr lang="en-GB" sz="2000" u="sng" dirty="0">
                <a:hlinkClick r:id="rId2"/>
              </a:rPr>
              <a:t> Learning Space </a:t>
            </a:r>
            <a:r>
              <a:rPr lang="en-GB" sz="2000" dirty="0" smtClean="0"/>
              <a:t>”, Standard YouTube Licence, </a:t>
            </a:r>
            <a:r>
              <a:rPr lang="en-GB" sz="2000" dirty="0" err="1" smtClean="0"/>
              <a:t>Youtube</a:t>
            </a:r>
            <a:r>
              <a:rPr lang="en-GB" sz="2000" dirty="0" smtClean="0"/>
              <a:t>.</a:t>
            </a:r>
          </a:p>
          <a:p>
            <a:pPr marL="0" indent="0">
              <a:buNone/>
            </a:pPr>
            <a:r>
              <a:rPr lang="en-GB" altLang="en-US" sz="2000" dirty="0"/>
              <a:t>Image </a:t>
            </a:r>
            <a:r>
              <a:rPr lang="en-GB" altLang="en-US" sz="2000" dirty="0" smtClean="0"/>
              <a:t>32: </a:t>
            </a:r>
            <a:r>
              <a:rPr lang="en-GB" altLang="en-US" sz="2000" dirty="0" smtClean="0">
                <a:hlinkClick r:id="rId3"/>
              </a:rPr>
              <a:t>Sugata Mitra </a:t>
            </a:r>
            <a:r>
              <a:rPr lang="en-GB" altLang="en-US" sz="2000" dirty="0" smtClean="0"/>
              <a:t>at a TED conference, </a:t>
            </a:r>
            <a:r>
              <a:rPr lang="en-GB" altLang="en-US" sz="2000" dirty="0" smtClean="0">
                <a:hlinkClick r:id="rId4"/>
              </a:rPr>
              <a:t>Creative Commons Attribution 2.0 Generic</a:t>
            </a:r>
            <a:r>
              <a:rPr lang="en-GB" altLang="en-US" sz="2000" dirty="0" smtClean="0"/>
              <a:t>, Steve </a:t>
            </a:r>
            <a:r>
              <a:rPr lang="en-GB" altLang="en-US" sz="2000" dirty="0" err="1" smtClean="0"/>
              <a:t>Jurvetson</a:t>
            </a:r>
            <a:r>
              <a:rPr lang="en-GB" altLang="en-US" sz="2000" dirty="0" smtClean="0"/>
              <a:t>, Wikimedia Commons.</a:t>
            </a:r>
          </a:p>
          <a:p>
            <a:pPr marL="0" indent="0">
              <a:buNone/>
            </a:pPr>
            <a:r>
              <a:rPr lang="en-GB" altLang="en-US" sz="2000" dirty="0" smtClean="0"/>
              <a:t>Image 33: </a:t>
            </a:r>
            <a:r>
              <a:rPr lang="en-US" sz="2000" dirty="0" smtClean="0"/>
              <a:t>Screenshot of the video “</a:t>
            </a:r>
            <a:r>
              <a:rPr lang="en-GB" sz="2000" dirty="0">
                <a:hlinkClick r:id="rId5"/>
              </a:rPr>
              <a:t>Sugata Mitra &amp; The Hole In the Wall - 2013 TED Prize winner</a:t>
            </a:r>
            <a:r>
              <a:rPr lang="en-GB" sz="2000" dirty="0" smtClean="0"/>
              <a:t>”, Standard YouTube Licence, </a:t>
            </a:r>
            <a:r>
              <a:rPr lang="en-GB" sz="2000" dirty="0" err="1" smtClean="0"/>
              <a:t>Youtube</a:t>
            </a:r>
            <a:r>
              <a:rPr lang="en-GB" sz="2000" dirty="0" smtClean="0"/>
              <a:t>.</a:t>
            </a:r>
          </a:p>
          <a:p>
            <a:endParaRPr lang="en-GB" sz="2000" dirty="0"/>
          </a:p>
        </p:txBody>
      </p:sp>
    </p:spTree>
    <p:extLst>
      <p:ext uri="{BB962C8B-B14F-4D97-AF65-F5344CB8AC3E}">
        <p14:creationId xmlns:p14="http://schemas.microsoft.com/office/powerpoint/2010/main" val="4667586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r>
              <a:rPr lang="en-GB" altLang="en-US" smtClean="0"/>
              <a:t>Visual texts in a textbook</a:t>
            </a:r>
          </a:p>
        </p:txBody>
      </p:sp>
      <p:pic>
        <p:nvPicPr>
          <p:cNvPr id="19459" name="Θέση περιεχομένου 5" descr="Image of neurons from a biology textbook."/>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68438" y="1557338"/>
            <a:ext cx="6219825" cy="4525962"/>
          </a:xfrm>
        </p:spPr>
      </p:pic>
      <p:sp>
        <p:nvSpPr>
          <p:cNvPr id="4" name="TextBox 3"/>
          <p:cNvSpPr txBox="1"/>
          <p:nvPr/>
        </p:nvSpPr>
        <p:spPr>
          <a:xfrm>
            <a:off x="833686" y="5735093"/>
            <a:ext cx="634752" cy="360040"/>
          </a:xfrm>
          <a:prstGeom prst="rect">
            <a:avLst/>
          </a:prstGeom>
        </p:spPr>
        <p:txBody>
          <a:bodyPr vert="horz" wrap="square" lIns="91440" tIns="45720" rIns="91440" bIns="45720" rtlCol="0" anchor="ctr">
            <a:noAutofit/>
          </a:bodyPr>
          <a:lstStyle/>
          <a:p>
            <a:r>
              <a:rPr lang="en-GB" b="1" dirty="0" smtClean="0">
                <a:latin typeface="+mj-lt"/>
              </a:rPr>
              <a:t>[4]</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r>
              <a:rPr lang="en-GB" altLang="en-US" smtClean="0"/>
              <a:t>A shift in science textbooks</a:t>
            </a:r>
          </a:p>
        </p:txBody>
      </p:sp>
      <p:sp>
        <p:nvSpPr>
          <p:cNvPr id="20483" name="Θέση περιεχομένου 2"/>
          <p:cNvSpPr>
            <a:spLocks noGrp="1"/>
          </p:cNvSpPr>
          <p:nvPr>
            <p:ph sz="half" idx="1"/>
          </p:nvPr>
        </p:nvSpPr>
        <p:spPr/>
        <p:txBody>
          <a:bodyPr/>
          <a:lstStyle/>
          <a:p>
            <a:pPr marL="114300" indent="0" eaLnBrk="1" hangingPunct="1">
              <a:spcBef>
                <a:spcPts val="600"/>
              </a:spcBef>
              <a:spcAft>
                <a:spcPts val="600"/>
              </a:spcAft>
              <a:buFont typeface="Arial" panose="020B0604020202020204" pitchFamily="34" charset="0"/>
              <a:buNone/>
            </a:pPr>
            <a:r>
              <a:rPr lang="en-GB" altLang="en-US" b="1" dirty="0" smtClean="0"/>
              <a:t>Switch from visuals that support text explanations to text that supports visual explanations. </a:t>
            </a:r>
            <a:endParaRPr lang="en-GB" altLang="en-US" dirty="0" smtClean="0"/>
          </a:p>
          <a:p>
            <a:pPr marL="114300" indent="0" eaLnBrk="1" hangingPunct="1">
              <a:spcBef>
                <a:spcPts val="600"/>
              </a:spcBef>
              <a:spcAft>
                <a:spcPts val="600"/>
              </a:spcAft>
              <a:buFont typeface="Arial" panose="020B0604020202020204" pitchFamily="34" charset="0"/>
              <a:buNone/>
            </a:pPr>
            <a:r>
              <a:rPr lang="en-GB" altLang="en-US" dirty="0" smtClean="0"/>
              <a:t>“Graphics hold more meaning and are central to the meaning of modern texts.”</a:t>
            </a:r>
            <a:endParaRPr lang="en-GB" altLang="en-US" sz="2400" dirty="0" smtClean="0"/>
          </a:p>
          <a:p>
            <a:pPr marL="114300" indent="0" eaLnBrk="1" hangingPunct="1">
              <a:spcBef>
                <a:spcPts val="600"/>
              </a:spcBef>
              <a:spcAft>
                <a:spcPts val="600"/>
              </a:spcAft>
              <a:buFont typeface="Arial" panose="020B0604020202020204" pitchFamily="34" charset="0"/>
              <a:buNone/>
            </a:pPr>
            <a:r>
              <a:rPr lang="en-GB" altLang="en-US" sz="2400" dirty="0" smtClean="0"/>
              <a:t>(Kress, et al., 1998) </a:t>
            </a:r>
          </a:p>
        </p:txBody>
      </p:sp>
      <p:pic>
        <p:nvPicPr>
          <p:cNvPr id="20484" name="Θέση περιεχομένου 6" descr="Image of circuits from a science textbook."/>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6825" y="1600200"/>
            <a:ext cx="2725738" cy="4525963"/>
          </a:xfrm>
        </p:spPr>
      </p:pic>
      <p:sp>
        <p:nvSpPr>
          <p:cNvPr id="5" name="TextBox 4"/>
          <p:cNvSpPr txBox="1"/>
          <p:nvPr/>
        </p:nvSpPr>
        <p:spPr>
          <a:xfrm>
            <a:off x="7802563" y="5766123"/>
            <a:ext cx="634752" cy="360040"/>
          </a:xfrm>
          <a:prstGeom prst="rect">
            <a:avLst/>
          </a:prstGeom>
        </p:spPr>
        <p:txBody>
          <a:bodyPr vert="horz" wrap="square" lIns="91440" tIns="45720" rIns="91440" bIns="45720" rtlCol="0" anchor="ctr">
            <a:noAutofit/>
          </a:bodyPr>
          <a:lstStyle/>
          <a:p>
            <a:r>
              <a:rPr lang="en-GB" b="1" dirty="0" smtClean="0">
                <a:latin typeface="+mj-lt"/>
              </a:rPr>
              <a:t>[5]</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3"/>
  <p:tag name="ARTICULATE_PROJECT_OPEN" val="0"/>
  <p:tag name="ZHAW.ACCESSIBILITYADDIN.CHECKTIMEDATE" val="9/25/2015 11:42:05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0482,20483,20484,5,"/>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2531,22530,22533,22532,6,"/>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55,23554,23557,23556,8,"/>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78,24580,5,"/>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5602,4,7,8,"/>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6626,26627,5,26628,6,"/>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27650,5,2765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28675,28676,5,"/>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7890,7,9,"/>
</p:tagLst>
</file>

<file path=ppt/tags/tag2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5842,4,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0243,9,10,"/>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3250,53251,5,9,6,"/>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4274,54275,4,"/>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5298,55299,5,55300,6,"/>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6323,56327,56322,8,56324,10,56325,11,56326,12,13,"/>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8370,58371,4,"/>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9394,59395,4,"/>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60420,60418,5,60419,"/>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61443,61444,61442,5,"/>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62468,62466,5,62467,"/>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63492,63490,5,6349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64516,64514,5,64515,"/>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3,4,1026,6,"/>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12292,12293,"/>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8,6,2050,10,"/>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7410,17412,17411,5,"/>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8434,2,18436,5,"/>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9458,19459,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54C4D12-5524-41AF-9B0A-386A34B736F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3254</TotalTime>
  <Words>3417</Words>
  <Application>Microsoft Office PowerPoint</Application>
  <PresentationFormat>On-screen Show (4:3)</PresentationFormat>
  <Paragraphs>313</Paragraphs>
  <Slides>74</Slides>
  <Notes>13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Θέμα του Office</vt:lpstr>
      <vt:lpstr>English and Digital Literacies</vt:lpstr>
      <vt:lpstr>Understanding of the Basic Concepts</vt:lpstr>
      <vt:lpstr>The Notion of Literacy</vt:lpstr>
      <vt:lpstr>From mono-modal  to multi-modal texts</vt:lpstr>
      <vt:lpstr>Examples of visual texts</vt:lpstr>
      <vt:lpstr>Flashcards</vt:lpstr>
      <vt:lpstr>Posters</vt:lpstr>
      <vt:lpstr>Visual texts in a textbook</vt:lpstr>
      <vt:lpstr>A shift in science textbooks</vt:lpstr>
      <vt:lpstr>Examples of multimodal texts</vt:lpstr>
      <vt:lpstr>Picture books (1/2)</vt:lpstr>
      <vt:lpstr>Picture books (2/2)</vt:lpstr>
      <vt:lpstr>Online interactive children’s book (1/2)</vt:lpstr>
      <vt:lpstr>Online interactive children’s book (2/2)</vt:lpstr>
      <vt:lpstr>Comic Strips</vt:lpstr>
      <vt:lpstr>Webpages</vt:lpstr>
      <vt:lpstr>Live Performances</vt:lpstr>
      <vt:lpstr>Move from Literacy to Literacies </vt:lpstr>
      <vt:lpstr>Literacies</vt:lpstr>
      <vt:lpstr>New literacies (1/2)</vt:lpstr>
      <vt:lpstr>New literacies (2/2)</vt:lpstr>
      <vt:lpstr>The educators’ role (1/2)</vt:lpstr>
      <vt:lpstr>The educators’ role (2/2)</vt:lpstr>
      <vt:lpstr>New Ways of Reading</vt:lpstr>
      <vt:lpstr>Reading print-based vs  multimodal texts (1/2)</vt:lpstr>
      <vt:lpstr>Reading print-based vs  multimodal texts (2/2)</vt:lpstr>
      <vt:lpstr>The Greek context</vt:lpstr>
      <vt:lpstr>English and Digital literacies in Greece common ground (1/2)</vt:lpstr>
      <vt:lpstr>English and Digital literacies in Greece common ground (2/2)</vt:lpstr>
      <vt:lpstr>What Greek parents say</vt:lpstr>
      <vt:lpstr>What Greek adolescents say</vt:lpstr>
      <vt:lpstr>Testimonials (1/2)</vt:lpstr>
      <vt:lpstr>Testimonials (2/2)</vt:lpstr>
      <vt:lpstr>The ‘power of literacy’ discourse in Greece (1/2)</vt:lpstr>
      <vt:lpstr>The ‘power of literacy’ discourse in Greece (2/2)</vt:lpstr>
      <vt:lpstr>Changes in education policies (1/2)</vt:lpstr>
      <vt:lpstr>Changes in education policies (2/2)</vt:lpstr>
      <vt:lpstr>Recent changes in FL education policies</vt:lpstr>
      <vt:lpstr>Towards a new era with new educational materials and resources</vt:lpstr>
      <vt:lpstr>Από τον «αλφαβητισμό»</vt:lpstr>
      <vt:lpstr>στην «εγγραματοσύνη»</vt:lpstr>
      <vt:lpstr>και στον «γραμματισμό»</vt:lpstr>
      <vt:lpstr>και στον «ψηφιακό γραμματισμό»</vt:lpstr>
      <vt:lpstr>New schools</vt:lpstr>
      <vt:lpstr>From traditional schools</vt:lpstr>
      <vt:lpstr>To the school of the future</vt:lpstr>
      <vt:lpstr>The school of the future (1/6)</vt:lpstr>
      <vt:lpstr>The school of the future (2/6)</vt:lpstr>
      <vt:lpstr>The school of the future (3/6)</vt:lpstr>
      <vt:lpstr>The school of the future (4/6)</vt:lpstr>
      <vt:lpstr>The school of the future (5/6)</vt:lpstr>
      <vt:lpstr>The school of the future (6/6)</vt:lpstr>
      <vt:lpstr>“The Hole in the Wall Project” </vt:lpstr>
      <vt:lpstr>A brief summary of the project (1/2)      </vt:lpstr>
      <vt:lpstr>A brief summary of the project (2/2)     </vt:lpstr>
      <vt:lpstr>Sugata Mitra &amp; The Hole In the Wall</vt:lpstr>
      <vt:lpstr>Results (1/2)</vt:lpstr>
      <vt:lpstr>Results (2/2)</vt:lpstr>
      <vt:lpstr>Dr Sugata Mitra Quotes (1/2)</vt:lpstr>
      <vt:lpstr>Dr Sugata Mitra Quotes (2/2)</vt:lpstr>
      <vt:lpstr>Collaborative learning</vt:lpstr>
      <vt:lpstr>References</vt:lpstr>
      <vt:lpstr>Financing</vt:lpstr>
      <vt:lpstr>Notes</vt:lpstr>
      <vt:lpstr>Note on History of Published Version </vt:lpstr>
      <vt:lpstr>Reference Note </vt:lpstr>
      <vt:lpstr>Licensing Note </vt:lpstr>
      <vt:lpstr>Preservation Notices</vt:lpstr>
      <vt:lpstr>Note of use of third parties work (1/6)</vt:lpstr>
      <vt:lpstr>Note of use of third parties work (2/6)</vt:lpstr>
      <vt:lpstr>Note of use of third parties work (3/6)</vt:lpstr>
      <vt:lpstr>Note of use of third parties work (4/6)</vt:lpstr>
      <vt:lpstr>Note of use of third parties work (5/6)</vt:lpstr>
      <vt:lpstr>Note of use of third parties work (6/6)</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English and Digital Literacies - Why together?</dc:title>
  <dc:subject>English and Digital Literacies</dc:subject>
  <dc:creator> Bessie Mitsikopoulou</dc:creator>
  <cp:keywords>multimodal texts, digital literacy, school of the future</cp:keywords>
  <dc:description>This presentation explores the notion of literacy and what it means to develop English and digital literacies with particular reference to the Greek context. </dc:description>
  <cp:lastModifiedBy>Smaragda Papadopoulou</cp:lastModifiedBy>
  <cp:revision>300</cp:revision>
  <dcterms:created xsi:type="dcterms:W3CDTF">2012-09-06T09:03:05Z</dcterms:created>
  <dcterms:modified xsi:type="dcterms:W3CDTF">2015-09-28T06:27:55Z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6E45248A-864B-4D56-8381-EB92C1ED6FD7</vt:lpwstr>
  </property>
  <property fmtid="{D5CDD505-2E9C-101B-9397-08002B2CF9AE}" pid="3" name="ArticulatePath">
    <vt:lpwstr>Unit1</vt:lpwstr>
  </property>
</Properties>
</file>