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5"/>
  </p:notesMasterIdLst>
  <p:sldIdLst>
    <p:sldId id="256" r:id="rId3"/>
    <p:sldId id="409" r:id="rId4"/>
    <p:sldId id="435" r:id="rId5"/>
    <p:sldId id="410" r:id="rId6"/>
    <p:sldId id="434" r:id="rId7"/>
    <p:sldId id="412" r:id="rId8"/>
    <p:sldId id="413" r:id="rId9"/>
    <p:sldId id="414" r:id="rId10"/>
    <p:sldId id="415" r:id="rId11"/>
    <p:sldId id="416" r:id="rId12"/>
    <p:sldId id="436" r:id="rId13"/>
    <p:sldId id="420" r:id="rId14"/>
    <p:sldId id="418" r:id="rId15"/>
    <p:sldId id="419" r:id="rId16"/>
    <p:sldId id="445" r:id="rId17"/>
    <p:sldId id="423" r:id="rId18"/>
    <p:sldId id="424" r:id="rId19"/>
    <p:sldId id="421" r:id="rId20"/>
    <p:sldId id="437" r:id="rId21"/>
    <p:sldId id="426" r:id="rId22"/>
    <p:sldId id="427" r:id="rId23"/>
    <p:sldId id="428" r:id="rId24"/>
    <p:sldId id="425" r:id="rId25"/>
    <p:sldId id="442" r:id="rId26"/>
    <p:sldId id="438" r:id="rId27"/>
    <p:sldId id="429" r:id="rId28"/>
    <p:sldId id="431" r:id="rId29"/>
    <p:sldId id="430" r:id="rId30"/>
    <p:sldId id="432" r:id="rId31"/>
    <p:sldId id="440" r:id="rId32"/>
    <p:sldId id="441" r:id="rId33"/>
    <p:sldId id="443" r:id="rId34"/>
    <p:sldId id="405" r:id="rId35"/>
    <p:sldId id="295" r:id="rId36"/>
    <p:sldId id="299" r:id="rId37"/>
    <p:sldId id="292" r:id="rId38"/>
    <p:sldId id="403" r:id="rId39"/>
    <p:sldId id="404" r:id="rId40"/>
    <p:sldId id="395" r:id="rId41"/>
    <p:sldId id="446" r:id="rId42"/>
    <p:sldId id="447" r:id="rId43"/>
    <p:sldId id="448" r:id="rId44"/>
  </p:sldIdLst>
  <p:sldSz cx="9144000" cy="6858000" type="screen4x3"/>
  <p:notesSz cx="6858000" cy="9144000"/>
  <p:custDataLst>
    <p:tags r:id="rId46"/>
  </p:custDataLst>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bstaff"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F1F6"/>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9309" autoAdjust="0"/>
  </p:normalViewPr>
  <p:slideViewPr>
    <p:cSldViewPr>
      <p:cViewPr varScale="1">
        <p:scale>
          <a:sx n="55" d="100"/>
          <a:sy n="55" d="100"/>
        </p:scale>
        <p:origin x="-96" y="-12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5" d="100"/>
          <a:sy n="55" d="100"/>
        </p:scale>
        <p:origin x="279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C7D3C1E-0845-4ABF-954B-F70E375DE123}" type="datetimeFigureOut">
              <a:rPr lang="el-GR"/>
              <a:pPr>
                <a:defRPr/>
              </a:pPr>
              <a:t>28/9/2015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CE03170-25D6-4778-83FB-92F1A65A5547}" type="slidenum">
              <a:rPr lang="el-GR" altLang="en-US"/>
              <a:pPr>
                <a:defRPr/>
              </a:pPr>
              <a:t>‹#›</a:t>
            </a:fld>
            <a:endParaRPr lang="el-GR" altLang="en-US"/>
          </a:p>
        </p:txBody>
      </p:sp>
    </p:spTree>
    <p:extLst>
      <p:ext uri="{BB962C8B-B14F-4D97-AF65-F5344CB8AC3E}">
        <p14:creationId xmlns:p14="http://schemas.microsoft.com/office/powerpoint/2010/main" val="2836040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4C40DD-53F5-4BDD-B1E5-3B07234C4671}" type="slidenum">
              <a:rPr lang="el-GR" altLang="en-US" smtClean="0">
                <a:latin typeface="Calibri" panose="020F0502020204030204" pitchFamily="34" charset="0"/>
              </a:rPr>
              <a:pPr/>
              <a:t>1</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450735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41</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72138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42</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614905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655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BD6250-4A85-4A1B-933B-14F114803BDD}" type="slidenum">
              <a:rPr lang="el-GR" altLang="el-GR"/>
              <a:pPr/>
              <a:t>33</a:t>
            </a:fld>
            <a:endParaRPr lang="el-GR" altLang="el-GR"/>
          </a:p>
        </p:txBody>
      </p:sp>
    </p:spTree>
    <p:extLst>
      <p:ext uri="{BB962C8B-B14F-4D97-AF65-F5344CB8AC3E}">
        <p14:creationId xmlns:p14="http://schemas.microsoft.com/office/powerpoint/2010/main" val="2438546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B0B027-1002-4DBF-BBE1-041965AC7A60}" type="slidenum">
              <a:rPr lang="el-GR" altLang="en-US" smtClean="0">
                <a:latin typeface="Calibri" panose="020F0502020204030204" pitchFamily="34" charset="0"/>
              </a:rPr>
              <a:pPr/>
              <a:t>34</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140258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8BC42A-62C5-42F8-BECE-62E934B8A2FA}" type="slidenum">
              <a:rPr lang="el-GR" altLang="en-US" smtClean="0">
                <a:latin typeface="Calibri" panose="020F0502020204030204" pitchFamily="34" charset="0"/>
              </a:rPr>
              <a:pPr/>
              <a:t>35</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30930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C2B2CE-B648-4AE9-A373-31D9942A6EC5}" type="slidenum">
              <a:rPr lang="el-GR" altLang="en-US" smtClean="0">
                <a:latin typeface="Calibri" panose="020F0502020204030204" pitchFamily="34" charset="0"/>
              </a:rPr>
              <a:pPr/>
              <a:t>36</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11124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A7EF54-667E-457E-BF87-FAB16EFF87C7}" type="slidenum">
              <a:rPr lang="el-GR" altLang="el-GR"/>
              <a:pPr/>
              <a:t>37</a:t>
            </a:fld>
            <a:endParaRPr lang="el-GR" altLang="el-GR"/>
          </a:p>
        </p:txBody>
      </p:sp>
    </p:spTree>
    <p:extLst>
      <p:ext uri="{BB962C8B-B14F-4D97-AF65-F5344CB8AC3E}">
        <p14:creationId xmlns:p14="http://schemas.microsoft.com/office/powerpoint/2010/main" val="215969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F3DE28D-DFFF-4209-8934-00DEF19FACFB}" type="slidenum">
              <a:rPr lang="el-GR" altLang="el-GR"/>
              <a:pPr/>
              <a:t>38</a:t>
            </a:fld>
            <a:endParaRPr lang="el-GR" altLang="el-GR"/>
          </a:p>
        </p:txBody>
      </p:sp>
    </p:spTree>
    <p:extLst>
      <p:ext uri="{BB962C8B-B14F-4D97-AF65-F5344CB8AC3E}">
        <p14:creationId xmlns:p14="http://schemas.microsoft.com/office/powerpoint/2010/main" val="4068402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39</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471842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40</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955779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237170835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A9937C5E-44C6-4AED-9B32-E3290D0E33E7}"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smtClean="0">
                <a:solidFill>
                  <a:srgbClr val="5075BC"/>
                </a:solidFill>
                <a:latin typeface="+mn-lt"/>
                <a:cs typeface="+mn-cs"/>
              </a:rPr>
              <a:t>Instructional Materials for the Digital Enrichment of Greek EFL Textbooks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7294502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9491024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B8F9EAF8-E772-48DD-89D6-6E6BC9549410}"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5"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smtClean="0">
                <a:solidFill>
                  <a:srgbClr val="5075BC"/>
                </a:solidFill>
                <a:latin typeface="+mn-lt"/>
              </a:rPr>
              <a:t>Instructional Materials for the Digital Enrichment of Greek EFL Textbooks</a:t>
            </a: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20329842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32671754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5EBDF6BF-90B0-4579-A8E8-DD9DB15263D5}"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smtClean="0">
                <a:solidFill>
                  <a:srgbClr val="5075BC"/>
                </a:solidFill>
                <a:latin typeface="+mn-lt"/>
              </a:rPr>
              <a:t>Instructional Materials for the Digital Enrichment of Greek EFL Textbooks</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1643501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5D137C48-08CC-4E1A-8FA1-4A79D8CE0173}"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8"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Instructional Materials for the Digital Enrichment of Greek EFL Textbooks</a:t>
            </a:r>
          </a:p>
        </p:txBody>
      </p:sp>
      <p:pic>
        <p:nvPicPr>
          <p:cNvPr id="9" name="Picture 8"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0731260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4F9DC2BF-8478-44B9-8B34-556DB3AF3A01}"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Instructional Materials for the Digital Enrichment of Greek EFL Textbooks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19259013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29002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FC5336A2-424C-4D34-A257-5FD5194606E7}"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7"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Instructional Materials for the Digital Enrichment of Greek EFL Textbooks</a:t>
            </a:r>
          </a:p>
        </p:txBody>
      </p:sp>
      <p:pic>
        <p:nvPicPr>
          <p:cNvPr id="8" name="Picture 7"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22760913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5F9EF59D-6953-49E0-AFE1-ABE088D7B1D6}"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Instructional Materials for the Digital Enrichment of Greek EFL Textbooks</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41530750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smtClean="0"/>
              <a:t>Στυλ υποδείγματος κειμένου</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Tree>
  </p:cSld>
  <p:clrMap bg1="lt1" tx1="dk1" bg2="lt2" tx2="dk2" accent1="accent1" accent2="accent2" accent3="accent3" accent4="accent4" accent5="accent5" accent6="accent6" hlink="hlink" folHlink="folHlink"/>
  <p:sldLayoutIdLst>
    <p:sldLayoutId id="2147483777" r:id="rId1"/>
    <p:sldLayoutId id="2147483781" r:id="rId2"/>
    <p:sldLayoutId id="2147483778" r:id="rId3"/>
    <p:sldLayoutId id="2147483782" r:id="rId4"/>
    <p:sldLayoutId id="2147483783" r:id="rId5"/>
    <p:sldLayoutId id="2147483784" r:id="rId6"/>
    <p:sldLayoutId id="2147483779" r:id="rId7"/>
    <p:sldLayoutId id="2147483785" r:id="rId8"/>
    <p:sldLayoutId id="2147483786" r:id="rId9"/>
    <p:sldLayoutId id="2147483787" r:id="rId10"/>
    <p:sldLayoutId id="2147483780"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anose="020F0502020204030204" pitchFamily="34" charset="0"/>
        </a:defRPr>
      </a:lvl2pPr>
      <a:lvl3pPr algn="ctr" rtl="0" eaLnBrk="0" fontAlgn="base" hangingPunct="0">
        <a:spcBef>
          <a:spcPct val="0"/>
        </a:spcBef>
        <a:spcAft>
          <a:spcPct val="0"/>
        </a:spcAft>
        <a:defRPr sz="4400">
          <a:solidFill>
            <a:schemeClr val="accent1"/>
          </a:solidFill>
          <a:latin typeface="Calibri" panose="020F0502020204030204" pitchFamily="34" charset="0"/>
        </a:defRPr>
      </a:lvl3pPr>
      <a:lvl4pPr algn="ctr" rtl="0" eaLnBrk="0" fontAlgn="base" hangingPunct="0">
        <a:spcBef>
          <a:spcPct val="0"/>
        </a:spcBef>
        <a:spcAft>
          <a:spcPct val="0"/>
        </a:spcAft>
        <a:defRPr sz="4400">
          <a:solidFill>
            <a:schemeClr val="accent1"/>
          </a:solidFill>
          <a:latin typeface="Calibri" panose="020F0502020204030204" pitchFamily="34" charset="0"/>
        </a:defRPr>
      </a:lvl4pPr>
      <a:lvl5pPr algn="ctr" rtl="0" eaLnBrk="0" fontAlgn="base" hangingPunct="0">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hyperlink" Target="http://photodentro.edu.gr/lor/r/8521/2951" TargetMode="Externa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photodentro.edu.gr/lor/r/8521/6614" TargetMode="External"/><Relationship Id="rId2" Type="http://schemas.openxmlformats.org/officeDocument/2006/relationships/slideLayout" Target="../slideLayouts/slideLayout9.xml"/><Relationship Id="rId1" Type="http://schemas.openxmlformats.org/officeDocument/2006/relationships/tags" Target="../tags/tag1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hyperlink" Target="http://photodentro.edu.gr/lor/r/8521/6611" TargetMode="External"/><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hyperlink" Target="http://photodentro.edu.gr/lor/r/8521/6609" TargetMode="Externa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photodentro.edu.gr/v/item/ds/8521/2651" TargetMode="External"/><Relationship Id="rId2" Type="http://schemas.openxmlformats.org/officeDocument/2006/relationships/slideLayout" Target="../slideLayouts/slideLayout5.xml"/><Relationship Id="rId1" Type="http://schemas.openxmlformats.org/officeDocument/2006/relationships/tags" Target="../tags/tag17.xml"/><Relationship Id="rId6" Type="http://schemas.openxmlformats.org/officeDocument/2006/relationships/image" Target="../media/image14.png"/><Relationship Id="rId5" Type="http://schemas.openxmlformats.org/officeDocument/2006/relationships/hyperlink" Target="http://photodentro.edu.gr/v/item/ds/8521/2679" TargetMode="Externa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photodentro.edu.gr/lor/r/8521/2676" TargetMode="External"/><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3" Type="http://schemas.openxmlformats.org/officeDocument/2006/relationships/hyperlink" Target="http://ebooks.edu.gr/modules/ebook/show.php/DSDIM-F101/441/2926,11602/" TargetMode="External"/><Relationship Id="rId2" Type="http://schemas.openxmlformats.org/officeDocument/2006/relationships/slideLayout" Target="../slideLayouts/slideLayout5.xml"/><Relationship Id="rId1" Type="http://schemas.openxmlformats.org/officeDocument/2006/relationships/tags" Target="../tags/tag21.xml"/><Relationship Id="rId6" Type="http://schemas.openxmlformats.org/officeDocument/2006/relationships/image" Target="../media/image17.png"/><Relationship Id="rId5" Type="http://schemas.openxmlformats.org/officeDocument/2006/relationships/hyperlink" Target="http://photodentro.edu.gr/lor/r/8521/6700" TargetMode="Externa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hyperlink" Target="http://ebooks.edu.gr/modules/ebook/show.php/DSDIM-E103/440/2920,11547/" TargetMode="External"/><Relationship Id="rId2" Type="http://schemas.openxmlformats.org/officeDocument/2006/relationships/slideLayout" Target="../slideLayouts/slideLayout5.xml"/><Relationship Id="rId1" Type="http://schemas.openxmlformats.org/officeDocument/2006/relationships/tags" Target="../tags/tag22.xml"/><Relationship Id="rId6" Type="http://schemas.openxmlformats.org/officeDocument/2006/relationships/image" Target="../media/image19.png"/><Relationship Id="rId5" Type="http://schemas.openxmlformats.org/officeDocument/2006/relationships/hyperlink" Target="http://photodentro.edu.gr/lor/r/8521/6698" TargetMode="Externa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hyperlink" Target="http://photodentro.edu.gr/lor/r/8521/6699" TargetMode="External"/><Relationship Id="rId2" Type="http://schemas.openxmlformats.org/officeDocument/2006/relationships/slideLayout" Target="../slideLayouts/slideLayout9.xml"/><Relationship Id="rId1" Type="http://schemas.openxmlformats.org/officeDocument/2006/relationships/tags" Target="../tags/tag26.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hyperlink" Target="http://opencourses.uoa.gr/courses/ENL10/"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28.png"/><Relationship Id="rId4" Type="http://schemas.openxmlformats.org/officeDocument/2006/relationships/hyperlink" Target="%5b1%5d%20http:/creativecommons.org/licenses/by-nc-sa/4.0/"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hyperlink" Target="https://creativecommons.org/licenses/by-nc-sa/3.0/gr/" TargetMode="External"/><Relationship Id="rId5" Type="http://schemas.openxmlformats.org/officeDocument/2006/relationships/hyperlink" Target="http://photodentro.edu.gr/aggregator/search/all/field_cl_discipline/2546" TargetMode="External"/><Relationship Id="rId4" Type="http://schemas.openxmlformats.org/officeDocument/2006/relationships/hyperlink" Target="http://ebooks.edu.gr/modules/ebook/show.php/DSGYM-B114/318/2135,774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photodentro.edu.gr/lor/r/8521/6611" TargetMode="External"/><Relationship Id="rId3" Type="http://schemas.openxmlformats.org/officeDocument/2006/relationships/notesSlide" Target="../notesSlides/notesSlide9.xml"/><Relationship Id="rId7" Type="http://schemas.openxmlformats.org/officeDocument/2006/relationships/hyperlink" Target="http://photodentro.edu.gr/lor/r/8521/6614" TargetMode="Externa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hyperlink" Target="https://creativecommons.org/licenses/by-nc-sa/3.0/gr/" TargetMode="External"/><Relationship Id="rId5" Type="http://schemas.openxmlformats.org/officeDocument/2006/relationships/hyperlink" Target="http://photodentro.edu.gr/lor/r/8521/2951" TargetMode="External"/><Relationship Id="rId4" Type="http://schemas.openxmlformats.org/officeDocument/2006/relationships/hyperlink" Target="http://ebooks.edu.gr/modules/ebook/show.php/DSDIM-B100/497/3234,13144/"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photodentro.edu.gr/lor/r/8521/2676" TargetMode="External"/><Relationship Id="rId3" Type="http://schemas.openxmlformats.org/officeDocument/2006/relationships/notesSlide" Target="../notesSlides/notesSlide10.xml"/><Relationship Id="rId7" Type="http://schemas.openxmlformats.org/officeDocument/2006/relationships/hyperlink" Target="http://photodentro.edu.gr/lor/r/8521/2679" TargetMode="Externa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hyperlink" Target="http://photodentro.edu.gr/v/item/ds/8521/2651" TargetMode="External"/><Relationship Id="rId5" Type="http://schemas.openxmlformats.org/officeDocument/2006/relationships/hyperlink" Target="https://creativecommons.org/licenses/by-nc-sa/3.0/gr/" TargetMode="External"/><Relationship Id="rId4" Type="http://schemas.openxmlformats.org/officeDocument/2006/relationships/hyperlink" Target="http://photodentro.edu.gr/lor/r/8521/6609"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photodentro.edu.gr/lor/r/8521/6698" TargetMode="External"/><Relationship Id="rId3" Type="http://schemas.openxmlformats.org/officeDocument/2006/relationships/notesSlide" Target="../notesSlides/notesSlide11.xml"/><Relationship Id="rId7" Type="http://schemas.openxmlformats.org/officeDocument/2006/relationships/hyperlink" Target="http://ebooks.edu.gr/modules/ebook/show.php/DSDIM-E103/440/2920,11547/" TargetMode="Externa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hyperlink" Target="https://creativecommons.org/licenses/by-nc-sa/3.0/gr/" TargetMode="External"/><Relationship Id="rId5" Type="http://schemas.openxmlformats.org/officeDocument/2006/relationships/hyperlink" Target="http://photodentro.edu.gr/lor/r/8521/6700" TargetMode="External"/><Relationship Id="rId4" Type="http://schemas.openxmlformats.org/officeDocument/2006/relationships/hyperlink" Target="http://ebooks.edu.gr/modules/ebook/show.php/DSDIM-F101/441/2926,11602/" TargetMode="External"/><Relationship Id="rId9" Type="http://schemas.openxmlformats.org/officeDocument/2006/relationships/hyperlink" Target="http://photodentro.edu.gr/lor/r/8521/6699"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he logo depicts the goddess Athena." title="University of Athens Logo"/>
          <p:cNvPicPr>
            <a:picLocks noChangeAspect="1"/>
          </p:cNvPicPr>
          <p:nvPr/>
        </p:nvPicPr>
        <p:blipFill>
          <a:blip r:embed="rId4"/>
          <a:stretch>
            <a:fillRect/>
          </a:stretch>
        </p:blipFill>
        <p:spPr>
          <a:xfrm>
            <a:off x="179388" y="260350"/>
            <a:ext cx="3938587" cy="1112838"/>
          </a:xfrm>
          <a:prstGeom prst="rect">
            <a:avLst/>
          </a:prstGeom>
        </p:spPr>
      </p:pic>
      <p:sp>
        <p:nvSpPr>
          <p:cNvPr id="10242" name="Τίτλος 1"/>
          <p:cNvSpPr>
            <a:spLocks noGrp="1"/>
          </p:cNvSpPr>
          <p:nvPr>
            <p:ph type="ctrTitle"/>
          </p:nvPr>
        </p:nvSpPr>
        <p:spPr>
          <a:xfrm>
            <a:off x="685800" y="2006600"/>
            <a:ext cx="7772400" cy="1470025"/>
          </a:xfrm>
        </p:spPr>
        <p:txBody>
          <a:bodyPr/>
          <a:lstStyle/>
          <a:p>
            <a:pPr eaLnBrk="1" hangingPunct="1"/>
            <a:r>
              <a:rPr lang="en-GB" altLang="en-US" dirty="0" smtClean="0">
                <a:solidFill>
                  <a:srgbClr val="5075BC"/>
                </a:solidFill>
              </a:rPr>
              <a:t>English and Digital Literacies</a:t>
            </a:r>
            <a:endParaRPr lang="el-GR" altLang="en-US"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eaLnBrk="1" fontAlgn="auto" hangingPunct="1">
              <a:spcAft>
                <a:spcPts val="0"/>
              </a:spcAft>
              <a:defRPr/>
            </a:pPr>
            <a:r>
              <a:rPr lang="en-GB" sz="2800" dirty="0" smtClean="0">
                <a:solidFill>
                  <a:srgbClr val="5075BC"/>
                </a:solidFill>
                <a:latin typeface="+mj-lt"/>
                <a:ea typeface="+mj-ea"/>
                <a:cs typeface="+mj-cs"/>
              </a:rPr>
              <a:t>Unit 7.3: </a:t>
            </a:r>
            <a:r>
              <a:rPr lang="en-GB" sz="2800" dirty="0" smtClean="0"/>
              <a:t>Instructional Materials for the Digital Enrichment of Greek EFL Textbooks</a:t>
            </a:r>
          </a:p>
          <a:p>
            <a:pPr eaLnBrk="1" fontAlgn="auto" hangingPunct="1">
              <a:spcAft>
                <a:spcPts val="0"/>
              </a:spcAft>
              <a:defRPr/>
            </a:pPr>
            <a:endParaRPr lang="en-GB" sz="2000" dirty="0" smtClean="0"/>
          </a:p>
          <a:p>
            <a:pPr eaLnBrk="1" fontAlgn="auto" hangingPunct="1">
              <a:spcAft>
                <a:spcPts val="0"/>
              </a:spcAft>
              <a:defRPr/>
            </a:pPr>
            <a:r>
              <a:rPr lang="en-GB" sz="2800" dirty="0" smtClean="0"/>
              <a:t>Bessie </a:t>
            </a:r>
            <a:r>
              <a:rPr lang="en-GB" sz="2800" dirty="0" err="1" smtClean="0"/>
              <a:t>Mitsikopoulou</a:t>
            </a:r>
            <a:endParaRPr lang="en-GB" sz="2800" dirty="0" smtClean="0"/>
          </a:p>
          <a:p>
            <a:pPr eaLnBrk="1" fontAlgn="auto" hangingPunct="1">
              <a:spcAft>
                <a:spcPts val="0"/>
              </a:spcAft>
              <a:defRPr/>
            </a:pPr>
            <a:r>
              <a:rPr lang="en-GB" sz="2800" dirty="0" smtClean="0"/>
              <a:t>School of Philosophy</a:t>
            </a:r>
          </a:p>
          <a:p>
            <a:pPr eaLnBrk="1" fontAlgn="auto" hangingPunct="1">
              <a:spcAft>
                <a:spcPts val="0"/>
              </a:spcAft>
              <a:defRPr/>
            </a:pPr>
            <a:r>
              <a:rPr lang="en-GB" sz="2800" dirty="0" smtClean="0"/>
              <a:t>Faculty of English Language and Literature</a:t>
            </a: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GB" dirty="0" err="1"/>
              <a:t>Edugames</a:t>
            </a:r>
            <a:r>
              <a:rPr lang="en-GB" dirty="0"/>
              <a:t> for Primary School </a:t>
            </a:r>
            <a:r>
              <a:rPr lang="en-GB" dirty="0" smtClean="0"/>
              <a:t/>
            </a:r>
            <a:br>
              <a:rPr lang="en-GB" dirty="0" smtClean="0"/>
            </a:br>
            <a:r>
              <a:rPr lang="en-GB" dirty="0" smtClean="0"/>
              <a:t>(3rd and </a:t>
            </a:r>
            <a:r>
              <a:rPr lang="en-GB" dirty="0"/>
              <a:t>4th </a:t>
            </a:r>
            <a:r>
              <a:rPr lang="en-GB" dirty="0" smtClean="0"/>
              <a:t>Grade)</a:t>
            </a:r>
            <a:endParaRPr lang="en-GB" dirty="0"/>
          </a:p>
        </p:txBody>
      </p:sp>
      <p:sp>
        <p:nvSpPr>
          <p:cNvPr id="3" name="Θέση κειμένου 2"/>
          <p:cNvSpPr>
            <a:spLocks noGrp="1"/>
          </p:cNvSpPr>
          <p:nvPr>
            <p:ph type="body" sz="half" idx="2"/>
          </p:nvPr>
        </p:nvSpPr>
        <p:spPr>
          <a:xfrm>
            <a:off x="457201" y="1556792"/>
            <a:ext cx="1666527" cy="4608512"/>
          </a:xfrm>
        </p:spPr>
        <p:txBody>
          <a:bodyPr>
            <a:normAutofit/>
          </a:bodyPr>
          <a:lstStyle/>
          <a:p>
            <a:r>
              <a:rPr lang="en-GB" sz="2400" dirty="0"/>
              <a:t>Elaborate </a:t>
            </a:r>
            <a:r>
              <a:rPr lang="en-GB" sz="2400" dirty="0" smtClean="0"/>
              <a:t>design</a:t>
            </a:r>
            <a:r>
              <a:rPr lang="en-GB" sz="2400" dirty="0"/>
              <a:t> </a:t>
            </a:r>
            <a:r>
              <a:rPr lang="en-GB" sz="2400" dirty="0" smtClean="0"/>
              <a:t>and animation.</a:t>
            </a:r>
            <a:endParaRPr lang="en-GB" sz="2400" dirty="0"/>
          </a:p>
          <a:p>
            <a:endParaRPr lang="en-GB" sz="2400" dirty="0"/>
          </a:p>
        </p:txBody>
      </p:sp>
      <p:pic>
        <p:nvPicPr>
          <p:cNvPr id="7" name="Θέση περιεχομένου 6" descr="Various types of Edugames for Primary School."/>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11760" y="1691644"/>
            <a:ext cx="6275040" cy="4464496"/>
          </a:xfrm>
        </p:spPr>
      </p:pic>
      <p:sp>
        <p:nvSpPr>
          <p:cNvPr id="5" name="TextBox 4"/>
          <p:cNvSpPr txBox="1"/>
          <p:nvPr/>
        </p:nvSpPr>
        <p:spPr>
          <a:xfrm>
            <a:off x="1931368" y="5805264"/>
            <a:ext cx="480392" cy="360040"/>
          </a:xfrm>
          <a:prstGeom prst="rect">
            <a:avLst/>
          </a:prstGeom>
        </p:spPr>
        <p:txBody>
          <a:bodyPr vert="horz" wrap="square" lIns="91440" tIns="45720" rIns="91440" bIns="45720" rtlCol="0" anchor="ctr">
            <a:noAutofit/>
          </a:bodyPr>
          <a:lstStyle/>
          <a:p>
            <a:r>
              <a:rPr lang="en-GB" b="1" dirty="0" smtClean="0">
                <a:latin typeface="+mj-lt"/>
              </a:rPr>
              <a:t>[4]</a:t>
            </a:r>
          </a:p>
        </p:txBody>
      </p:sp>
    </p:spTree>
    <p:custDataLst>
      <p:tags r:id="rId1"/>
    </p:custDataLst>
    <p:extLst>
      <p:ext uri="{BB962C8B-B14F-4D97-AF65-F5344CB8AC3E}">
        <p14:creationId xmlns:p14="http://schemas.microsoft.com/office/powerpoint/2010/main" val="372983888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GB" dirty="0" smtClean="0"/>
              <a:t>2. Self-Assessment </a:t>
            </a:r>
            <a:r>
              <a:rPr lang="en-GB" dirty="0"/>
              <a:t>Tests</a:t>
            </a:r>
          </a:p>
        </p:txBody>
      </p:sp>
      <p:sp>
        <p:nvSpPr>
          <p:cNvPr id="6" name="Θέση κειμένου 5"/>
          <p:cNvSpPr>
            <a:spLocks noGrp="1"/>
          </p:cNvSpPr>
          <p:nvPr>
            <p:ph type="body" idx="1"/>
          </p:nvPr>
        </p:nvSpPr>
        <p:spPr/>
        <p:txBody>
          <a:bodyPr/>
          <a:lstStyle/>
          <a:p>
            <a:endParaRPr lang="en-GB"/>
          </a:p>
        </p:txBody>
      </p:sp>
    </p:spTree>
    <p:extLst>
      <p:ext uri="{BB962C8B-B14F-4D97-AF65-F5344CB8AC3E}">
        <p14:creationId xmlns:p14="http://schemas.microsoft.com/office/powerpoint/2010/main" val="28769453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Self-Assessment Tests</a:t>
            </a:r>
            <a:r>
              <a:rPr lang="el-GR" dirty="0"/>
              <a:t> </a:t>
            </a:r>
            <a:r>
              <a:rPr lang="en-GB" dirty="0"/>
              <a:t>for </a:t>
            </a:r>
            <a:r>
              <a:rPr lang="en-GB" dirty="0" smtClean="0"/>
              <a:t>Gymnasium (1/3)</a:t>
            </a:r>
            <a:endParaRPr lang="en-GB" dirty="0"/>
          </a:p>
        </p:txBody>
      </p:sp>
      <p:sp>
        <p:nvSpPr>
          <p:cNvPr id="3" name="Θέση περιεχομένου 2"/>
          <p:cNvSpPr>
            <a:spLocks noGrp="1"/>
          </p:cNvSpPr>
          <p:nvPr>
            <p:ph idx="1"/>
          </p:nvPr>
        </p:nvSpPr>
        <p:spPr/>
        <p:txBody>
          <a:bodyPr/>
          <a:lstStyle/>
          <a:p>
            <a:pPr marL="0" indent="0">
              <a:buNone/>
            </a:pPr>
            <a:r>
              <a:rPr lang="en-GB" dirty="0"/>
              <a:t>These are the revision tests included in the Teacher’s Books which have been digitized in order to:</a:t>
            </a:r>
          </a:p>
          <a:p>
            <a:r>
              <a:rPr lang="en-GB" dirty="0"/>
              <a:t>be used by students as self-assessment tests and enable them to evaluate their progress.</a:t>
            </a:r>
          </a:p>
          <a:p>
            <a:r>
              <a:rPr lang="en-GB" dirty="0"/>
              <a:t>be used by teachers as evaluation tools instead of the traditional class tests. </a:t>
            </a:r>
          </a:p>
          <a:p>
            <a:endParaRPr lang="en-GB" dirty="0"/>
          </a:p>
        </p:txBody>
      </p:sp>
    </p:spTree>
    <p:extLst>
      <p:ext uri="{BB962C8B-B14F-4D97-AF65-F5344CB8AC3E}">
        <p14:creationId xmlns:p14="http://schemas.microsoft.com/office/powerpoint/2010/main" val="204975898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descr="Number of Self-Assessment Tests per grade."/>
          <p:cNvGraphicFramePr>
            <a:graphicFrameLocks noGrp="1"/>
          </p:cNvGraphicFramePr>
          <p:nvPr>
            <p:ph idx="1"/>
            <p:custDataLst>
              <p:tags r:id="rId1"/>
            </p:custDataLst>
            <p:extLst>
              <p:ext uri="{D42A27DB-BD31-4B8C-83A1-F6EECF244321}">
                <p14:modId xmlns:p14="http://schemas.microsoft.com/office/powerpoint/2010/main" val="2139945022"/>
              </p:ext>
            </p:extLst>
          </p:nvPr>
        </p:nvGraphicFramePr>
        <p:xfrm>
          <a:off x="3059832" y="1700808"/>
          <a:ext cx="5626968" cy="3024334"/>
        </p:xfrm>
        <a:graphic>
          <a:graphicData uri="http://schemas.openxmlformats.org/drawingml/2006/table">
            <a:tbl>
              <a:tblPr firstRow="1" bandRow="1">
                <a:tableStyleId>{69012ECD-51FC-41F1-AA8D-1B2483CD663E}</a:tableStyleId>
              </a:tblPr>
              <a:tblGrid>
                <a:gridCol w="4581761"/>
                <a:gridCol w="1045207"/>
              </a:tblGrid>
              <a:tr h="493728">
                <a:tc>
                  <a:txBody>
                    <a:bodyPr/>
                    <a:lstStyle/>
                    <a:p>
                      <a:r>
                        <a:rPr lang="en-GB" sz="2600" dirty="0" smtClean="0"/>
                        <a:t>Grade</a:t>
                      </a:r>
                      <a:endParaRPr lang="en-GB" sz="2600" dirty="0"/>
                    </a:p>
                  </a:txBody>
                  <a:tcPr>
                    <a:lnL w="12700" cap="flat" cmpd="sng" algn="ctr">
                      <a:solidFill>
                        <a:srgbClr val="4F81B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600" baseline="0" dirty="0" smtClean="0"/>
                        <a:t>Tests</a:t>
                      </a:r>
                      <a:endParaRPr lang="en-GB" sz="2600" dirty="0"/>
                    </a:p>
                  </a:txBody>
                  <a:tcPr>
                    <a:lnL w="12700" cap="flat" cmpd="sng" algn="ctr">
                      <a:solidFill>
                        <a:schemeClr val="bg1"/>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3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A</a:t>
                      </a:r>
                      <a:r>
                        <a:rPr lang="en-GB" sz="2400" baseline="0" dirty="0" smtClean="0"/>
                        <a:t> Gymnasium - Beginners</a:t>
                      </a:r>
                      <a:endParaRPr lang="en-GB" sz="2400" dirty="0" smtClean="0"/>
                    </a:p>
                  </a:txBody>
                  <a:tcPr marL="85272" marR="8527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600" dirty="0" smtClean="0"/>
                        <a:t>3</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3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A</a:t>
                      </a:r>
                      <a:r>
                        <a:rPr lang="en-GB" sz="2400" baseline="0" dirty="0" smtClean="0"/>
                        <a:t> Gymnasium - Advanced</a:t>
                      </a:r>
                      <a:endParaRPr lang="en-GB" sz="2400" dirty="0" smtClean="0"/>
                    </a:p>
                  </a:txBody>
                  <a:tcPr marL="85272" marR="8527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600" dirty="0" smtClean="0"/>
                        <a:t>3</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3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t>B Gymnasium - Beginners</a:t>
                      </a:r>
                      <a:endParaRPr lang="en-GB" sz="2400" dirty="0" smtClean="0"/>
                    </a:p>
                  </a:txBody>
                  <a:tcPr marL="85272" marR="8527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600" dirty="0" smtClean="0"/>
                        <a:t>5</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556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t>B Gymnasium - Advanced</a:t>
                      </a:r>
                      <a:endParaRPr lang="en-GB" sz="2400" dirty="0" smtClean="0"/>
                    </a:p>
                  </a:txBody>
                  <a:tcPr marL="85272" marR="8527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600" dirty="0" smtClean="0"/>
                        <a:t>7</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3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t>C Gymnasium </a:t>
                      </a:r>
                      <a:endParaRPr lang="en-GB" sz="2400" dirty="0" smtClean="0"/>
                    </a:p>
                  </a:txBody>
                  <a:tcPr marL="85272" marR="8527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600" dirty="0" smtClean="0"/>
                        <a:t>5</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3" name="Θέση κειμένου 2"/>
          <p:cNvSpPr>
            <a:spLocks noGrp="1"/>
          </p:cNvSpPr>
          <p:nvPr>
            <p:ph type="body" sz="half" idx="2"/>
          </p:nvPr>
        </p:nvSpPr>
        <p:spPr>
          <a:xfrm>
            <a:off x="457201" y="1556792"/>
            <a:ext cx="2458615" cy="4608512"/>
          </a:xfrm>
        </p:spPr>
        <p:txBody>
          <a:bodyPr>
            <a:normAutofit/>
          </a:bodyPr>
          <a:lstStyle/>
          <a:p>
            <a:r>
              <a:rPr lang="en-GB" altLang="el-GR" sz="2400" dirty="0" smtClean="0"/>
              <a:t>Digitization of revision tests found in the Teachers’ Book.</a:t>
            </a:r>
          </a:p>
        </p:txBody>
      </p:sp>
      <p:sp>
        <p:nvSpPr>
          <p:cNvPr id="4" name="Τίτλος 3"/>
          <p:cNvSpPr>
            <a:spLocks noGrp="1"/>
          </p:cNvSpPr>
          <p:nvPr>
            <p:ph type="title"/>
          </p:nvPr>
        </p:nvSpPr>
        <p:spPr/>
        <p:txBody>
          <a:bodyPr>
            <a:normAutofit fontScale="90000"/>
          </a:bodyPr>
          <a:lstStyle/>
          <a:p>
            <a:r>
              <a:rPr lang="en-GB" dirty="0" smtClean="0"/>
              <a:t>Self-Assessment Tests</a:t>
            </a:r>
            <a:r>
              <a:rPr lang="el-GR" dirty="0" smtClean="0"/>
              <a:t> </a:t>
            </a:r>
            <a:r>
              <a:rPr lang="en-GB" dirty="0" smtClean="0"/>
              <a:t>for Gymnasium (2/3)</a:t>
            </a:r>
            <a:endParaRPr lang="en-GB" dirty="0"/>
          </a:p>
        </p:txBody>
      </p:sp>
    </p:spTree>
    <p:extLst>
      <p:ext uri="{BB962C8B-B14F-4D97-AF65-F5344CB8AC3E}">
        <p14:creationId xmlns:p14="http://schemas.microsoft.com/office/powerpoint/2010/main" val="122587655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n-GB" dirty="0"/>
              <a:t>Self-Assessment Tests</a:t>
            </a:r>
            <a:r>
              <a:rPr lang="el-GR" dirty="0"/>
              <a:t> </a:t>
            </a:r>
            <a:r>
              <a:rPr lang="en-GB" dirty="0"/>
              <a:t>on the </a:t>
            </a:r>
            <a:r>
              <a:rPr lang="en-GB" dirty="0" smtClean="0"/>
              <a:t>html</a:t>
            </a:r>
            <a:endParaRPr lang="en-GB" dirty="0"/>
          </a:p>
        </p:txBody>
      </p:sp>
      <p:pic>
        <p:nvPicPr>
          <p:cNvPr id="6" name="Θέση περιεχομένου 5" descr="The picture shows where the Self-Assessment Tests apper on the digital book."/>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1060" y="1765751"/>
            <a:ext cx="7593347" cy="4255538"/>
          </a:xfrm>
        </p:spPr>
      </p:pic>
      <p:sp>
        <p:nvSpPr>
          <p:cNvPr id="4" name="TextBox 3"/>
          <p:cNvSpPr txBox="1"/>
          <p:nvPr/>
        </p:nvSpPr>
        <p:spPr>
          <a:xfrm>
            <a:off x="899592" y="5671286"/>
            <a:ext cx="480392" cy="360040"/>
          </a:xfrm>
          <a:prstGeom prst="rect">
            <a:avLst/>
          </a:prstGeom>
        </p:spPr>
        <p:txBody>
          <a:bodyPr vert="horz" wrap="square" lIns="91440" tIns="45720" rIns="91440" bIns="45720" rtlCol="0" anchor="ctr">
            <a:noAutofit/>
          </a:bodyPr>
          <a:lstStyle/>
          <a:p>
            <a:r>
              <a:rPr lang="en-GB" b="1" dirty="0" smtClean="0">
                <a:latin typeface="+mj-lt"/>
              </a:rPr>
              <a:t>[5]</a:t>
            </a:r>
          </a:p>
        </p:txBody>
      </p:sp>
    </p:spTree>
    <p:custDataLst>
      <p:tags r:id="rId1"/>
    </p:custDataLst>
    <p:extLst>
      <p:ext uri="{BB962C8B-B14F-4D97-AF65-F5344CB8AC3E}">
        <p14:creationId xmlns:p14="http://schemas.microsoft.com/office/powerpoint/2010/main" val="413807788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Example of a Self-Assessment Test</a:t>
            </a:r>
            <a:endParaRPr lang="en-GB" dirty="0"/>
          </a:p>
        </p:txBody>
      </p:sp>
      <p:pic>
        <p:nvPicPr>
          <p:cNvPr id="4" name="Θέση περιεχομένου 3" descr="Screenshot of Self-Assessment Test.">
            <a:hlinkClick r:id="rId3"/>
          </p:cNvPr>
          <p:cNvPicPr>
            <a:picLocks noGrp="1" noChangeAspect="1"/>
          </p:cNvPicPr>
          <p:nvPr>
            <p:ph idx="1"/>
          </p:nvPr>
        </p:nvPicPr>
        <p:blipFill>
          <a:blip r:embed="rId4"/>
          <a:stretch>
            <a:fillRect/>
          </a:stretch>
        </p:blipFill>
        <p:spPr>
          <a:xfrm>
            <a:off x="1859171" y="1557338"/>
            <a:ext cx="5438357" cy="4525962"/>
          </a:xfrm>
          <a:prstGeom prst="rect">
            <a:avLst/>
          </a:prstGeom>
        </p:spPr>
      </p:pic>
      <p:sp>
        <p:nvSpPr>
          <p:cNvPr id="5" name="TextBox 4"/>
          <p:cNvSpPr txBox="1"/>
          <p:nvPr/>
        </p:nvSpPr>
        <p:spPr>
          <a:xfrm>
            <a:off x="1475656" y="5723260"/>
            <a:ext cx="480392" cy="360040"/>
          </a:xfrm>
          <a:prstGeom prst="rect">
            <a:avLst/>
          </a:prstGeom>
        </p:spPr>
        <p:txBody>
          <a:bodyPr vert="horz" wrap="square" lIns="91440" tIns="45720" rIns="91440" bIns="45720" rtlCol="0" anchor="ctr">
            <a:noAutofit/>
          </a:bodyPr>
          <a:lstStyle/>
          <a:p>
            <a:r>
              <a:rPr lang="en-GB" b="1" dirty="0" smtClean="0">
                <a:latin typeface="+mj-lt"/>
              </a:rPr>
              <a:t>[6]</a:t>
            </a:r>
          </a:p>
        </p:txBody>
      </p:sp>
    </p:spTree>
    <p:custDataLst>
      <p:tags r:id="rId1"/>
    </p:custDataLst>
    <p:extLst>
      <p:ext uri="{BB962C8B-B14F-4D97-AF65-F5344CB8AC3E}">
        <p14:creationId xmlns:p14="http://schemas.microsoft.com/office/powerpoint/2010/main" val="62827630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GB" dirty="0"/>
              <a:t>Revision self-assessment tests </a:t>
            </a:r>
            <a:r>
              <a:rPr lang="en-GB" dirty="0" smtClean="0"/>
              <a:t>for </a:t>
            </a:r>
            <a:r>
              <a:rPr lang="en-GB" dirty="0"/>
              <a:t>primary school </a:t>
            </a:r>
          </a:p>
        </p:txBody>
      </p:sp>
      <p:sp>
        <p:nvSpPr>
          <p:cNvPr id="3" name="Θέση κειμένου 2"/>
          <p:cNvSpPr>
            <a:spLocks noGrp="1"/>
          </p:cNvSpPr>
          <p:nvPr>
            <p:ph type="body" sz="half" idx="2"/>
          </p:nvPr>
        </p:nvSpPr>
        <p:spPr>
          <a:xfrm>
            <a:off x="1792288" y="5301208"/>
            <a:ext cx="5486400" cy="936104"/>
          </a:xfrm>
        </p:spPr>
        <p:txBody>
          <a:bodyPr>
            <a:normAutofit/>
          </a:bodyPr>
          <a:lstStyle/>
          <a:p>
            <a:r>
              <a:rPr lang="en-GB" altLang="el-GR" sz="2400" dirty="0" smtClean="0"/>
              <a:t>For each one of the units for the 5</a:t>
            </a:r>
            <a:r>
              <a:rPr lang="en-GB" altLang="el-GR" sz="2400" baseline="30000" dirty="0" smtClean="0"/>
              <a:t>th</a:t>
            </a:r>
            <a:r>
              <a:rPr lang="en-GB" altLang="el-GR" sz="2400" dirty="0" smtClean="0"/>
              <a:t> and 6th grade textbooks.</a:t>
            </a:r>
            <a:endParaRPr lang="en-GB" sz="2400" dirty="0"/>
          </a:p>
        </p:txBody>
      </p:sp>
      <p:pic>
        <p:nvPicPr>
          <p:cNvPr id="9" name="Θέση εικόνας 8" descr="self-assessment tests for primary school screenshot.">
            <a:hlinkClick r:id="rId3"/>
          </p:cNvPr>
          <p:cNvPicPr>
            <a:picLocks noGrp="1" noChangeAspect="1"/>
          </p:cNvPicPr>
          <p:nvPr>
            <p:ph type="pic" idx="1"/>
          </p:nvPr>
        </p:nvPicPr>
        <p:blipFill rotWithShape="1">
          <a:blip r:embed="rId4"/>
          <a:srcRect t="5037" b="8496"/>
          <a:stretch/>
        </p:blipFill>
        <p:spPr>
          <a:xfrm>
            <a:off x="1792288" y="1700808"/>
            <a:ext cx="5486400" cy="3468851"/>
          </a:xfrm>
          <a:prstGeom prst="rect">
            <a:avLst/>
          </a:prstGeom>
        </p:spPr>
      </p:pic>
      <p:sp>
        <p:nvSpPr>
          <p:cNvPr id="6" name="TextBox 5"/>
          <p:cNvSpPr txBox="1"/>
          <p:nvPr/>
        </p:nvSpPr>
        <p:spPr>
          <a:xfrm>
            <a:off x="1311896" y="4809619"/>
            <a:ext cx="480392" cy="360040"/>
          </a:xfrm>
          <a:prstGeom prst="rect">
            <a:avLst/>
          </a:prstGeom>
        </p:spPr>
        <p:txBody>
          <a:bodyPr vert="horz" wrap="square" lIns="91440" tIns="45720" rIns="91440" bIns="45720" rtlCol="0" anchor="ctr">
            <a:noAutofit/>
          </a:bodyPr>
          <a:lstStyle/>
          <a:p>
            <a:r>
              <a:rPr lang="en-GB" b="1" dirty="0" smtClean="0">
                <a:latin typeface="+mj-lt"/>
              </a:rPr>
              <a:t>[7]</a:t>
            </a:r>
          </a:p>
        </p:txBody>
      </p:sp>
    </p:spTree>
    <p:custDataLst>
      <p:tags r:id="rId1"/>
    </p:custDataLst>
    <p:extLst>
      <p:ext uri="{BB962C8B-B14F-4D97-AF65-F5344CB8AC3E}">
        <p14:creationId xmlns:p14="http://schemas.microsoft.com/office/powerpoint/2010/main" val="79858122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fontScale="90000"/>
          </a:bodyPr>
          <a:lstStyle/>
          <a:p>
            <a:r>
              <a:rPr lang="en-GB" dirty="0"/>
              <a:t>Development of Self-Assessment Tests </a:t>
            </a:r>
          </a:p>
        </p:txBody>
      </p:sp>
      <p:sp>
        <p:nvSpPr>
          <p:cNvPr id="5" name="Θέση περιεχομένου 4"/>
          <p:cNvSpPr>
            <a:spLocks noGrp="1"/>
          </p:cNvSpPr>
          <p:nvPr>
            <p:ph type="body" sz="half" idx="2"/>
          </p:nvPr>
        </p:nvSpPr>
        <p:spPr/>
        <p:txBody>
          <a:bodyPr>
            <a:normAutofit/>
          </a:bodyPr>
          <a:lstStyle/>
          <a:p>
            <a:pPr marL="0" indent="0">
              <a:buNone/>
            </a:pPr>
            <a:r>
              <a:rPr lang="en-GB" sz="2400" b="1" dirty="0" err="1"/>
              <a:t>NetQuiz</a:t>
            </a:r>
            <a:r>
              <a:rPr lang="en-GB" sz="2400" b="1" dirty="0"/>
              <a:t> Pro </a:t>
            </a:r>
            <a:r>
              <a:rPr lang="en-GB" sz="2400" b="1" dirty="0" smtClean="0"/>
              <a:t>4</a:t>
            </a:r>
            <a:r>
              <a:rPr lang="el-GR" sz="2400" dirty="0" smtClean="0"/>
              <a:t>: </a:t>
            </a:r>
            <a:r>
              <a:rPr lang="en-US" altLang="el-GR" sz="2400" dirty="0"/>
              <a:t>free </a:t>
            </a:r>
            <a:r>
              <a:rPr lang="en-US" altLang="el-GR" sz="2400" dirty="0" err="1"/>
              <a:t>quizmaker</a:t>
            </a:r>
            <a:r>
              <a:rPr lang="en-US" altLang="el-GR" sz="2400" dirty="0"/>
              <a:t> </a:t>
            </a:r>
            <a:r>
              <a:rPr lang="en-US" altLang="el-GR" sz="2400" dirty="0" smtClean="0"/>
              <a:t>software that integrates images</a:t>
            </a:r>
            <a:r>
              <a:rPr lang="en-US" altLang="el-GR" sz="2400" dirty="0"/>
              <a:t>, texts, sounds, video sequences or Web </a:t>
            </a:r>
            <a:r>
              <a:rPr lang="en-US" altLang="el-GR" sz="2400" dirty="0" smtClean="0"/>
              <a:t>hyperlinks.</a:t>
            </a:r>
            <a:endParaRPr lang="el-GR" altLang="el-GR" sz="3600" dirty="0"/>
          </a:p>
          <a:p>
            <a:endParaRPr lang="en-GB" sz="2400" dirty="0"/>
          </a:p>
          <a:p>
            <a:endParaRPr lang="en-GB" sz="2400" dirty="0"/>
          </a:p>
        </p:txBody>
      </p:sp>
      <p:pic>
        <p:nvPicPr>
          <p:cNvPr id="6" name="Picture 2" descr="Example of a Revision self-assessment tests for primary school.">
            <a:hlinkClick r:id="rId3"/>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3590040" y="1628800"/>
            <a:ext cx="51117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120736" y="4831135"/>
            <a:ext cx="480392" cy="360040"/>
          </a:xfrm>
          <a:prstGeom prst="rect">
            <a:avLst/>
          </a:prstGeom>
        </p:spPr>
        <p:txBody>
          <a:bodyPr vert="horz" wrap="square" lIns="91440" tIns="45720" rIns="91440" bIns="45720" rtlCol="0" anchor="ctr">
            <a:noAutofit/>
          </a:bodyPr>
          <a:lstStyle/>
          <a:p>
            <a:r>
              <a:rPr lang="en-GB" b="1" dirty="0" smtClean="0">
                <a:latin typeface="+mj-lt"/>
              </a:rPr>
              <a:t>[8]</a:t>
            </a:r>
          </a:p>
        </p:txBody>
      </p:sp>
    </p:spTree>
    <p:custDataLst>
      <p:tags r:id="rId1"/>
    </p:custDataLst>
    <p:extLst>
      <p:ext uri="{BB962C8B-B14F-4D97-AF65-F5344CB8AC3E}">
        <p14:creationId xmlns:p14="http://schemas.microsoft.com/office/powerpoint/2010/main" val="60930688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Types of </a:t>
            </a:r>
            <a:r>
              <a:rPr lang="en-GB" dirty="0" smtClean="0"/>
              <a:t>activities</a:t>
            </a:r>
            <a:endParaRPr lang="en-GB" dirty="0"/>
          </a:p>
        </p:txBody>
      </p:sp>
      <p:sp>
        <p:nvSpPr>
          <p:cNvPr id="4" name="Θέση περιεχομένου 3"/>
          <p:cNvSpPr>
            <a:spLocks noGrp="1"/>
          </p:cNvSpPr>
          <p:nvPr>
            <p:ph sz="half" idx="1"/>
          </p:nvPr>
        </p:nvSpPr>
        <p:spPr>
          <a:xfrm>
            <a:off x="457200" y="1600200"/>
            <a:ext cx="2818656" cy="4525963"/>
          </a:xfrm>
        </p:spPr>
        <p:txBody>
          <a:bodyPr/>
          <a:lstStyle/>
          <a:p>
            <a:r>
              <a:rPr lang="en-GB" dirty="0"/>
              <a:t>True/False, </a:t>
            </a:r>
            <a:endParaRPr lang="el-GR" dirty="0" smtClean="0"/>
          </a:p>
          <a:p>
            <a:r>
              <a:rPr lang="en-GB" dirty="0" smtClean="0"/>
              <a:t>Matching </a:t>
            </a:r>
            <a:r>
              <a:rPr lang="en-GB" dirty="0"/>
              <a:t>(the halves, picture-words), </a:t>
            </a:r>
            <a:endParaRPr lang="el-GR" dirty="0" smtClean="0"/>
          </a:p>
          <a:p>
            <a:r>
              <a:rPr lang="en-GB" dirty="0" smtClean="0"/>
              <a:t>Gap filling.</a:t>
            </a:r>
            <a:endParaRPr lang="en-GB" dirty="0"/>
          </a:p>
          <a:p>
            <a:endParaRPr lang="en-GB" dirty="0"/>
          </a:p>
        </p:txBody>
      </p:sp>
      <p:pic>
        <p:nvPicPr>
          <p:cNvPr id="8" name="Θέση περιεχομένου 7" descr="self-assessment tests for primary school screenshot.">
            <a:hlinkClick r:id="rId3"/>
          </p:cNvPr>
          <p:cNvPicPr>
            <a:picLocks noGrp="1" noChangeAspect="1"/>
          </p:cNvPicPr>
          <p:nvPr>
            <p:ph sz="half" idx="2"/>
          </p:nvPr>
        </p:nvPicPr>
        <p:blipFill>
          <a:blip r:embed="rId4"/>
          <a:stretch>
            <a:fillRect/>
          </a:stretch>
        </p:blipFill>
        <p:spPr>
          <a:xfrm>
            <a:off x="3456737" y="1600200"/>
            <a:ext cx="5230063" cy="3556992"/>
          </a:xfrm>
          <a:prstGeom prst="rect">
            <a:avLst/>
          </a:prstGeom>
        </p:spPr>
      </p:pic>
      <p:sp>
        <p:nvSpPr>
          <p:cNvPr id="9" name="TextBox 8"/>
          <p:cNvSpPr txBox="1"/>
          <p:nvPr/>
        </p:nvSpPr>
        <p:spPr>
          <a:xfrm>
            <a:off x="2976345" y="4797152"/>
            <a:ext cx="480392" cy="360040"/>
          </a:xfrm>
          <a:prstGeom prst="rect">
            <a:avLst/>
          </a:prstGeom>
        </p:spPr>
        <p:txBody>
          <a:bodyPr vert="horz" wrap="square" lIns="91440" tIns="45720" rIns="91440" bIns="45720" rtlCol="0" anchor="ctr">
            <a:noAutofit/>
          </a:bodyPr>
          <a:lstStyle/>
          <a:p>
            <a:r>
              <a:rPr lang="en-GB" b="1" dirty="0" smtClean="0">
                <a:latin typeface="+mj-lt"/>
              </a:rPr>
              <a:t>[9]</a:t>
            </a:r>
          </a:p>
        </p:txBody>
      </p:sp>
    </p:spTree>
    <p:custDataLst>
      <p:tags r:id="rId1"/>
    </p:custDataLst>
    <p:extLst>
      <p:ext uri="{BB962C8B-B14F-4D97-AF65-F5344CB8AC3E}">
        <p14:creationId xmlns:p14="http://schemas.microsoft.com/office/powerpoint/2010/main" val="60658179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GB" dirty="0" smtClean="0"/>
              <a:t>3. Listening Applications</a:t>
            </a:r>
            <a:endParaRPr lang="en-GB" dirty="0"/>
          </a:p>
        </p:txBody>
      </p:sp>
      <p:sp>
        <p:nvSpPr>
          <p:cNvPr id="6" name="Θέση κειμένου 5"/>
          <p:cNvSpPr>
            <a:spLocks noGrp="1"/>
          </p:cNvSpPr>
          <p:nvPr>
            <p:ph type="body" idx="1"/>
          </p:nvPr>
        </p:nvSpPr>
        <p:spPr/>
        <p:txBody>
          <a:bodyPr/>
          <a:lstStyle/>
          <a:p>
            <a:endParaRPr lang="en-GB"/>
          </a:p>
        </p:txBody>
      </p:sp>
    </p:spTree>
    <p:extLst>
      <p:ext uri="{BB962C8B-B14F-4D97-AF65-F5344CB8AC3E}">
        <p14:creationId xmlns:p14="http://schemas.microsoft.com/office/powerpoint/2010/main" val="139624090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Instructional Materials</a:t>
            </a:r>
            <a:endParaRPr lang="en-GB" dirty="0"/>
          </a:p>
        </p:txBody>
      </p:sp>
      <p:pic>
        <p:nvPicPr>
          <p:cNvPr id="4" name="Θέση περιεχομένου 3" descr="Instructional materials guide learners in practising the language: Edugames,&#10;Self-assessment tests, Listening apps, Reading apps.&#10;"/>
          <p:cNvPicPr>
            <a:picLocks noGrp="1" noChangeAspect="1"/>
          </p:cNvPicPr>
          <p:nvPr>
            <p:ph idx="1"/>
          </p:nvPr>
        </p:nvPicPr>
        <p:blipFill rotWithShape="1">
          <a:blip r:embed="rId2"/>
          <a:srcRect b="4552"/>
          <a:stretch/>
        </p:blipFill>
        <p:spPr>
          <a:xfrm>
            <a:off x="1559594" y="1557338"/>
            <a:ext cx="6037511" cy="4319934"/>
          </a:xfrm>
          <a:prstGeom prst="rect">
            <a:avLst/>
          </a:prstGeom>
        </p:spPr>
      </p:pic>
    </p:spTree>
    <p:extLst>
      <p:ext uri="{BB962C8B-B14F-4D97-AF65-F5344CB8AC3E}">
        <p14:creationId xmlns:p14="http://schemas.microsoft.com/office/powerpoint/2010/main" val="381160117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Listening </a:t>
            </a:r>
            <a:r>
              <a:rPr lang="en-GB" dirty="0" smtClean="0"/>
              <a:t>applications</a:t>
            </a:r>
            <a:endParaRPr lang="en-GB" dirty="0"/>
          </a:p>
        </p:txBody>
      </p:sp>
      <p:graphicFrame>
        <p:nvGraphicFramePr>
          <p:cNvPr id="5" name="Θέση περιεχομένου 4" descr="Listening applications per textbook."/>
          <p:cNvGraphicFramePr>
            <a:graphicFrameLocks noGrp="1"/>
          </p:cNvGraphicFramePr>
          <p:nvPr>
            <p:ph sz="half" idx="1"/>
            <p:custDataLst>
              <p:tags r:id="rId1"/>
            </p:custDataLst>
            <p:extLst>
              <p:ext uri="{D42A27DB-BD31-4B8C-83A1-F6EECF244321}">
                <p14:modId xmlns:p14="http://schemas.microsoft.com/office/powerpoint/2010/main" val="2808800693"/>
              </p:ext>
            </p:extLst>
          </p:nvPr>
        </p:nvGraphicFramePr>
        <p:xfrm>
          <a:off x="457200" y="1600200"/>
          <a:ext cx="5194920" cy="2882364"/>
        </p:xfrm>
        <a:graphic>
          <a:graphicData uri="http://schemas.openxmlformats.org/drawingml/2006/table">
            <a:tbl>
              <a:tblPr firstRow="1" bandRow="1">
                <a:tableStyleId>{69012ECD-51FC-41F1-AA8D-1B2483CD663E}</a:tableStyleId>
              </a:tblPr>
              <a:tblGrid>
                <a:gridCol w="3914719"/>
                <a:gridCol w="1280201"/>
              </a:tblGrid>
              <a:tr h="477500">
                <a:tc>
                  <a:txBody>
                    <a:bodyPr/>
                    <a:lstStyle/>
                    <a:p>
                      <a:r>
                        <a:rPr lang="en-GB" sz="2400" dirty="0" smtClean="0"/>
                        <a:t>Textbook</a:t>
                      </a:r>
                      <a:endParaRPr lang="en-GB" sz="2400" dirty="0"/>
                    </a:p>
                  </a:txBody>
                  <a:tcPr>
                    <a:lnL w="12700" cap="flat" cmpd="sng" algn="ctr">
                      <a:solidFill>
                        <a:srgbClr val="4F81B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400" baseline="0" dirty="0" smtClean="0"/>
                        <a:t>Apps</a:t>
                      </a:r>
                      <a:endParaRPr lang="en-GB" sz="2400" dirty="0"/>
                    </a:p>
                  </a:txBody>
                  <a:tcPr>
                    <a:lnL w="12700" cap="flat" cmpd="sng" algn="ctr">
                      <a:solidFill>
                        <a:schemeClr val="bg1"/>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77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A</a:t>
                      </a:r>
                      <a:r>
                        <a:rPr lang="en-GB" sz="2400" baseline="0" dirty="0" smtClean="0"/>
                        <a:t> Gymnasium - Beginners</a:t>
                      </a:r>
                      <a:endParaRPr lang="en-GB" sz="2400" dirty="0" smtClean="0"/>
                    </a:p>
                  </a:txBody>
                  <a:tcPr marL="85272" marR="8527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400" dirty="0" smtClean="0"/>
                        <a:t>12</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13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A</a:t>
                      </a:r>
                      <a:r>
                        <a:rPr lang="en-GB" sz="2400" baseline="0" dirty="0" smtClean="0"/>
                        <a:t> Gymnasium - Advanced</a:t>
                      </a:r>
                      <a:endParaRPr lang="en-GB" sz="2400" dirty="0" smtClean="0"/>
                    </a:p>
                  </a:txBody>
                  <a:tcPr marL="85272" marR="8527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400" dirty="0" smtClean="0"/>
                        <a:t>16</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77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t>B Gymnasium - Beginners</a:t>
                      </a:r>
                      <a:endParaRPr lang="en-GB" sz="2400" dirty="0" smtClean="0"/>
                    </a:p>
                  </a:txBody>
                  <a:tcPr marL="85272" marR="8527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400" dirty="0" smtClean="0"/>
                        <a:t>-</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586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t>B Gymnasium - Advanced</a:t>
                      </a:r>
                      <a:endParaRPr lang="en-GB" sz="2400" dirty="0" smtClean="0"/>
                    </a:p>
                  </a:txBody>
                  <a:tcPr marL="85272" marR="8527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400" dirty="0" smtClean="0"/>
                        <a:t>18</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77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t>C Gymnasium </a:t>
                      </a:r>
                      <a:endParaRPr lang="en-GB" sz="2400" dirty="0" smtClean="0"/>
                    </a:p>
                  </a:txBody>
                  <a:tcPr marL="85272" marR="8527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400" dirty="0" smtClean="0"/>
                        <a:t>13</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4" name="Θέση περιεχομένου 3"/>
          <p:cNvSpPr>
            <a:spLocks noGrp="1"/>
          </p:cNvSpPr>
          <p:nvPr>
            <p:ph sz="half" idx="2"/>
          </p:nvPr>
        </p:nvSpPr>
        <p:spPr>
          <a:xfrm>
            <a:off x="6012160" y="1600200"/>
            <a:ext cx="2674640" cy="4525963"/>
          </a:xfrm>
        </p:spPr>
        <p:txBody>
          <a:bodyPr/>
          <a:lstStyle/>
          <a:p>
            <a:pPr marL="0" indent="0">
              <a:buNone/>
            </a:pPr>
            <a:r>
              <a:rPr lang="en-GB" sz="2400" dirty="0" smtClean="0"/>
              <a:t>59 applications, each based on an audio extract used in the gymnasium textbooks for listening comprehension. </a:t>
            </a:r>
            <a:endParaRPr lang="en-GB" sz="2400" dirty="0"/>
          </a:p>
        </p:txBody>
      </p:sp>
    </p:spTree>
    <p:extLst>
      <p:ext uri="{BB962C8B-B14F-4D97-AF65-F5344CB8AC3E}">
        <p14:creationId xmlns:p14="http://schemas.microsoft.com/office/powerpoint/2010/main" val="142014888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dirty="0"/>
              <a:t>S</a:t>
            </a:r>
            <a:r>
              <a:rPr lang="en-GB" dirty="0" smtClean="0"/>
              <a:t>tructure </a:t>
            </a:r>
            <a:r>
              <a:rPr lang="en-GB" dirty="0"/>
              <a:t>of listening </a:t>
            </a:r>
            <a:r>
              <a:rPr lang="en-GB" dirty="0" smtClean="0"/>
              <a:t>apps (1/2)</a:t>
            </a:r>
            <a:endParaRPr lang="en-GB" dirty="0"/>
          </a:p>
        </p:txBody>
      </p:sp>
      <p:sp>
        <p:nvSpPr>
          <p:cNvPr id="3" name="Θέση περιεχομένου 2"/>
          <p:cNvSpPr>
            <a:spLocks noGrp="1"/>
          </p:cNvSpPr>
          <p:nvPr>
            <p:ph sz="half" idx="1"/>
          </p:nvPr>
        </p:nvSpPr>
        <p:spPr>
          <a:xfrm>
            <a:off x="457200" y="1600200"/>
            <a:ext cx="3538736" cy="4525963"/>
          </a:xfrm>
        </p:spPr>
        <p:txBody>
          <a:bodyPr/>
          <a:lstStyle/>
          <a:p>
            <a:pPr marL="514350" indent="-514350">
              <a:spcBef>
                <a:spcPts val="800"/>
              </a:spcBef>
              <a:buAutoNum type="arabicPeriod"/>
              <a:defRPr/>
            </a:pPr>
            <a:r>
              <a:rPr lang="en-GB" sz="2600" b="1" dirty="0" smtClean="0"/>
              <a:t>Introduction.</a:t>
            </a:r>
          </a:p>
          <a:p>
            <a:pPr marL="514350" indent="-514350">
              <a:spcBef>
                <a:spcPts val="800"/>
              </a:spcBef>
              <a:buAutoNum type="arabicPeriod"/>
              <a:defRPr/>
            </a:pPr>
            <a:r>
              <a:rPr lang="en-GB" sz="2600" b="1" dirty="0" smtClean="0"/>
              <a:t>Before you listen</a:t>
            </a:r>
            <a:r>
              <a:rPr lang="en-GB" sz="2600" dirty="0" smtClean="0"/>
              <a:t>: introduces students to the theme and the type of oral text they will work with in this application, while familiarizing them with related vocabulary.</a:t>
            </a:r>
            <a:endParaRPr lang="en-GB" sz="2600" dirty="0"/>
          </a:p>
        </p:txBody>
      </p:sp>
      <p:sp>
        <p:nvSpPr>
          <p:cNvPr id="5" name="Θέση περιεχομένου 4"/>
          <p:cNvSpPr>
            <a:spLocks noGrp="1"/>
          </p:cNvSpPr>
          <p:nvPr>
            <p:ph sz="half" idx="2"/>
          </p:nvPr>
        </p:nvSpPr>
        <p:spPr>
          <a:xfrm>
            <a:off x="4139952" y="1600200"/>
            <a:ext cx="4546848" cy="4525963"/>
          </a:xfrm>
        </p:spPr>
        <p:txBody>
          <a:bodyPr/>
          <a:lstStyle/>
          <a:p>
            <a:pPr marL="514350" indent="-514350">
              <a:spcBef>
                <a:spcPts val="800"/>
              </a:spcBef>
              <a:buFont typeface="+mj-lt"/>
              <a:buAutoNum type="arabicPeriod" startAt="3"/>
              <a:defRPr/>
            </a:pPr>
            <a:r>
              <a:rPr lang="en-GB" sz="2600" b="1" dirty="0" smtClean="0"/>
              <a:t>While listening activities</a:t>
            </a:r>
            <a:r>
              <a:rPr lang="en-GB" sz="2600" dirty="0" smtClean="0"/>
              <a:t>: includes one or more tasks on listening comprehension. Students listen to the audio extract as many times as they wish in order to complete the activities.</a:t>
            </a:r>
          </a:p>
          <a:p>
            <a:pPr marL="514350" indent="-514350">
              <a:spcBef>
                <a:spcPts val="800"/>
              </a:spcBef>
              <a:buFont typeface="+mj-lt"/>
              <a:buAutoNum type="arabicPeriod" startAt="3"/>
              <a:defRPr/>
            </a:pPr>
            <a:r>
              <a:rPr lang="en-GB" sz="2600" b="1" dirty="0" smtClean="0"/>
              <a:t>Post-listening activity</a:t>
            </a:r>
            <a:r>
              <a:rPr lang="en-GB" sz="2600" dirty="0" smtClean="0"/>
              <a:t>: an activity that wraps-up the application.</a:t>
            </a:r>
            <a:endParaRPr lang="en-GB" dirty="0"/>
          </a:p>
        </p:txBody>
      </p:sp>
    </p:spTree>
    <p:extLst>
      <p:ext uri="{BB962C8B-B14F-4D97-AF65-F5344CB8AC3E}">
        <p14:creationId xmlns:p14="http://schemas.microsoft.com/office/powerpoint/2010/main" val="32138973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dirty="0"/>
              <a:t>S</a:t>
            </a:r>
            <a:r>
              <a:rPr lang="en-GB" dirty="0" smtClean="0"/>
              <a:t>tructure </a:t>
            </a:r>
            <a:r>
              <a:rPr lang="en-GB" dirty="0"/>
              <a:t>of listening </a:t>
            </a:r>
            <a:r>
              <a:rPr lang="en-GB" dirty="0" smtClean="0"/>
              <a:t>apps (2/2)</a:t>
            </a:r>
            <a:endParaRPr lang="en-GB" dirty="0"/>
          </a:p>
        </p:txBody>
      </p:sp>
      <p:sp>
        <p:nvSpPr>
          <p:cNvPr id="5" name="Θέση περιεχομένου 4"/>
          <p:cNvSpPr>
            <a:spLocks noGrp="1"/>
          </p:cNvSpPr>
          <p:nvPr>
            <p:ph idx="1"/>
          </p:nvPr>
        </p:nvSpPr>
        <p:spPr/>
        <p:txBody>
          <a:bodyPr/>
          <a:lstStyle/>
          <a:p>
            <a:pPr marL="457200" indent="-457200">
              <a:buFont typeface="Arial"/>
              <a:buChar char="•"/>
              <a:defRPr/>
            </a:pPr>
            <a:r>
              <a:rPr lang="en-GB" sz="3000" b="1" dirty="0" smtClean="0"/>
              <a:t>Player</a:t>
            </a:r>
            <a:r>
              <a:rPr lang="en-GB" sz="3000" dirty="0" smtClean="0"/>
              <a:t> with the audio extract which is readily available to students and they can repeat several times. </a:t>
            </a:r>
          </a:p>
          <a:p>
            <a:pPr marL="457200" indent="-457200">
              <a:buFont typeface="Arial"/>
              <a:buChar char="•"/>
              <a:defRPr/>
            </a:pPr>
            <a:r>
              <a:rPr lang="en-GB" sz="3000" b="1" dirty="0" smtClean="0"/>
              <a:t>Glossary</a:t>
            </a:r>
            <a:r>
              <a:rPr lang="en-GB" sz="3000" dirty="0" smtClean="0"/>
              <a:t> (visual) useful vocabulary which is necessary for the successful completion of the activities.</a:t>
            </a:r>
          </a:p>
          <a:p>
            <a:pPr marL="457200" indent="-457200">
              <a:buFont typeface="Arial"/>
              <a:buChar char="•"/>
              <a:defRPr/>
            </a:pPr>
            <a:r>
              <a:rPr lang="en-GB" sz="3000" b="1" dirty="0" smtClean="0"/>
              <a:t>Transcript </a:t>
            </a:r>
            <a:r>
              <a:rPr lang="en-GB" sz="3000" dirty="0" smtClean="0"/>
              <a:t>of the audio extract. Students may choose to listen to the extract and read it at the same time for practice. </a:t>
            </a:r>
            <a:endParaRPr lang="en-GB" sz="3000" dirty="0"/>
          </a:p>
        </p:txBody>
      </p:sp>
    </p:spTree>
    <p:extLst>
      <p:ext uri="{BB962C8B-B14F-4D97-AF65-F5344CB8AC3E}">
        <p14:creationId xmlns:p14="http://schemas.microsoft.com/office/powerpoint/2010/main" val="424987381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Types </a:t>
            </a:r>
            <a:r>
              <a:rPr lang="en-GB" dirty="0"/>
              <a:t>of </a:t>
            </a:r>
            <a:r>
              <a:rPr lang="en-GB" dirty="0" smtClean="0"/>
              <a:t>listening </a:t>
            </a:r>
            <a:r>
              <a:rPr lang="en-GB" dirty="0"/>
              <a:t>a</a:t>
            </a:r>
            <a:r>
              <a:rPr lang="en-GB" dirty="0" smtClean="0"/>
              <a:t>pps</a:t>
            </a:r>
            <a:endParaRPr lang="en-GB" dirty="0"/>
          </a:p>
        </p:txBody>
      </p:sp>
      <p:sp>
        <p:nvSpPr>
          <p:cNvPr id="5" name="Θέση κειμένου 4"/>
          <p:cNvSpPr>
            <a:spLocks noGrp="1"/>
          </p:cNvSpPr>
          <p:nvPr>
            <p:ph type="body" idx="1"/>
          </p:nvPr>
        </p:nvSpPr>
        <p:spPr/>
        <p:txBody>
          <a:bodyPr/>
          <a:lstStyle/>
          <a:p>
            <a:r>
              <a:rPr lang="en-GB" dirty="0"/>
              <a:t>Magazine: Think Teen </a:t>
            </a:r>
            <a:r>
              <a:rPr lang="en-GB" dirty="0" smtClean="0"/>
              <a:t>Weekly</a:t>
            </a:r>
            <a:endParaRPr lang="en-GB" dirty="0"/>
          </a:p>
        </p:txBody>
      </p:sp>
      <p:pic>
        <p:nvPicPr>
          <p:cNvPr id="13" name="Θέση περιεχομένου 12" descr="listening app example.">
            <a:hlinkClick r:id="rId3"/>
          </p:cNvPr>
          <p:cNvPicPr>
            <a:picLocks noGrp="1" noChangeAspect="1"/>
          </p:cNvPicPr>
          <p:nvPr>
            <p:ph sz="half" idx="2"/>
          </p:nvPr>
        </p:nvPicPr>
        <p:blipFill>
          <a:blip r:embed="rId4"/>
          <a:stretch>
            <a:fillRect/>
          </a:stretch>
        </p:blipFill>
        <p:spPr>
          <a:xfrm>
            <a:off x="432842" y="2370632"/>
            <a:ext cx="4040188" cy="2908935"/>
          </a:xfrm>
          <a:prstGeom prst="rect">
            <a:avLst/>
          </a:prstGeom>
        </p:spPr>
      </p:pic>
      <p:sp>
        <p:nvSpPr>
          <p:cNvPr id="8" name="TextBox 7"/>
          <p:cNvSpPr txBox="1"/>
          <p:nvPr/>
        </p:nvSpPr>
        <p:spPr>
          <a:xfrm>
            <a:off x="395536" y="5325177"/>
            <a:ext cx="622201" cy="360040"/>
          </a:xfrm>
          <a:prstGeom prst="rect">
            <a:avLst/>
          </a:prstGeom>
        </p:spPr>
        <p:txBody>
          <a:bodyPr vert="horz" wrap="square" lIns="91440" tIns="45720" rIns="91440" bIns="45720" rtlCol="0" anchor="ctr">
            <a:noAutofit/>
          </a:bodyPr>
          <a:lstStyle/>
          <a:p>
            <a:r>
              <a:rPr lang="en-GB" b="1" dirty="0" smtClean="0">
                <a:latin typeface="+mj-lt"/>
              </a:rPr>
              <a:t>[10]</a:t>
            </a:r>
          </a:p>
        </p:txBody>
      </p:sp>
      <p:sp>
        <p:nvSpPr>
          <p:cNvPr id="7" name="Θέση κειμένου 6"/>
          <p:cNvSpPr>
            <a:spLocks noGrp="1"/>
          </p:cNvSpPr>
          <p:nvPr>
            <p:ph type="body" sz="quarter" idx="3"/>
          </p:nvPr>
        </p:nvSpPr>
        <p:spPr/>
        <p:txBody>
          <a:bodyPr/>
          <a:lstStyle/>
          <a:p>
            <a:r>
              <a:rPr lang="en-GB" dirty="0"/>
              <a:t>Website: Think Teen </a:t>
            </a:r>
            <a:r>
              <a:rPr lang="en-GB" dirty="0" smtClean="0"/>
              <a:t>Online</a:t>
            </a:r>
            <a:endParaRPr lang="en-GB" dirty="0"/>
          </a:p>
        </p:txBody>
      </p:sp>
      <p:pic>
        <p:nvPicPr>
          <p:cNvPr id="6" name="Θέση περιεχομένου 5" descr="listening app example.">
            <a:hlinkClick r:id="rId5"/>
          </p:cNvPr>
          <p:cNvPicPr>
            <a:picLocks noGrp="1" noChangeAspect="1"/>
          </p:cNvPicPr>
          <p:nvPr>
            <p:ph sz="quarter" idx="4"/>
          </p:nvPr>
        </p:nvPicPr>
        <p:blipFill>
          <a:blip r:embed="rId6"/>
          <a:stretch>
            <a:fillRect/>
          </a:stretch>
        </p:blipFill>
        <p:spPr>
          <a:xfrm>
            <a:off x="4645025" y="2388210"/>
            <a:ext cx="4041775" cy="2911333"/>
          </a:xfrm>
          <a:prstGeom prst="rect">
            <a:avLst/>
          </a:prstGeom>
        </p:spPr>
      </p:pic>
      <p:sp>
        <p:nvSpPr>
          <p:cNvPr id="11" name="TextBox 10"/>
          <p:cNvSpPr txBox="1"/>
          <p:nvPr/>
        </p:nvSpPr>
        <p:spPr>
          <a:xfrm>
            <a:off x="8244408" y="5305780"/>
            <a:ext cx="622201" cy="360040"/>
          </a:xfrm>
          <a:prstGeom prst="rect">
            <a:avLst/>
          </a:prstGeom>
        </p:spPr>
        <p:txBody>
          <a:bodyPr vert="horz" wrap="square" lIns="91440" tIns="45720" rIns="91440" bIns="45720" rtlCol="0" anchor="ctr">
            <a:noAutofit/>
          </a:bodyPr>
          <a:lstStyle/>
          <a:p>
            <a:r>
              <a:rPr lang="en-GB" b="1" dirty="0" smtClean="0">
                <a:latin typeface="+mj-lt"/>
              </a:rPr>
              <a:t>[11]</a:t>
            </a:r>
          </a:p>
        </p:txBody>
      </p:sp>
    </p:spTree>
    <p:custDataLst>
      <p:tags r:id="rId1"/>
    </p:custDataLst>
    <p:extLst>
      <p:ext uri="{BB962C8B-B14F-4D97-AF65-F5344CB8AC3E}">
        <p14:creationId xmlns:p14="http://schemas.microsoft.com/office/powerpoint/2010/main" val="227159365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GB" dirty="0" smtClean="0"/>
              <a:t>Example of a listening app</a:t>
            </a:r>
            <a:endParaRPr lang="en-GB" dirty="0"/>
          </a:p>
        </p:txBody>
      </p:sp>
      <p:pic>
        <p:nvPicPr>
          <p:cNvPr id="3" name="Θέση εικόνας 2" descr="listening app example.">
            <a:hlinkClick r:id="rId3"/>
          </p:cNvPr>
          <p:cNvPicPr>
            <a:picLocks noGrp="1" noChangeAspect="1"/>
          </p:cNvPicPr>
          <p:nvPr>
            <p:ph type="pic" idx="1"/>
          </p:nvPr>
        </p:nvPicPr>
        <p:blipFill rotWithShape="1">
          <a:blip r:embed="rId4"/>
          <a:srcRect t="-185" b="-187"/>
          <a:stretch/>
        </p:blipFill>
        <p:spPr>
          <a:xfrm>
            <a:off x="2057400" y="1588046"/>
            <a:ext cx="5029200" cy="3600400"/>
          </a:xfrm>
          <a:prstGeom prst="rect">
            <a:avLst/>
          </a:prstGeom>
        </p:spPr>
      </p:pic>
      <p:sp>
        <p:nvSpPr>
          <p:cNvPr id="9" name="Θέση κειμένου 8"/>
          <p:cNvSpPr>
            <a:spLocks noGrp="1"/>
          </p:cNvSpPr>
          <p:nvPr>
            <p:ph type="body" sz="half" idx="2"/>
          </p:nvPr>
        </p:nvSpPr>
        <p:spPr>
          <a:xfrm>
            <a:off x="1792288" y="5301208"/>
            <a:ext cx="5486400" cy="870992"/>
          </a:xfrm>
        </p:spPr>
        <p:txBody>
          <a:bodyPr>
            <a:noAutofit/>
          </a:bodyPr>
          <a:lstStyle/>
          <a:p>
            <a:pPr algn="ctr"/>
            <a:r>
              <a:rPr lang="en-GB" dirty="0"/>
              <a:t>Listening activity - Music is </a:t>
            </a:r>
            <a:r>
              <a:rPr lang="en-GB" dirty="0" smtClean="0"/>
              <a:t>feeling (</a:t>
            </a:r>
            <a:r>
              <a:rPr lang="en-GB" dirty="0" smtClean="0">
                <a:hlinkClick r:id="rId3"/>
              </a:rPr>
              <a:t>Link</a:t>
            </a:r>
            <a:r>
              <a:rPr lang="en-GB" dirty="0" smtClean="0"/>
              <a:t>) </a:t>
            </a:r>
            <a:r>
              <a:rPr lang="en-GB" dirty="0"/>
              <a:t/>
            </a:r>
            <a:br>
              <a:rPr lang="en-GB" dirty="0"/>
            </a:br>
            <a:endParaRPr lang="en-GB" dirty="0"/>
          </a:p>
          <a:p>
            <a:pPr algn="ctr"/>
            <a:r>
              <a:rPr lang="en-GB" dirty="0"/>
              <a:t/>
            </a:r>
            <a:br>
              <a:rPr lang="en-GB" dirty="0"/>
            </a:br>
            <a:endParaRPr lang="en-GB" dirty="0"/>
          </a:p>
        </p:txBody>
      </p:sp>
      <p:sp>
        <p:nvSpPr>
          <p:cNvPr id="8" name="TextBox 7"/>
          <p:cNvSpPr txBox="1"/>
          <p:nvPr/>
        </p:nvSpPr>
        <p:spPr>
          <a:xfrm>
            <a:off x="7086600" y="4828406"/>
            <a:ext cx="622201" cy="360040"/>
          </a:xfrm>
          <a:prstGeom prst="rect">
            <a:avLst/>
          </a:prstGeom>
        </p:spPr>
        <p:txBody>
          <a:bodyPr vert="horz" wrap="square" lIns="91440" tIns="45720" rIns="91440" bIns="45720" rtlCol="0" anchor="ctr">
            <a:noAutofit/>
          </a:bodyPr>
          <a:lstStyle/>
          <a:p>
            <a:r>
              <a:rPr lang="en-GB" b="1" dirty="0" smtClean="0">
                <a:latin typeface="+mj-lt"/>
              </a:rPr>
              <a:t>[12]</a:t>
            </a:r>
          </a:p>
        </p:txBody>
      </p:sp>
    </p:spTree>
    <p:custDataLst>
      <p:tags r:id="rId1"/>
    </p:custDataLst>
    <p:extLst>
      <p:ext uri="{BB962C8B-B14F-4D97-AF65-F5344CB8AC3E}">
        <p14:creationId xmlns:p14="http://schemas.microsoft.com/office/powerpoint/2010/main" val="270876674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GB" dirty="0" smtClean="0"/>
              <a:t>4. Reading Applications</a:t>
            </a:r>
            <a:endParaRPr lang="en-GB" dirty="0"/>
          </a:p>
        </p:txBody>
      </p:sp>
      <p:sp>
        <p:nvSpPr>
          <p:cNvPr id="8" name="Θέση κειμένου 7"/>
          <p:cNvSpPr>
            <a:spLocks noGrp="1"/>
          </p:cNvSpPr>
          <p:nvPr>
            <p:ph type="body" idx="1"/>
          </p:nvPr>
        </p:nvSpPr>
        <p:spPr/>
        <p:txBody>
          <a:bodyPr/>
          <a:lstStyle/>
          <a:p>
            <a:endParaRPr lang="en-GB"/>
          </a:p>
        </p:txBody>
      </p:sp>
    </p:spTree>
    <p:extLst>
      <p:ext uri="{BB962C8B-B14F-4D97-AF65-F5344CB8AC3E}">
        <p14:creationId xmlns:p14="http://schemas.microsoft.com/office/powerpoint/2010/main" val="101019804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Reading </a:t>
            </a:r>
            <a:r>
              <a:rPr lang="en-GB" dirty="0" smtClean="0"/>
              <a:t>applications (1/2)</a:t>
            </a:r>
            <a:endParaRPr lang="en-GB" dirty="0"/>
          </a:p>
        </p:txBody>
      </p:sp>
      <p:sp>
        <p:nvSpPr>
          <p:cNvPr id="13" name="Θέση περιεχομένου 12"/>
          <p:cNvSpPr>
            <a:spLocks noGrp="1"/>
          </p:cNvSpPr>
          <p:nvPr>
            <p:ph sz="half" idx="1"/>
          </p:nvPr>
        </p:nvSpPr>
        <p:spPr/>
        <p:txBody>
          <a:bodyPr/>
          <a:lstStyle/>
          <a:p>
            <a:pPr marL="0" indent="0">
              <a:buFont typeface="Arial" charset="0"/>
              <a:buNone/>
              <a:defRPr/>
            </a:pPr>
            <a:r>
              <a:rPr lang="en-GB" dirty="0" smtClean="0"/>
              <a:t>Interactive applications that are based on a reading text each time. They include a storyline and are often accompanied by activities that illustrate specific aspects of the texts.</a:t>
            </a:r>
            <a:endParaRPr lang="en-GB" dirty="0"/>
          </a:p>
        </p:txBody>
      </p:sp>
      <p:sp>
        <p:nvSpPr>
          <p:cNvPr id="19" name="Θέση περιεχομένου 18"/>
          <p:cNvSpPr>
            <a:spLocks noGrp="1"/>
          </p:cNvSpPr>
          <p:nvPr>
            <p:ph sz="half" idx="2"/>
          </p:nvPr>
        </p:nvSpPr>
        <p:spPr>
          <a:xfrm>
            <a:off x="4648200" y="1600201"/>
            <a:ext cx="4038600" cy="2692896"/>
          </a:xfrm>
        </p:spPr>
        <p:txBody>
          <a:bodyPr/>
          <a:lstStyle/>
          <a:p>
            <a:pPr marL="0" indent="0">
              <a:buNone/>
            </a:pPr>
            <a:r>
              <a:rPr lang="en-GB" b="1" dirty="0" smtClean="0"/>
              <a:t>Aim</a:t>
            </a:r>
            <a:r>
              <a:rPr lang="en-GB" dirty="0" smtClean="0"/>
              <a:t>: to make readings more accessible to students  through the use of pictures and  to enrich them with additional reading activities.</a:t>
            </a:r>
            <a:endParaRPr lang="en-GB" dirty="0"/>
          </a:p>
        </p:txBody>
      </p:sp>
      <p:graphicFrame>
        <p:nvGraphicFramePr>
          <p:cNvPr id="20" name="Πίνακας 19" descr="reading applications per textbook."/>
          <p:cNvGraphicFramePr>
            <a:graphicFrameLocks noGrp="1"/>
          </p:cNvGraphicFramePr>
          <p:nvPr>
            <p:custDataLst>
              <p:tags r:id="rId2"/>
            </p:custDataLst>
            <p:extLst>
              <p:ext uri="{D42A27DB-BD31-4B8C-83A1-F6EECF244321}">
                <p14:modId xmlns:p14="http://schemas.microsoft.com/office/powerpoint/2010/main" val="1650655440"/>
              </p:ext>
            </p:extLst>
          </p:nvPr>
        </p:nvGraphicFramePr>
        <p:xfrm>
          <a:off x="4716016" y="4442372"/>
          <a:ext cx="3164160" cy="1584960"/>
        </p:xfrm>
        <a:graphic>
          <a:graphicData uri="http://schemas.openxmlformats.org/drawingml/2006/table">
            <a:tbl>
              <a:tblPr firstRow="1" bandRow="1">
                <a:tableStyleId>{69012ECD-51FC-41F1-AA8D-1B2483CD663E}</a:tableStyleId>
              </a:tblPr>
              <a:tblGrid>
                <a:gridCol w="1392347"/>
                <a:gridCol w="1771813"/>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Textbook</a:t>
                      </a:r>
                    </a:p>
                  </a:txBody>
                  <a:tcPr>
                    <a:lnL w="12700" cap="flat" cmpd="sng" algn="ctr">
                      <a:solidFill>
                        <a:srgbClr val="4F81B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000" dirty="0" smtClean="0"/>
                        <a:t>Reading Apps</a:t>
                      </a:r>
                      <a:endParaRPr lang="en-GB" sz="2000" dirty="0"/>
                    </a:p>
                  </a:txBody>
                  <a:tcPr>
                    <a:lnL w="12700" cap="flat" cmpd="sng" algn="ctr">
                      <a:solidFill>
                        <a:schemeClr val="bg1"/>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4th Grade</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000" dirty="0" smtClean="0"/>
                        <a:t>13</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5th Grade</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000" dirty="0" smtClean="0"/>
                        <a:t>14</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6th Grade</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000" dirty="0" smtClean="0"/>
                        <a:t>18</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ustDataLst>
      <p:tags r:id="rId1"/>
    </p:custDataLst>
    <p:extLst>
      <p:ext uri="{BB962C8B-B14F-4D97-AF65-F5344CB8AC3E}">
        <p14:creationId xmlns:p14="http://schemas.microsoft.com/office/powerpoint/2010/main" val="387516494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GB" dirty="0"/>
              <a:t>Reading </a:t>
            </a:r>
            <a:r>
              <a:rPr lang="en-GB" dirty="0" smtClean="0"/>
              <a:t>applications (2/2)</a:t>
            </a:r>
            <a:endParaRPr lang="en-GB" dirty="0"/>
          </a:p>
        </p:txBody>
      </p:sp>
      <p:sp>
        <p:nvSpPr>
          <p:cNvPr id="8" name="Θέση κειμένου 7"/>
          <p:cNvSpPr>
            <a:spLocks noGrp="1"/>
          </p:cNvSpPr>
          <p:nvPr>
            <p:ph type="body" idx="1"/>
          </p:nvPr>
        </p:nvSpPr>
        <p:spPr>
          <a:xfrm>
            <a:off x="457200" y="1574254"/>
            <a:ext cx="4040188" cy="774626"/>
          </a:xfrm>
        </p:spPr>
        <p:txBody>
          <a:bodyPr/>
          <a:lstStyle/>
          <a:p>
            <a:r>
              <a:rPr lang="en-GB" dirty="0" smtClean="0"/>
              <a:t>Reading Activity </a:t>
            </a:r>
            <a:br>
              <a:rPr lang="en-GB" dirty="0" smtClean="0"/>
            </a:br>
            <a:r>
              <a:rPr lang="en-GB" dirty="0" smtClean="0"/>
              <a:t>(Textbook)</a:t>
            </a:r>
            <a:endParaRPr lang="en-GB" dirty="0"/>
          </a:p>
        </p:txBody>
      </p:sp>
      <p:pic>
        <p:nvPicPr>
          <p:cNvPr id="5" name="Picture 2" descr="A Reading Activity  from a Textbook.&#10;">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457200" y="2487682"/>
            <a:ext cx="4040188" cy="316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80492" y="5819707"/>
            <a:ext cx="622201" cy="360040"/>
          </a:xfrm>
          <a:prstGeom prst="rect">
            <a:avLst/>
          </a:prstGeom>
        </p:spPr>
        <p:txBody>
          <a:bodyPr vert="horz" wrap="square" lIns="91440" tIns="45720" rIns="91440" bIns="45720" rtlCol="0" anchor="ctr">
            <a:noAutofit/>
          </a:bodyPr>
          <a:lstStyle/>
          <a:p>
            <a:r>
              <a:rPr lang="en-GB" b="1" dirty="0" smtClean="0">
                <a:latin typeface="+mj-lt"/>
              </a:rPr>
              <a:t>[13]</a:t>
            </a:r>
          </a:p>
        </p:txBody>
      </p:sp>
      <p:sp>
        <p:nvSpPr>
          <p:cNvPr id="9" name="Θέση κειμένου 8"/>
          <p:cNvSpPr>
            <a:spLocks noGrp="1"/>
          </p:cNvSpPr>
          <p:nvPr>
            <p:ph type="body" sz="quarter" idx="3"/>
          </p:nvPr>
        </p:nvSpPr>
        <p:spPr>
          <a:xfrm>
            <a:off x="4645025" y="1574254"/>
            <a:ext cx="4041775" cy="774626"/>
          </a:xfrm>
        </p:spPr>
        <p:txBody>
          <a:bodyPr/>
          <a:lstStyle/>
          <a:p>
            <a:r>
              <a:rPr lang="en-GB" dirty="0" smtClean="0"/>
              <a:t>Reading App </a:t>
            </a:r>
            <a:br>
              <a:rPr lang="en-GB" dirty="0" smtClean="0"/>
            </a:br>
            <a:r>
              <a:rPr lang="en-GB" dirty="0" smtClean="0"/>
              <a:t>(Enriched Digital Book)</a:t>
            </a:r>
            <a:endParaRPr lang="en-GB" dirty="0"/>
          </a:p>
        </p:txBody>
      </p:sp>
      <p:pic>
        <p:nvPicPr>
          <p:cNvPr id="6" name="Picture 2" descr="The same Reading Activity  as a reading application.&#10;">
            <a:hlinkClick r:id="rId5"/>
          </p:cNvPr>
          <p:cNvPicPr>
            <a:picLocks noGrp="1" noChangeAspect="1" noChangeArrowheads="1"/>
          </p:cNvPicPr>
          <p:nvPr>
            <p:ph sz="quarter" idx="4"/>
          </p:nvPr>
        </p:nvPicPr>
        <p:blipFill>
          <a:blip r:embed="rId6">
            <a:extLst>
              <a:ext uri="{28A0092B-C50C-407E-A947-70E740481C1C}">
                <a14:useLocalDpi xmlns:a14="http://schemas.microsoft.com/office/drawing/2010/main" val="0"/>
              </a:ext>
            </a:extLst>
          </a:blip>
          <a:stretch>
            <a:fillRect/>
          </a:stretch>
        </p:blipFill>
        <p:spPr>
          <a:xfrm>
            <a:off x="4645025" y="2487681"/>
            <a:ext cx="4041775" cy="3332026"/>
          </a:xfrm>
        </p:spPr>
      </p:pic>
      <p:sp>
        <p:nvSpPr>
          <p:cNvPr id="11" name="TextBox 10"/>
          <p:cNvSpPr txBox="1"/>
          <p:nvPr/>
        </p:nvSpPr>
        <p:spPr>
          <a:xfrm>
            <a:off x="8206134" y="5819707"/>
            <a:ext cx="622201" cy="360040"/>
          </a:xfrm>
          <a:prstGeom prst="rect">
            <a:avLst/>
          </a:prstGeom>
        </p:spPr>
        <p:txBody>
          <a:bodyPr vert="horz" wrap="square" lIns="91440" tIns="45720" rIns="91440" bIns="45720" rtlCol="0" anchor="ctr">
            <a:noAutofit/>
          </a:bodyPr>
          <a:lstStyle/>
          <a:p>
            <a:r>
              <a:rPr lang="en-GB" b="1" dirty="0" smtClean="0">
                <a:latin typeface="+mj-lt"/>
              </a:rPr>
              <a:t>[14]</a:t>
            </a:r>
          </a:p>
        </p:txBody>
      </p:sp>
    </p:spTree>
    <p:custDataLst>
      <p:tags r:id="rId1"/>
    </p:custDataLst>
    <p:extLst>
      <p:ext uri="{BB962C8B-B14F-4D97-AF65-F5344CB8AC3E}">
        <p14:creationId xmlns:p14="http://schemas.microsoft.com/office/powerpoint/2010/main" val="361443280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dirty="0"/>
              <a:t>S</a:t>
            </a:r>
            <a:r>
              <a:rPr lang="en-GB" dirty="0" smtClean="0"/>
              <a:t>tructure </a:t>
            </a:r>
            <a:r>
              <a:rPr lang="en-GB" dirty="0"/>
              <a:t>of </a:t>
            </a:r>
            <a:r>
              <a:rPr lang="en-GB" dirty="0" smtClean="0"/>
              <a:t>reading apps (1/4)</a:t>
            </a:r>
            <a:endParaRPr lang="en-GB" dirty="0"/>
          </a:p>
        </p:txBody>
      </p:sp>
      <p:sp>
        <p:nvSpPr>
          <p:cNvPr id="8" name="Θέση κειμένου 7"/>
          <p:cNvSpPr>
            <a:spLocks noGrp="1"/>
          </p:cNvSpPr>
          <p:nvPr>
            <p:ph type="body" idx="1"/>
          </p:nvPr>
        </p:nvSpPr>
        <p:spPr/>
        <p:txBody>
          <a:bodyPr/>
          <a:lstStyle/>
          <a:p>
            <a:r>
              <a:rPr lang="en-GB" dirty="0"/>
              <a:t>Reading Activity </a:t>
            </a:r>
            <a:br>
              <a:rPr lang="en-GB" dirty="0"/>
            </a:br>
            <a:r>
              <a:rPr lang="en-GB" dirty="0"/>
              <a:t>(Textbook</a:t>
            </a:r>
            <a:r>
              <a:rPr lang="en-GB" dirty="0" smtClean="0"/>
              <a:t>)</a:t>
            </a:r>
            <a:endParaRPr lang="en-GB" dirty="0"/>
          </a:p>
        </p:txBody>
      </p:sp>
      <p:pic>
        <p:nvPicPr>
          <p:cNvPr id="4" name="Picture 2" descr="A Reading Activity  from a Textbook.&#10;">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457200" y="2706775"/>
            <a:ext cx="4040188" cy="28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κειμένου 8"/>
          <p:cNvSpPr>
            <a:spLocks noGrp="1"/>
          </p:cNvSpPr>
          <p:nvPr>
            <p:ph type="body" sz="quarter" idx="3"/>
          </p:nvPr>
        </p:nvSpPr>
        <p:spPr/>
        <p:txBody>
          <a:bodyPr/>
          <a:lstStyle/>
          <a:p>
            <a:r>
              <a:rPr lang="en-GB" dirty="0"/>
              <a:t>Reading App </a:t>
            </a:r>
            <a:br>
              <a:rPr lang="en-GB" dirty="0"/>
            </a:br>
            <a:r>
              <a:rPr lang="en-GB" dirty="0"/>
              <a:t>(Enriched Digital Book</a:t>
            </a:r>
            <a:r>
              <a:rPr lang="en-GB" dirty="0" smtClean="0"/>
              <a:t>)</a:t>
            </a:r>
            <a:endParaRPr lang="en-GB" dirty="0"/>
          </a:p>
        </p:txBody>
      </p:sp>
      <p:sp>
        <p:nvSpPr>
          <p:cNvPr id="10" name="TextBox 9"/>
          <p:cNvSpPr txBox="1"/>
          <p:nvPr/>
        </p:nvSpPr>
        <p:spPr>
          <a:xfrm>
            <a:off x="539552" y="5708923"/>
            <a:ext cx="622201" cy="360040"/>
          </a:xfrm>
          <a:prstGeom prst="rect">
            <a:avLst/>
          </a:prstGeom>
        </p:spPr>
        <p:txBody>
          <a:bodyPr vert="horz" wrap="square" lIns="91440" tIns="45720" rIns="91440" bIns="45720" rtlCol="0" anchor="ctr">
            <a:noAutofit/>
          </a:bodyPr>
          <a:lstStyle/>
          <a:p>
            <a:r>
              <a:rPr lang="en-GB" b="1" dirty="0" smtClean="0">
                <a:latin typeface="+mj-lt"/>
              </a:rPr>
              <a:t>[15]</a:t>
            </a:r>
          </a:p>
        </p:txBody>
      </p:sp>
      <p:pic>
        <p:nvPicPr>
          <p:cNvPr id="7" name="1 - Εικόνα" descr="The Reading Activity as a reading application.&#10;">
            <a:hlinkClick r:id="rId5"/>
          </p:cNvPr>
          <p:cNvPicPr>
            <a:picLocks noGrp="1" noChangeAspect="1"/>
          </p:cNvPicPr>
          <p:nvPr>
            <p:ph sz="quarter" idx="4"/>
          </p:nvPr>
        </p:nvPicPr>
        <p:blipFill>
          <a:blip r:embed="rId6">
            <a:extLst>
              <a:ext uri="{28A0092B-C50C-407E-A947-70E740481C1C}">
                <a14:useLocalDpi xmlns:a14="http://schemas.microsoft.com/office/drawing/2010/main" val="0"/>
              </a:ext>
            </a:extLst>
          </a:blip>
          <a:stretch>
            <a:fillRect/>
          </a:stretch>
        </p:blipFill>
        <p:spPr bwMode="auto">
          <a:xfrm>
            <a:off x="4645025" y="2472820"/>
            <a:ext cx="4041775" cy="33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244408" y="5888943"/>
            <a:ext cx="622201" cy="360040"/>
          </a:xfrm>
          <a:prstGeom prst="rect">
            <a:avLst/>
          </a:prstGeom>
        </p:spPr>
        <p:txBody>
          <a:bodyPr vert="horz" wrap="square" lIns="91440" tIns="45720" rIns="91440" bIns="45720" rtlCol="0" anchor="ctr">
            <a:noAutofit/>
          </a:bodyPr>
          <a:lstStyle/>
          <a:p>
            <a:r>
              <a:rPr lang="en-GB" b="1" dirty="0" smtClean="0">
                <a:latin typeface="+mj-lt"/>
              </a:rPr>
              <a:t>[16]</a:t>
            </a:r>
          </a:p>
        </p:txBody>
      </p:sp>
    </p:spTree>
    <p:custDataLst>
      <p:tags r:id="rId1"/>
    </p:custDataLst>
    <p:extLst>
      <p:ext uri="{BB962C8B-B14F-4D97-AF65-F5344CB8AC3E}">
        <p14:creationId xmlns:p14="http://schemas.microsoft.com/office/powerpoint/2010/main" val="212701834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dirty="0"/>
              <a:t>S</a:t>
            </a:r>
            <a:r>
              <a:rPr lang="en-GB" dirty="0" smtClean="0"/>
              <a:t>tructure </a:t>
            </a:r>
            <a:r>
              <a:rPr lang="en-GB" dirty="0"/>
              <a:t>of </a:t>
            </a:r>
            <a:r>
              <a:rPr lang="en-GB" dirty="0" smtClean="0"/>
              <a:t>reading </a:t>
            </a:r>
            <a:r>
              <a:rPr lang="en-GB" dirty="0"/>
              <a:t>apps </a:t>
            </a:r>
            <a:r>
              <a:rPr lang="en-GB" dirty="0" smtClean="0"/>
              <a:t>(2/4</a:t>
            </a:r>
            <a:r>
              <a:rPr lang="en-GB" dirty="0"/>
              <a:t>)</a:t>
            </a:r>
          </a:p>
        </p:txBody>
      </p:sp>
      <p:pic>
        <p:nvPicPr>
          <p:cNvPr id="10" name="1 - Εικόνα" descr="reading application screenshot.&#10;"/>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127" y="1828800"/>
            <a:ext cx="4038600" cy="334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 - Εικόνα" descr="reading application screenshot.&#10;"/>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66310" y="1828800"/>
            <a:ext cx="4038600" cy="334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260899" y="5401856"/>
            <a:ext cx="622201" cy="360040"/>
          </a:xfrm>
          <a:prstGeom prst="rect">
            <a:avLst/>
          </a:prstGeom>
        </p:spPr>
        <p:txBody>
          <a:bodyPr vert="horz" wrap="square" lIns="91440" tIns="45720" rIns="91440" bIns="45720" rtlCol="0" anchor="ctr">
            <a:noAutofit/>
          </a:bodyPr>
          <a:lstStyle/>
          <a:p>
            <a:r>
              <a:rPr lang="en-GB" b="1" dirty="0" smtClean="0">
                <a:latin typeface="+mj-lt"/>
              </a:rPr>
              <a:t>[16]</a:t>
            </a:r>
          </a:p>
        </p:txBody>
      </p:sp>
    </p:spTree>
    <p:custDataLst>
      <p:tags r:id="rId1"/>
    </p:custDataLst>
    <p:extLst>
      <p:ext uri="{BB962C8B-B14F-4D97-AF65-F5344CB8AC3E}">
        <p14:creationId xmlns:p14="http://schemas.microsoft.com/office/powerpoint/2010/main" val="14953725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smtClean="0"/>
              <a:t>1. </a:t>
            </a:r>
            <a:r>
              <a:rPr lang="en-GB" dirty="0" err="1" smtClean="0"/>
              <a:t>Edugames</a:t>
            </a:r>
            <a:endParaRPr lang="en-GB" dirty="0"/>
          </a:p>
        </p:txBody>
      </p:sp>
      <p:sp>
        <p:nvSpPr>
          <p:cNvPr id="5" name="Θέση κειμένου 4"/>
          <p:cNvSpPr>
            <a:spLocks noGrp="1"/>
          </p:cNvSpPr>
          <p:nvPr>
            <p:ph type="body" idx="1"/>
          </p:nvPr>
        </p:nvSpPr>
        <p:spPr/>
        <p:txBody>
          <a:bodyPr/>
          <a:lstStyle/>
          <a:p>
            <a:endParaRPr lang="en-GB"/>
          </a:p>
        </p:txBody>
      </p:sp>
    </p:spTree>
    <p:extLst>
      <p:ext uri="{BB962C8B-B14F-4D97-AF65-F5344CB8AC3E}">
        <p14:creationId xmlns:p14="http://schemas.microsoft.com/office/powerpoint/2010/main" val="331996794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dirty="0"/>
              <a:t>S</a:t>
            </a:r>
            <a:r>
              <a:rPr lang="en-GB" dirty="0" smtClean="0"/>
              <a:t>tructure </a:t>
            </a:r>
            <a:r>
              <a:rPr lang="en-GB" dirty="0"/>
              <a:t>of </a:t>
            </a:r>
            <a:r>
              <a:rPr lang="en-GB" dirty="0" smtClean="0"/>
              <a:t>reading </a:t>
            </a:r>
            <a:r>
              <a:rPr lang="en-GB" dirty="0"/>
              <a:t>apps </a:t>
            </a:r>
            <a:r>
              <a:rPr lang="en-GB" dirty="0" smtClean="0"/>
              <a:t>(3/4</a:t>
            </a:r>
            <a:r>
              <a:rPr lang="en-GB" dirty="0"/>
              <a:t>)</a:t>
            </a:r>
          </a:p>
        </p:txBody>
      </p:sp>
      <p:pic>
        <p:nvPicPr>
          <p:cNvPr id="5" name="2 - Εικόνα" descr="reading application screenshot.&#10;"/>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57200" y="1828800"/>
            <a:ext cx="4038600" cy="333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 - Εικόνα" descr="reading application screenshot.&#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4648200" y="1828800"/>
            <a:ext cx="4038600" cy="337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260899" y="5401856"/>
            <a:ext cx="622201" cy="360040"/>
          </a:xfrm>
          <a:prstGeom prst="rect">
            <a:avLst/>
          </a:prstGeom>
        </p:spPr>
        <p:txBody>
          <a:bodyPr vert="horz" wrap="square" lIns="91440" tIns="45720" rIns="91440" bIns="45720" rtlCol="0" anchor="ctr">
            <a:noAutofit/>
          </a:bodyPr>
          <a:lstStyle/>
          <a:p>
            <a:r>
              <a:rPr lang="en-GB" b="1" dirty="0" smtClean="0">
                <a:latin typeface="+mj-lt"/>
              </a:rPr>
              <a:t>[16]</a:t>
            </a:r>
          </a:p>
        </p:txBody>
      </p:sp>
    </p:spTree>
    <p:custDataLst>
      <p:tags r:id="rId1"/>
    </p:custDataLst>
    <p:extLst>
      <p:ext uri="{BB962C8B-B14F-4D97-AF65-F5344CB8AC3E}">
        <p14:creationId xmlns:p14="http://schemas.microsoft.com/office/powerpoint/2010/main" val="185569138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GB" dirty="0"/>
              <a:t>S</a:t>
            </a:r>
            <a:r>
              <a:rPr lang="en-GB" dirty="0" smtClean="0"/>
              <a:t>tructure </a:t>
            </a:r>
            <a:r>
              <a:rPr lang="en-GB" dirty="0"/>
              <a:t>of </a:t>
            </a:r>
            <a:r>
              <a:rPr lang="en-GB" dirty="0" smtClean="0"/>
              <a:t>reading </a:t>
            </a:r>
            <a:r>
              <a:rPr lang="en-GB" dirty="0"/>
              <a:t>apps </a:t>
            </a:r>
            <a:r>
              <a:rPr lang="en-GB" dirty="0" smtClean="0"/>
              <a:t>(4/4</a:t>
            </a:r>
            <a:r>
              <a:rPr lang="en-GB" dirty="0"/>
              <a:t>)</a:t>
            </a:r>
          </a:p>
        </p:txBody>
      </p:sp>
      <p:pic>
        <p:nvPicPr>
          <p:cNvPr id="5" name="2 - Εικόνα" descr="reading application screenshot.&#10;"/>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43698" y="1827969"/>
            <a:ext cx="4038600" cy="337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1 - Εικόνα" descr="reading application screenshot."/>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34698" y="1828800"/>
            <a:ext cx="4038600" cy="334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260899" y="5401856"/>
            <a:ext cx="622201" cy="360040"/>
          </a:xfrm>
          <a:prstGeom prst="rect">
            <a:avLst/>
          </a:prstGeom>
        </p:spPr>
        <p:txBody>
          <a:bodyPr vert="horz" wrap="square" lIns="91440" tIns="45720" rIns="91440" bIns="45720" rtlCol="0" anchor="ctr">
            <a:noAutofit/>
          </a:bodyPr>
          <a:lstStyle/>
          <a:p>
            <a:r>
              <a:rPr lang="en-GB" b="1" dirty="0" smtClean="0">
                <a:latin typeface="+mj-lt"/>
              </a:rPr>
              <a:t>[16]</a:t>
            </a:r>
          </a:p>
        </p:txBody>
      </p:sp>
    </p:spTree>
    <p:custDataLst>
      <p:tags r:id="rId1"/>
    </p:custDataLst>
    <p:extLst>
      <p:ext uri="{BB962C8B-B14F-4D97-AF65-F5344CB8AC3E}">
        <p14:creationId xmlns:p14="http://schemas.microsoft.com/office/powerpoint/2010/main" val="144527666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GB" dirty="0" smtClean="0"/>
              <a:t>Example of a reading app</a:t>
            </a:r>
            <a:endParaRPr lang="en-GB" dirty="0"/>
          </a:p>
        </p:txBody>
      </p:sp>
      <p:pic>
        <p:nvPicPr>
          <p:cNvPr id="8" name="Picture 1" descr="screenshot of a reading application.">
            <a:hlinkClick r:id="rId3"/>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t="7580" b="-422"/>
          <a:stretch/>
        </p:blipFill>
        <p:spPr bwMode="auto">
          <a:xfrm>
            <a:off x="2081669" y="1523600"/>
            <a:ext cx="4907637"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Θέση κειμένου 6"/>
          <p:cNvSpPr>
            <a:spLocks noGrp="1"/>
          </p:cNvSpPr>
          <p:nvPr>
            <p:ph type="body" sz="half" idx="2"/>
          </p:nvPr>
        </p:nvSpPr>
        <p:spPr>
          <a:xfrm>
            <a:off x="2081668" y="5661248"/>
            <a:ext cx="5197019" cy="510952"/>
          </a:xfrm>
        </p:spPr>
        <p:txBody>
          <a:bodyPr/>
          <a:lstStyle/>
          <a:p>
            <a:r>
              <a:rPr lang="en-GB" dirty="0"/>
              <a:t>Reading activity - Air traffic </a:t>
            </a:r>
            <a:r>
              <a:rPr lang="en-GB" dirty="0" smtClean="0"/>
              <a:t>controller</a:t>
            </a:r>
            <a:r>
              <a:rPr lang="en-GB" dirty="0"/>
              <a:t> </a:t>
            </a:r>
            <a:r>
              <a:rPr lang="en-GB" dirty="0" smtClean="0"/>
              <a:t>(</a:t>
            </a:r>
            <a:r>
              <a:rPr lang="en-GB" dirty="0" smtClean="0">
                <a:hlinkClick r:id="rId3"/>
              </a:rPr>
              <a:t>Link</a:t>
            </a:r>
            <a:r>
              <a:rPr lang="en-GB" dirty="0" smtClean="0"/>
              <a:t>)</a:t>
            </a:r>
            <a:endParaRPr lang="en-GB" dirty="0"/>
          </a:p>
        </p:txBody>
      </p:sp>
      <p:sp>
        <p:nvSpPr>
          <p:cNvPr id="6" name="TextBox 5"/>
          <p:cNvSpPr txBox="1"/>
          <p:nvPr/>
        </p:nvSpPr>
        <p:spPr>
          <a:xfrm>
            <a:off x="6989306" y="5185689"/>
            <a:ext cx="622201" cy="360040"/>
          </a:xfrm>
          <a:prstGeom prst="rect">
            <a:avLst/>
          </a:prstGeom>
        </p:spPr>
        <p:txBody>
          <a:bodyPr vert="horz" wrap="square" lIns="91440" tIns="45720" rIns="91440" bIns="45720" rtlCol="0" anchor="ctr">
            <a:noAutofit/>
          </a:bodyPr>
          <a:lstStyle/>
          <a:p>
            <a:r>
              <a:rPr lang="en-GB" b="1" dirty="0" smtClean="0">
                <a:latin typeface="+mj-lt"/>
              </a:rPr>
              <a:t>[17]</a:t>
            </a:r>
          </a:p>
        </p:txBody>
      </p:sp>
    </p:spTree>
    <p:custDataLst>
      <p:tags r:id="rId1"/>
    </p:custDataLst>
    <p:extLst>
      <p:ext uri="{BB962C8B-B14F-4D97-AF65-F5344CB8AC3E}">
        <p14:creationId xmlns:p14="http://schemas.microsoft.com/office/powerpoint/2010/main" val="393013208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l-GR" dirty="0" smtClean="0"/>
              <a:t>Financing</a:t>
            </a:r>
          </a:p>
        </p:txBody>
      </p:sp>
      <p:sp>
        <p:nvSpPr>
          <p:cNvPr id="32771" name="Content Placeholder 2"/>
          <p:cNvSpPr>
            <a:spLocks noGrp="1"/>
          </p:cNvSpPr>
          <p:nvPr>
            <p:ph idx="1"/>
          </p:nvPr>
        </p:nvSpPr>
        <p:spPr>
          <a:xfrm>
            <a:off x="457200" y="1341438"/>
            <a:ext cx="8229600" cy="4525962"/>
          </a:xfrm>
        </p:spPr>
        <p:txBody>
          <a:bodyPr/>
          <a:lstStyle/>
          <a:p>
            <a:r>
              <a:rPr lang="en-GB" altLang="el-GR" sz="2000" dirty="0" smtClean="0"/>
              <a:t>The present educational material has been developed as part of the educational work of the instructor.</a:t>
            </a:r>
          </a:p>
          <a:p>
            <a:r>
              <a:rPr lang="en-GB" altLang="el-GR" sz="2000" dirty="0" smtClean="0"/>
              <a:t>The project “Open Academic Courses of the University of Athens” has only financed the reform of the educational material. </a:t>
            </a:r>
          </a:p>
          <a:p>
            <a:r>
              <a:rPr lang="en-GB" altLang="el-GR" sz="2000" dirty="0" smtClean="0"/>
              <a:t>The project is implemented under the operational program “Education and Lifelong Learning” and funded by the European Union (European Social Fund) and National Resources. </a:t>
            </a:r>
            <a:endParaRPr lang="el-GR" altLang="el-GR" sz="2000" dirty="0" smtClean="0"/>
          </a:p>
        </p:txBody>
      </p:sp>
      <p:pic>
        <p:nvPicPr>
          <p:cNvPr id="5" name="Εικόνα 4" descr="project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663" y="4293096"/>
            <a:ext cx="5400675" cy="1285875"/>
          </a:xfrm>
          <a:prstGeom prst="rect">
            <a:avLst/>
          </a:prstGeom>
          <a:noFill/>
          <a:ln>
            <a:noFill/>
          </a:ln>
        </p:spPr>
      </p:pic>
    </p:spTree>
    <p:custDataLst>
      <p:tags r:id="rId1"/>
    </p:custDataLst>
    <p:extLst>
      <p:ext uri="{BB962C8B-B14F-4D97-AF65-F5344CB8AC3E}">
        <p14:creationId xmlns:p14="http://schemas.microsoft.com/office/powerpoint/2010/main" val="385130329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p:cNvSpPr>
            <a:spLocks noGrp="1"/>
          </p:cNvSpPr>
          <p:nvPr>
            <p:ph type="title"/>
          </p:nvPr>
        </p:nvSpPr>
        <p:spPr/>
        <p:txBody>
          <a:bodyPr/>
          <a:lstStyle/>
          <a:p>
            <a:pPr eaLnBrk="1" hangingPunct="1"/>
            <a:r>
              <a:rPr lang="en-GB" altLang="en-US" sz="4400" dirty="0" smtClean="0"/>
              <a:t>Notes</a:t>
            </a:r>
          </a:p>
        </p:txBody>
      </p:sp>
      <p:sp>
        <p:nvSpPr>
          <p:cNvPr id="69635" name="Text Placeholder 4"/>
          <p:cNvSpPr>
            <a:spLocks noGrp="1"/>
          </p:cNvSpPr>
          <p:nvPr>
            <p:ph type="body" idx="1"/>
          </p:nvPr>
        </p:nvSpPr>
        <p:spPr/>
        <p:txBody>
          <a:bodyPr/>
          <a:lstStyle/>
          <a:p>
            <a:pPr eaLnBrk="1" hangingPunct="1"/>
            <a:endParaRPr lang="en-US" altLang="en-US" smtClean="0"/>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title"/>
          </p:nvPr>
        </p:nvSpPr>
        <p:spPr>
          <a:xfrm>
            <a:off x="0" y="274638"/>
            <a:ext cx="9144000" cy="1143000"/>
          </a:xfrm>
        </p:spPr>
        <p:txBody>
          <a:bodyPr/>
          <a:lstStyle/>
          <a:p>
            <a:pPr eaLnBrk="1" hangingPunct="1"/>
            <a:r>
              <a:rPr lang="en-GB" altLang="en-US" dirty="0" smtClean="0">
                <a:solidFill>
                  <a:schemeClr val="accent1"/>
                </a:solidFill>
              </a:rPr>
              <a:t>Note on History of Published Version </a:t>
            </a:r>
          </a:p>
        </p:txBody>
      </p:sp>
      <p:sp>
        <p:nvSpPr>
          <p:cNvPr id="71683" name="Content Placeholder 4"/>
          <p:cNvSpPr>
            <a:spLocks noGrp="1"/>
          </p:cNvSpPr>
          <p:nvPr>
            <p:ph idx="1"/>
          </p:nvPr>
        </p:nvSpPr>
        <p:spPr>
          <a:xfrm>
            <a:off x="234950" y="1557338"/>
            <a:ext cx="8585200" cy="4525962"/>
          </a:xfrm>
        </p:spPr>
        <p:txBody>
          <a:bodyPr/>
          <a:lstStyle/>
          <a:p>
            <a:pPr marL="0" indent="0" eaLnBrk="1" hangingPunct="1">
              <a:buFont typeface="Arial" panose="020B0604020202020204" pitchFamily="34" charset="0"/>
              <a:buNone/>
            </a:pPr>
            <a:r>
              <a:rPr lang="en-GB" altLang="en-US" sz="2000" dirty="0" smtClean="0"/>
              <a:t>The present work is the edition</a:t>
            </a:r>
            <a:r>
              <a:rPr lang="en-GB" altLang="en-US" dirty="0" smtClean="0"/>
              <a:t> </a:t>
            </a:r>
            <a:r>
              <a:rPr lang="en-GB" altLang="en-US" sz="2000" dirty="0" smtClean="0"/>
              <a:t>1.0.  </a:t>
            </a:r>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GB" altLang="en-US" dirty="0" smtClean="0">
                <a:solidFill>
                  <a:schemeClr val="accent1"/>
                </a:solidFill>
              </a:rPr>
              <a:t>Reference Note </a:t>
            </a:r>
          </a:p>
        </p:txBody>
      </p:sp>
      <p:sp>
        <p:nvSpPr>
          <p:cNvPr id="73731" name="Content Placeholder 2"/>
          <p:cNvSpPr>
            <a:spLocks noGrp="1"/>
          </p:cNvSpPr>
          <p:nvPr>
            <p:ph idx="1"/>
          </p:nvPr>
        </p:nvSpPr>
        <p:spPr/>
        <p:txBody>
          <a:bodyPr/>
          <a:lstStyle/>
          <a:p>
            <a:pPr marL="0" indent="0">
              <a:buNone/>
            </a:pPr>
            <a:r>
              <a:rPr lang="en-GB" altLang="en-US" sz="2000" dirty="0" smtClean="0"/>
              <a:t>Copyright National and </a:t>
            </a:r>
            <a:r>
              <a:rPr lang="en-GB" altLang="en-US" sz="2000" dirty="0" err="1" smtClean="0"/>
              <a:t>Kapodistrian</a:t>
            </a:r>
            <a:r>
              <a:rPr lang="en-GB" altLang="en-US" sz="2000" dirty="0" smtClean="0"/>
              <a:t> University of Athens, Bessie </a:t>
            </a:r>
            <a:r>
              <a:rPr lang="en-GB" altLang="en-US" sz="2000" dirty="0" err="1" smtClean="0"/>
              <a:t>Mitsikopoulou</a:t>
            </a:r>
            <a:r>
              <a:rPr lang="en-GB" altLang="en-US" sz="2000" dirty="0" smtClean="0"/>
              <a:t> 2014. Bessie </a:t>
            </a:r>
            <a:r>
              <a:rPr lang="en-GB" altLang="en-US" sz="2000" dirty="0" err="1" smtClean="0"/>
              <a:t>Mitsikopoulou</a:t>
            </a:r>
            <a:r>
              <a:rPr lang="en-GB" altLang="en-US" sz="2000" dirty="0" smtClean="0"/>
              <a:t>. “English and Digital Literacies. Instructional Materials for the Digital Enrichment of Greek EFL textbooks”.</a:t>
            </a:r>
            <a:r>
              <a:rPr lang="en-GB" altLang="en-US" sz="2000" dirty="0" smtClean="0">
                <a:solidFill>
                  <a:srgbClr val="FF0000"/>
                </a:solidFill>
              </a:rPr>
              <a:t> </a:t>
            </a:r>
            <a:r>
              <a:rPr lang="en-GB" altLang="en-US" sz="2000" dirty="0" smtClean="0"/>
              <a:t>Edition: 1.0. Athens 2014. </a:t>
            </a:r>
            <a:r>
              <a:rPr lang="en-US" altLang="en-US" sz="2000" dirty="0" smtClean="0"/>
              <a:t>Available </a:t>
            </a:r>
            <a:r>
              <a:rPr lang="en-US" altLang="en-US" sz="2000" dirty="0"/>
              <a:t>at:</a:t>
            </a:r>
            <a:r>
              <a:rPr lang="el-GR" altLang="en-US" sz="2000" dirty="0"/>
              <a:t> </a:t>
            </a:r>
            <a:r>
              <a:rPr lang="en-GB" altLang="en-US" sz="2000" dirty="0">
                <a:hlinkClick r:id="rId4" tooltip="English and Digital Literacies Open Online Course"/>
              </a:rPr>
              <a:t>http://opencourses.uoa.gr/courses/ENL10/</a:t>
            </a:r>
            <a:r>
              <a:rPr lang="en-GB" altLang="en-US" sz="2000" dirty="0"/>
              <a:t>. </a:t>
            </a:r>
            <a:endParaRPr lang="en-GB" altLang="en-US" sz="2000" dirty="0" smtClean="0"/>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61925"/>
            <a:ext cx="8229600" cy="1143000"/>
          </a:xfrm>
        </p:spPr>
        <p:txBody>
          <a:bodyPr/>
          <a:lstStyle/>
          <a:p>
            <a:r>
              <a:rPr lang="en-GB" altLang="el-GR" dirty="0" smtClean="0">
                <a:solidFill>
                  <a:schemeClr val="accent1"/>
                </a:solidFill>
              </a:rPr>
              <a:t>Licensing Note </a:t>
            </a:r>
          </a:p>
        </p:txBody>
      </p:sp>
      <p:sp>
        <p:nvSpPr>
          <p:cNvPr id="36867" name="Content Placeholder 2"/>
          <p:cNvSpPr>
            <a:spLocks noGrp="1"/>
          </p:cNvSpPr>
          <p:nvPr>
            <p:ph idx="1"/>
          </p:nvPr>
        </p:nvSpPr>
        <p:spPr>
          <a:xfrm>
            <a:off x="107950" y="765175"/>
            <a:ext cx="8928100" cy="1439863"/>
          </a:xfrm>
        </p:spPr>
        <p:txBody>
          <a:bodyPr>
            <a:noAutofit/>
          </a:bodyPr>
          <a:lstStyle/>
          <a:p>
            <a:pPr marL="0" indent="0">
              <a:buNone/>
            </a:pPr>
            <a:r>
              <a:rPr lang="en-GB" altLang="el-GR" sz="1900" dirty="0" smtClean="0"/>
              <a:t>The current material is available under the Creative Commons Attribution-</a:t>
            </a:r>
            <a:r>
              <a:rPr lang="en-GB" altLang="el-GR" sz="1900" dirty="0" err="1" smtClean="0"/>
              <a:t>NonCommercial</a:t>
            </a:r>
            <a:r>
              <a:rPr lang="en-GB" altLang="el-GR" sz="1900" dirty="0" smtClean="0"/>
              <a:t>-</a:t>
            </a:r>
            <a:r>
              <a:rPr lang="en-GB" altLang="el-GR" sz="1900" dirty="0" err="1" smtClean="0"/>
              <a:t>ShareAlike</a:t>
            </a:r>
            <a:r>
              <a:rPr lang="en-GB" altLang="el-GR" sz="1900" dirty="0" smtClean="0"/>
              <a:t> 4.0 International license or later International Edition.  The individual works of third parties are excluded, e.g. photographs, diagrams etc. They are contained therein and covered under their conditions of use in the section «Use of Third Parties Work Note»</a:t>
            </a:r>
            <a:r>
              <a:rPr lang="el-GR" altLang="el-GR" sz="1900" dirty="0" smtClean="0"/>
              <a:t>.</a:t>
            </a:r>
            <a:endParaRPr lang="en-GB" altLang="el-GR" sz="1900" dirty="0" smtClean="0"/>
          </a:p>
          <a:p>
            <a:pPr marL="0" indent="0">
              <a:buNone/>
            </a:pPr>
            <a:endParaRPr lang="en-GB" altLang="el-GR" sz="2400" dirty="0" smtClean="0"/>
          </a:p>
          <a:p>
            <a:pPr marL="0" indent="0">
              <a:buFont typeface="Arial" panose="020B0604020202020204" pitchFamily="34" charset="0"/>
              <a:buNone/>
            </a:pPr>
            <a:endParaRPr lang="en-GB" altLang="el-GR" sz="2000" dirty="0" smtClean="0"/>
          </a:p>
        </p:txBody>
      </p:sp>
      <p:pic>
        <p:nvPicPr>
          <p:cNvPr id="3686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l-GR" dirty="0" smtClean="0"/>
              <a:t>[1] http://creativecommons.org/licenses/by-nc-sa/4.0/ </a:t>
            </a:r>
          </a:p>
          <a:p>
            <a:endParaRPr lang="en-GB" altLang="el-GR" dirty="0" smtClean="0"/>
          </a:p>
          <a:p>
            <a:r>
              <a:rPr lang="en-GB" altLang="el-GR" dirty="0" smtClean="0"/>
              <a:t>As Non-Commercial is defined the use that:</a:t>
            </a:r>
          </a:p>
          <a:p>
            <a:pPr marL="285750" indent="-285750">
              <a:buFont typeface="Arial" panose="020B0604020202020204" pitchFamily="34" charset="0"/>
              <a:buChar char="•"/>
            </a:pPr>
            <a:r>
              <a:rPr lang="en-GB" altLang="el-GR" dirty="0" smtClean="0"/>
              <a:t>Does not involve direct or indirect financial benefits from the use of the work for the distributor of the work and the license holder</a:t>
            </a:r>
            <a:r>
              <a:rPr lang="el-GR" altLang="el-GR" dirty="0" smtClean="0"/>
              <a:t>.</a:t>
            </a:r>
            <a:endParaRPr lang="en-GB" altLang="el-GR" dirty="0" smtClean="0"/>
          </a:p>
          <a:p>
            <a:pPr marL="285750" indent="-285750">
              <a:buFont typeface="Arial" panose="020B0604020202020204" pitchFamily="34" charset="0"/>
              <a:buChar char="•"/>
            </a:pPr>
            <a:r>
              <a:rPr lang="en-GB" altLang="el-GR" dirty="0" smtClean="0"/>
              <a:t>Does not include financial transaction as a condition for  the use or access  to the work</a:t>
            </a:r>
            <a:r>
              <a:rPr lang="el-GR" altLang="el-GR" dirty="0" smtClean="0"/>
              <a:t>.</a:t>
            </a:r>
            <a:r>
              <a:rPr lang="en-GB" altLang="el-GR" dirty="0" smtClean="0"/>
              <a:t> </a:t>
            </a:r>
          </a:p>
          <a:p>
            <a:pPr marL="285750" indent="-285750">
              <a:buFont typeface="Arial" panose="020B0604020202020204" pitchFamily="34" charset="0"/>
              <a:buChar char="•"/>
            </a:pPr>
            <a:r>
              <a:rPr lang="en-GB" altLang="el-GR" dirty="0" smtClean="0"/>
              <a:t>Does not confer to the distributor and license holder of the work  indirect financial benefit (e.g. advertisements) from the viewing of the work on website</a:t>
            </a:r>
            <a:r>
              <a:rPr lang="en-GB" altLang="el-GR" dirty="0" smtClean="0">
                <a:latin typeface="Arial" panose="020B0604020202020204" pitchFamily="34" charset="0"/>
              </a:rPr>
              <a:t> </a:t>
            </a:r>
            <a:r>
              <a:rPr lang="el-GR" altLang="el-GR" dirty="0" smtClean="0">
                <a:latin typeface="Arial" panose="020B0604020202020204" pitchFamily="34" charset="0"/>
              </a:rPr>
              <a:t>.</a:t>
            </a:r>
            <a:endParaRPr lang="en-GB" altLang="el-GR" dirty="0" smtClean="0"/>
          </a:p>
          <a:p>
            <a:pPr>
              <a:buFont typeface="Arial" panose="020B0604020202020204" pitchFamily="34" charset="0"/>
              <a:buChar char="•"/>
            </a:pPr>
            <a:endParaRPr lang="en-GB" altLang="el-GR" dirty="0" smtClean="0"/>
          </a:p>
          <a:p>
            <a:r>
              <a:rPr lang="en-GB" altLang="el-GR" dirty="0" smtClean="0"/>
              <a:t>The copyright holder may give to the license holder a separate license to use the work for commercial use, if requested. </a:t>
            </a:r>
            <a:endParaRPr lang="en-GB" altLang="el-GR" dirty="0"/>
          </a:p>
        </p:txBody>
      </p:sp>
    </p:spTree>
    <p:custDataLst>
      <p:tags r:id="rId1"/>
    </p:custDataLst>
    <p:extLst>
      <p:ext uri="{BB962C8B-B14F-4D97-AF65-F5344CB8AC3E}">
        <p14:creationId xmlns:p14="http://schemas.microsoft.com/office/powerpoint/2010/main" val="39518640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l-GR" dirty="0" smtClean="0"/>
              <a:t>Preservation Notices</a:t>
            </a:r>
          </a:p>
        </p:txBody>
      </p:sp>
      <p:sp>
        <p:nvSpPr>
          <p:cNvPr id="3" name="Content Placeholder 2"/>
          <p:cNvSpPr>
            <a:spLocks noGrp="1"/>
          </p:cNvSpPr>
          <p:nvPr>
            <p:ph idx="1"/>
          </p:nvPr>
        </p:nvSpPr>
        <p:spPr>
          <a:xfrm>
            <a:off x="463550" y="1557338"/>
            <a:ext cx="8229600" cy="4525962"/>
          </a:xfrm>
        </p:spPr>
        <p:txBody>
          <a:bodyPr>
            <a:normAutofit/>
          </a:bodyPr>
          <a:lstStyle/>
          <a:p>
            <a:pPr marL="0" indent="0">
              <a:buFont typeface="Arial" panose="020B0604020202020204" pitchFamily="34" charset="0"/>
              <a:buNone/>
            </a:pPr>
            <a:r>
              <a:rPr lang="en-GB" altLang="el-GR" sz="2400" dirty="0" smtClean="0"/>
              <a:t>Any reproduction or adaptation of the material should include: </a:t>
            </a:r>
          </a:p>
          <a:p>
            <a:pPr lvl="1">
              <a:buFont typeface="Wingdings" panose="05000000000000000000" pitchFamily="2" charset="2"/>
              <a:buChar char="§"/>
            </a:pPr>
            <a:r>
              <a:rPr lang="en-GB" altLang="el-GR" sz="2000" dirty="0" smtClean="0"/>
              <a:t>the Reference  Note</a:t>
            </a:r>
            <a:r>
              <a:rPr lang="el-GR" altLang="el-GR" sz="2000" dirty="0" smtClean="0"/>
              <a:t>,</a:t>
            </a:r>
            <a:r>
              <a:rPr lang="en-GB" altLang="el-GR" dirty="0" smtClean="0"/>
              <a:t> </a:t>
            </a:r>
            <a:endParaRPr lang="en-GB" altLang="el-GR" sz="2000" dirty="0" smtClean="0"/>
          </a:p>
          <a:p>
            <a:pPr lvl="1">
              <a:buFont typeface="Wingdings" panose="05000000000000000000" pitchFamily="2" charset="2"/>
              <a:buChar char="§"/>
            </a:pPr>
            <a:r>
              <a:rPr lang="en-GB" altLang="el-GR" sz="2000" dirty="0" smtClean="0"/>
              <a:t>the Licensing Note</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declaration of Notices Preservation</a:t>
            </a:r>
            <a:r>
              <a:rPr lang="el-GR" altLang="el-GR" sz="2000" dirty="0" smtClean="0"/>
              <a:t>,</a:t>
            </a:r>
            <a:endParaRPr lang="en-GB" altLang="el-GR" sz="2000" dirty="0" smtClean="0"/>
          </a:p>
          <a:p>
            <a:pPr lvl="1">
              <a:buFont typeface="Wingdings" panose="05000000000000000000" pitchFamily="2" charset="2"/>
              <a:buChar char="§"/>
            </a:pPr>
            <a:r>
              <a:rPr lang="en-GB" altLang="el-GR" sz="2000" dirty="0"/>
              <a:t>the Use of Third Parties Work Note (if available</a:t>
            </a:r>
            <a:r>
              <a:rPr lang="en-GB" altLang="el-GR" sz="2000" dirty="0" smtClean="0"/>
              <a:t>), </a:t>
            </a:r>
            <a:endParaRPr lang="en-GB" altLang="el-GR" sz="2000" dirty="0"/>
          </a:p>
          <a:p>
            <a:pPr marL="0" indent="0">
              <a:buFont typeface="Arial" panose="020B0604020202020204" pitchFamily="34" charset="0"/>
              <a:buNone/>
            </a:pPr>
            <a:r>
              <a:rPr lang="en-GB" altLang="el-GR" sz="2400" dirty="0" smtClean="0"/>
              <a:t>together with the accompanied URLs.</a:t>
            </a:r>
          </a:p>
          <a:p>
            <a:pPr marL="0" indent="0"/>
            <a:endParaRPr lang="en-GB" altLang="el-GR" sz="2000" dirty="0" smtClean="0"/>
          </a:p>
        </p:txBody>
      </p:sp>
    </p:spTree>
    <p:custDataLst>
      <p:tags r:id="rId1"/>
    </p:custDataLst>
    <p:extLst>
      <p:ext uri="{BB962C8B-B14F-4D97-AF65-F5344CB8AC3E}">
        <p14:creationId xmlns:p14="http://schemas.microsoft.com/office/powerpoint/2010/main" val="400906692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(1/4)</a:t>
            </a:r>
          </a:p>
        </p:txBody>
      </p:sp>
      <p:sp>
        <p:nvSpPr>
          <p:cNvPr id="79875" name="Content Placeholder 2"/>
          <p:cNvSpPr>
            <a:spLocks noGrp="1"/>
          </p:cNvSpPr>
          <p:nvPr>
            <p:ph idx="1"/>
          </p:nvPr>
        </p:nvSpPr>
        <p:spPr/>
        <p:txBody>
          <a:bodyPr/>
          <a:lstStyle/>
          <a:p>
            <a:pPr marL="0" indent="0" eaLnBrk="1" hangingPunct="1">
              <a:buFont typeface="Arial" panose="020B0604020202020204" pitchFamily="34" charset="0"/>
              <a:buNone/>
            </a:pPr>
            <a:r>
              <a:rPr lang="en-GB" altLang="en-US" sz="2000" dirty="0" smtClean="0"/>
              <a:t>This work makes use of the following works:</a:t>
            </a:r>
          </a:p>
          <a:p>
            <a:pPr marL="0" indent="0">
              <a:buNone/>
            </a:pPr>
            <a:r>
              <a:rPr lang="en-GB" sz="2000" dirty="0" smtClean="0"/>
              <a:t>Image 1: </a:t>
            </a:r>
            <a:r>
              <a:rPr lang="en-GB" sz="2000" u="sng" dirty="0" smtClean="0">
                <a:hlinkClick r:id="rId4"/>
              </a:rPr>
              <a:t>Unit 1 – Lesson 2</a:t>
            </a:r>
            <a:r>
              <a:rPr lang="en-GB" sz="2000" dirty="0" smtClean="0"/>
              <a:t> from Think Teen Enriched Digital Textbook (B Gymnasium – Advanced), Copyright Computer Technology Institute, Digital School Project.</a:t>
            </a:r>
          </a:p>
          <a:p>
            <a:pPr marL="0" indent="0">
              <a:buNone/>
            </a:pPr>
            <a:r>
              <a:rPr lang="en-GB" sz="2000" dirty="0" smtClean="0"/>
              <a:t>Image 2: </a:t>
            </a:r>
            <a:r>
              <a:rPr lang="en-GB" sz="2000" u="sng" dirty="0" err="1" smtClean="0">
                <a:hlinkClick r:id="rId5"/>
              </a:rPr>
              <a:t>Edugames</a:t>
            </a:r>
            <a:r>
              <a:rPr lang="en-GB" sz="2000" u="sng" dirty="0" smtClean="0">
                <a:hlinkClick r:id="rId5"/>
              </a:rPr>
              <a:t> </a:t>
            </a:r>
            <a:r>
              <a:rPr lang="en-GB" sz="2000" dirty="0" smtClean="0"/>
              <a:t> for Gymnasium, Copyright Computer Technology Institute, </a:t>
            </a:r>
            <a:r>
              <a:rPr lang="en-GB" sz="2000" dirty="0" smtClean="0">
                <a:hlinkClick r:id="rId6"/>
              </a:rPr>
              <a:t>Creative Commons Attribution-</a:t>
            </a:r>
            <a:r>
              <a:rPr lang="en-GB" sz="2000" dirty="0" err="1" smtClean="0">
                <a:hlinkClick r:id="rId6"/>
              </a:rPr>
              <a:t>NonCommercial</a:t>
            </a:r>
            <a:r>
              <a:rPr lang="en-GB" sz="2000" dirty="0" smtClean="0">
                <a:hlinkClick r:id="rId6"/>
              </a:rPr>
              <a:t>-</a:t>
            </a:r>
            <a:r>
              <a:rPr lang="en-GB" sz="2000" dirty="0" err="1" smtClean="0">
                <a:hlinkClick r:id="rId6"/>
              </a:rPr>
              <a:t>ShareAlike</a:t>
            </a:r>
            <a:r>
              <a:rPr lang="en-GB" sz="2000" dirty="0" smtClean="0">
                <a:hlinkClick r:id="rId6"/>
              </a:rPr>
              <a:t> Greece 3.0</a:t>
            </a:r>
            <a:r>
              <a:rPr lang="en-GB" sz="2000" dirty="0" smtClean="0"/>
              <a:t>, </a:t>
            </a:r>
            <a:r>
              <a:rPr lang="en-GB" sz="2000" dirty="0" err="1" smtClean="0"/>
              <a:t>Photodentro</a:t>
            </a:r>
            <a:r>
              <a:rPr lang="en-GB" sz="2000" dirty="0" smtClean="0"/>
              <a:t>.</a:t>
            </a:r>
          </a:p>
          <a:p>
            <a:pPr marL="0" indent="0">
              <a:buNone/>
            </a:pPr>
            <a:r>
              <a:rPr lang="en-GB" sz="2000" dirty="0" smtClean="0"/>
              <a:t>Image 3: </a:t>
            </a:r>
            <a:r>
              <a:rPr lang="en-GB" sz="2000" u="sng" dirty="0" err="1" smtClean="0">
                <a:hlinkClick r:id="rId5"/>
              </a:rPr>
              <a:t>Edugames</a:t>
            </a:r>
            <a:r>
              <a:rPr lang="en-GB" sz="2000" u="sng" dirty="0" smtClean="0">
                <a:hlinkClick r:id="rId5"/>
              </a:rPr>
              <a:t> </a:t>
            </a:r>
            <a:r>
              <a:rPr lang="en-GB" sz="2000" dirty="0" smtClean="0"/>
              <a:t> for Primary School, Copyright Computer Technology Institute, </a:t>
            </a:r>
            <a:r>
              <a:rPr lang="en-GB" sz="2000" dirty="0" smtClean="0">
                <a:hlinkClick r:id="rId6"/>
              </a:rPr>
              <a:t>Creative Commons Attribution-</a:t>
            </a:r>
            <a:r>
              <a:rPr lang="en-GB" sz="2000" dirty="0" err="1" smtClean="0">
                <a:hlinkClick r:id="rId6"/>
              </a:rPr>
              <a:t>NonCommercial</a:t>
            </a:r>
            <a:r>
              <a:rPr lang="en-GB" sz="2000" dirty="0" smtClean="0">
                <a:hlinkClick r:id="rId6"/>
              </a:rPr>
              <a:t>-</a:t>
            </a:r>
            <a:r>
              <a:rPr lang="en-GB" sz="2000" dirty="0" err="1" smtClean="0">
                <a:hlinkClick r:id="rId6"/>
              </a:rPr>
              <a:t>ShareAlike</a:t>
            </a:r>
            <a:r>
              <a:rPr lang="en-GB" sz="2000" dirty="0" smtClean="0">
                <a:hlinkClick r:id="rId6"/>
              </a:rPr>
              <a:t> Greece 3.0</a:t>
            </a:r>
            <a:r>
              <a:rPr lang="en-GB" sz="2000" dirty="0" smtClean="0"/>
              <a:t>, </a:t>
            </a:r>
            <a:r>
              <a:rPr lang="en-GB" sz="2000" dirty="0" err="1" smtClean="0"/>
              <a:t>Photodentro</a:t>
            </a:r>
            <a:r>
              <a:rPr lang="en-GB" sz="2000" dirty="0" smtClean="0"/>
              <a:t>.</a:t>
            </a:r>
          </a:p>
          <a:p>
            <a:pPr marL="0" indent="0">
              <a:buNone/>
            </a:pPr>
            <a:r>
              <a:rPr lang="en-GB" sz="2000" dirty="0" smtClean="0"/>
              <a:t>Image 4: </a:t>
            </a:r>
            <a:r>
              <a:rPr lang="en-GB" sz="2000" u="sng" dirty="0" err="1" smtClean="0">
                <a:hlinkClick r:id="rId5"/>
              </a:rPr>
              <a:t>Edugames</a:t>
            </a:r>
            <a:r>
              <a:rPr lang="en-GB" sz="2000" u="sng" dirty="0" smtClean="0">
                <a:hlinkClick r:id="rId5"/>
              </a:rPr>
              <a:t> </a:t>
            </a:r>
            <a:r>
              <a:rPr lang="en-GB" sz="2000" dirty="0" smtClean="0"/>
              <a:t> for Primary School, Copyright Computer Technology Institute, </a:t>
            </a:r>
            <a:r>
              <a:rPr lang="en-GB" sz="2000" dirty="0" smtClean="0">
                <a:hlinkClick r:id="rId6"/>
              </a:rPr>
              <a:t>Creative Commons Attribution-</a:t>
            </a:r>
            <a:r>
              <a:rPr lang="en-GB" sz="2000" dirty="0" err="1" smtClean="0">
                <a:hlinkClick r:id="rId6"/>
              </a:rPr>
              <a:t>NonCommercial</a:t>
            </a:r>
            <a:r>
              <a:rPr lang="en-GB" sz="2000" dirty="0" smtClean="0">
                <a:hlinkClick r:id="rId6"/>
              </a:rPr>
              <a:t>-</a:t>
            </a:r>
            <a:r>
              <a:rPr lang="en-GB" sz="2000" dirty="0" err="1" smtClean="0">
                <a:hlinkClick r:id="rId6"/>
              </a:rPr>
              <a:t>ShareAlike</a:t>
            </a:r>
            <a:r>
              <a:rPr lang="en-GB" sz="2000" dirty="0" smtClean="0">
                <a:hlinkClick r:id="rId6"/>
              </a:rPr>
              <a:t> Greece 3.0</a:t>
            </a:r>
            <a:r>
              <a:rPr lang="en-GB" sz="2000" dirty="0" smtClean="0"/>
              <a:t>, </a:t>
            </a:r>
            <a:r>
              <a:rPr lang="en-GB" sz="2000" dirty="0" err="1" smtClean="0"/>
              <a:t>Photodentro</a:t>
            </a:r>
            <a:r>
              <a:rPr lang="en-GB" sz="2000" dirty="0" smtClean="0"/>
              <a:t>.</a:t>
            </a:r>
            <a:endParaRPr lang="en-GB" sz="2000" dirty="0"/>
          </a:p>
        </p:txBody>
      </p:sp>
    </p:spTree>
    <p:custDataLst>
      <p:tags r:id="rId1"/>
    </p:custDataLst>
    <p:extLst>
      <p:ext uri="{BB962C8B-B14F-4D97-AF65-F5344CB8AC3E}">
        <p14:creationId xmlns:p14="http://schemas.microsoft.com/office/powerpoint/2010/main" val="84110502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err="1" smtClean="0"/>
              <a:t>Edugames</a:t>
            </a:r>
            <a:endParaRPr lang="en-GB" dirty="0"/>
          </a:p>
        </p:txBody>
      </p:sp>
      <p:sp>
        <p:nvSpPr>
          <p:cNvPr id="3" name="Θέση περιεχομένου 2"/>
          <p:cNvSpPr>
            <a:spLocks noGrp="1"/>
          </p:cNvSpPr>
          <p:nvPr>
            <p:ph idx="1"/>
          </p:nvPr>
        </p:nvSpPr>
        <p:spPr/>
        <p:txBody>
          <a:bodyPr/>
          <a:lstStyle/>
          <a:p>
            <a:pPr marL="457200" indent="-457200">
              <a:defRPr/>
            </a:pPr>
            <a:r>
              <a:rPr lang="en-GB" sz="3000" b="1" dirty="0" smtClean="0"/>
              <a:t>Purpose: </a:t>
            </a:r>
            <a:r>
              <a:rPr lang="en-GB" sz="3000" dirty="0" smtClean="0"/>
              <a:t>For consolidation and self-evaluation of the vocabulary and or grammatical structures presented in a lesson. </a:t>
            </a:r>
          </a:p>
          <a:p>
            <a:pPr marL="457200" indent="-457200">
              <a:defRPr/>
            </a:pPr>
            <a:r>
              <a:rPr lang="en-GB" sz="3000" b="1" dirty="0" smtClean="0"/>
              <a:t>Technical solution</a:t>
            </a:r>
            <a:r>
              <a:rPr lang="en-GB" sz="3000" dirty="0" smtClean="0"/>
              <a:t>: use of flash engines that have several items (e.g. 40-50 different items) saved in the engine and present only some each time (e.g. 4-5 items each time). </a:t>
            </a:r>
            <a:r>
              <a:rPr lang="en-GB" sz="3000" b="1" dirty="0" smtClean="0"/>
              <a:t>Result</a:t>
            </a:r>
            <a:r>
              <a:rPr lang="en-GB" sz="3000" dirty="0" smtClean="0"/>
              <a:t>: the same game may be played several times with different content each time.</a:t>
            </a:r>
            <a:endParaRPr lang="en-GB" sz="3000" dirty="0"/>
          </a:p>
        </p:txBody>
      </p:sp>
    </p:spTree>
    <p:extLst>
      <p:ext uri="{BB962C8B-B14F-4D97-AF65-F5344CB8AC3E}">
        <p14:creationId xmlns:p14="http://schemas.microsoft.com/office/powerpoint/2010/main" val="170634990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(2/4)</a:t>
            </a:r>
          </a:p>
        </p:txBody>
      </p:sp>
      <p:sp>
        <p:nvSpPr>
          <p:cNvPr id="79875" name="Content Placeholder 2"/>
          <p:cNvSpPr>
            <a:spLocks noGrp="1"/>
          </p:cNvSpPr>
          <p:nvPr>
            <p:ph idx="1"/>
          </p:nvPr>
        </p:nvSpPr>
        <p:spPr/>
        <p:txBody>
          <a:bodyPr/>
          <a:lstStyle/>
          <a:p>
            <a:pPr marL="0" indent="0">
              <a:buNone/>
            </a:pPr>
            <a:r>
              <a:rPr lang="en-GB" sz="2000" dirty="0"/>
              <a:t>Image 5: </a:t>
            </a:r>
            <a:r>
              <a:rPr lang="en-GB" sz="2000" u="sng" dirty="0">
                <a:hlinkClick r:id="rId4"/>
              </a:rPr>
              <a:t>Unit 2 – Lesson 6</a:t>
            </a:r>
            <a:r>
              <a:rPr lang="en-GB" sz="2000" dirty="0"/>
              <a:t> from Think Teen Enriched Digital Textbook (B Gymnasium – Beginners), Copyright Computer Technology Institute, Digital School Project.</a:t>
            </a:r>
          </a:p>
          <a:p>
            <a:pPr marL="0" indent="0">
              <a:buNone/>
            </a:pPr>
            <a:r>
              <a:rPr lang="en-GB" sz="2000" dirty="0"/>
              <a:t>Image 6: </a:t>
            </a:r>
            <a:r>
              <a:rPr lang="en-GB" sz="2000" u="sng" dirty="0">
                <a:hlinkClick r:id="rId5"/>
              </a:rPr>
              <a:t>Revision test 2 - 2nd Grade of Junior High School (Advanced)</a:t>
            </a:r>
            <a:r>
              <a:rPr lang="en-GB" sz="2000" dirty="0"/>
              <a:t>, Copyright Computer Technology Institute, </a:t>
            </a:r>
            <a:r>
              <a:rPr lang="en-GB" sz="2000" dirty="0">
                <a:hlinkClick r:id="rId6"/>
              </a:rPr>
              <a:t>Creative Commons Attribution-</a:t>
            </a:r>
            <a:r>
              <a:rPr lang="en-GB" sz="2000" dirty="0" err="1">
                <a:hlinkClick r:id="rId6"/>
              </a:rPr>
              <a:t>NonCommercial</a:t>
            </a:r>
            <a:r>
              <a:rPr lang="en-GB" sz="2000" dirty="0">
                <a:hlinkClick r:id="rId6"/>
              </a:rPr>
              <a:t>-</a:t>
            </a:r>
            <a:r>
              <a:rPr lang="en-GB" sz="2000" dirty="0" err="1">
                <a:hlinkClick r:id="rId6"/>
              </a:rPr>
              <a:t>ShareAlike</a:t>
            </a:r>
            <a:r>
              <a:rPr lang="en-GB" sz="2000" dirty="0">
                <a:hlinkClick r:id="rId6"/>
              </a:rPr>
              <a:t> Greece 3.0</a:t>
            </a:r>
            <a:r>
              <a:rPr lang="en-GB" sz="2000" dirty="0"/>
              <a:t>, </a:t>
            </a:r>
            <a:r>
              <a:rPr lang="en-GB" sz="2000" dirty="0" err="1"/>
              <a:t>Photodentro</a:t>
            </a:r>
            <a:r>
              <a:rPr lang="en-GB" sz="2000" dirty="0"/>
              <a:t>.</a:t>
            </a:r>
          </a:p>
          <a:p>
            <a:pPr marL="0" indent="0">
              <a:buNone/>
            </a:pPr>
            <a:r>
              <a:rPr lang="en-GB" sz="2000" dirty="0"/>
              <a:t>Image 7: </a:t>
            </a:r>
            <a:r>
              <a:rPr lang="en-GB" sz="2000" u="sng" dirty="0">
                <a:hlinkClick r:id="rId7"/>
              </a:rPr>
              <a:t>Revision test 3 - 6th Grade of Primary School</a:t>
            </a:r>
            <a:r>
              <a:rPr lang="en-GB" sz="2000" dirty="0"/>
              <a:t>, Copyright Computer Technology Institute, </a:t>
            </a:r>
            <a:r>
              <a:rPr lang="en-GB" sz="2000" dirty="0">
                <a:hlinkClick r:id="rId6"/>
              </a:rPr>
              <a:t>Creative Commons Attribution-</a:t>
            </a:r>
            <a:r>
              <a:rPr lang="en-GB" sz="2000" dirty="0" err="1">
                <a:hlinkClick r:id="rId6"/>
              </a:rPr>
              <a:t>NonCommercial</a:t>
            </a:r>
            <a:r>
              <a:rPr lang="en-GB" sz="2000" dirty="0">
                <a:hlinkClick r:id="rId6"/>
              </a:rPr>
              <a:t>-</a:t>
            </a:r>
            <a:r>
              <a:rPr lang="en-GB" sz="2000" dirty="0" err="1">
                <a:hlinkClick r:id="rId6"/>
              </a:rPr>
              <a:t>ShareAlike</a:t>
            </a:r>
            <a:r>
              <a:rPr lang="en-GB" sz="2000" dirty="0">
                <a:hlinkClick r:id="rId6"/>
              </a:rPr>
              <a:t> Greece 3.0</a:t>
            </a:r>
            <a:r>
              <a:rPr lang="en-GB" sz="2000" dirty="0"/>
              <a:t>, </a:t>
            </a:r>
            <a:r>
              <a:rPr lang="en-GB" sz="2000" dirty="0" err="1"/>
              <a:t>Photodentro</a:t>
            </a:r>
            <a:r>
              <a:rPr lang="en-GB" sz="2000" dirty="0"/>
              <a:t>.</a:t>
            </a:r>
          </a:p>
          <a:p>
            <a:pPr marL="0" indent="0">
              <a:buNone/>
            </a:pPr>
            <a:r>
              <a:rPr lang="en-GB" sz="2000" dirty="0"/>
              <a:t>Image 8: </a:t>
            </a:r>
            <a:r>
              <a:rPr lang="en-GB" sz="2000" u="sng" dirty="0">
                <a:hlinkClick r:id="rId8"/>
              </a:rPr>
              <a:t>Revision test 2 - 5th Grade of Primary School</a:t>
            </a:r>
            <a:r>
              <a:rPr lang="en-GB" sz="2000" dirty="0"/>
              <a:t>, </a:t>
            </a:r>
            <a:r>
              <a:rPr lang="en-GB" sz="2000" dirty="0">
                <a:hlinkClick r:id="rId6"/>
              </a:rPr>
              <a:t>Copyright Computer Technology Institute, Creative Commons Attribution-</a:t>
            </a:r>
            <a:r>
              <a:rPr lang="en-GB" sz="2000" dirty="0" err="1">
                <a:hlinkClick r:id="rId6"/>
              </a:rPr>
              <a:t>NonCommercial</a:t>
            </a:r>
            <a:r>
              <a:rPr lang="en-GB" sz="2000" dirty="0">
                <a:hlinkClick r:id="rId6"/>
              </a:rPr>
              <a:t>-</a:t>
            </a:r>
            <a:r>
              <a:rPr lang="en-GB" sz="2000" dirty="0" err="1">
                <a:hlinkClick r:id="rId6"/>
              </a:rPr>
              <a:t>ShareAlike</a:t>
            </a:r>
            <a:r>
              <a:rPr lang="en-GB" sz="2000" dirty="0">
                <a:hlinkClick r:id="rId6"/>
              </a:rPr>
              <a:t> Greece 3.0</a:t>
            </a:r>
            <a:r>
              <a:rPr lang="en-GB" sz="2000" dirty="0"/>
              <a:t>, </a:t>
            </a:r>
            <a:r>
              <a:rPr lang="en-GB" sz="2000" dirty="0" err="1"/>
              <a:t>Photodentro</a:t>
            </a:r>
            <a:r>
              <a:rPr lang="en-GB" sz="2000" dirty="0"/>
              <a:t>.</a:t>
            </a:r>
          </a:p>
          <a:p>
            <a:pPr marL="0" indent="0">
              <a:buNone/>
            </a:pPr>
            <a:endParaRPr lang="en-GB" sz="2000" dirty="0"/>
          </a:p>
        </p:txBody>
      </p:sp>
    </p:spTree>
    <p:custDataLst>
      <p:tags r:id="rId1"/>
    </p:custDataLst>
    <p:extLst>
      <p:ext uri="{BB962C8B-B14F-4D97-AF65-F5344CB8AC3E}">
        <p14:creationId xmlns:p14="http://schemas.microsoft.com/office/powerpoint/2010/main" val="259786365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(3/4)</a:t>
            </a:r>
          </a:p>
        </p:txBody>
      </p:sp>
      <p:sp>
        <p:nvSpPr>
          <p:cNvPr id="79875" name="Content Placeholder 2"/>
          <p:cNvSpPr>
            <a:spLocks noGrp="1"/>
          </p:cNvSpPr>
          <p:nvPr>
            <p:ph idx="1"/>
          </p:nvPr>
        </p:nvSpPr>
        <p:spPr/>
        <p:txBody>
          <a:bodyPr/>
          <a:lstStyle/>
          <a:p>
            <a:pPr marL="0" indent="0">
              <a:buNone/>
            </a:pPr>
            <a:r>
              <a:rPr lang="en-GB" sz="2000" dirty="0"/>
              <a:t>Image 9: </a:t>
            </a:r>
            <a:r>
              <a:rPr lang="en-GB" sz="2000" u="sng" dirty="0">
                <a:hlinkClick r:id="rId4"/>
              </a:rPr>
              <a:t>Revision test 10 - 5th Grade of Primary School</a:t>
            </a:r>
            <a:r>
              <a:rPr lang="en-GB" sz="2000" dirty="0"/>
              <a:t>, Copyright Computer Technology Institute, </a:t>
            </a:r>
            <a:r>
              <a:rPr lang="en-GB" sz="2000" dirty="0">
                <a:hlinkClick r:id="rId5"/>
              </a:rPr>
              <a:t>Creative 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a:t>.</a:t>
            </a:r>
          </a:p>
          <a:p>
            <a:pPr marL="0" indent="0">
              <a:buNone/>
            </a:pPr>
            <a:r>
              <a:rPr lang="en-GB" sz="2000" dirty="0"/>
              <a:t>Image 10: </a:t>
            </a:r>
            <a:r>
              <a:rPr lang="en-GB" sz="2000" u="sng" dirty="0">
                <a:hlinkClick r:id="rId6"/>
              </a:rPr>
              <a:t>Listening activity - Are you superstitious?</a:t>
            </a:r>
            <a:r>
              <a:rPr lang="en-GB" sz="2000" dirty="0"/>
              <a:t>, </a:t>
            </a:r>
            <a:r>
              <a:rPr lang="en-GB" sz="2000" dirty="0">
                <a:hlinkClick r:id="rId5"/>
              </a:rPr>
              <a:t>Copyright Computer Technology Institute, Creative 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a:t>.</a:t>
            </a:r>
          </a:p>
          <a:p>
            <a:pPr marL="0" indent="0">
              <a:buNone/>
            </a:pPr>
            <a:r>
              <a:rPr lang="en-GB" sz="2000" dirty="0"/>
              <a:t>Image 11: </a:t>
            </a:r>
            <a:r>
              <a:rPr lang="en-GB" sz="2000" u="sng" dirty="0">
                <a:hlinkClick r:id="rId7"/>
              </a:rPr>
              <a:t>Listening activity - Our friends the animals</a:t>
            </a:r>
            <a:r>
              <a:rPr lang="en-GB" sz="2000" dirty="0"/>
              <a:t>, </a:t>
            </a:r>
            <a:r>
              <a:rPr lang="en-GB" sz="2000" dirty="0"/>
              <a:t>Copyright Computer Technology Institute </a:t>
            </a:r>
            <a:r>
              <a:rPr lang="en-GB" sz="2000" dirty="0" smtClean="0"/>
              <a:t>, </a:t>
            </a:r>
            <a:r>
              <a:rPr lang="en-GB" sz="2000" dirty="0" smtClean="0">
                <a:hlinkClick r:id="rId5"/>
              </a:rPr>
              <a:t>Creative </a:t>
            </a:r>
            <a:r>
              <a:rPr lang="en-GB" sz="2000" dirty="0">
                <a:hlinkClick r:id="rId5"/>
              </a:rPr>
              <a:t>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a:t>.</a:t>
            </a:r>
          </a:p>
          <a:p>
            <a:pPr marL="0" indent="0">
              <a:buNone/>
            </a:pPr>
            <a:r>
              <a:rPr lang="en-GB" sz="2000" dirty="0"/>
              <a:t>Image 12: </a:t>
            </a:r>
            <a:r>
              <a:rPr lang="en-GB" sz="2000" u="sng" dirty="0">
                <a:hlinkClick r:id="rId8"/>
              </a:rPr>
              <a:t>Listening activity - Music is feeling</a:t>
            </a:r>
            <a:r>
              <a:rPr lang="en-GB" sz="2000" dirty="0"/>
              <a:t>, </a:t>
            </a:r>
            <a:r>
              <a:rPr lang="en-GB" sz="2000" dirty="0"/>
              <a:t>Copyright Computer Technology </a:t>
            </a:r>
            <a:r>
              <a:rPr lang="en-GB" sz="2000" dirty="0" smtClean="0"/>
              <a:t>Institute, </a:t>
            </a:r>
            <a:r>
              <a:rPr lang="en-GB" sz="2000" dirty="0" smtClean="0">
                <a:hlinkClick r:id="rId5"/>
              </a:rPr>
              <a:t>Creative </a:t>
            </a:r>
            <a:r>
              <a:rPr lang="en-GB" sz="2000" dirty="0">
                <a:hlinkClick r:id="rId5"/>
              </a:rPr>
              <a:t>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smtClean="0"/>
              <a:t>.</a:t>
            </a:r>
            <a:endParaRPr lang="en-GB" sz="2000" dirty="0"/>
          </a:p>
        </p:txBody>
      </p:sp>
    </p:spTree>
    <p:custDataLst>
      <p:tags r:id="rId1"/>
    </p:custDataLst>
    <p:extLst>
      <p:ext uri="{BB962C8B-B14F-4D97-AF65-F5344CB8AC3E}">
        <p14:creationId xmlns:p14="http://schemas.microsoft.com/office/powerpoint/2010/main" val="331143869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(4/4)</a:t>
            </a:r>
          </a:p>
        </p:txBody>
      </p:sp>
      <p:sp>
        <p:nvSpPr>
          <p:cNvPr id="79875" name="Content Placeholder 2"/>
          <p:cNvSpPr>
            <a:spLocks noGrp="1"/>
          </p:cNvSpPr>
          <p:nvPr>
            <p:ph idx="1"/>
          </p:nvPr>
        </p:nvSpPr>
        <p:spPr/>
        <p:txBody>
          <a:bodyPr/>
          <a:lstStyle/>
          <a:p>
            <a:pPr marL="0" indent="0">
              <a:buNone/>
            </a:pPr>
            <a:r>
              <a:rPr lang="en-GB" sz="2000" dirty="0"/>
              <a:t>Image 13: </a:t>
            </a:r>
            <a:r>
              <a:rPr lang="en-GB" sz="2000" u="sng" dirty="0">
                <a:hlinkClick r:id="rId4"/>
              </a:rPr>
              <a:t>Unit 5 – Lesson 1</a:t>
            </a:r>
            <a:r>
              <a:rPr lang="en-GB" sz="2000" dirty="0"/>
              <a:t> from the 6th Grade Greek EFL Textbook, Copyright Computer Technology Institute, Digital School Project.</a:t>
            </a:r>
          </a:p>
          <a:p>
            <a:pPr marL="0" indent="0">
              <a:buNone/>
            </a:pPr>
            <a:r>
              <a:rPr lang="en-GB" sz="2000" dirty="0"/>
              <a:t>Image 14: </a:t>
            </a:r>
            <a:r>
              <a:rPr lang="en-GB" sz="2000" u="sng" dirty="0">
                <a:hlinkClick r:id="rId5"/>
              </a:rPr>
              <a:t>Reading activity - Back to the 60's</a:t>
            </a:r>
            <a:r>
              <a:rPr lang="en-GB" sz="2000" dirty="0"/>
              <a:t>, Copyright Computer Technology Institute, </a:t>
            </a:r>
            <a:r>
              <a:rPr lang="en-GB" sz="2000" dirty="0">
                <a:hlinkClick r:id="rId6"/>
              </a:rPr>
              <a:t>Creative Commons Attribution-</a:t>
            </a:r>
            <a:r>
              <a:rPr lang="en-GB" sz="2000" dirty="0" err="1">
                <a:hlinkClick r:id="rId6"/>
              </a:rPr>
              <a:t>NonCommercial</a:t>
            </a:r>
            <a:r>
              <a:rPr lang="en-GB" sz="2000" dirty="0">
                <a:hlinkClick r:id="rId6"/>
              </a:rPr>
              <a:t>-</a:t>
            </a:r>
            <a:r>
              <a:rPr lang="en-GB" sz="2000" dirty="0" err="1">
                <a:hlinkClick r:id="rId6"/>
              </a:rPr>
              <a:t>ShareAlike</a:t>
            </a:r>
            <a:r>
              <a:rPr lang="en-GB" sz="2000" dirty="0">
                <a:hlinkClick r:id="rId6"/>
              </a:rPr>
              <a:t> Greece 3.0</a:t>
            </a:r>
            <a:r>
              <a:rPr lang="en-GB" sz="2000" dirty="0"/>
              <a:t>, </a:t>
            </a:r>
            <a:r>
              <a:rPr lang="en-GB" sz="2000" dirty="0" err="1"/>
              <a:t>Photodentro</a:t>
            </a:r>
            <a:r>
              <a:rPr lang="en-GB" sz="2000" dirty="0"/>
              <a:t>.</a:t>
            </a:r>
          </a:p>
          <a:p>
            <a:pPr marL="0" indent="0">
              <a:buNone/>
            </a:pPr>
            <a:r>
              <a:rPr lang="en-GB" sz="2000" dirty="0"/>
              <a:t>Image 15: </a:t>
            </a:r>
            <a:r>
              <a:rPr lang="en-GB" sz="2000" u="sng" dirty="0">
                <a:hlinkClick r:id="rId7"/>
              </a:rPr>
              <a:t>Unit 1 – Lesson 2</a:t>
            </a:r>
            <a:r>
              <a:rPr lang="en-GB" sz="2000" dirty="0"/>
              <a:t> from the 5th Grade Greek EFL Textbook, Copyright Computer Technology Institute, Digital School Project.</a:t>
            </a:r>
          </a:p>
          <a:p>
            <a:pPr marL="0" indent="0">
              <a:buNone/>
            </a:pPr>
            <a:r>
              <a:rPr lang="en-GB" sz="2000" dirty="0"/>
              <a:t>Image 16: </a:t>
            </a:r>
            <a:r>
              <a:rPr lang="en-GB" sz="2000" u="sng" dirty="0">
                <a:hlinkClick r:id="rId8"/>
              </a:rPr>
              <a:t>Reading activity - A day in my life</a:t>
            </a:r>
            <a:r>
              <a:rPr lang="en-GB" sz="2000" dirty="0"/>
              <a:t>, Copyright Computer Technology Institute, </a:t>
            </a:r>
            <a:r>
              <a:rPr lang="en-GB" sz="2000" dirty="0">
                <a:hlinkClick r:id="rId6"/>
              </a:rPr>
              <a:t>Creative Commons Attribution-</a:t>
            </a:r>
            <a:r>
              <a:rPr lang="en-GB" sz="2000" dirty="0" err="1">
                <a:hlinkClick r:id="rId6"/>
              </a:rPr>
              <a:t>NonCommercial</a:t>
            </a:r>
            <a:r>
              <a:rPr lang="en-GB" sz="2000" dirty="0">
                <a:hlinkClick r:id="rId6"/>
              </a:rPr>
              <a:t>-</a:t>
            </a:r>
            <a:r>
              <a:rPr lang="en-GB" sz="2000" dirty="0" err="1">
                <a:hlinkClick r:id="rId6"/>
              </a:rPr>
              <a:t>ShareAlike</a:t>
            </a:r>
            <a:r>
              <a:rPr lang="en-GB" sz="2000" dirty="0">
                <a:hlinkClick r:id="rId6"/>
              </a:rPr>
              <a:t> Greece 3.0</a:t>
            </a:r>
            <a:r>
              <a:rPr lang="en-GB" sz="2000" dirty="0"/>
              <a:t>, </a:t>
            </a:r>
            <a:r>
              <a:rPr lang="en-GB" sz="2000" dirty="0" err="1"/>
              <a:t>Photodentro</a:t>
            </a:r>
            <a:r>
              <a:rPr lang="en-GB" sz="2000" dirty="0"/>
              <a:t>.</a:t>
            </a:r>
          </a:p>
          <a:p>
            <a:pPr marL="0" indent="0">
              <a:buNone/>
            </a:pPr>
            <a:r>
              <a:rPr lang="en-GB" sz="2000" dirty="0"/>
              <a:t>Image 17: </a:t>
            </a:r>
            <a:r>
              <a:rPr lang="en-GB" sz="2000" u="sng" dirty="0">
                <a:hlinkClick r:id="rId9"/>
              </a:rPr>
              <a:t>Reading activity - Air traffic controller</a:t>
            </a:r>
            <a:r>
              <a:rPr lang="en-GB" sz="2000" dirty="0"/>
              <a:t>, Copyright Computer Technology Institute, </a:t>
            </a:r>
            <a:r>
              <a:rPr lang="en-GB" sz="2000" dirty="0">
                <a:hlinkClick r:id="rId6"/>
              </a:rPr>
              <a:t>Creative Commons Attribution-</a:t>
            </a:r>
            <a:r>
              <a:rPr lang="en-GB" sz="2000" dirty="0" err="1">
                <a:hlinkClick r:id="rId6"/>
              </a:rPr>
              <a:t>NonCommercial</a:t>
            </a:r>
            <a:r>
              <a:rPr lang="en-GB" sz="2000" dirty="0">
                <a:hlinkClick r:id="rId6"/>
              </a:rPr>
              <a:t>-</a:t>
            </a:r>
            <a:r>
              <a:rPr lang="en-GB" sz="2000" dirty="0" err="1">
                <a:hlinkClick r:id="rId6"/>
              </a:rPr>
              <a:t>ShareAlike</a:t>
            </a:r>
            <a:r>
              <a:rPr lang="en-GB" sz="2000" dirty="0">
                <a:hlinkClick r:id="rId6"/>
              </a:rPr>
              <a:t> Greece 3.0</a:t>
            </a:r>
            <a:r>
              <a:rPr lang="en-GB" sz="2000" dirty="0"/>
              <a:t>, </a:t>
            </a:r>
            <a:r>
              <a:rPr lang="en-GB" sz="2000" dirty="0" err="1"/>
              <a:t>Photodentro</a:t>
            </a:r>
            <a:r>
              <a:rPr lang="en-GB" sz="2000" dirty="0"/>
              <a:t>.</a:t>
            </a:r>
          </a:p>
        </p:txBody>
      </p:sp>
    </p:spTree>
    <p:custDataLst>
      <p:tags r:id="rId1"/>
    </p:custDataLst>
    <p:extLst>
      <p:ext uri="{BB962C8B-B14F-4D97-AF65-F5344CB8AC3E}">
        <p14:creationId xmlns:p14="http://schemas.microsoft.com/office/powerpoint/2010/main" val="37490418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p:txBody>
          <a:bodyPr>
            <a:normAutofit fontScale="90000"/>
          </a:bodyPr>
          <a:lstStyle/>
          <a:p>
            <a:r>
              <a:rPr lang="en-GB" dirty="0" smtClean="0"/>
              <a:t>Number of  </a:t>
            </a:r>
            <a:r>
              <a:rPr lang="en-GB" dirty="0" err="1" smtClean="0"/>
              <a:t>Edugames</a:t>
            </a:r>
            <a:r>
              <a:rPr lang="en-GB" dirty="0" smtClean="0"/>
              <a:t> per Textbook </a:t>
            </a:r>
            <a:endParaRPr lang="en-GB" dirty="0"/>
          </a:p>
        </p:txBody>
      </p:sp>
      <p:graphicFrame>
        <p:nvGraphicFramePr>
          <p:cNvPr id="7" name="Θέση περιεχομένου 6" descr="Number of  Edugames per Textbook (Primary School)."/>
          <p:cNvGraphicFramePr>
            <a:graphicFrameLocks noGrp="1"/>
          </p:cNvGraphicFramePr>
          <p:nvPr>
            <p:ph sz="half" idx="1"/>
            <p:custDataLst>
              <p:tags r:id="rId1"/>
            </p:custDataLst>
            <p:extLst>
              <p:ext uri="{D42A27DB-BD31-4B8C-83A1-F6EECF244321}">
                <p14:modId xmlns:p14="http://schemas.microsoft.com/office/powerpoint/2010/main" val="1499698740"/>
              </p:ext>
            </p:extLst>
          </p:nvPr>
        </p:nvGraphicFramePr>
        <p:xfrm>
          <a:off x="457200" y="1600200"/>
          <a:ext cx="4038328" cy="2286000"/>
        </p:xfrm>
        <a:graphic>
          <a:graphicData uri="http://schemas.openxmlformats.org/drawingml/2006/table">
            <a:tbl>
              <a:tblPr firstRow="1" bandRow="1">
                <a:tableStyleId>{69012ECD-51FC-41F1-AA8D-1B2483CD663E}</a:tableStyleId>
              </a:tblPr>
              <a:tblGrid>
                <a:gridCol w="2222237"/>
                <a:gridCol w="1816091"/>
              </a:tblGrid>
              <a:tr h="370840">
                <a:tc>
                  <a:txBody>
                    <a:bodyPr/>
                    <a:lstStyle/>
                    <a:p>
                      <a:pPr algn="l"/>
                      <a:r>
                        <a:rPr lang="en-GB" sz="2400" dirty="0" smtClean="0"/>
                        <a:t>Textbook</a:t>
                      </a:r>
                      <a:endParaRPr lang="en-GB" sz="2400" dirty="0"/>
                    </a:p>
                  </a:txBody>
                  <a:tcPr marL="100269" marR="100269">
                    <a:lnL w="12700" cap="flat" cmpd="sng" algn="ctr">
                      <a:solidFill>
                        <a:srgbClr val="4F81B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400" dirty="0" err="1" smtClean="0"/>
                        <a:t>Edugames</a:t>
                      </a:r>
                      <a:endParaRPr lang="en-GB" sz="2400" dirty="0"/>
                    </a:p>
                  </a:txBody>
                  <a:tcPr marL="100269" marR="100269">
                    <a:lnL w="12700" cap="flat" cmpd="sng" algn="ctr">
                      <a:solidFill>
                        <a:schemeClr val="bg1"/>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algn="l"/>
                      <a:r>
                        <a:rPr lang="en-GB" sz="2400" dirty="0" smtClean="0"/>
                        <a:t>3rd Grade</a:t>
                      </a:r>
                      <a:endParaRPr lang="en-GB" sz="2400" dirty="0"/>
                    </a:p>
                  </a:txBody>
                  <a:tcPr marL="100276" marR="100276" marT="45693" marB="45693">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400" dirty="0" smtClean="0"/>
                        <a:t>26</a:t>
                      </a:r>
                      <a:endParaRPr lang="en-GB" sz="2400" dirty="0"/>
                    </a:p>
                  </a:txBody>
                  <a:tcPr marL="100269" marR="100269">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algn="l"/>
                      <a:r>
                        <a:rPr lang="en-GB" sz="2400" dirty="0" smtClean="0"/>
                        <a:t>4th Grade</a:t>
                      </a:r>
                      <a:endParaRPr lang="en-GB" sz="2400" dirty="0"/>
                    </a:p>
                  </a:txBody>
                  <a:tcPr marL="100276" marR="100276" marT="45693" marB="45693">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400" dirty="0" smtClean="0"/>
                        <a:t>58</a:t>
                      </a:r>
                      <a:endParaRPr lang="en-GB" sz="2400" dirty="0"/>
                    </a:p>
                  </a:txBody>
                  <a:tcPr marL="100269" marR="100269">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algn="l"/>
                      <a:r>
                        <a:rPr lang="en-GB" sz="2400" dirty="0" smtClean="0"/>
                        <a:t>5th Grade</a:t>
                      </a:r>
                      <a:endParaRPr lang="en-GB" sz="2400" dirty="0"/>
                    </a:p>
                  </a:txBody>
                  <a:tcPr marL="100276" marR="100276" marT="45693" marB="45693">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400" dirty="0" smtClean="0"/>
                        <a:t>60</a:t>
                      </a:r>
                      <a:endParaRPr lang="en-GB" sz="2400" dirty="0"/>
                    </a:p>
                  </a:txBody>
                  <a:tcPr marL="100269" marR="100269">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algn="l"/>
                      <a:r>
                        <a:rPr lang="en-GB" sz="2400" dirty="0" smtClean="0"/>
                        <a:t>6th Grade</a:t>
                      </a:r>
                      <a:endParaRPr lang="en-GB" sz="2400" dirty="0"/>
                    </a:p>
                  </a:txBody>
                  <a:tcPr marL="100276" marR="100276" marT="45693" marB="45693">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400" dirty="0" smtClean="0"/>
                        <a:t>48</a:t>
                      </a:r>
                      <a:endParaRPr lang="en-GB" sz="2400" dirty="0"/>
                    </a:p>
                  </a:txBody>
                  <a:tcPr marL="100269" marR="100269">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graphicFrame>
        <p:nvGraphicFramePr>
          <p:cNvPr id="8" name="Θέση περιεχομένου 7" descr="Number of  Edugames per Textbook (Gymnasium)."/>
          <p:cNvGraphicFramePr>
            <a:graphicFrameLocks noGrp="1"/>
          </p:cNvGraphicFramePr>
          <p:nvPr>
            <p:ph sz="half" idx="2"/>
            <p:custDataLst>
              <p:tags r:id="rId2"/>
            </p:custDataLst>
            <p:extLst>
              <p:ext uri="{D42A27DB-BD31-4B8C-83A1-F6EECF244321}">
                <p14:modId xmlns:p14="http://schemas.microsoft.com/office/powerpoint/2010/main" val="2583694829"/>
              </p:ext>
            </p:extLst>
          </p:nvPr>
        </p:nvGraphicFramePr>
        <p:xfrm>
          <a:off x="4648200" y="1600200"/>
          <a:ext cx="4038716" cy="4206240"/>
        </p:xfrm>
        <a:graphic>
          <a:graphicData uri="http://schemas.openxmlformats.org/drawingml/2006/table">
            <a:tbl>
              <a:tblPr firstRow="1" bandRow="1">
                <a:tableStyleId>{69012ECD-51FC-41F1-AA8D-1B2483CD663E}</a:tableStyleId>
              </a:tblPr>
              <a:tblGrid>
                <a:gridCol w="2444080"/>
                <a:gridCol w="1594636"/>
              </a:tblGrid>
              <a:tr h="370840">
                <a:tc>
                  <a:txBody>
                    <a:bodyPr/>
                    <a:lstStyle/>
                    <a:p>
                      <a:r>
                        <a:rPr lang="en-GB" sz="2400" dirty="0" smtClean="0"/>
                        <a:t>Textbook</a:t>
                      </a:r>
                      <a:endParaRPr lang="en-GB" sz="2400" dirty="0"/>
                    </a:p>
                  </a:txBody>
                  <a:tcPr marL="85272" marR="85272">
                    <a:lnL w="12700" cap="flat" cmpd="sng" algn="ctr">
                      <a:solidFill>
                        <a:srgbClr val="4F81B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400" dirty="0" err="1" smtClean="0"/>
                        <a:t>Edugames</a:t>
                      </a:r>
                      <a:endParaRPr lang="en-GB" sz="2400" dirty="0"/>
                    </a:p>
                  </a:txBody>
                  <a:tcPr marL="85272" marR="85272">
                    <a:lnL w="12700" cap="flat" cmpd="sng" algn="ctr">
                      <a:solidFill>
                        <a:schemeClr val="bg1"/>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A</a:t>
                      </a:r>
                      <a:r>
                        <a:rPr lang="en-GB" sz="2400" baseline="0" dirty="0" smtClean="0"/>
                        <a:t> Gymnasium - Beginners</a:t>
                      </a:r>
                      <a:endParaRPr lang="en-GB" sz="2400" dirty="0" smtClean="0"/>
                    </a:p>
                  </a:txBody>
                  <a:tcPr marL="85272" marR="8527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400" dirty="0" smtClean="0"/>
                        <a:t>24</a:t>
                      </a:r>
                      <a:endParaRPr lang="en-GB" sz="2400" dirty="0"/>
                    </a:p>
                  </a:txBody>
                  <a:tcPr marL="85272" marR="8527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A</a:t>
                      </a:r>
                      <a:r>
                        <a:rPr lang="en-GB" sz="2400" baseline="0" dirty="0" smtClean="0"/>
                        <a:t> Gymnasium - Advanced</a:t>
                      </a:r>
                      <a:endParaRPr lang="en-GB" sz="2400" dirty="0" smtClean="0"/>
                    </a:p>
                  </a:txBody>
                  <a:tcPr marL="85272" marR="8527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400" dirty="0" smtClean="0"/>
                        <a:t>25</a:t>
                      </a:r>
                      <a:endParaRPr lang="en-GB" sz="2400" dirty="0"/>
                    </a:p>
                  </a:txBody>
                  <a:tcPr marL="85272" marR="8527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t>B Gymnasium - Beginners</a:t>
                      </a:r>
                      <a:endParaRPr lang="en-GB" sz="2400" dirty="0" smtClean="0"/>
                    </a:p>
                  </a:txBody>
                  <a:tcPr marL="85272" marR="8527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400" dirty="0" smtClean="0"/>
                        <a:t>40</a:t>
                      </a:r>
                      <a:endParaRPr lang="en-GB" sz="2400" dirty="0"/>
                    </a:p>
                  </a:txBody>
                  <a:tcPr marL="85272" marR="8527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t>B Gymnasium - Advanced</a:t>
                      </a:r>
                      <a:endParaRPr lang="en-GB" sz="2400" dirty="0" smtClean="0"/>
                    </a:p>
                  </a:txBody>
                  <a:tcPr marL="85272" marR="8527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400" dirty="0" smtClean="0"/>
                        <a:t>48</a:t>
                      </a:r>
                      <a:endParaRPr lang="en-GB" sz="2400" dirty="0"/>
                    </a:p>
                  </a:txBody>
                  <a:tcPr marL="85272" marR="8527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t>C Gymnasium </a:t>
                      </a:r>
                      <a:endParaRPr lang="en-GB" sz="2400" dirty="0" smtClean="0"/>
                    </a:p>
                  </a:txBody>
                  <a:tcPr marL="85272" marR="8527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400" dirty="0" smtClean="0"/>
                        <a:t>24</a:t>
                      </a:r>
                      <a:endParaRPr lang="en-GB" sz="2400" dirty="0"/>
                    </a:p>
                  </a:txBody>
                  <a:tcPr marL="85272" marR="8527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1644132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10 </a:t>
            </a:r>
            <a:r>
              <a:rPr lang="en-GB" dirty="0" smtClean="0"/>
              <a:t>Different </a:t>
            </a:r>
            <a:r>
              <a:rPr lang="en-GB" dirty="0" err="1" smtClean="0"/>
              <a:t>Edugames</a:t>
            </a:r>
            <a:endParaRPr lang="en-GB" dirty="0"/>
          </a:p>
        </p:txBody>
      </p:sp>
      <p:graphicFrame>
        <p:nvGraphicFramePr>
          <p:cNvPr id="4" name="Θέση περιεχομένου 3" descr="Edugame types and names.&#10;"/>
          <p:cNvGraphicFramePr>
            <a:graphicFrameLocks noGrp="1"/>
          </p:cNvGraphicFramePr>
          <p:nvPr>
            <p:ph idx="1"/>
            <p:custDataLst>
              <p:tags r:id="rId1"/>
            </p:custDataLst>
            <p:extLst>
              <p:ext uri="{D42A27DB-BD31-4B8C-83A1-F6EECF244321}">
                <p14:modId xmlns:p14="http://schemas.microsoft.com/office/powerpoint/2010/main" val="806050115"/>
              </p:ext>
            </p:extLst>
          </p:nvPr>
        </p:nvGraphicFramePr>
        <p:xfrm>
          <a:off x="899592" y="1557338"/>
          <a:ext cx="7344816" cy="4358640"/>
        </p:xfrm>
        <a:graphic>
          <a:graphicData uri="http://schemas.openxmlformats.org/drawingml/2006/table">
            <a:tbl>
              <a:tblPr firstRow="1" bandRow="1">
                <a:tableStyleId>{69012ECD-51FC-41F1-AA8D-1B2483CD663E}</a:tableStyleId>
              </a:tblPr>
              <a:tblGrid>
                <a:gridCol w="3672408"/>
                <a:gridCol w="3672408"/>
              </a:tblGrid>
              <a:tr h="370840">
                <a:tc>
                  <a:txBody>
                    <a:bodyPr/>
                    <a:lstStyle/>
                    <a:p>
                      <a:pPr algn="l"/>
                      <a:r>
                        <a:rPr lang="en-GB" sz="2000" dirty="0" smtClean="0"/>
                        <a:t>Game Type</a:t>
                      </a:r>
                      <a:endParaRPr lang="en-GB" sz="2000" dirty="0"/>
                    </a:p>
                  </a:txBody>
                  <a:tcPr>
                    <a:lnL w="12700" cap="flat" cmpd="sng" algn="ctr">
                      <a:solidFill>
                        <a:srgbClr val="4F81B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r>
                        <a:rPr lang="en-GB" sz="2000" dirty="0" smtClean="0"/>
                        <a:t>Game Name</a:t>
                      </a:r>
                      <a:endParaRPr lang="en-GB" sz="2000" dirty="0"/>
                    </a:p>
                  </a:txBody>
                  <a:tcPr>
                    <a:lnL w="12700" cap="flat" cmpd="sng" algn="ctr">
                      <a:solidFill>
                        <a:schemeClr val="bg1"/>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algn="l"/>
                      <a:r>
                        <a:rPr lang="en-GB" altLang="el-GR" sz="2000" dirty="0" smtClean="0"/>
                        <a:t>Crossword	</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r>
                        <a:rPr lang="en-GB" sz="2000" dirty="0" smtClean="0"/>
                        <a:t>Crossword</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algn="l"/>
                      <a:r>
                        <a:rPr lang="en-GB" altLang="el-GR" sz="2000" dirty="0" smtClean="0"/>
                        <a:t>Hidden words</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r>
                        <a:rPr lang="en-GB" sz="2000" dirty="0" err="1" smtClean="0"/>
                        <a:t>Wordmine</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algn="l"/>
                      <a:r>
                        <a:rPr lang="en-GB" altLang="el-GR" sz="2000" dirty="0" smtClean="0"/>
                        <a:t>Hangman</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r>
                        <a:rPr lang="en-GB" sz="2000" dirty="0" smtClean="0"/>
                        <a:t>Hangman</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algn="l"/>
                      <a:r>
                        <a:rPr lang="en-GB" altLang="el-GR" sz="2000" dirty="0" smtClean="0"/>
                        <a:t>Anagram</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r>
                        <a:rPr lang="en-GB" sz="2000" dirty="0" smtClean="0"/>
                        <a:t>Anagram</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algn="l"/>
                      <a:r>
                        <a:rPr lang="en-GB" altLang="el-GR" sz="2000" dirty="0" smtClean="0"/>
                        <a:t>Matching words	</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r>
                        <a:rPr lang="en-GB" sz="2000" dirty="0" smtClean="0"/>
                        <a:t>EZ match</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algn="l"/>
                      <a:r>
                        <a:rPr lang="en-GB" altLang="el-GR" sz="2000" dirty="0" smtClean="0"/>
                        <a:t>Cloze Test </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r>
                        <a:rPr lang="en-GB" sz="2000" dirty="0" smtClean="0"/>
                        <a:t>Blank Tank</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algn="l"/>
                      <a:r>
                        <a:rPr lang="en-GB" altLang="el-GR" sz="2000" dirty="0" smtClean="0"/>
                        <a:t>Jumble sentences	</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r>
                        <a:rPr lang="en-GB" sz="2000" dirty="0" smtClean="0"/>
                        <a:t>Jumble Jungle</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algn="l"/>
                      <a:r>
                        <a:rPr lang="en-GB" altLang="el-GR" sz="2000" dirty="0" smtClean="0"/>
                        <a:t>Jumble words </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r>
                        <a:rPr lang="en-GB" sz="2000" dirty="0" smtClean="0"/>
                        <a:t>Go figure!</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algn="l"/>
                      <a:r>
                        <a:rPr lang="en-GB" altLang="el-GR" sz="2000" dirty="0" smtClean="0"/>
                        <a:t>Multiple Choice 2 answers </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r>
                        <a:rPr lang="en-GB" sz="2000" dirty="0" smtClean="0"/>
                        <a:t>Double Jeopardy</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algn="l"/>
                      <a:r>
                        <a:rPr lang="en-GB" altLang="el-GR" sz="2000" dirty="0" smtClean="0"/>
                        <a:t>Multiple Choice 3 answers </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r>
                        <a:rPr lang="en-GB" sz="2000" dirty="0" smtClean="0"/>
                        <a:t>Triple Jeopardy</a:t>
                      </a:r>
                      <a:endParaRPr lang="en-GB" sz="20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2138691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 </a:t>
            </a:r>
            <a:r>
              <a:rPr lang="en-GB" dirty="0" err="1"/>
              <a:t>Edugames</a:t>
            </a:r>
            <a:r>
              <a:rPr lang="en-GB" dirty="0"/>
              <a:t> on the </a:t>
            </a:r>
            <a:r>
              <a:rPr lang="en-GB" dirty="0" smtClean="0"/>
              <a:t>Textbook html</a:t>
            </a:r>
            <a:endParaRPr lang="en-GB" dirty="0"/>
          </a:p>
        </p:txBody>
      </p:sp>
      <p:pic>
        <p:nvPicPr>
          <p:cNvPr id="5" name="Θέση περιεχομένου 4" descr="The image shows where the Edugames on the html textbook appea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556792"/>
            <a:ext cx="7360197" cy="4525962"/>
          </a:xfrm>
        </p:spPr>
      </p:pic>
      <p:sp>
        <p:nvSpPr>
          <p:cNvPr id="4" name="TextBox 3"/>
          <p:cNvSpPr txBox="1"/>
          <p:nvPr/>
        </p:nvSpPr>
        <p:spPr>
          <a:xfrm>
            <a:off x="8268072" y="5636933"/>
            <a:ext cx="480392" cy="360040"/>
          </a:xfrm>
          <a:prstGeom prst="rect">
            <a:avLst/>
          </a:prstGeom>
        </p:spPr>
        <p:txBody>
          <a:bodyPr vert="horz" wrap="square" lIns="91440" tIns="45720" rIns="91440" bIns="45720" rtlCol="0" anchor="ctr">
            <a:noAutofit/>
          </a:bodyPr>
          <a:lstStyle/>
          <a:p>
            <a:r>
              <a:rPr lang="en-GB" b="1" dirty="0" smtClean="0">
                <a:latin typeface="+mj-lt"/>
              </a:rPr>
              <a:t>[1]</a:t>
            </a:r>
          </a:p>
        </p:txBody>
      </p:sp>
    </p:spTree>
    <p:custDataLst>
      <p:tags r:id="rId1"/>
    </p:custDataLst>
    <p:extLst>
      <p:ext uri="{BB962C8B-B14F-4D97-AF65-F5344CB8AC3E}">
        <p14:creationId xmlns:p14="http://schemas.microsoft.com/office/powerpoint/2010/main" val="287881221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a:xfrm>
            <a:off x="457201" y="1700808"/>
            <a:ext cx="1738535" cy="4464496"/>
          </a:xfrm>
        </p:spPr>
        <p:txBody>
          <a:bodyPr>
            <a:normAutofit/>
          </a:bodyPr>
          <a:lstStyle/>
          <a:p>
            <a:r>
              <a:rPr lang="en-GB" sz="2400" dirty="0"/>
              <a:t>Colour cohesion – simple lines and </a:t>
            </a:r>
            <a:r>
              <a:rPr lang="en-GB" sz="2400" dirty="0" smtClean="0"/>
              <a:t>design.</a:t>
            </a:r>
            <a:endParaRPr lang="en-GB" sz="2400" dirty="0"/>
          </a:p>
          <a:p>
            <a:endParaRPr lang="en-GB" sz="2400" dirty="0"/>
          </a:p>
        </p:txBody>
      </p:sp>
      <p:sp>
        <p:nvSpPr>
          <p:cNvPr id="2" name="Τίτλος 1"/>
          <p:cNvSpPr>
            <a:spLocks noGrp="1"/>
          </p:cNvSpPr>
          <p:nvPr>
            <p:ph type="title"/>
          </p:nvPr>
        </p:nvSpPr>
        <p:spPr/>
        <p:txBody>
          <a:bodyPr/>
          <a:lstStyle/>
          <a:p>
            <a:r>
              <a:rPr lang="en-GB" dirty="0" err="1"/>
              <a:t>Edugames</a:t>
            </a:r>
            <a:r>
              <a:rPr lang="en-GB" dirty="0"/>
              <a:t> for </a:t>
            </a:r>
            <a:r>
              <a:rPr lang="en-GB" dirty="0" smtClean="0"/>
              <a:t>Gymnasium</a:t>
            </a:r>
            <a:endParaRPr lang="en-GB" dirty="0"/>
          </a:p>
        </p:txBody>
      </p:sp>
      <p:pic>
        <p:nvPicPr>
          <p:cNvPr id="19" name="Θέση περιεχομένου 18" descr="10 types of Edugames for Gymnasium."/>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11761" y="1797584"/>
            <a:ext cx="6275040" cy="4427786"/>
          </a:xfrm>
        </p:spPr>
      </p:pic>
      <p:sp>
        <p:nvSpPr>
          <p:cNvPr id="5" name="TextBox 4"/>
          <p:cNvSpPr txBox="1"/>
          <p:nvPr/>
        </p:nvSpPr>
        <p:spPr>
          <a:xfrm>
            <a:off x="8268072" y="5636933"/>
            <a:ext cx="480392" cy="360040"/>
          </a:xfrm>
          <a:prstGeom prst="rect">
            <a:avLst/>
          </a:prstGeom>
        </p:spPr>
        <p:txBody>
          <a:bodyPr vert="horz" wrap="square" lIns="91440" tIns="45720" rIns="91440" bIns="45720" rtlCol="0" anchor="ctr">
            <a:noAutofit/>
          </a:bodyPr>
          <a:lstStyle/>
          <a:p>
            <a:r>
              <a:rPr lang="en-GB" b="1" dirty="0" smtClean="0">
                <a:latin typeface="+mj-lt"/>
              </a:rPr>
              <a:t>[2]</a:t>
            </a:r>
          </a:p>
        </p:txBody>
      </p:sp>
    </p:spTree>
    <p:custDataLst>
      <p:tags r:id="rId1"/>
    </p:custDataLst>
    <p:extLst>
      <p:ext uri="{BB962C8B-B14F-4D97-AF65-F5344CB8AC3E}">
        <p14:creationId xmlns:p14="http://schemas.microsoft.com/office/powerpoint/2010/main" val="374407608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GB" dirty="0" err="1"/>
              <a:t>Edugames</a:t>
            </a:r>
            <a:r>
              <a:rPr lang="en-GB" dirty="0"/>
              <a:t> for Primary School </a:t>
            </a:r>
            <a:r>
              <a:rPr lang="en-GB" dirty="0" smtClean="0"/>
              <a:t/>
            </a:r>
            <a:br>
              <a:rPr lang="en-GB" dirty="0" smtClean="0"/>
            </a:br>
            <a:r>
              <a:rPr lang="en-GB" dirty="0" smtClean="0"/>
              <a:t>(5th and 6th Grade)</a:t>
            </a:r>
            <a:endParaRPr lang="en-GB" dirty="0"/>
          </a:p>
        </p:txBody>
      </p:sp>
      <p:pic>
        <p:nvPicPr>
          <p:cNvPr id="5" name="Θέση περιεχομένου 4" descr="Various types of Edugames for Primary School."/>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76050" y="1628800"/>
            <a:ext cx="6210750" cy="4536504"/>
          </a:xfrm>
        </p:spPr>
      </p:pic>
      <p:sp>
        <p:nvSpPr>
          <p:cNvPr id="3" name="Θέση κειμένου 2"/>
          <p:cNvSpPr>
            <a:spLocks noGrp="1"/>
          </p:cNvSpPr>
          <p:nvPr>
            <p:ph type="body" sz="half" idx="2"/>
          </p:nvPr>
        </p:nvSpPr>
        <p:spPr>
          <a:xfrm>
            <a:off x="457201" y="1556792"/>
            <a:ext cx="1810543" cy="4608512"/>
          </a:xfrm>
        </p:spPr>
        <p:txBody>
          <a:bodyPr>
            <a:normAutofit/>
          </a:bodyPr>
          <a:lstStyle/>
          <a:p>
            <a:r>
              <a:rPr lang="en-GB" sz="2400" dirty="0"/>
              <a:t>Colour cohesion – </a:t>
            </a:r>
            <a:r>
              <a:rPr lang="en-GB" sz="2400" dirty="0" smtClean="0"/>
              <a:t>different design.</a:t>
            </a:r>
            <a:endParaRPr lang="en-GB" sz="2400" dirty="0"/>
          </a:p>
          <a:p>
            <a:endParaRPr lang="en-GB" sz="2400" dirty="0"/>
          </a:p>
        </p:txBody>
      </p:sp>
      <p:sp>
        <p:nvSpPr>
          <p:cNvPr id="6" name="TextBox 5"/>
          <p:cNvSpPr txBox="1"/>
          <p:nvPr/>
        </p:nvSpPr>
        <p:spPr>
          <a:xfrm>
            <a:off x="1995658" y="5805264"/>
            <a:ext cx="480392" cy="360040"/>
          </a:xfrm>
          <a:prstGeom prst="rect">
            <a:avLst/>
          </a:prstGeom>
        </p:spPr>
        <p:txBody>
          <a:bodyPr vert="horz" wrap="square" lIns="91440" tIns="45720" rIns="91440" bIns="45720" rtlCol="0" anchor="ctr">
            <a:noAutofit/>
          </a:bodyPr>
          <a:lstStyle/>
          <a:p>
            <a:r>
              <a:rPr lang="en-GB" b="1" dirty="0" smtClean="0">
                <a:latin typeface="+mj-lt"/>
              </a:rPr>
              <a:t>[3]</a:t>
            </a:r>
          </a:p>
        </p:txBody>
      </p:sp>
    </p:spTree>
    <p:custDataLst>
      <p:tags r:id="rId1"/>
    </p:custDataLst>
    <p:extLst>
      <p:ext uri="{BB962C8B-B14F-4D97-AF65-F5344CB8AC3E}">
        <p14:creationId xmlns:p14="http://schemas.microsoft.com/office/powerpoint/2010/main" val="307268206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3"/>
  <p:tag name="ARTICULATE_PROJECT_OPEN" val="0"/>
  <p:tag name="ZHAW.ACCESSIBILITYADDIN.CHECKTIMEDATE" val="9/28/2015 1:03:21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5,6,4,"/>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4,5,"/>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4,3,9,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3,5,6,7,"/>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4,8,9,"/>
</p:tagLst>
</file>

<file path=ppt/tags/tag16.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5,13,8,7,6,11,"/>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7,3,9,8,"/>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2,13,19,2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10242,3,"/>
</p:tagLst>
</file>

<file path=ppt/tags/tag20.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7,8,5,10,9,6,11,"/>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2,8,4,9,10,7,11,"/>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10,11,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5,6,7,"/>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2,5,6,7,"/>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5,8,7,6,"/>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2770,32771,5,"/>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36866,36867,36868,6,"/>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5.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7,2,19,5,"/>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4,5,3,6,"/>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4,3,7,5,"/>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5A752798-7B83-47B6-8E5F-561CA568B94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3786</TotalTime>
  <Words>1631</Words>
  <Application>Microsoft Office PowerPoint</Application>
  <PresentationFormat>On-screen Show (4:3)</PresentationFormat>
  <Paragraphs>225</Paragraphs>
  <Slides>42</Slides>
  <Notes>11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Θέμα του Office</vt:lpstr>
      <vt:lpstr>English and Digital Literacies</vt:lpstr>
      <vt:lpstr>Instructional Materials</vt:lpstr>
      <vt:lpstr>1. Edugames</vt:lpstr>
      <vt:lpstr>Edugames</vt:lpstr>
      <vt:lpstr>Number of  Edugames per Textbook </vt:lpstr>
      <vt:lpstr>10 Different Edugames</vt:lpstr>
      <vt:lpstr> Edugames on the Textbook html</vt:lpstr>
      <vt:lpstr>Edugames for Gymnasium</vt:lpstr>
      <vt:lpstr>Edugames for Primary School  (5th and 6th Grade)</vt:lpstr>
      <vt:lpstr>Edugames for Primary School  (3rd and 4th Grade)</vt:lpstr>
      <vt:lpstr>2. Self-Assessment Tests</vt:lpstr>
      <vt:lpstr>Self-Assessment Tests for Gymnasium (1/3)</vt:lpstr>
      <vt:lpstr>Self-Assessment Tests for Gymnasium (2/3)</vt:lpstr>
      <vt:lpstr>Self-Assessment Tests on the html</vt:lpstr>
      <vt:lpstr>Example of a Self-Assessment Test</vt:lpstr>
      <vt:lpstr>Revision self-assessment tests for primary school </vt:lpstr>
      <vt:lpstr>Development of Self-Assessment Tests </vt:lpstr>
      <vt:lpstr>Types of activities</vt:lpstr>
      <vt:lpstr>3. Listening Applications</vt:lpstr>
      <vt:lpstr>Listening applications</vt:lpstr>
      <vt:lpstr>Structure of listening apps (1/2)</vt:lpstr>
      <vt:lpstr>Structure of listening apps (2/2)</vt:lpstr>
      <vt:lpstr>Types of listening apps</vt:lpstr>
      <vt:lpstr>Example of a listening app</vt:lpstr>
      <vt:lpstr>4. Reading Applications</vt:lpstr>
      <vt:lpstr>Reading applications (1/2)</vt:lpstr>
      <vt:lpstr>Reading applications (2/2)</vt:lpstr>
      <vt:lpstr>Structure of reading apps (1/4)</vt:lpstr>
      <vt:lpstr>Structure of reading apps (2/4)</vt:lpstr>
      <vt:lpstr>Structure of reading apps (3/4)</vt:lpstr>
      <vt:lpstr>Structure of reading apps (4/4)</vt:lpstr>
      <vt:lpstr>Example of a reading app</vt:lpstr>
      <vt:lpstr>Financing</vt:lpstr>
      <vt:lpstr>Notes</vt:lpstr>
      <vt:lpstr>Note on History of Published Version </vt:lpstr>
      <vt:lpstr>Reference Note </vt:lpstr>
      <vt:lpstr>Licensing Note </vt:lpstr>
      <vt:lpstr>Preservation Notices</vt:lpstr>
      <vt:lpstr>Note of use of third parties work (1/4)</vt:lpstr>
      <vt:lpstr>Note of use of third parties work (2/4)</vt:lpstr>
      <vt:lpstr>Note of use of third parties work (3/4)</vt:lpstr>
      <vt:lpstr>Note of use of third parties work (4/4)</vt:lpstr>
    </vt:vector>
  </TitlesOfParts>
  <Manager>Faculty of English Language and Literature</Manager>
  <Company>National and Kapodistrian University of Athens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Materials for the Digital Enrichment of Greek EFL Textbooks</dc:title>
  <dc:subject>English and Digital Literacies</dc:subject>
  <dc:creator> Bessie Mitsikopoulou</dc:creator>
  <cp:keywords/>
  <cp:lastModifiedBy>Smaragda Papadopoulou</cp:lastModifiedBy>
  <cp:revision>325</cp:revision>
  <dcterms:created xsi:type="dcterms:W3CDTF">2012-09-06T09:03:05Z</dcterms:created>
  <dcterms:modified xsi:type="dcterms:W3CDTF">2015-09-28T11:20:00Z</dcterms:modified>
  <cp:category>ELT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6E45248A-864B-4D56-8381-EB92C1ED6FD7</vt:lpwstr>
  </property>
  <property fmtid="{D5CDD505-2E9C-101B-9397-08002B2CF9AE}" pid="3" name="ArticulatePath">
    <vt:lpwstr>Unit1</vt:lpwstr>
  </property>
</Properties>
</file>