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2"/>
  </p:notesMasterIdLst>
  <p:sldIdLst>
    <p:sldId id="256" r:id="rId3"/>
    <p:sldId id="443" r:id="rId4"/>
    <p:sldId id="444" r:id="rId5"/>
    <p:sldId id="446" r:id="rId6"/>
    <p:sldId id="447" r:id="rId7"/>
    <p:sldId id="448" r:id="rId8"/>
    <p:sldId id="449" r:id="rId9"/>
    <p:sldId id="450" r:id="rId10"/>
    <p:sldId id="492" r:id="rId11"/>
    <p:sldId id="451" r:id="rId12"/>
    <p:sldId id="452" r:id="rId13"/>
    <p:sldId id="453" r:id="rId14"/>
    <p:sldId id="493" r:id="rId15"/>
    <p:sldId id="494" r:id="rId16"/>
    <p:sldId id="495" r:id="rId17"/>
    <p:sldId id="496" r:id="rId18"/>
    <p:sldId id="497" r:id="rId19"/>
    <p:sldId id="498" r:id="rId20"/>
    <p:sldId id="500" r:id="rId21"/>
    <p:sldId id="499" r:id="rId22"/>
    <p:sldId id="501" r:id="rId23"/>
    <p:sldId id="502" r:id="rId24"/>
    <p:sldId id="503" r:id="rId25"/>
    <p:sldId id="454" r:id="rId26"/>
    <p:sldId id="455" r:id="rId27"/>
    <p:sldId id="456" r:id="rId28"/>
    <p:sldId id="491" r:id="rId29"/>
    <p:sldId id="458" r:id="rId30"/>
    <p:sldId id="459" r:id="rId31"/>
    <p:sldId id="461" r:id="rId32"/>
    <p:sldId id="462" r:id="rId33"/>
    <p:sldId id="463" r:id="rId34"/>
    <p:sldId id="464" r:id="rId35"/>
    <p:sldId id="465" r:id="rId36"/>
    <p:sldId id="467" r:id="rId37"/>
    <p:sldId id="468" r:id="rId38"/>
    <p:sldId id="469" r:id="rId39"/>
    <p:sldId id="470" r:id="rId40"/>
    <p:sldId id="471" r:id="rId41"/>
    <p:sldId id="507" r:id="rId42"/>
    <p:sldId id="405" r:id="rId43"/>
    <p:sldId id="295" r:id="rId44"/>
    <p:sldId id="299" r:id="rId45"/>
    <p:sldId id="292" r:id="rId46"/>
    <p:sldId id="403" r:id="rId47"/>
    <p:sldId id="404" r:id="rId48"/>
    <p:sldId id="504" r:id="rId49"/>
    <p:sldId id="505" r:id="rId50"/>
    <p:sldId id="506" r:id="rId51"/>
  </p:sldIdLst>
  <p:sldSz cx="9144000" cy="6858000" type="screen4x3"/>
  <p:notesSz cx="6858000" cy="9144000"/>
  <p:custDataLst>
    <p:tags r:id="rId53"/>
  </p:custDataLst>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bstaff"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F1F6"/>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Φωτεινό στυλ 2 - Έμφαση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Μεσαίο στυλ 1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7" autoAdjust="0"/>
    <p:restoredTop sz="99314" autoAdjust="0"/>
  </p:normalViewPr>
  <p:slideViewPr>
    <p:cSldViewPr>
      <p:cViewPr>
        <p:scale>
          <a:sx n="77" d="100"/>
          <a:sy n="77" d="100"/>
        </p:scale>
        <p:origin x="-180"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5" d="100"/>
          <a:sy n="55" d="100"/>
        </p:scale>
        <p:origin x="279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E2B959-8F6E-487E-831C-328642D5272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GB"/>
        </a:p>
      </dgm:t>
    </dgm:pt>
    <dgm:pt modelId="{E0FF68DC-4801-4903-90B3-26BE4CDF95C8}">
      <dgm:prSet phldrT="[Κείμενο]"/>
      <dgm:spPr/>
      <dgm:t>
        <a:bodyPr/>
        <a:lstStyle/>
        <a:p>
          <a:r>
            <a:rPr lang="en-US" altLang="el-GR" b="1" noProof="1" smtClean="0"/>
            <a:t>Textbook analysis: Teacher’s Book </a:t>
          </a:r>
          <a:r>
            <a:rPr lang="en-US" altLang="el-GR" noProof="1" smtClean="0"/>
            <a:t>(for textbook philosophy) </a:t>
          </a:r>
          <a:r>
            <a:rPr lang="en-US" altLang="el-GR" b="1" noProof="1" smtClean="0"/>
            <a:t>Student’s Book </a:t>
          </a:r>
          <a:r>
            <a:rPr lang="en-US" altLang="el-GR" noProof="1" smtClean="0"/>
            <a:t>(for unit structure), </a:t>
          </a:r>
          <a:r>
            <a:rPr lang="en-US" altLang="el-GR" b="1" noProof="1" smtClean="0"/>
            <a:t>Workbook </a:t>
          </a:r>
          <a:r>
            <a:rPr lang="en-US" altLang="el-GR" noProof="1" smtClean="0"/>
            <a:t>(for types of activities)</a:t>
          </a:r>
          <a:endParaRPr lang="en-GB" dirty="0"/>
        </a:p>
      </dgm:t>
    </dgm:pt>
    <dgm:pt modelId="{9D52F8EA-83AC-473D-8BE9-25F44FC40897}" type="parTrans" cxnId="{95B302A6-F0A6-4058-9869-F0EC29A284EF}">
      <dgm:prSet/>
      <dgm:spPr/>
      <dgm:t>
        <a:bodyPr/>
        <a:lstStyle/>
        <a:p>
          <a:endParaRPr lang="en-GB"/>
        </a:p>
      </dgm:t>
    </dgm:pt>
    <dgm:pt modelId="{8AEEFE72-020F-4B4B-A532-ED859CF4A790}" type="sibTrans" cxnId="{95B302A6-F0A6-4058-9869-F0EC29A284EF}">
      <dgm:prSet/>
      <dgm:spPr/>
      <dgm:t>
        <a:bodyPr/>
        <a:lstStyle/>
        <a:p>
          <a:endParaRPr lang="en-GB"/>
        </a:p>
      </dgm:t>
    </dgm:pt>
    <dgm:pt modelId="{450EFFCA-7780-4726-8662-4CFF214D7F99}">
      <dgm:prSet phldrT="[Κείμενο]"/>
      <dgm:spPr/>
      <dgm:t>
        <a:bodyPr/>
        <a:lstStyle/>
        <a:p>
          <a:r>
            <a:rPr lang="en-US" altLang="el-GR" noProof="1" smtClean="0"/>
            <a:t>Interviews with textbook </a:t>
          </a:r>
          <a:r>
            <a:rPr lang="en-US" altLang="el-GR" b="1" noProof="1" smtClean="0"/>
            <a:t>authors</a:t>
          </a:r>
          <a:r>
            <a:rPr lang="en-US" altLang="el-GR" noProof="1" smtClean="0"/>
            <a:t>, </a:t>
          </a:r>
          <a:r>
            <a:rPr lang="en-US" altLang="el-GR" b="1" noProof="1" smtClean="0"/>
            <a:t>EFL teachers </a:t>
          </a:r>
          <a:r>
            <a:rPr lang="en-US" altLang="el-GR" noProof="1" smtClean="0"/>
            <a:t>who use the books and </a:t>
          </a:r>
          <a:r>
            <a:rPr lang="en-US" altLang="el-GR" b="1" noProof="1" smtClean="0"/>
            <a:t>students</a:t>
          </a:r>
          <a:endParaRPr lang="en-GB" dirty="0"/>
        </a:p>
      </dgm:t>
    </dgm:pt>
    <dgm:pt modelId="{C4752BD3-A44D-4C79-843D-2C86934B44C7}" type="parTrans" cxnId="{30D79799-24EE-4828-8FF0-92BDD57CDFAA}">
      <dgm:prSet/>
      <dgm:spPr/>
      <dgm:t>
        <a:bodyPr/>
        <a:lstStyle/>
        <a:p>
          <a:endParaRPr lang="en-GB"/>
        </a:p>
      </dgm:t>
    </dgm:pt>
    <dgm:pt modelId="{4B0CF1E4-5DCA-41BB-9807-0C95CDEA33CD}" type="sibTrans" cxnId="{30D79799-24EE-4828-8FF0-92BDD57CDFAA}">
      <dgm:prSet/>
      <dgm:spPr/>
      <dgm:t>
        <a:bodyPr/>
        <a:lstStyle/>
        <a:p>
          <a:endParaRPr lang="en-GB"/>
        </a:p>
      </dgm:t>
    </dgm:pt>
    <dgm:pt modelId="{C27EBBCF-F0E5-434C-B889-3A2BE664DB1C}">
      <dgm:prSet phldrT="[Κείμενο]"/>
      <dgm:spPr/>
      <dgm:t>
        <a:bodyPr/>
        <a:lstStyle/>
        <a:p>
          <a:r>
            <a:rPr lang="en-US" altLang="el-GR" noProof="1" smtClean="0"/>
            <a:t>Analysis of technical solutions for each type of application</a:t>
          </a:r>
          <a:endParaRPr lang="en-GB" dirty="0"/>
        </a:p>
      </dgm:t>
    </dgm:pt>
    <dgm:pt modelId="{114867FF-60D1-4D30-A14C-39410577586F}" type="parTrans" cxnId="{EB4BE546-25A8-4AF4-B37A-3BC97F9E2E85}">
      <dgm:prSet/>
      <dgm:spPr/>
      <dgm:t>
        <a:bodyPr/>
        <a:lstStyle/>
        <a:p>
          <a:endParaRPr lang="en-GB"/>
        </a:p>
      </dgm:t>
    </dgm:pt>
    <dgm:pt modelId="{5AFCD320-7F5C-4B2A-80EB-86A460908487}" type="sibTrans" cxnId="{EB4BE546-25A8-4AF4-B37A-3BC97F9E2E85}">
      <dgm:prSet/>
      <dgm:spPr/>
      <dgm:t>
        <a:bodyPr/>
        <a:lstStyle/>
        <a:p>
          <a:endParaRPr lang="en-GB"/>
        </a:p>
      </dgm:t>
    </dgm:pt>
    <dgm:pt modelId="{1D1A388A-E89E-4D85-993D-8F06297163A6}" type="pres">
      <dgm:prSet presAssocID="{E3E2B959-8F6E-487E-831C-328642D52722}" presName="Name0" presStyleCnt="0">
        <dgm:presLayoutVars>
          <dgm:dir/>
          <dgm:animLvl val="lvl"/>
          <dgm:resizeHandles val="exact"/>
        </dgm:presLayoutVars>
      </dgm:prSet>
      <dgm:spPr/>
      <dgm:t>
        <a:bodyPr/>
        <a:lstStyle/>
        <a:p>
          <a:endParaRPr lang="en-GB"/>
        </a:p>
      </dgm:t>
    </dgm:pt>
    <dgm:pt modelId="{9A15D62D-6687-408E-A513-8309990B3A9E}" type="pres">
      <dgm:prSet presAssocID="{C27EBBCF-F0E5-434C-B889-3A2BE664DB1C}" presName="boxAndChildren" presStyleCnt="0"/>
      <dgm:spPr/>
      <dgm:t>
        <a:bodyPr/>
        <a:lstStyle/>
        <a:p>
          <a:endParaRPr lang="en-GB"/>
        </a:p>
      </dgm:t>
    </dgm:pt>
    <dgm:pt modelId="{72B722D6-9138-4631-827D-6D9636540B61}" type="pres">
      <dgm:prSet presAssocID="{C27EBBCF-F0E5-434C-B889-3A2BE664DB1C}" presName="parentTextBox" presStyleLbl="node1" presStyleIdx="0" presStyleCnt="3"/>
      <dgm:spPr/>
      <dgm:t>
        <a:bodyPr/>
        <a:lstStyle/>
        <a:p>
          <a:endParaRPr lang="en-GB"/>
        </a:p>
      </dgm:t>
    </dgm:pt>
    <dgm:pt modelId="{FB54B83A-1FD5-4EFA-A96D-D6D06416215F}" type="pres">
      <dgm:prSet presAssocID="{4B0CF1E4-5DCA-41BB-9807-0C95CDEA33CD}" presName="sp" presStyleCnt="0"/>
      <dgm:spPr/>
      <dgm:t>
        <a:bodyPr/>
        <a:lstStyle/>
        <a:p>
          <a:endParaRPr lang="en-GB"/>
        </a:p>
      </dgm:t>
    </dgm:pt>
    <dgm:pt modelId="{2FF18AF0-417E-45C1-989B-5B01F9A16DE8}" type="pres">
      <dgm:prSet presAssocID="{450EFFCA-7780-4726-8662-4CFF214D7F99}" presName="arrowAndChildren" presStyleCnt="0"/>
      <dgm:spPr/>
      <dgm:t>
        <a:bodyPr/>
        <a:lstStyle/>
        <a:p>
          <a:endParaRPr lang="en-GB"/>
        </a:p>
      </dgm:t>
    </dgm:pt>
    <dgm:pt modelId="{11941500-8ADC-4D8D-BDF5-5038635289EE}" type="pres">
      <dgm:prSet presAssocID="{450EFFCA-7780-4726-8662-4CFF214D7F99}" presName="parentTextArrow" presStyleLbl="node1" presStyleIdx="1" presStyleCnt="3"/>
      <dgm:spPr/>
      <dgm:t>
        <a:bodyPr/>
        <a:lstStyle/>
        <a:p>
          <a:endParaRPr lang="en-GB"/>
        </a:p>
      </dgm:t>
    </dgm:pt>
    <dgm:pt modelId="{05A260BA-9861-4BA9-8397-B2F9C7FE2B1E}" type="pres">
      <dgm:prSet presAssocID="{8AEEFE72-020F-4B4B-A532-ED859CF4A790}" presName="sp" presStyleCnt="0"/>
      <dgm:spPr/>
      <dgm:t>
        <a:bodyPr/>
        <a:lstStyle/>
        <a:p>
          <a:endParaRPr lang="en-GB"/>
        </a:p>
      </dgm:t>
    </dgm:pt>
    <dgm:pt modelId="{CFBD499B-FF84-4953-9B09-48B7EE8D0570}" type="pres">
      <dgm:prSet presAssocID="{E0FF68DC-4801-4903-90B3-26BE4CDF95C8}" presName="arrowAndChildren" presStyleCnt="0"/>
      <dgm:spPr/>
      <dgm:t>
        <a:bodyPr/>
        <a:lstStyle/>
        <a:p>
          <a:endParaRPr lang="en-GB"/>
        </a:p>
      </dgm:t>
    </dgm:pt>
    <dgm:pt modelId="{1026A3B6-D88B-4895-8958-67318D00A887}" type="pres">
      <dgm:prSet presAssocID="{E0FF68DC-4801-4903-90B3-26BE4CDF95C8}" presName="parentTextArrow" presStyleLbl="node1" presStyleIdx="2" presStyleCnt="3"/>
      <dgm:spPr/>
      <dgm:t>
        <a:bodyPr/>
        <a:lstStyle/>
        <a:p>
          <a:endParaRPr lang="en-GB"/>
        </a:p>
      </dgm:t>
    </dgm:pt>
  </dgm:ptLst>
  <dgm:cxnLst>
    <dgm:cxn modelId="{AD851618-9A11-4094-8987-30A681284441}" type="presOf" srcId="{450EFFCA-7780-4726-8662-4CFF214D7F99}" destId="{11941500-8ADC-4D8D-BDF5-5038635289EE}" srcOrd="0" destOrd="0" presId="urn:microsoft.com/office/officeart/2005/8/layout/process4"/>
    <dgm:cxn modelId="{B91E4EB6-8610-42E2-9E17-BC40B440A50A}" type="presOf" srcId="{E0FF68DC-4801-4903-90B3-26BE4CDF95C8}" destId="{1026A3B6-D88B-4895-8958-67318D00A887}" srcOrd="0" destOrd="0" presId="urn:microsoft.com/office/officeart/2005/8/layout/process4"/>
    <dgm:cxn modelId="{95B302A6-F0A6-4058-9869-F0EC29A284EF}" srcId="{E3E2B959-8F6E-487E-831C-328642D52722}" destId="{E0FF68DC-4801-4903-90B3-26BE4CDF95C8}" srcOrd="0" destOrd="0" parTransId="{9D52F8EA-83AC-473D-8BE9-25F44FC40897}" sibTransId="{8AEEFE72-020F-4B4B-A532-ED859CF4A790}"/>
    <dgm:cxn modelId="{EB4BE546-25A8-4AF4-B37A-3BC97F9E2E85}" srcId="{E3E2B959-8F6E-487E-831C-328642D52722}" destId="{C27EBBCF-F0E5-434C-B889-3A2BE664DB1C}" srcOrd="2" destOrd="0" parTransId="{114867FF-60D1-4D30-A14C-39410577586F}" sibTransId="{5AFCD320-7F5C-4B2A-80EB-86A460908487}"/>
    <dgm:cxn modelId="{CC8BD602-CCD6-4D92-AEDE-30279E787D72}" type="presOf" srcId="{E3E2B959-8F6E-487E-831C-328642D52722}" destId="{1D1A388A-E89E-4D85-993D-8F06297163A6}" srcOrd="0" destOrd="0" presId="urn:microsoft.com/office/officeart/2005/8/layout/process4"/>
    <dgm:cxn modelId="{30D79799-24EE-4828-8FF0-92BDD57CDFAA}" srcId="{E3E2B959-8F6E-487E-831C-328642D52722}" destId="{450EFFCA-7780-4726-8662-4CFF214D7F99}" srcOrd="1" destOrd="0" parTransId="{C4752BD3-A44D-4C79-843D-2C86934B44C7}" sibTransId="{4B0CF1E4-5DCA-41BB-9807-0C95CDEA33CD}"/>
    <dgm:cxn modelId="{E8C2F930-44F5-4D80-B7B4-8B7DCF59C01C}" type="presOf" srcId="{C27EBBCF-F0E5-434C-B889-3A2BE664DB1C}" destId="{72B722D6-9138-4631-827D-6D9636540B61}" srcOrd="0" destOrd="0" presId="urn:microsoft.com/office/officeart/2005/8/layout/process4"/>
    <dgm:cxn modelId="{53F22F16-FD16-427B-B635-1245E1ED7117}" type="presParOf" srcId="{1D1A388A-E89E-4D85-993D-8F06297163A6}" destId="{9A15D62D-6687-408E-A513-8309990B3A9E}" srcOrd="0" destOrd="0" presId="urn:microsoft.com/office/officeart/2005/8/layout/process4"/>
    <dgm:cxn modelId="{D1E3AD71-1FA7-4D51-B973-C97345B2EA9A}" type="presParOf" srcId="{9A15D62D-6687-408E-A513-8309990B3A9E}" destId="{72B722D6-9138-4631-827D-6D9636540B61}" srcOrd="0" destOrd="0" presId="urn:microsoft.com/office/officeart/2005/8/layout/process4"/>
    <dgm:cxn modelId="{89D15B65-7EA8-403F-B410-136BE6D6BB54}" type="presParOf" srcId="{1D1A388A-E89E-4D85-993D-8F06297163A6}" destId="{FB54B83A-1FD5-4EFA-A96D-D6D06416215F}" srcOrd="1" destOrd="0" presId="urn:microsoft.com/office/officeart/2005/8/layout/process4"/>
    <dgm:cxn modelId="{398A0D5F-1BC0-46B9-8E87-C27BEB848772}" type="presParOf" srcId="{1D1A388A-E89E-4D85-993D-8F06297163A6}" destId="{2FF18AF0-417E-45C1-989B-5B01F9A16DE8}" srcOrd="2" destOrd="0" presId="urn:microsoft.com/office/officeart/2005/8/layout/process4"/>
    <dgm:cxn modelId="{A667A4F4-DC91-4DBF-95B2-B4AED9C84A25}" type="presParOf" srcId="{2FF18AF0-417E-45C1-989B-5B01F9A16DE8}" destId="{11941500-8ADC-4D8D-BDF5-5038635289EE}" srcOrd="0" destOrd="0" presId="urn:microsoft.com/office/officeart/2005/8/layout/process4"/>
    <dgm:cxn modelId="{79A33316-631B-40B0-BE1D-A804ABE7DB14}" type="presParOf" srcId="{1D1A388A-E89E-4D85-993D-8F06297163A6}" destId="{05A260BA-9861-4BA9-8397-B2F9C7FE2B1E}" srcOrd="3" destOrd="0" presId="urn:microsoft.com/office/officeart/2005/8/layout/process4"/>
    <dgm:cxn modelId="{8FFAE5DF-58FA-438C-8BCD-70A612D2A19A}" type="presParOf" srcId="{1D1A388A-E89E-4D85-993D-8F06297163A6}" destId="{CFBD499B-FF84-4953-9B09-48B7EE8D0570}" srcOrd="4" destOrd="0" presId="urn:microsoft.com/office/officeart/2005/8/layout/process4"/>
    <dgm:cxn modelId="{3FE3B983-0BA4-4FD7-B1D7-BBECB817C637}" type="presParOf" srcId="{CFBD499B-FF84-4953-9B09-48B7EE8D0570}" destId="{1026A3B6-D88B-4895-8958-67318D00A88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722D6-9138-4631-827D-6D9636540B61}">
      <dsp:nvSpPr>
        <dsp:cNvPr id="0" name=""/>
        <dsp:cNvSpPr/>
      </dsp:nvSpPr>
      <dsp:spPr>
        <a:xfrm>
          <a:off x="0" y="3406931"/>
          <a:ext cx="8229600" cy="11182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altLang="el-GR" sz="2200" kern="1200" noProof="1" smtClean="0"/>
            <a:t>Analysis of technical solutions for each type of application</a:t>
          </a:r>
          <a:endParaRPr lang="en-GB" sz="2200" kern="1200" dirty="0"/>
        </a:p>
      </dsp:txBody>
      <dsp:txXfrm>
        <a:off x="0" y="3406931"/>
        <a:ext cx="8229600" cy="1118230"/>
      </dsp:txXfrm>
    </dsp:sp>
    <dsp:sp modelId="{11941500-8ADC-4D8D-BDF5-5038635289EE}">
      <dsp:nvSpPr>
        <dsp:cNvPr id="0" name=""/>
        <dsp:cNvSpPr/>
      </dsp:nvSpPr>
      <dsp:spPr>
        <a:xfrm rot="10800000">
          <a:off x="0" y="1703865"/>
          <a:ext cx="82296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altLang="el-GR" sz="2200" kern="1200" noProof="1" smtClean="0"/>
            <a:t>Interviews with textbook </a:t>
          </a:r>
          <a:r>
            <a:rPr lang="en-US" altLang="el-GR" sz="2200" b="1" kern="1200" noProof="1" smtClean="0"/>
            <a:t>authors</a:t>
          </a:r>
          <a:r>
            <a:rPr lang="en-US" altLang="el-GR" sz="2200" kern="1200" noProof="1" smtClean="0"/>
            <a:t>, </a:t>
          </a:r>
          <a:r>
            <a:rPr lang="en-US" altLang="el-GR" sz="2200" b="1" kern="1200" noProof="1" smtClean="0"/>
            <a:t>EFL teachers </a:t>
          </a:r>
          <a:r>
            <a:rPr lang="en-US" altLang="el-GR" sz="2200" kern="1200" noProof="1" smtClean="0"/>
            <a:t>who use the books and </a:t>
          </a:r>
          <a:r>
            <a:rPr lang="en-US" altLang="el-GR" sz="2200" b="1" kern="1200" noProof="1" smtClean="0"/>
            <a:t>students</a:t>
          </a:r>
          <a:endParaRPr lang="en-GB" sz="2200" kern="1200" dirty="0"/>
        </a:p>
      </dsp:txBody>
      <dsp:txXfrm rot="10800000">
        <a:off x="0" y="1703865"/>
        <a:ext cx="8229600" cy="1117500"/>
      </dsp:txXfrm>
    </dsp:sp>
    <dsp:sp modelId="{1026A3B6-D88B-4895-8958-67318D00A887}">
      <dsp:nvSpPr>
        <dsp:cNvPr id="0" name=""/>
        <dsp:cNvSpPr/>
      </dsp:nvSpPr>
      <dsp:spPr>
        <a:xfrm rot="10800000">
          <a:off x="0" y="799"/>
          <a:ext cx="82296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altLang="el-GR" sz="2200" b="1" kern="1200" noProof="1" smtClean="0"/>
            <a:t>Textbook analysis: Teacher’s Book </a:t>
          </a:r>
          <a:r>
            <a:rPr lang="en-US" altLang="el-GR" sz="2200" kern="1200" noProof="1" smtClean="0"/>
            <a:t>(for textbook philosophy) </a:t>
          </a:r>
          <a:r>
            <a:rPr lang="en-US" altLang="el-GR" sz="2200" b="1" kern="1200" noProof="1" smtClean="0"/>
            <a:t>Student’s Book </a:t>
          </a:r>
          <a:r>
            <a:rPr lang="en-US" altLang="el-GR" sz="2200" kern="1200" noProof="1" smtClean="0"/>
            <a:t>(for unit structure), </a:t>
          </a:r>
          <a:r>
            <a:rPr lang="en-US" altLang="el-GR" sz="2200" b="1" kern="1200" noProof="1" smtClean="0"/>
            <a:t>Workbook </a:t>
          </a:r>
          <a:r>
            <a:rPr lang="en-US" altLang="el-GR" sz="2200" kern="1200" noProof="1" smtClean="0"/>
            <a:t>(for types of activities)</a:t>
          </a:r>
          <a:endParaRPr lang="en-GB" sz="2200" kern="1200" dirty="0"/>
        </a:p>
      </dsp:txBody>
      <dsp:txXfrm rot="10800000">
        <a:off x="0" y="799"/>
        <a:ext cx="8229600" cy="11175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C7D3C1E-0845-4ABF-954B-F70E375DE123}" type="datetimeFigureOut">
              <a:rPr lang="el-GR"/>
              <a:pPr>
                <a:defRPr/>
              </a:pPr>
              <a:t>14/10/2015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CE03170-25D6-4778-83FB-92F1A65A5547}" type="slidenum">
              <a:rPr lang="el-GR" altLang="en-US"/>
              <a:pPr>
                <a:defRPr/>
              </a:pPr>
              <a:t>‹#›</a:t>
            </a:fld>
            <a:endParaRPr lang="el-GR" altLang="en-US"/>
          </a:p>
        </p:txBody>
      </p:sp>
    </p:spTree>
    <p:extLst>
      <p:ext uri="{BB962C8B-B14F-4D97-AF65-F5344CB8AC3E}">
        <p14:creationId xmlns:p14="http://schemas.microsoft.com/office/powerpoint/2010/main" val="28360408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altLang="en-US" smtClean="0">
              <a:solidFill>
                <a:srgbClr val="FF0000"/>
              </a:solidFill>
            </a:endParaRP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C40DD-53F5-4BDD-B1E5-3B07234C4671}" type="slidenum">
              <a:rPr lang="el-GR" altLang="en-US" smtClean="0">
                <a:latin typeface="Calibri" panose="020F0502020204030204" pitchFamily="34" charset="0"/>
              </a:rPr>
              <a:pPr/>
              <a:t>1</a:t>
            </a:fld>
            <a:endParaRPr lang="el-GR" altLang="en-US" smtClean="0">
              <a:latin typeface="Calibri" panose="020F0502020204030204" pitchFamily="34" charset="0"/>
            </a:endParaRPr>
          </a:p>
        </p:txBody>
      </p:sp>
    </p:spTree>
    <p:extLst>
      <p:ext uri="{BB962C8B-B14F-4D97-AF65-F5344CB8AC3E}">
        <p14:creationId xmlns:p14="http://schemas.microsoft.com/office/powerpoint/2010/main" val="450735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A89272-13D0-440B-B679-313BBBB43303}" type="slidenum">
              <a:rPr lang="el-GR" altLang="en-US" smtClean="0">
                <a:latin typeface="Calibri" panose="020F0502020204030204" pitchFamily="34" charset="0"/>
              </a:rPr>
              <a:pPr/>
              <a:t>49</a:t>
            </a:fld>
            <a:endParaRPr lang="el-GR" altLang="en-US" smtClean="0">
              <a:latin typeface="Calibri" panose="020F0502020204030204" pitchFamily="34" charset="0"/>
            </a:endParaRPr>
          </a:p>
        </p:txBody>
      </p:sp>
    </p:spTree>
    <p:extLst>
      <p:ext uri="{BB962C8B-B14F-4D97-AF65-F5344CB8AC3E}">
        <p14:creationId xmlns:p14="http://schemas.microsoft.com/office/powerpoint/2010/main" val="2471842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l-GR" altLang="el-GR" smtClean="0"/>
          </a:p>
        </p:txBody>
      </p:sp>
      <p:sp>
        <p:nvSpPr>
          <p:cNvPr id="655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EBD6250-4A85-4A1B-933B-14F114803BDD}" type="slidenum">
              <a:rPr lang="el-GR" altLang="el-GR"/>
              <a:pPr/>
              <a:t>41</a:t>
            </a:fld>
            <a:endParaRPr lang="el-GR" altLang="el-GR"/>
          </a:p>
        </p:txBody>
      </p:sp>
    </p:spTree>
    <p:extLst>
      <p:ext uri="{BB962C8B-B14F-4D97-AF65-F5344CB8AC3E}">
        <p14:creationId xmlns:p14="http://schemas.microsoft.com/office/powerpoint/2010/main" val="243854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B0B027-1002-4DBF-BBE1-041965AC7A60}" type="slidenum">
              <a:rPr lang="el-GR" altLang="en-US" smtClean="0">
                <a:latin typeface="Calibri" panose="020F0502020204030204" pitchFamily="34" charset="0"/>
              </a:rPr>
              <a:pPr/>
              <a:t>42</a:t>
            </a:fld>
            <a:endParaRPr lang="el-GR" altLang="en-US" smtClean="0">
              <a:latin typeface="Calibri" panose="020F0502020204030204" pitchFamily="34" charset="0"/>
            </a:endParaRPr>
          </a:p>
        </p:txBody>
      </p:sp>
    </p:spTree>
    <p:extLst>
      <p:ext uri="{BB962C8B-B14F-4D97-AF65-F5344CB8AC3E}">
        <p14:creationId xmlns:p14="http://schemas.microsoft.com/office/powerpoint/2010/main" val="140258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8BC42A-62C5-42F8-BECE-62E934B8A2FA}" type="slidenum">
              <a:rPr lang="el-GR" altLang="en-US" smtClean="0">
                <a:latin typeface="Calibri" panose="020F0502020204030204" pitchFamily="34" charset="0"/>
              </a:rPr>
              <a:pPr/>
              <a:t>43</a:t>
            </a:fld>
            <a:endParaRPr lang="el-GR" altLang="en-US" smtClean="0">
              <a:latin typeface="Calibri" panose="020F0502020204030204" pitchFamily="34" charset="0"/>
            </a:endParaRPr>
          </a:p>
        </p:txBody>
      </p:sp>
    </p:spTree>
    <p:extLst>
      <p:ext uri="{BB962C8B-B14F-4D97-AF65-F5344CB8AC3E}">
        <p14:creationId xmlns:p14="http://schemas.microsoft.com/office/powerpoint/2010/main" val="230930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C2B2CE-B648-4AE9-A373-31D9942A6EC5}" type="slidenum">
              <a:rPr lang="el-GR" altLang="en-US" smtClean="0">
                <a:latin typeface="Calibri" panose="020F0502020204030204" pitchFamily="34" charset="0"/>
              </a:rPr>
              <a:pPr/>
              <a:t>44</a:t>
            </a:fld>
            <a:endParaRPr lang="el-GR" altLang="en-US" smtClean="0">
              <a:latin typeface="Calibri" panose="020F0502020204030204" pitchFamily="34" charset="0"/>
            </a:endParaRPr>
          </a:p>
        </p:txBody>
      </p:sp>
    </p:spTree>
    <p:extLst>
      <p:ext uri="{BB962C8B-B14F-4D97-AF65-F5344CB8AC3E}">
        <p14:creationId xmlns:p14="http://schemas.microsoft.com/office/powerpoint/2010/main" val="11124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CA7EF54-667E-457E-BF87-FAB16EFF87C7}" type="slidenum">
              <a:rPr lang="el-GR" altLang="el-GR"/>
              <a:pPr/>
              <a:t>45</a:t>
            </a:fld>
            <a:endParaRPr lang="el-GR" altLang="el-GR"/>
          </a:p>
        </p:txBody>
      </p:sp>
    </p:spTree>
    <p:extLst>
      <p:ext uri="{BB962C8B-B14F-4D97-AF65-F5344CB8AC3E}">
        <p14:creationId xmlns:p14="http://schemas.microsoft.com/office/powerpoint/2010/main" val="215969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F3DE28D-DFFF-4209-8934-00DEF19FACFB}" type="slidenum">
              <a:rPr lang="el-GR" altLang="el-GR"/>
              <a:pPr/>
              <a:t>46</a:t>
            </a:fld>
            <a:endParaRPr lang="el-GR" altLang="el-GR"/>
          </a:p>
        </p:txBody>
      </p:sp>
    </p:spTree>
    <p:extLst>
      <p:ext uri="{BB962C8B-B14F-4D97-AF65-F5344CB8AC3E}">
        <p14:creationId xmlns:p14="http://schemas.microsoft.com/office/powerpoint/2010/main" val="4068402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A89272-13D0-440B-B679-313BBBB43303}" type="slidenum">
              <a:rPr lang="el-GR" altLang="en-US" smtClean="0">
                <a:latin typeface="Calibri" panose="020F0502020204030204" pitchFamily="34" charset="0"/>
              </a:rPr>
              <a:pPr/>
              <a:t>47</a:t>
            </a:fld>
            <a:endParaRPr lang="el-GR" altLang="en-US" smtClean="0">
              <a:latin typeface="Calibri" panose="020F0502020204030204" pitchFamily="34" charset="0"/>
            </a:endParaRPr>
          </a:p>
        </p:txBody>
      </p:sp>
    </p:spTree>
    <p:extLst>
      <p:ext uri="{BB962C8B-B14F-4D97-AF65-F5344CB8AC3E}">
        <p14:creationId xmlns:p14="http://schemas.microsoft.com/office/powerpoint/2010/main" val="2471842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A89272-13D0-440B-B679-313BBBB43303}" type="slidenum">
              <a:rPr lang="el-GR" altLang="en-US" smtClean="0">
                <a:latin typeface="Calibri" panose="020F0502020204030204" pitchFamily="34" charset="0"/>
              </a:rPr>
              <a:pPr/>
              <a:t>48</a:t>
            </a:fld>
            <a:endParaRPr lang="el-GR" altLang="en-US" smtClean="0">
              <a:latin typeface="Calibri" panose="020F0502020204030204" pitchFamily="34" charset="0"/>
            </a:endParaRPr>
          </a:p>
        </p:txBody>
      </p:sp>
    </p:spTree>
    <p:extLst>
      <p:ext uri="{BB962C8B-B14F-4D97-AF65-F5344CB8AC3E}">
        <p14:creationId xmlns:p14="http://schemas.microsoft.com/office/powerpoint/2010/main" val="247184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237170835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A9937C5E-44C6-4AED-9B32-E3290D0E33E7}" type="slidenum">
              <a:rPr lang="el-GR" altLang="en-US" sz="1200" smtClean="0">
                <a:solidFill>
                  <a:srgbClr val="5075BC"/>
                </a:solidFill>
                <a:latin typeface="Calibri" panose="020F0502020204030204" pitchFamily="34" charset="0"/>
              </a:rPr>
              <a:pPr algn="ctr" eaLnBrk="1" hangingPunct="1">
                <a:defRPr/>
              </a:pPr>
              <a:t>‹#›</a:t>
            </a:fld>
            <a:endParaRPr lang="el-GR" altLang="en-US" sz="1200" smtClean="0">
              <a:solidFill>
                <a:srgbClr val="5075BC"/>
              </a:solidFill>
              <a:latin typeface="Calibri" panose="020F0502020204030204" pitchFamily="34" charset="0"/>
            </a:endParaRPr>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eaLnBrk="1" fontAlgn="auto" hangingPunct="1">
              <a:spcBef>
                <a:spcPts val="0"/>
              </a:spcBef>
              <a:spcAft>
                <a:spcPts val="0"/>
              </a:spcAft>
              <a:defRPr/>
            </a:pPr>
            <a:r>
              <a:rPr lang="en-GB" sz="1000" dirty="0" smtClean="0">
                <a:solidFill>
                  <a:srgbClr val="5075BC"/>
                </a:solidFill>
                <a:latin typeface="+mn-lt"/>
                <a:cs typeface="+mn-cs"/>
              </a:rPr>
              <a:t>Introduction to the Digital School Project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72945020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491024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descr="[DECORATIVE]"/>
          <p:cNvSpPr txBox="1">
            <a:spLocks/>
          </p:cNvSpPr>
          <p:nvPr userDrawn="1"/>
        </p:nvSpPr>
        <p:spPr>
          <a:xfrm>
            <a:off x="8645525" y="6442075"/>
            <a:ext cx="431800" cy="268288"/>
          </a:xfrm>
          <a:prstGeom prst="rect">
            <a:avLst/>
          </a:prstGeom>
          <a:solidFill>
            <a:schemeClr val="bg1">
              <a:lumMod val="95000"/>
            </a:schemeClr>
          </a:solid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B8F9EAF8-E772-48DD-89D6-6E6BC9549410}" type="slidenum">
              <a:rPr lang="el-GR" altLang="en-US" sz="1200" smtClean="0">
                <a:solidFill>
                  <a:srgbClr val="5075BC"/>
                </a:solidFill>
                <a:latin typeface="Calibri" panose="020F0502020204030204" pitchFamily="34" charset="0"/>
              </a:rPr>
              <a:pPr algn="ctr" eaLnBrk="1" hangingPunct="1">
                <a:defRPr/>
              </a:pPr>
              <a:t>‹#›</a:t>
            </a:fld>
            <a:endParaRPr lang="el-GR" altLang="en-US" sz="1200" smtClean="0">
              <a:solidFill>
                <a:srgbClr val="5075BC"/>
              </a:solidFill>
              <a:latin typeface="Calibri" panose="020F0502020204030204" pitchFamily="34" charset="0"/>
            </a:endParaRPr>
          </a:p>
        </p:txBody>
      </p:sp>
      <p:sp>
        <p:nvSpPr>
          <p:cNvPr id="5" name="2 - Θέση υποσέλιδου" descr="[DECORATIVE]"/>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eaLnBrk="1" fontAlgn="auto" hangingPunct="1">
              <a:spcBef>
                <a:spcPts val="0"/>
              </a:spcBef>
              <a:spcAft>
                <a:spcPts val="0"/>
              </a:spcAft>
              <a:defRPr/>
            </a:pPr>
            <a:r>
              <a:rPr lang="en-GB" sz="1000" dirty="0" smtClean="0">
                <a:solidFill>
                  <a:srgbClr val="5075BC"/>
                </a:solidFill>
                <a:latin typeface="+mn-lt"/>
              </a:rPr>
              <a:t>Introduction to the Digital School Project</a:t>
            </a:r>
          </a:p>
        </p:txBody>
      </p:sp>
      <p:pic>
        <p:nvPicPr>
          <p:cNvPr id="6" name="Picture 5" descr="[DECORATIVE]"/>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0329842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32671754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descr="[DECORATIVE]"/>
          <p:cNvSpPr txBox="1">
            <a:spLocks/>
          </p:cNvSpPr>
          <p:nvPr userDrawn="1"/>
        </p:nvSpPr>
        <p:spPr>
          <a:xfrm>
            <a:off x="8645525" y="6442075"/>
            <a:ext cx="431800" cy="268288"/>
          </a:xfrm>
          <a:prstGeom prst="rect">
            <a:avLst/>
          </a:prstGeom>
          <a:solidFill>
            <a:schemeClr val="bg1">
              <a:lumMod val="95000"/>
            </a:schemeClr>
          </a:solid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5EBDF6BF-90B0-4579-A8E8-DD9DB15263D5}" type="slidenum">
              <a:rPr lang="el-GR" altLang="en-US" sz="1200" smtClean="0">
                <a:solidFill>
                  <a:srgbClr val="5075BC"/>
                </a:solidFill>
                <a:latin typeface="Calibri" panose="020F0502020204030204" pitchFamily="34" charset="0"/>
              </a:rPr>
              <a:pPr algn="ctr" eaLnBrk="1" hangingPunct="1">
                <a:defRPr/>
              </a:pPr>
              <a:t>‹#›</a:t>
            </a:fld>
            <a:endParaRPr lang="el-GR" altLang="en-US" sz="1200" smtClean="0">
              <a:solidFill>
                <a:srgbClr val="5075BC"/>
              </a:solidFill>
              <a:latin typeface="Calibri" panose="020F0502020204030204" pitchFamily="34" charset="0"/>
            </a:endParaRPr>
          </a:p>
        </p:txBody>
      </p:sp>
      <p:sp>
        <p:nvSpPr>
          <p:cNvPr id="6" name="2 - Θέση υποσέλιδου" descr="[DECORATIVE]"/>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eaLnBrk="1" fontAlgn="auto" hangingPunct="1">
              <a:spcBef>
                <a:spcPts val="0"/>
              </a:spcBef>
              <a:spcAft>
                <a:spcPts val="0"/>
              </a:spcAft>
              <a:defRPr/>
            </a:pPr>
            <a:r>
              <a:rPr lang="en-GB" sz="1000" dirty="0" smtClean="0">
                <a:solidFill>
                  <a:srgbClr val="5075BC"/>
                </a:solidFill>
                <a:latin typeface="+mn-lt"/>
              </a:rPr>
              <a:t>Introduction to the Digital School Project</a:t>
            </a: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1643501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descr="[DECORATIVE]"/>
          <p:cNvSpPr txBox="1">
            <a:spLocks/>
          </p:cNvSpPr>
          <p:nvPr userDrawn="1"/>
        </p:nvSpPr>
        <p:spPr>
          <a:xfrm>
            <a:off x="8645525" y="6442075"/>
            <a:ext cx="431800" cy="268288"/>
          </a:xfrm>
          <a:prstGeom prst="rect">
            <a:avLst/>
          </a:prstGeom>
          <a:solidFill>
            <a:schemeClr val="bg1">
              <a:lumMod val="95000"/>
            </a:schemeClr>
          </a:solid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5D137C48-08CC-4E1A-8FA1-4A79D8CE0173}" type="slidenum">
              <a:rPr lang="el-GR" altLang="en-US" sz="1200" smtClean="0">
                <a:solidFill>
                  <a:srgbClr val="5075BC"/>
                </a:solidFill>
                <a:latin typeface="Calibri" panose="020F0502020204030204" pitchFamily="34" charset="0"/>
              </a:rPr>
              <a:pPr algn="ctr" eaLnBrk="1" hangingPunct="1">
                <a:defRPr/>
              </a:pPr>
              <a:t>‹#›</a:t>
            </a:fld>
            <a:endParaRPr lang="el-GR" altLang="en-US" sz="1200" smtClean="0">
              <a:solidFill>
                <a:srgbClr val="5075BC"/>
              </a:solidFill>
              <a:latin typeface="Calibri" panose="020F0502020204030204" pitchFamily="34" charset="0"/>
            </a:endParaRPr>
          </a:p>
        </p:txBody>
      </p:sp>
      <p:sp>
        <p:nvSpPr>
          <p:cNvPr id="8" name="2 - Θέση υποσέλιδου" descr="[DECORATIVE]"/>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5075BC"/>
                </a:solidFill>
                <a:effectLst/>
                <a:uLnTx/>
                <a:uFillTx/>
                <a:latin typeface="Calibri"/>
                <a:ea typeface="+mn-ea"/>
                <a:cs typeface="Arial" panose="020B0604020202020204" pitchFamily="34" charset="0"/>
              </a:rPr>
              <a:t>Introduction to the Digital School Project</a:t>
            </a:r>
          </a:p>
        </p:txBody>
      </p:sp>
      <p:pic>
        <p:nvPicPr>
          <p:cNvPr id="9" name="Picture 8" descr="[DECORATIVE]"/>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0731260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4F9DC2BF-8478-44B9-8B34-556DB3AF3A01}" type="slidenum">
              <a:rPr lang="el-GR" altLang="en-US" sz="1200" smtClean="0">
                <a:solidFill>
                  <a:srgbClr val="5075BC"/>
                </a:solidFill>
                <a:latin typeface="Calibri" panose="020F0502020204030204" pitchFamily="34" charset="0"/>
              </a:rPr>
              <a:pPr algn="ctr" eaLnBrk="1" hangingPunct="1">
                <a:defRPr/>
              </a:pPr>
              <a:t>‹#›</a:t>
            </a:fld>
            <a:endParaRPr lang="el-GR" altLang="en-US" sz="1200" smtClean="0">
              <a:solidFill>
                <a:srgbClr val="5075BC"/>
              </a:solidFill>
              <a:latin typeface="Calibri" panose="020F0502020204030204" pitchFamily="34" charset="0"/>
            </a:endParaRPr>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5075BC"/>
                </a:solidFill>
                <a:effectLst/>
                <a:uLnTx/>
                <a:uFillTx/>
                <a:latin typeface="Calibri"/>
                <a:ea typeface="+mn-ea"/>
                <a:cs typeface="Arial" panose="020B0604020202020204" pitchFamily="34" charset="0"/>
              </a:rPr>
              <a:t>Introduction to the Digital School Project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192590136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2900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descr="[DECORATIVE]"/>
          <p:cNvSpPr txBox="1">
            <a:spLocks/>
          </p:cNvSpPr>
          <p:nvPr userDrawn="1"/>
        </p:nvSpPr>
        <p:spPr>
          <a:xfrm>
            <a:off x="8645525" y="6442075"/>
            <a:ext cx="431800" cy="268288"/>
          </a:xfrm>
          <a:prstGeom prst="rect">
            <a:avLst/>
          </a:prstGeom>
          <a:solidFill>
            <a:schemeClr val="bg1">
              <a:lumMod val="95000"/>
            </a:schemeClr>
          </a:solid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FC5336A2-424C-4D34-A257-5FD5194606E7}" type="slidenum">
              <a:rPr lang="el-GR" altLang="en-US" sz="1200" smtClean="0">
                <a:solidFill>
                  <a:srgbClr val="5075BC"/>
                </a:solidFill>
                <a:latin typeface="Calibri" panose="020F0502020204030204" pitchFamily="34" charset="0"/>
              </a:rPr>
              <a:pPr algn="ctr" eaLnBrk="1" hangingPunct="1">
                <a:defRPr/>
              </a:pPr>
              <a:t>‹#›</a:t>
            </a:fld>
            <a:endParaRPr lang="el-GR" altLang="en-US" sz="1200" smtClean="0">
              <a:solidFill>
                <a:srgbClr val="5075BC"/>
              </a:solidFill>
              <a:latin typeface="Calibri" panose="020F0502020204030204" pitchFamily="34" charset="0"/>
            </a:endParaRPr>
          </a:p>
        </p:txBody>
      </p:sp>
      <p:sp>
        <p:nvSpPr>
          <p:cNvPr id="7" name="2 - Θέση υποσέλιδου" descr="[DECORATIVE]"/>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5075BC"/>
                </a:solidFill>
                <a:effectLst/>
                <a:uLnTx/>
                <a:uFillTx/>
                <a:latin typeface="Calibri"/>
                <a:ea typeface="+mn-ea"/>
                <a:cs typeface="Arial" panose="020B0604020202020204" pitchFamily="34" charset="0"/>
              </a:rPr>
              <a:t>Introduction to the Digital School Project</a:t>
            </a:r>
          </a:p>
        </p:txBody>
      </p:sp>
      <p:pic>
        <p:nvPicPr>
          <p:cNvPr id="8" name="Picture 7" descr="[DECORATIVE]"/>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22760913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descr="[DECORATIVE]"/>
          <p:cNvSpPr txBox="1">
            <a:spLocks/>
          </p:cNvSpPr>
          <p:nvPr userDrawn="1"/>
        </p:nvSpPr>
        <p:spPr>
          <a:xfrm>
            <a:off x="8645525" y="6442075"/>
            <a:ext cx="431800" cy="268288"/>
          </a:xfrm>
          <a:prstGeom prst="rect">
            <a:avLst/>
          </a:prstGeom>
          <a:solidFill>
            <a:schemeClr val="bg1">
              <a:lumMod val="95000"/>
            </a:schemeClr>
          </a:solid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5F9EF59D-6953-49E0-AFE1-ABE088D7B1D6}" type="slidenum">
              <a:rPr lang="el-GR" altLang="en-US" sz="1200" smtClean="0">
                <a:solidFill>
                  <a:srgbClr val="5075BC"/>
                </a:solidFill>
                <a:latin typeface="Calibri" panose="020F0502020204030204" pitchFamily="34" charset="0"/>
              </a:rPr>
              <a:pPr algn="ctr" eaLnBrk="1" hangingPunct="1">
                <a:defRPr/>
              </a:pPr>
              <a:t>‹#›</a:t>
            </a:fld>
            <a:endParaRPr lang="el-GR" altLang="en-US" sz="1200" smtClean="0">
              <a:solidFill>
                <a:srgbClr val="5075BC"/>
              </a:solidFill>
              <a:latin typeface="Calibri" panose="020F0502020204030204" pitchFamily="34" charset="0"/>
            </a:endParaRPr>
          </a:p>
        </p:txBody>
      </p:sp>
      <p:sp>
        <p:nvSpPr>
          <p:cNvPr id="6" name="2 - Θέση υποσέλιδου" descr="[DECORATIVE]"/>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5075BC"/>
                </a:solidFill>
                <a:effectLst/>
                <a:uLnTx/>
                <a:uFillTx/>
                <a:latin typeface="Calibri"/>
                <a:ea typeface="+mn-ea"/>
                <a:cs typeface="Arial" panose="020B0604020202020204" pitchFamily="34" charset="0"/>
              </a:rPr>
              <a:t>Introduction to the Digital School Project</a:t>
            </a: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15307503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US"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smtClean="0"/>
              <a:t>Στυλ υποδείγματος κειμένου</a:t>
            </a:r>
          </a:p>
          <a:p>
            <a:pPr lvl="1"/>
            <a:r>
              <a:rPr lang="el-GR" altLang="en-US" smtClean="0"/>
              <a:t>Δεύτερου επιπέδου</a:t>
            </a:r>
          </a:p>
          <a:p>
            <a:pPr lvl="2"/>
            <a:r>
              <a:rPr lang="el-GR" altLang="en-US" smtClean="0"/>
              <a:t>Τρίτου επιπέδου</a:t>
            </a:r>
          </a:p>
          <a:p>
            <a:pPr lvl="3"/>
            <a:r>
              <a:rPr lang="el-GR" altLang="en-US" smtClean="0"/>
              <a:t>Τέταρτου επιπέδου</a:t>
            </a:r>
          </a:p>
          <a:p>
            <a:pPr lvl="4"/>
            <a:r>
              <a:rPr lang="el-GR" altLang="en-US" smtClean="0"/>
              <a:t>Πέμπτου επιπέδου</a:t>
            </a:r>
          </a:p>
        </p:txBody>
      </p:sp>
    </p:spTree>
  </p:cSld>
  <p:clrMap bg1="lt1" tx1="dk1" bg2="lt2" tx2="dk2" accent1="accent1" accent2="accent2" accent3="accent3" accent4="accent4" accent5="accent5" accent6="accent6" hlink="hlink" folHlink="folHlink"/>
  <p:sldLayoutIdLst>
    <p:sldLayoutId id="2147483777" r:id="rId1"/>
    <p:sldLayoutId id="2147483781" r:id="rId2"/>
    <p:sldLayoutId id="2147483778" r:id="rId3"/>
    <p:sldLayoutId id="2147483782" r:id="rId4"/>
    <p:sldLayoutId id="2147483783" r:id="rId5"/>
    <p:sldLayoutId id="2147483784" r:id="rId6"/>
    <p:sldLayoutId id="2147483779" r:id="rId7"/>
    <p:sldLayoutId id="2147483785" r:id="rId8"/>
    <p:sldLayoutId id="2147483786" r:id="rId9"/>
    <p:sldLayoutId id="2147483787" r:id="rId10"/>
    <p:sldLayoutId id="2147483780" r:id="rId1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anose="020F0502020204030204" pitchFamily="34" charset="0"/>
        </a:defRPr>
      </a:lvl2pPr>
      <a:lvl3pPr algn="ctr" rtl="0" eaLnBrk="0" fontAlgn="base" hangingPunct="0">
        <a:spcBef>
          <a:spcPct val="0"/>
        </a:spcBef>
        <a:spcAft>
          <a:spcPct val="0"/>
        </a:spcAft>
        <a:defRPr sz="4400">
          <a:solidFill>
            <a:schemeClr val="accent1"/>
          </a:solidFill>
          <a:latin typeface="Calibri" panose="020F0502020204030204" pitchFamily="34" charset="0"/>
        </a:defRPr>
      </a:lvl3pPr>
      <a:lvl4pPr algn="ctr" rtl="0" eaLnBrk="0" fontAlgn="base" hangingPunct="0">
        <a:spcBef>
          <a:spcPct val="0"/>
        </a:spcBef>
        <a:spcAft>
          <a:spcPct val="0"/>
        </a:spcAft>
        <a:defRPr sz="4400">
          <a:solidFill>
            <a:schemeClr val="accent1"/>
          </a:solidFill>
          <a:latin typeface="Calibri" panose="020F0502020204030204" pitchFamily="34" charset="0"/>
        </a:defRPr>
      </a:lvl4pPr>
      <a:lvl5pPr algn="ctr" rtl="0" eaLnBrk="0" fontAlgn="base" hangingPunct="0">
        <a:spcBef>
          <a:spcPct val="0"/>
        </a:spcBef>
        <a:spcAft>
          <a:spcPct val="0"/>
        </a:spcAft>
        <a:defRPr sz="4400">
          <a:solidFill>
            <a:schemeClr val="accent1"/>
          </a:solidFill>
          <a:latin typeface="Calibri" panose="020F0502020204030204" pitchFamily="34" charset="0"/>
        </a:defRPr>
      </a:lvl5pPr>
      <a:lvl6pPr marL="457200" algn="ctr" rtl="0" fontAlgn="base">
        <a:spcBef>
          <a:spcPct val="0"/>
        </a:spcBef>
        <a:spcAft>
          <a:spcPct val="0"/>
        </a:spcAft>
        <a:defRPr sz="4400">
          <a:solidFill>
            <a:schemeClr val="accent1"/>
          </a:solidFill>
          <a:latin typeface="Calibri" panose="020F0502020204030204" pitchFamily="34" charset="0"/>
        </a:defRPr>
      </a:lvl6pPr>
      <a:lvl7pPr marL="914400" algn="ctr" rtl="0" fontAlgn="base">
        <a:spcBef>
          <a:spcPct val="0"/>
        </a:spcBef>
        <a:spcAft>
          <a:spcPct val="0"/>
        </a:spcAft>
        <a:defRPr sz="4400">
          <a:solidFill>
            <a:schemeClr val="accent1"/>
          </a:solidFill>
          <a:latin typeface="Calibri" panose="020F0502020204030204" pitchFamily="34" charset="0"/>
        </a:defRPr>
      </a:lvl7pPr>
      <a:lvl8pPr marL="1371600" algn="ctr" rtl="0" fontAlgn="base">
        <a:spcBef>
          <a:spcPct val="0"/>
        </a:spcBef>
        <a:spcAft>
          <a:spcPct val="0"/>
        </a:spcAft>
        <a:defRPr sz="4400">
          <a:solidFill>
            <a:schemeClr val="accent1"/>
          </a:solidFill>
          <a:latin typeface="Calibri" panose="020F0502020204030204" pitchFamily="34" charset="0"/>
        </a:defRPr>
      </a:lvl8pPr>
      <a:lvl9pPr marL="1828800" algn="ctr" rtl="0" fontAlgn="base">
        <a:spcBef>
          <a:spcPct val="0"/>
        </a:spcBef>
        <a:spcAft>
          <a:spcPct val="0"/>
        </a:spcAft>
        <a:defRPr sz="4400">
          <a:solidFill>
            <a:schemeClr val="accent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6.xml.rels><?xml version="1.0" encoding="UTF-8" standalone="yes"?>
<Relationships xmlns="http://schemas.openxmlformats.org/package/2006/relationships"><Relationship Id="rId3" Type="http://schemas.openxmlformats.org/officeDocument/2006/relationships/hyperlink" Target="http://photodentro.edu.gr/lor/" TargetMode="Externa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hyperlink" Target="http://photodentro.edu.gr/video/"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hyperlink" Target="http://nrich.maths.org/content/id/2719/Concepts%20of%20Enrichment.doc"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hyperlink" Target="http://opencourses.uoa.gr/courses/ENL10/"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4.png"/><Relationship Id="rId4" Type="http://schemas.openxmlformats.org/officeDocument/2006/relationships/hyperlink" Target="%5b1%5d%20http:/creativecommons.org/licenses/by-nc-sa/4.0/"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hyperlink" Target="http://ebooks.edu.gr/new/course-main.php?course=DSGYM-A114" TargetMode="External"/><Relationship Id="rId4" Type="http://schemas.openxmlformats.org/officeDocument/2006/relationships/hyperlink" Target="http://dschool.edu.gr/"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creativecommons.org/licenses/by-nc-sa/3.0/gr/" TargetMode="External"/><Relationship Id="rId3" Type="http://schemas.openxmlformats.org/officeDocument/2006/relationships/notesSlide" Target="../notesSlides/notesSlide9.xml"/><Relationship Id="rId7" Type="http://schemas.openxmlformats.org/officeDocument/2006/relationships/hyperlink" Target="http://photodentro.edu.gr/"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dschool.edu.gr/" TargetMode="External"/><Relationship Id="rId5" Type="http://schemas.openxmlformats.org/officeDocument/2006/relationships/hyperlink" Target="http://ebooks.edu.gr/modules/ebook/show.php/DSDIM-F101/441/2923,11593/" TargetMode="External"/><Relationship Id="rId4" Type="http://schemas.openxmlformats.org/officeDocument/2006/relationships/hyperlink" Target="http://ebooks.edu.gr/modules/ebook/show.php/DSDIM-B100/497/3233,13140/" TargetMode="External"/><Relationship Id="rId9" Type="http://schemas.openxmlformats.org/officeDocument/2006/relationships/hyperlink" Target="http://photodentro.edu.gr/video/"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e-me.edu.gr/" TargetMode="External"/><Relationship Id="rId3" Type="http://schemas.openxmlformats.org/officeDocument/2006/relationships/notesSlide" Target="../notesSlides/notesSlide10.xml"/><Relationship Id="rId7" Type="http://schemas.openxmlformats.org/officeDocument/2006/relationships/hyperlink" Target="http://dschool.edu.gr/" TargetMode="Externa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hyperlink" Target="http://photodentro.edu.gr/oep/" TargetMode="External"/><Relationship Id="rId5" Type="http://schemas.openxmlformats.org/officeDocument/2006/relationships/hyperlink" Target="https://creativecommons.org/licenses/by-nc-sa/3.0/gr/" TargetMode="External"/><Relationship Id="rId4" Type="http://schemas.openxmlformats.org/officeDocument/2006/relationships/hyperlink" Target="http://photodentro.edu.g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he logo depicts the goddess Athena." title="University of Athens Logo"/>
          <p:cNvPicPr>
            <a:picLocks noChangeAspect="1"/>
          </p:cNvPicPr>
          <p:nvPr/>
        </p:nvPicPr>
        <p:blipFill>
          <a:blip r:embed="rId4"/>
          <a:stretch>
            <a:fillRect/>
          </a:stretch>
        </p:blipFill>
        <p:spPr>
          <a:xfrm>
            <a:off x="179388" y="260350"/>
            <a:ext cx="3938587" cy="1112838"/>
          </a:xfrm>
          <a:prstGeom prst="rect">
            <a:avLst/>
          </a:prstGeom>
        </p:spPr>
      </p:pic>
      <p:sp>
        <p:nvSpPr>
          <p:cNvPr id="10242" name="Τίτλος 1"/>
          <p:cNvSpPr>
            <a:spLocks noGrp="1"/>
          </p:cNvSpPr>
          <p:nvPr>
            <p:ph type="ctrTitle"/>
          </p:nvPr>
        </p:nvSpPr>
        <p:spPr>
          <a:xfrm>
            <a:off x="685800" y="2006600"/>
            <a:ext cx="7772400" cy="1470025"/>
          </a:xfrm>
        </p:spPr>
        <p:txBody>
          <a:bodyPr/>
          <a:lstStyle/>
          <a:p>
            <a:pPr eaLnBrk="1" hangingPunct="1"/>
            <a:r>
              <a:rPr lang="en-GB" altLang="en-US" dirty="0" smtClean="0">
                <a:solidFill>
                  <a:srgbClr val="5075BC"/>
                </a:solidFill>
              </a:rPr>
              <a:t>English and Digital Literacies</a:t>
            </a:r>
            <a:endParaRPr lang="el-GR" altLang="en-US" dirty="0" smtClean="0">
              <a:solidFill>
                <a:srgbClr val="5075BC"/>
              </a:solidFill>
            </a:endParaRPr>
          </a:p>
        </p:txBody>
      </p:sp>
      <p:sp>
        <p:nvSpPr>
          <p:cNvPr id="3" name="Υπότιτλος 2"/>
          <p:cNvSpPr>
            <a:spLocks noGrp="1"/>
          </p:cNvSpPr>
          <p:nvPr>
            <p:ph type="subTitle" idx="1"/>
          </p:nvPr>
        </p:nvSpPr>
        <p:spPr>
          <a:xfrm>
            <a:off x="684213" y="3384550"/>
            <a:ext cx="7775575" cy="1752600"/>
          </a:xfrm>
        </p:spPr>
        <p:txBody>
          <a:bodyPr rtlCol="0">
            <a:noAutofit/>
          </a:bodyPr>
          <a:lstStyle/>
          <a:p>
            <a:pPr eaLnBrk="1" fontAlgn="auto" hangingPunct="1">
              <a:spcAft>
                <a:spcPts val="0"/>
              </a:spcAft>
              <a:defRPr/>
            </a:pPr>
            <a:r>
              <a:rPr lang="en-GB" sz="2800" dirty="0" smtClean="0">
                <a:solidFill>
                  <a:srgbClr val="5075BC"/>
                </a:solidFill>
                <a:latin typeface="+mj-lt"/>
                <a:ea typeface="+mj-ea"/>
                <a:cs typeface="+mj-cs"/>
              </a:rPr>
              <a:t>Unit 7.1: </a:t>
            </a:r>
            <a:r>
              <a:rPr lang="en-GB" sz="2800" dirty="0" smtClean="0"/>
              <a:t>Introduction to the Digital School Project</a:t>
            </a:r>
          </a:p>
          <a:p>
            <a:pPr eaLnBrk="1" fontAlgn="auto" hangingPunct="1">
              <a:spcAft>
                <a:spcPts val="0"/>
              </a:spcAft>
              <a:defRPr/>
            </a:pPr>
            <a:endParaRPr lang="en-GB" sz="2000" dirty="0" smtClean="0"/>
          </a:p>
          <a:p>
            <a:pPr eaLnBrk="1" fontAlgn="auto" hangingPunct="1">
              <a:spcAft>
                <a:spcPts val="0"/>
              </a:spcAft>
              <a:defRPr/>
            </a:pPr>
            <a:r>
              <a:rPr lang="en-GB" sz="2800" dirty="0" smtClean="0"/>
              <a:t>Bessie </a:t>
            </a:r>
            <a:r>
              <a:rPr lang="en-GB" sz="2800" dirty="0" err="1" smtClean="0"/>
              <a:t>Mitsikopoulou</a:t>
            </a:r>
            <a:endParaRPr lang="en-GB" sz="2800" dirty="0" smtClean="0"/>
          </a:p>
          <a:p>
            <a:pPr eaLnBrk="1" fontAlgn="auto" hangingPunct="1">
              <a:spcAft>
                <a:spcPts val="0"/>
              </a:spcAft>
              <a:defRPr/>
            </a:pPr>
            <a:r>
              <a:rPr lang="en-GB" sz="2800" dirty="0" smtClean="0"/>
              <a:t>School of Philosophy</a:t>
            </a:r>
          </a:p>
          <a:p>
            <a:pPr eaLnBrk="1" fontAlgn="auto" hangingPunct="1">
              <a:spcAft>
                <a:spcPts val="0"/>
              </a:spcAft>
              <a:defRPr/>
            </a:pPr>
            <a:r>
              <a:rPr lang="en-GB" sz="2800" dirty="0" smtClean="0"/>
              <a:t>Faculty of English Language and Literature</a:t>
            </a:r>
          </a:p>
          <a:p>
            <a:pPr eaLnBrk="1" fontAlgn="auto" hangingPunct="1">
              <a:spcAft>
                <a:spcPts val="0"/>
              </a:spcAft>
              <a:defRPr/>
            </a:pPr>
            <a:endParaRPr lang="en-GB" sz="2800" dirty="0" smtClean="0"/>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sz="4000" dirty="0" smtClean="0"/>
              <a:t>The EFL textbooks for Primary School</a:t>
            </a:r>
            <a:endParaRPr lang="en-GB" sz="4000" dirty="0"/>
          </a:p>
        </p:txBody>
      </p:sp>
      <p:pic>
        <p:nvPicPr>
          <p:cNvPr id="7" name="Content Placeholder 6" descr="bookcove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550" y="2409993"/>
            <a:ext cx="8229600" cy="2820651"/>
          </a:xfrm>
        </p:spPr>
      </p:pic>
      <p:sp>
        <p:nvSpPr>
          <p:cNvPr id="4" name="TextBox 3"/>
          <p:cNvSpPr txBox="1"/>
          <p:nvPr/>
        </p:nvSpPr>
        <p:spPr>
          <a:xfrm>
            <a:off x="467544" y="5301208"/>
            <a:ext cx="552400" cy="360040"/>
          </a:xfrm>
          <a:prstGeom prst="rect">
            <a:avLst/>
          </a:prstGeom>
        </p:spPr>
        <p:txBody>
          <a:bodyPr vert="horz" wrap="square" lIns="91440" tIns="45720" rIns="91440" bIns="45720" rtlCol="0" anchor="ctr">
            <a:noAutofit/>
          </a:bodyPr>
          <a:lstStyle/>
          <a:p>
            <a:r>
              <a:rPr lang="en-GB" b="1" dirty="0" smtClean="0">
                <a:latin typeface="+mj-lt"/>
              </a:rPr>
              <a:t>[6]</a:t>
            </a:r>
          </a:p>
        </p:txBody>
      </p:sp>
    </p:spTree>
    <p:custDataLst>
      <p:tags r:id="rId1"/>
    </p:custDataLst>
    <p:extLst>
      <p:ext uri="{BB962C8B-B14F-4D97-AF65-F5344CB8AC3E}">
        <p14:creationId xmlns:p14="http://schemas.microsoft.com/office/powerpoint/2010/main" val="154512072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GB" dirty="0" err="1" smtClean="0"/>
              <a:t>Τhe</a:t>
            </a:r>
            <a:r>
              <a:rPr lang="en-GB" dirty="0" smtClean="0"/>
              <a:t> EFL textbooks for Gymnasium</a:t>
            </a:r>
            <a:endParaRPr lang="en-GB" dirty="0"/>
          </a:p>
        </p:txBody>
      </p:sp>
      <p:pic>
        <p:nvPicPr>
          <p:cNvPr id="7" name="Content Placeholder 6" descr="Bookcove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3062" y="1557338"/>
            <a:ext cx="5190575" cy="4525962"/>
          </a:xfrm>
        </p:spPr>
      </p:pic>
      <p:sp>
        <p:nvSpPr>
          <p:cNvPr id="4" name="TextBox 3"/>
          <p:cNvSpPr txBox="1"/>
          <p:nvPr/>
        </p:nvSpPr>
        <p:spPr>
          <a:xfrm>
            <a:off x="1331640" y="5733256"/>
            <a:ext cx="552400" cy="360040"/>
          </a:xfrm>
          <a:prstGeom prst="rect">
            <a:avLst/>
          </a:prstGeom>
        </p:spPr>
        <p:txBody>
          <a:bodyPr vert="horz" wrap="square" lIns="91440" tIns="45720" rIns="91440" bIns="45720" rtlCol="0" anchor="ctr">
            <a:noAutofit/>
          </a:bodyPr>
          <a:lstStyle/>
          <a:p>
            <a:r>
              <a:rPr lang="en-GB" b="1" dirty="0" smtClean="0">
                <a:latin typeface="+mj-lt"/>
              </a:rPr>
              <a:t>[7]</a:t>
            </a:r>
          </a:p>
        </p:txBody>
      </p:sp>
    </p:spTree>
    <p:custDataLst>
      <p:tags r:id="rId1"/>
    </p:custDataLst>
    <p:extLst>
      <p:ext uri="{BB962C8B-B14F-4D97-AF65-F5344CB8AC3E}">
        <p14:creationId xmlns:p14="http://schemas.microsoft.com/office/powerpoint/2010/main" val="247573052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smtClean="0"/>
              <a:t>Basic Questions</a:t>
            </a:r>
            <a:endParaRPr lang="en-GB" dirty="0"/>
          </a:p>
        </p:txBody>
      </p:sp>
      <p:sp>
        <p:nvSpPr>
          <p:cNvPr id="3" name="Θέση περιεχομένου 2"/>
          <p:cNvSpPr>
            <a:spLocks noGrp="1"/>
          </p:cNvSpPr>
          <p:nvPr>
            <p:ph idx="1"/>
          </p:nvPr>
        </p:nvSpPr>
        <p:spPr/>
        <p:txBody>
          <a:bodyPr/>
          <a:lstStyle/>
          <a:p>
            <a:r>
              <a:rPr lang="en-GB" dirty="0" smtClean="0"/>
              <a:t>What is enrichment? </a:t>
            </a:r>
          </a:p>
          <a:p>
            <a:r>
              <a:rPr lang="en-GB" dirty="0" smtClean="0"/>
              <a:t>What kind of enrichment? </a:t>
            </a:r>
          </a:p>
          <a:p>
            <a:r>
              <a:rPr lang="en-GB" dirty="0" smtClean="0"/>
              <a:t>To what extent do we enrich a textbook?</a:t>
            </a:r>
          </a:p>
          <a:p>
            <a:r>
              <a:rPr lang="en-GB" dirty="0" smtClean="0"/>
              <a:t>How do we select enrichment? </a:t>
            </a:r>
          </a:p>
          <a:p>
            <a:r>
              <a:rPr lang="en-GB" dirty="0" smtClean="0"/>
              <a:t>Which parts of a textbook to enrich? </a:t>
            </a:r>
          </a:p>
          <a:p>
            <a:r>
              <a:rPr lang="en-GB" dirty="0" smtClean="0"/>
              <a:t>What is the aim of enrichment?</a:t>
            </a:r>
            <a:endParaRPr lang="en-GB" dirty="0"/>
          </a:p>
        </p:txBody>
      </p:sp>
    </p:spTree>
    <p:extLst>
      <p:ext uri="{BB962C8B-B14F-4D97-AF65-F5344CB8AC3E}">
        <p14:creationId xmlns:p14="http://schemas.microsoft.com/office/powerpoint/2010/main" val="25874514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notion of enrichment </a:t>
            </a:r>
            <a:r>
              <a:rPr lang="en-GB" dirty="0" smtClean="0"/>
              <a:t>(1/2)</a:t>
            </a:r>
            <a:endParaRPr lang="el-GR" dirty="0"/>
          </a:p>
        </p:txBody>
      </p:sp>
      <p:sp>
        <p:nvSpPr>
          <p:cNvPr id="3" name="Content Placeholder 2"/>
          <p:cNvSpPr>
            <a:spLocks noGrp="1"/>
          </p:cNvSpPr>
          <p:nvPr>
            <p:ph idx="1"/>
          </p:nvPr>
        </p:nvSpPr>
        <p:spPr/>
        <p:txBody>
          <a:bodyPr/>
          <a:lstStyle/>
          <a:p>
            <a:pPr marL="0" indent="0">
              <a:buNone/>
            </a:pPr>
            <a:r>
              <a:rPr lang="en-GB" b="1" dirty="0"/>
              <a:t>Enrichment: </a:t>
            </a:r>
            <a:r>
              <a:rPr lang="en-GB" dirty="0"/>
              <a:t>making richer, fuller, more meaningful or more rewarding and to ‘improving the quality of something by adding something else to it’ (Cambridge Dictionary). </a:t>
            </a:r>
          </a:p>
          <a:p>
            <a:pPr marL="0" indent="0">
              <a:buNone/>
            </a:pPr>
            <a:r>
              <a:rPr lang="en-GB" b="1" dirty="0"/>
              <a:t>Synonyms</a:t>
            </a:r>
            <a:r>
              <a:rPr lang="en-GB" dirty="0"/>
              <a:t> : enhancement, refinement, upgrading, </a:t>
            </a:r>
            <a:r>
              <a:rPr lang="en-GB" dirty="0" smtClean="0"/>
              <a:t>augmentation.</a:t>
            </a:r>
            <a:endParaRPr lang="en-GB" dirty="0"/>
          </a:p>
        </p:txBody>
      </p:sp>
    </p:spTree>
    <p:extLst>
      <p:ext uri="{BB962C8B-B14F-4D97-AF65-F5344CB8AC3E}">
        <p14:creationId xmlns:p14="http://schemas.microsoft.com/office/powerpoint/2010/main" val="176605816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notion of </a:t>
            </a:r>
            <a:r>
              <a:rPr lang="en-GB" dirty="0" smtClean="0"/>
              <a:t>enrichment (2/2) </a:t>
            </a:r>
            <a:endParaRPr lang="el-GR" dirty="0"/>
          </a:p>
        </p:txBody>
      </p:sp>
      <p:sp>
        <p:nvSpPr>
          <p:cNvPr id="3" name="Content Placeholder 2"/>
          <p:cNvSpPr>
            <a:spLocks noGrp="1"/>
          </p:cNvSpPr>
          <p:nvPr>
            <p:ph idx="1"/>
          </p:nvPr>
        </p:nvSpPr>
        <p:spPr/>
        <p:txBody>
          <a:bodyPr/>
          <a:lstStyle/>
          <a:p>
            <a:pPr marL="0" indent="0">
              <a:buNone/>
            </a:pPr>
            <a:r>
              <a:rPr lang="en-GB" dirty="0" smtClean="0"/>
              <a:t>Enrichment </a:t>
            </a:r>
            <a:r>
              <a:rPr lang="en-GB" dirty="0"/>
              <a:t>as an add-on quality, something attached to something else, a quality that cannot stand on its own, but that it requires the existence of what it </a:t>
            </a:r>
            <a:r>
              <a:rPr lang="en-GB" dirty="0" smtClean="0"/>
              <a:t>qualifies. </a:t>
            </a:r>
            <a:endParaRPr lang="en-GB" dirty="0"/>
          </a:p>
          <a:p>
            <a:pPr marL="0" indent="0">
              <a:buNone/>
            </a:pPr>
            <a:r>
              <a:rPr lang="en-GB" b="1" dirty="0"/>
              <a:t>In educational contexts: </a:t>
            </a:r>
            <a:r>
              <a:rPr lang="en-GB" dirty="0"/>
              <a:t>enrichment of a textbook, a curriculum, a lesson or a skill (e.g. vocabulary building). </a:t>
            </a:r>
            <a:endParaRPr lang="el-GR" dirty="0"/>
          </a:p>
        </p:txBody>
      </p:sp>
    </p:spTree>
    <p:extLst>
      <p:ext uri="{BB962C8B-B14F-4D97-AF65-F5344CB8AC3E}">
        <p14:creationId xmlns:p14="http://schemas.microsoft.com/office/powerpoint/2010/main" val="33837764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Different conceptions of </a:t>
            </a:r>
            <a:r>
              <a:rPr lang="en-GB" dirty="0" smtClean="0"/>
              <a:t>enrichment</a:t>
            </a:r>
            <a:r>
              <a:rPr lang="en-GB" dirty="0"/>
              <a:t>: three main </a:t>
            </a:r>
            <a:r>
              <a:rPr lang="en-GB" dirty="0" smtClean="0"/>
              <a:t>trends (1/2) </a:t>
            </a:r>
            <a:endParaRPr lang="el-GR" dirty="0"/>
          </a:p>
        </p:txBody>
      </p:sp>
      <p:sp>
        <p:nvSpPr>
          <p:cNvPr id="3" name="Content Placeholder 2"/>
          <p:cNvSpPr>
            <a:spLocks noGrp="1"/>
          </p:cNvSpPr>
          <p:nvPr>
            <p:ph idx="1"/>
          </p:nvPr>
        </p:nvSpPr>
        <p:spPr/>
        <p:txBody>
          <a:bodyPr/>
          <a:lstStyle/>
          <a:p>
            <a:pPr marL="0" indent="0">
              <a:buNone/>
            </a:pPr>
            <a:r>
              <a:rPr lang="en-GB" b="1" dirty="0"/>
              <a:t>First trend: </a:t>
            </a:r>
            <a:r>
              <a:rPr lang="en-GB" dirty="0"/>
              <a:t>enrichment as acceleration or curriculum compaction exposing only the brighter and gifted students to more advanced subject matter (‘individualized’ enrichment acting as additional support for a few gifted students</a:t>
            </a:r>
            <a:r>
              <a:rPr lang="en-GB" dirty="0" smtClean="0"/>
              <a:t>)(</a:t>
            </a:r>
            <a:r>
              <a:rPr lang="en-GB" dirty="0"/>
              <a:t>Feng, 2005</a:t>
            </a:r>
            <a:r>
              <a:rPr lang="en-GB" dirty="0" smtClean="0"/>
              <a:t>).</a:t>
            </a:r>
            <a:endParaRPr lang="en-GB" dirty="0"/>
          </a:p>
        </p:txBody>
      </p:sp>
    </p:spTree>
    <p:extLst>
      <p:ext uri="{BB962C8B-B14F-4D97-AF65-F5344CB8AC3E}">
        <p14:creationId xmlns:p14="http://schemas.microsoft.com/office/powerpoint/2010/main" val="34253845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Different conceptions of </a:t>
            </a:r>
            <a:r>
              <a:rPr lang="en-GB" dirty="0" smtClean="0"/>
              <a:t>enrichment</a:t>
            </a:r>
            <a:r>
              <a:rPr lang="en-GB" dirty="0"/>
              <a:t>: three main trends </a:t>
            </a:r>
            <a:r>
              <a:rPr lang="en-GB" dirty="0" smtClean="0"/>
              <a:t>(2/2)</a:t>
            </a:r>
            <a:endParaRPr lang="el-GR" dirty="0"/>
          </a:p>
        </p:txBody>
      </p:sp>
      <p:sp>
        <p:nvSpPr>
          <p:cNvPr id="3" name="Content Placeholder 2"/>
          <p:cNvSpPr>
            <a:spLocks noGrp="1"/>
          </p:cNvSpPr>
          <p:nvPr>
            <p:ph idx="1"/>
          </p:nvPr>
        </p:nvSpPr>
        <p:spPr/>
        <p:txBody>
          <a:bodyPr/>
          <a:lstStyle/>
          <a:p>
            <a:pPr marL="0" indent="0">
              <a:buNone/>
            </a:pPr>
            <a:r>
              <a:rPr lang="en-GB" b="1" dirty="0" smtClean="0"/>
              <a:t>Second </a:t>
            </a:r>
            <a:r>
              <a:rPr lang="en-GB" b="1" dirty="0"/>
              <a:t>trend: </a:t>
            </a:r>
            <a:r>
              <a:rPr lang="en-GB" dirty="0"/>
              <a:t>enrichment as a means of offering all students more opportunities for personal and social development, greater fulfilment and intellectual satisfaction than the basic curriculum (e.g. through problem solving). </a:t>
            </a:r>
            <a:endParaRPr lang="en-GB" dirty="0" smtClean="0"/>
          </a:p>
          <a:p>
            <a:pPr marL="0" indent="0">
              <a:buNone/>
            </a:pPr>
            <a:r>
              <a:rPr lang="en-GB" b="1" dirty="0" smtClean="0"/>
              <a:t>Third </a:t>
            </a:r>
            <a:r>
              <a:rPr lang="en-GB" b="1" dirty="0"/>
              <a:t>trend: </a:t>
            </a:r>
            <a:r>
              <a:rPr lang="en-GB" dirty="0"/>
              <a:t>enrichment as a set of techniques that can be used flexibly for students’ educational needs. </a:t>
            </a:r>
            <a:r>
              <a:rPr lang="en-GB" dirty="0" smtClean="0"/>
              <a:t>(Feng, 2005).</a:t>
            </a:r>
            <a:endParaRPr lang="en-GB" dirty="0"/>
          </a:p>
        </p:txBody>
      </p:sp>
    </p:spTree>
    <p:extLst>
      <p:ext uri="{BB962C8B-B14F-4D97-AF65-F5344CB8AC3E}">
        <p14:creationId xmlns:p14="http://schemas.microsoft.com/office/powerpoint/2010/main" val="39748169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Defining enrichment </a:t>
            </a:r>
            <a:endParaRPr lang="el-GR" dirty="0"/>
          </a:p>
        </p:txBody>
      </p:sp>
      <p:sp>
        <p:nvSpPr>
          <p:cNvPr id="3" name="Content Placeholder 2"/>
          <p:cNvSpPr>
            <a:spLocks noGrp="1"/>
          </p:cNvSpPr>
          <p:nvPr>
            <p:ph idx="1"/>
          </p:nvPr>
        </p:nvSpPr>
        <p:spPr/>
        <p:txBody>
          <a:bodyPr/>
          <a:lstStyle/>
          <a:p>
            <a:pPr marL="0" indent="0">
              <a:buNone/>
              <a:defRPr/>
            </a:pPr>
            <a:r>
              <a:rPr lang="en-GB" sz="3000" dirty="0" smtClean="0"/>
              <a:t>How </a:t>
            </a:r>
            <a:r>
              <a:rPr lang="en-GB" sz="3000" dirty="0"/>
              <a:t>we define enrichment will have significant implications for the issues related to it </a:t>
            </a:r>
            <a:r>
              <a:rPr lang="en-GB" sz="3000" dirty="0" smtClean="0"/>
              <a:t>(Feng, 2005): </a:t>
            </a:r>
          </a:p>
          <a:p>
            <a:pPr>
              <a:defRPr/>
            </a:pPr>
            <a:r>
              <a:rPr lang="en-GB" sz="3000" dirty="0" smtClean="0"/>
              <a:t>for </a:t>
            </a:r>
            <a:r>
              <a:rPr lang="en-GB" sz="3000" dirty="0"/>
              <a:t>whom enrichment is meant and </a:t>
            </a:r>
            <a:r>
              <a:rPr lang="en-GB" sz="3000" dirty="0" smtClean="0"/>
              <a:t>why,</a:t>
            </a:r>
          </a:p>
          <a:p>
            <a:pPr>
              <a:defRPr/>
            </a:pPr>
            <a:r>
              <a:rPr lang="en-GB" sz="3000" dirty="0" smtClean="0"/>
              <a:t>where </a:t>
            </a:r>
            <a:r>
              <a:rPr lang="en-GB" sz="3000" dirty="0"/>
              <a:t>and when enrichment should take place, </a:t>
            </a:r>
            <a:endParaRPr lang="en-GB" sz="3000" dirty="0" smtClean="0"/>
          </a:p>
          <a:p>
            <a:pPr>
              <a:defRPr/>
            </a:pPr>
            <a:r>
              <a:rPr lang="en-GB" sz="3000" dirty="0" smtClean="0"/>
              <a:t>which </a:t>
            </a:r>
            <a:r>
              <a:rPr lang="en-GB" sz="3000" dirty="0"/>
              <a:t>parts of the curriculum should be enriched and whether all students could benefit from enrichment. </a:t>
            </a:r>
            <a:endParaRPr lang="el-GR" sz="3000" dirty="0"/>
          </a:p>
        </p:txBody>
      </p:sp>
    </p:spTree>
    <p:extLst>
      <p:ext uri="{BB962C8B-B14F-4D97-AF65-F5344CB8AC3E}">
        <p14:creationId xmlns:p14="http://schemas.microsoft.com/office/powerpoint/2010/main" val="30361165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EFL Textbook Enrichment </a:t>
            </a:r>
            <a:endParaRPr lang="el-GR" dirty="0"/>
          </a:p>
        </p:txBody>
      </p:sp>
      <p:sp>
        <p:nvSpPr>
          <p:cNvPr id="6" name="Content Placeholder 5"/>
          <p:cNvSpPr>
            <a:spLocks noGrp="1"/>
          </p:cNvSpPr>
          <p:nvPr>
            <p:ph idx="1"/>
          </p:nvPr>
        </p:nvSpPr>
        <p:spPr/>
        <p:txBody>
          <a:bodyPr/>
          <a:lstStyle/>
          <a:p>
            <a:pPr marL="0" indent="0">
              <a:buNone/>
            </a:pPr>
            <a:r>
              <a:rPr lang="en-GB" b="1" dirty="0"/>
              <a:t>Enrichment</a:t>
            </a:r>
            <a:r>
              <a:rPr lang="en-GB" dirty="0"/>
              <a:t>: (</a:t>
            </a:r>
            <a:r>
              <a:rPr lang="en-GB" dirty="0" err="1"/>
              <a:t>realia</a:t>
            </a:r>
            <a:r>
              <a:rPr lang="en-GB" dirty="0"/>
              <a:t>) objects of everyday life from the target </a:t>
            </a:r>
            <a:r>
              <a:rPr lang="en-GB" dirty="0" smtClean="0"/>
              <a:t>culture, e.g</a:t>
            </a:r>
            <a:r>
              <a:rPr lang="en-GB" dirty="0"/>
              <a:t>. photographs, maps, diaries, posters, foreign currency music, newspapers and magazines, radio programmes  (</a:t>
            </a:r>
            <a:r>
              <a:rPr lang="en-GB" dirty="0" smtClean="0"/>
              <a:t>Peacock, </a:t>
            </a:r>
            <a:r>
              <a:rPr lang="en-GB" dirty="0"/>
              <a:t>1939</a:t>
            </a:r>
            <a:r>
              <a:rPr lang="en-GB" dirty="0" smtClean="0"/>
              <a:t>).</a:t>
            </a:r>
            <a:endParaRPr lang="el-GR" dirty="0"/>
          </a:p>
        </p:txBody>
      </p:sp>
    </p:spTree>
    <p:extLst>
      <p:ext uri="{BB962C8B-B14F-4D97-AF65-F5344CB8AC3E}">
        <p14:creationId xmlns:p14="http://schemas.microsoft.com/office/powerpoint/2010/main" val="6101232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 ELT: Enrichment as materials </a:t>
            </a:r>
            <a:r>
              <a:rPr lang="en-GB" dirty="0" smtClean="0"/>
              <a:t>adaptation (1/2)</a:t>
            </a:r>
            <a:endParaRPr lang="el-GR" dirty="0"/>
          </a:p>
        </p:txBody>
      </p:sp>
      <p:sp>
        <p:nvSpPr>
          <p:cNvPr id="3" name="Content Placeholder 2"/>
          <p:cNvSpPr>
            <a:spLocks noGrp="1"/>
          </p:cNvSpPr>
          <p:nvPr>
            <p:ph idx="1"/>
          </p:nvPr>
        </p:nvSpPr>
        <p:spPr/>
        <p:txBody>
          <a:bodyPr/>
          <a:lstStyle/>
          <a:p>
            <a:pPr marL="0" indent="0">
              <a:buNone/>
              <a:defRPr/>
            </a:pPr>
            <a:r>
              <a:rPr lang="en-GB" sz="3000" dirty="0" smtClean="0"/>
              <a:t>Enrichment in ELT has often been conceived in terms of materials adaptation. Various forms of this adaptation include:</a:t>
            </a:r>
          </a:p>
          <a:p>
            <a:pPr marL="285750" indent="-285750">
              <a:defRPr/>
            </a:pPr>
            <a:r>
              <a:rPr lang="en-GB" sz="3000" b="1" dirty="0" smtClean="0"/>
              <a:t>Adding materials</a:t>
            </a:r>
            <a:r>
              <a:rPr lang="en-GB" sz="3000" dirty="0" smtClean="0"/>
              <a:t> to address specific needs (e.g. an examination requirement).</a:t>
            </a:r>
          </a:p>
          <a:p>
            <a:pPr marL="285750" indent="-285750">
              <a:defRPr/>
            </a:pPr>
            <a:r>
              <a:rPr lang="en-GB" sz="3000" b="1" dirty="0" smtClean="0"/>
              <a:t>Extending</a:t>
            </a:r>
            <a:r>
              <a:rPr lang="en-GB" sz="3000" dirty="0" smtClean="0"/>
              <a:t> </a:t>
            </a:r>
            <a:r>
              <a:rPr lang="en-GB" sz="3000" b="1" dirty="0" smtClean="0"/>
              <a:t>materials</a:t>
            </a:r>
            <a:r>
              <a:rPr lang="en-GB" sz="3000" dirty="0" smtClean="0"/>
              <a:t> to provide additional practice for a specific aspect of a textbook or to provide opportunities for more personalized practice.</a:t>
            </a:r>
            <a:endParaRPr lang="en-GB" sz="3000" dirty="0"/>
          </a:p>
        </p:txBody>
      </p:sp>
    </p:spTree>
    <p:extLst>
      <p:ext uri="{BB962C8B-B14F-4D97-AF65-F5344CB8AC3E}">
        <p14:creationId xmlns:p14="http://schemas.microsoft.com/office/powerpoint/2010/main" val="169830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err="1" smtClean="0"/>
              <a:t>Τhe</a:t>
            </a:r>
            <a:r>
              <a:rPr lang="en-GB" dirty="0" smtClean="0"/>
              <a:t> Digital School Project</a:t>
            </a:r>
            <a:endParaRPr lang="en-GB" dirty="0"/>
          </a:p>
        </p:txBody>
      </p:sp>
      <p:sp>
        <p:nvSpPr>
          <p:cNvPr id="3" name="Θέση περιεχομένου 2"/>
          <p:cNvSpPr>
            <a:spLocks noGrp="1"/>
          </p:cNvSpPr>
          <p:nvPr>
            <p:ph idx="1"/>
          </p:nvPr>
        </p:nvSpPr>
        <p:spPr/>
        <p:txBody>
          <a:bodyPr/>
          <a:lstStyle/>
          <a:p>
            <a:pPr marL="0" indent="0">
              <a:buNone/>
              <a:defRPr/>
            </a:pPr>
            <a:r>
              <a:rPr lang="en-GB" dirty="0" smtClean="0"/>
              <a:t>The project </a:t>
            </a:r>
            <a:r>
              <a:rPr lang="en-GB" b="1" dirty="0" smtClean="0"/>
              <a:t>«Digital Educational Platform, Interactive textbooks and Repository of Learning Objects» </a:t>
            </a:r>
            <a:r>
              <a:rPr lang="en-GB" dirty="0" smtClean="0"/>
              <a:t>of the Greek Ministry of Education is co-funded by the European Union and the Greek State. It is implemented by the Computer Technology Institute &amp; Press - </a:t>
            </a:r>
            <a:r>
              <a:rPr lang="en-GB" dirty="0" err="1" smtClean="0"/>
              <a:t>Diofantus</a:t>
            </a:r>
            <a:r>
              <a:rPr lang="en-GB" dirty="0" smtClean="0"/>
              <a:t> (2010-2015). </a:t>
            </a:r>
          </a:p>
          <a:p>
            <a:pPr marL="0" indent="0">
              <a:buNone/>
            </a:pPr>
            <a:endParaRPr lang="en-GB" dirty="0"/>
          </a:p>
        </p:txBody>
      </p:sp>
    </p:spTree>
    <p:extLst>
      <p:ext uri="{BB962C8B-B14F-4D97-AF65-F5344CB8AC3E}">
        <p14:creationId xmlns:p14="http://schemas.microsoft.com/office/powerpoint/2010/main" val="23674304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 ELT: Enrichment as materials </a:t>
            </a:r>
            <a:r>
              <a:rPr lang="en-GB" dirty="0" smtClean="0"/>
              <a:t>adaptation (2/2)</a:t>
            </a:r>
            <a:endParaRPr lang="el-GR" dirty="0"/>
          </a:p>
        </p:txBody>
      </p:sp>
      <p:sp>
        <p:nvSpPr>
          <p:cNvPr id="3" name="Content Placeholder 2"/>
          <p:cNvSpPr>
            <a:spLocks noGrp="1"/>
          </p:cNvSpPr>
          <p:nvPr>
            <p:ph idx="1"/>
          </p:nvPr>
        </p:nvSpPr>
        <p:spPr/>
        <p:txBody>
          <a:bodyPr/>
          <a:lstStyle/>
          <a:p>
            <a:pPr marL="285750" indent="-285750">
              <a:defRPr/>
            </a:pPr>
            <a:r>
              <a:rPr lang="en-GB" sz="3000" b="1" dirty="0" smtClean="0"/>
              <a:t>Modifying materials </a:t>
            </a:r>
            <a:r>
              <a:rPr lang="en-GB" sz="3000" dirty="0" smtClean="0"/>
              <a:t>to give them an additional or an alternative focus in order to address the needs of a particular group of students (e.g. because of their age, gender, occupation, social or cultural background).</a:t>
            </a:r>
          </a:p>
          <a:p>
            <a:pPr marL="285750" indent="-285750">
              <a:defRPr/>
            </a:pPr>
            <a:r>
              <a:rPr lang="en-GB" sz="3000" b="1" dirty="0" smtClean="0"/>
              <a:t>Localizing materials </a:t>
            </a:r>
            <a:r>
              <a:rPr lang="en-GB" sz="3000" dirty="0" smtClean="0"/>
              <a:t>(by</a:t>
            </a:r>
            <a:r>
              <a:rPr lang="en-GB" sz="3000" b="1" dirty="0" smtClean="0"/>
              <a:t> </a:t>
            </a:r>
            <a:r>
              <a:rPr lang="en-GB" sz="3000" dirty="0" smtClean="0"/>
              <a:t>adapting or supplementing them) to make them relevant to a specific target group.  </a:t>
            </a:r>
            <a:endParaRPr lang="en-GB" sz="3000" dirty="0"/>
          </a:p>
        </p:txBody>
      </p:sp>
    </p:spTree>
    <p:extLst>
      <p:ext uri="{BB962C8B-B14F-4D97-AF65-F5344CB8AC3E}">
        <p14:creationId xmlns:p14="http://schemas.microsoft.com/office/powerpoint/2010/main" val="17838923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Principles of textbook </a:t>
            </a:r>
            <a:r>
              <a:rPr lang="en-GB" dirty="0" smtClean="0"/>
              <a:t>enrichment (1/2) </a:t>
            </a:r>
            <a:endParaRPr lang="el-GR" dirty="0"/>
          </a:p>
        </p:txBody>
      </p:sp>
      <p:sp>
        <p:nvSpPr>
          <p:cNvPr id="3" name="Content Placeholder 2"/>
          <p:cNvSpPr>
            <a:spLocks noGrp="1"/>
          </p:cNvSpPr>
          <p:nvPr>
            <p:ph idx="1"/>
          </p:nvPr>
        </p:nvSpPr>
        <p:spPr/>
        <p:txBody>
          <a:bodyPr/>
          <a:lstStyle/>
          <a:p>
            <a:pPr eaLnBrk="1" hangingPunct="1">
              <a:lnSpc>
                <a:spcPct val="100000"/>
              </a:lnSpc>
              <a:spcBef>
                <a:spcPts val="600"/>
              </a:spcBef>
              <a:spcAft>
                <a:spcPts val="600"/>
              </a:spcAft>
            </a:pPr>
            <a:r>
              <a:rPr lang="en-GB" altLang="el-GR" sz="2800" dirty="0" smtClean="0"/>
              <a:t>Enrichment must be within the grasp of the students.</a:t>
            </a:r>
          </a:p>
          <a:p>
            <a:pPr eaLnBrk="1" hangingPunct="1">
              <a:lnSpc>
                <a:spcPct val="100000"/>
              </a:lnSpc>
              <a:spcBef>
                <a:spcPts val="600"/>
              </a:spcBef>
              <a:spcAft>
                <a:spcPts val="600"/>
              </a:spcAft>
            </a:pPr>
            <a:r>
              <a:rPr lang="en-GB" altLang="el-GR" sz="2800" dirty="0" smtClean="0"/>
              <a:t>Concern must be taken as to the amount of enrichment to an already crowded syllabus.</a:t>
            </a:r>
          </a:p>
          <a:p>
            <a:pPr eaLnBrk="1" hangingPunct="1">
              <a:lnSpc>
                <a:spcPct val="100000"/>
              </a:lnSpc>
              <a:spcBef>
                <a:spcPts val="600"/>
              </a:spcBef>
              <a:spcAft>
                <a:spcPts val="600"/>
              </a:spcAft>
            </a:pPr>
            <a:r>
              <a:rPr lang="en-GB" altLang="el-GR" sz="2800" dirty="0" smtClean="0"/>
              <a:t>Enrichment materials should not develop into ends in themselves but they should be kept ‘subservient’ to the purposes of a specific textbook. </a:t>
            </a:r>
          </a:p>
          <a:p>
            <a:pPr eaLnBrk="1" hangingPunct="1">
              <a:spcBef>
                <a:spcPts val="600"/>
              </a:spcBef>
              <a:spcAft>
                <a:spcPts val="600"/>
              </a:spcAft>
            </a:pPr>
            <a:r>
              <a:rPr lang="en-GB" altLang="el-GR" sz="2800" dirty="0" smtClean="0"/>
              <a:t>Enrichment materials should be taught, not simply presented to students in order for learning to take place (Peacock, 1939).</a:t>
            </a:r>
            <a:endParaRPr lang="en-GB" sz="2800" dirty="0"/>
          </a:p>
        </p:txBody>
      </p:sp>
    </p:spTree>
    <p:extLst>
      <p:ext uri="{BB962C8B-B14F-4D97-AF65-F5344CB8AC3E}">
        <p14:creationId xmlns:p14="http://schemas.microsoft.com/office/powerpoint/2010/main" val="385765738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Principles of textbook enrichment </a:t>
            </a:r>
            <a:r>
              <a:rPr lang="en-GB" dirty="0" smtClean="0"/>
              <a:t>(2/2</a:t>
            </a:r>
            <a:r>
              <a:rPr lang="en-GB" dirty="0"/>
              <a:t>) </a:t>
            </a:r>
            <a:endParaRPr lang="el-GR" dirty="0"/>
          </a:p>
        </p:txBody>
      </p:sp>
      <p:sp>
        <p:nvSpPr>
          <p:cNvPr id="3" name="Content Placeholder 2"/>
          <p:cNvSpPr>
            <a:spLocks noGrp="1"/>
          </p:cNvSpPr>
          <p:nvPr>
            <p:ph idx="1"/>
          </p:nvPr>
        </p:nvSpPr>
        <p:spPr/>
        <p:txBody>
          <a:bodyPr/>
          <a:lstStyle/>
          <a:p>
            <a:pPr eaLnBrk="1" hangingPunct="1">
              <a:spcBef>
                <a:spcPts val="500"/>
              </a:spcBef>
              <a:spcAft>
                <a:spcPts val="500"/>
              </a:spcAft>
            </a:pPr>
            <a:r>
              <a:rPr lang="en-GB" altLang="el-GR" sz="2800" dirty="0" smtClean="0"/>
              <a:t>Enrichment materials should not be introduced “without first establishing some kind of connection with the pupils’ lives”. </a:t>
            </a:r>
          </a:p>
          <a:p>
            <a:pPr eaLnBrk="1" hangingPunct="1">
              <a:spcBef>
                <a:spcPts val="500"/>
              </a:spcBef>
              <a:spcAft>
                <a:spcPts val="500"/>
              </a:spcAft>
            </a:pPr>
            <a:r>
              <a:rPr lang="en-GB" altLang="el-GR" sz="2800" dirty="0" smtClean="0"/>
              <a:t>Which enrichment materials are to be chosen and how they are to be introduced  are matters that cannot be established for all situations but they should be related to specific textbooks. (Peacock, 1939).</a:t>
            </a:r>
            <a:endParaRPr lang="en-GB" sz="2800" dirty="0"/>
          </a:p>
        </p:txBody>
      </p:sp>
    </p:spTree>
    <p:extLst>
      <p:ext uri="{BB962C8B-B14F-4D97-AF65-F5344CB8AC3E}">
        <p14:creationId xmlns:p14="http://schemas.microsoft.com/office/powerpoint/2010/main" val="41676935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Digital enrichment</a:t>
            </a:r>
            <a:endParaRPr lang="el-GR" dirty="0"/>
          </a:p>
        </p:txBody>
      </p:sp>
      <p:sp>
        <p:nvSpPr>
          <p:cNvPr id="5" name="Content Placeholder 4"/>
          <p:cNvSpPr>
            <a:spLocks noGrp="1"/>
          </p:cNvSpPr>
          <p:nvPr>
            <p:ph sz="half" idx="1"/>
          </p:nvPr>
        </p:nvSpPr>
        <p:spPr>
          <a:xfrm>
            <a:off x="457200" y="1600200"/>
            <a:ext cx="3754760" cy="4525963"/>
          </a:xfrm>
        </p:spPr>
        <p:txBody>
          <a:bodyPr/>
          <a:lstStyle/>
          <a:p>
            <a:pPr marL="0" indent="0">
              <a:buNone/>
            </a:pPr>
            <a:r>
              <a:rPr lang="en-GB" dirty="0"/>
              <a:t>Digital enrichment: multimedia applications, interactive maps from Google Earth, videos, visual dictionaries, interactive games, etc</a:t>
            </a:r>
            <a:r>
              <a:rPr lang="en-GB" dirty="0" smtClean="0"/>
              <a:t>.</a:t>
            </a:r>
          </a:p>
          <a:p>
            <a:pPr marL="0" indent="0">
              <a:buNone/>
            </a:pPr>
            <a:r>
              <a:rPr lang="en-GB" dirty="0" smtClean="0"/>
              <a:t>(Digital School, 2014).</a:t>
            </a:r>
            <a:endParaRPr lang="en-GB" dirty="0"/>
          </a:p>
        </p:txBody>
      </p:sp>
      <p:pic>
        <p:nvPicPr>
          <p:cNvPr id="11" name="Content Placeholder 10" descr="[DECORATIVE]"/>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144"/>
          <a:stretch/>
        </p:blipFill>
        <p:spPr>
          <a:xfrm>
            <a:off x="4427985" y="1484784"/>
            <a:ext cx="4271640" cy="3600400"/>
          </a:xfrm>
        </p:spPr>
      </p:pic>
      <p:sp>
        <p:nvSpPr>
          <p:cNvPr id="6" name="TextBox 5"/>
          <p:cNvSpPr txBox="1"/>
          <p:nvPr/>
        </p:nvSpPr>
        <p:spPr>
          <a:xfrm>
            <a:off x="8316416" y="5157192"/>
            <a:ext cx="552400" cy="360040"/>
          </a:xfrm>
          <a:prstGeom prst="rect">
            <a:avLst/>
          </a:prstGeom>
        </p:spPr>
        <p:txBody>
          <a:bodyPr vert="horz" wrap="square" lIns="91440" tIns="45720" rIns="91440" bIns="45720" rtlCol="0" anchor="ctr">
            <a:noAutofit/>
          </a:bodyPr>
          <a:lstStyle/>
          <a:p>
            <a:r>
              <a:rPr lang="en-GB" b="1" dirty="0" smtClean="0">
                <a:latin typeface="+mj-lt"/>
              </a:rPr>
              <a:t>[8]</a:t>
            </a:r>
          </a:p>
        </p:txBody>
      </p:sp>
    </p:spTree>
    <p:custDataLst>
      <p:tags r:id="rId1"/>
    </p:custDataLst>
    <p:extLst>
      <p:ext uri="{BB962C8B-B14F-4D97-AF65-F5344CB8AC3E}">
        <p14:creationId xmlns:p14="http://schemas.microsoft.com/office/powerpoint/2010/main" val="2057606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GB" dirty="0" smtClean="0"/>
              <a:t>Principles of digital enrichment (1/2)</a:t>
            </a:r>
            <a:endParaRPr lang="en-GB" dirty="0"/>
          </a:p>
        </p:txBody>
      </p:sp>
      <p:sp>
        <p:nvSpPr>
          <p:cNvPr id="3" name="Θέση περιεχομένου 2"/>
          <p:cNvSpPr>
            <a:spLocks noGrp="1"/>
          </p:cNvSpPr>
          <p:nvPr>
            <p:ph idx="1"/>
          </p:nvPr>
        </p:nvSpPr>
        <p:spPr/>
        <p:txBody>
          <a:bodyPr/>
          <a:lstStyle/>
          <a:p>
            <a:r>
              <a:rPr lang="en-GB" dirty="0" smtClean="0">
                <a:solidFill>
                  <a:prstClr val="black"/>
                </a:solidFill>
              </a:rPr>
              <a:t>Enrichment should be systematic, targeted and running throughout the book</a:t>
            </a:r>
            <a:r>
              <a:rPr lang="en-GB" altLang="el-GR" dirty="0" smtClean="0"/>
              <a:t>.</a:t>
            </a:r>
          </a:p>
          <a:p>
            <a:r>
              <a:rPr lang="en-GB" altLang="el-GR" dirty="0" smtClean="0"/>
              <a:t>Enrichment is based on applications developed by Group not on external links that may be inactive in the future. </a:t>
            </a:r>
            <a:endParaRPr lang="en-GB" altLang="el-GR" dirty="0"/>
          </a:p>
        </p:txBody>
      </p:sp>
    </p:spTree>
    <p:extLst>
      <p:ext uri="{BB962C8B-B14F-4D97-AF65-F5344CB8AC3E}">
        <p14:creationId xmlns:p14="http://schemas.microsoft.com/office/powerpoint/2010/main" val="31781499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GB" dirty="0" smtClean="0"/>
              <a:t>Principles of digital enrichment (2/2)</a:t>
            </a:r>
            <a:endParaRPr lang="en-GB" dirty="0"/>
          </a:p>
        </p:txBody>
      </p:sp>
      <p:sp>
        <p:nvSpPr>
          <p:cNvPr id="3" name="Θέση περιεχομένου 2"/>
          <p:cNvSpPr>
            <a:spLocks noGrp="1"/>
          </p:cNvSpPr>
          <p:nvPr>
            <p:ph idx="1"/>
          </p:nvPr>
        </p:nvSpPr>
        <p:spPr/>
        <p:txBody>
          <a:bodyPr/>
          <a:lstStyle/>
          <a:p>
            <a:r>
              <a:rPr lang="en-GB" altLang="el-GR" dirty="0" smtClean="0"/>
              <a:t>Emphasis on the development of re-usable learning objects that may be used in other contexts as well. </a:t>
            </a:r>
          </a:p>
          <a:p>
            <a:r>
              <a:rPr lang="en-GB" dirty="0" smtClean="0"/>
              <a:t>Enrichment should be supportive not subversive of textbook’s teaching philosophy. </a:t>
            </a:r>
            <a:endParaRPr lang="en-GB" altLang="el-GR" dirty="0" smtClean="0"/>
          </a:p>
          <a:p>
            <a:endParaRPr lang="en-GB" dirty="0"/>
          </a:p>
        </p:txBody>
      </p:sp>
    </p:spTree>
    <p:extLst>
      <p:ext uri="{BB962C8B-B14F-4D97-AF65-F5344CB8AC3E}">
        <p14:creationId xmlns:p14="http://schemas.microsoft.com/office/powerpoint/2010/main" val="9162919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GB" dirty="0" smtClean="0"/>
              <a:t>Preparatory Activities for Enrichment Plan</a:t>
            </a:r>
            <a:endParaRPr lang="en-GB" dirty="0"/>
          </a:p>
        </p:txBody>
      </p:sp>
      <p:graphicFrame>
        <p:nvGraphicFramePr>
          <p:cNvPr id="4" name="Θέση περιεχομένου 3" descr="Πορεία κατάρτισης σχεδίου εμπλουτισμού."/>
          <p:cNvGraphicFramePr>
            <a:graphicFrameLocks noGrp="1"/>
          </p:cNvGraphicFramePr>
          <p:nvPr>
            <p:ph idx="1"/>
            <p:extLst>
              <p:ext uri="{D42A27DB-BD31-4B8C-83A1-F6EECF244321}">
                <p14:modId xmlns:p14="http://schemas.microsoft.com/office/powerpoint/2010/main" val="4066860924"/>
              </p:ext>
            </p:extLst>
          </p:nvPr>
        </p:nvGraphicFramePr>
        <p:xfrm>
          <a:off x="463550" y="15573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129530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n-GB" dirty="0" smtClean="0"/>
              <a:t>Digital Enrichment for the Greek EFL textbooks (Primary-Gymnasium)</a:t>
            </a:r>
            <a:endParaRPr lang="en-GB" dirty="0"/>
          </a:p>
        </p:txBody>
      </p:sp>
      <p:pic>
        <p:nvPicPr>
          <p:cNvPr id="1026" name="Picture 2" descr="Aspects of Digital Enrichme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7305" y="1557338"/>
            <a:ext cx="6902090"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34718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p:cNvSpPr>
            <a:spLocks noGrp="1"/>
          </p:cNvSpPr>
          <p:nvPr>
            <p:ph type="body" sz="half" idx="2"/>
          </p:nvPr>
        </p:nvSpPr>
        <p:spPr/>
        <p:txBody>
          <a:bodyPr/>
          <a:lstStyle/>
          <a:p>
            <a:r>
              <a:rPr lang="en-GB" sz="2400" dirty="0" smtClean="0"/>
              <a:t>At the beginning of each new lesson. Pressing each one of the grey buttons will take you to a learning object which is related to the specific lesson.</a:t>
            </a:r>
          </a:p>
          <a:p>
            <a:endParaRPr lang="en-GB" dirty="0"/>
          </a:p>
        </p:txBody>
      </p:sp>
      <p:sp>
        <p:nvSpPr>
          <p:cNvPr id="2" name="Τίτλος 1"/>
          <p:cNvSpPr>
            <a:spLocks noGrp="1"/>
          </p:cNvSpPr>
          <p:nvPr>
            <p:ph type="title"/>
          </p:nvPr>
        </p:nvSpPr>
        <p:spPr/>
        <p:txBody>
          <a:bodyPr>
            <a:normAutofit fontScale="90000"/>
          </a:bodyPr>
          <a:lstStyle/>
          <a:p>
            <a:r>
              <a:rPr lang="en-GB" dirty="0" smtClean="0"/>
              <a:t>Where digital enrichment is placed on interactive textbooks (Gymnasium)</a:t>
            </a:r>
            <a:endParaRPr lang="en-GB" dirty="0"/>
          </a:p>
        </p:txBody>
      </p:sp>
      <p:pic>
        <p:nvPicPr>
          <p:cNvPr id="6" name="Picture 30" descr="Sample webpage of digital boo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0"/>
          <a:stretch>
            <a:fillRect/>
          </a:stretch>
        </p:blipFill>
        <p:spPr bwMode="auto">
          <a:xfrm>
            <a:off x="3575050" y="1700808"/>
            <a:ext cx="5111750" cy="370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316416" y="5013176"/>
            <a:ext cx="552400" cy="360040"/>
          </a:xfrm>
          <a:prstGeom prst="rect">
            <a:avLst/>
          </a:prstGeom>
        </p:spPr>
        <p:txBody>
          <a:bodyPr vert="horz" wrap="square" lIns="91440" tIns="45720" rIns="91440" bIns="45720" rtlCol="0" anchor="ctr">
            <a:noAutofit/>
          </a:bodyPr>
          <a:lstStyle/>
          <a:p>
            <a:r>
              <a:rPr lang="en-GB" b="1" dirty="0" smtClean="0">
                <a:latin typeface="+mj-lt"/>
              </a:rPr>
              <a:t>[9]</a:t>
            </a:r>
          </a:p>
        </p:txBody>
      </p:sp>
    </p:spTree>
    <p:custDataLst>
      <p:tags r:id="rId1"/>
    </p:custDataLst>
    <p:extLst>
      <p:ext uri="{BB962C8B-B14F-4D97-AF65-F5344CB8AC3E}">
        <p14:creationId xmlns:p14="http://schemas.microsoft.com/office/powerpoint/2010/main" val="38725064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normAutofit/>
          </a:bodyPr>
          <a:lstStyle/>
          <a:p>
            <a:r>
              <a:rPr lang="en-GB" sz="2400" dirty="0" smtClean="0"/>
              <a:t>At the beginning of each new lesson. Pressing each one of the round coloured buttons will take you to a learning object which is related to the specific lesson.</a:t>
            </a:r>
            <a:endParaRPr lang="en-GB" sz="2400" dirty="0"/>
          </a:p>
        </p:txBody>
      </p:sp>
      <p:sp>
        <p:nvSpPr>
          <p:cNvPr id="4" name="Τίτλος 3"/>
          <p:cNvSpPr>
            <a:spLocks noGrp="1"/>
          </p:cNvSpPr>
          <p:nvPr>
            <p:ph type="title"/>
          </p:nvPr>
        </p:nvSpPr>
        <p:spPr/>
        <p:txBody>
          <a:bodyPr>
            <a:normAutofit fontScale="90000"/>
          </a:bodyPr>
          <a:lstStyle/>
          <a:p>
            <a:r>
              <a:rPr lang="en-GB" dirty="0" smtClean="0"/>
              <a:t>Where digital enrichment is placed on interactive textbooks (Primary)</a:t>
            </a:r>
            <a:endParaRPr lang="en-GB" dirty="0"/>
          </a:p>
        </p:txBody>
      </p:sp>
      <p:pic>
        <p:nvPicPr>
          <p:cNvPr id="5" name="Picture 2" descr="Sample webpage of digital boo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09" b="24045"/>
          <a:stretch>
            <a:fillRect/>
          </a:stretch>
        </p:blipFill>
        <p:spPr bwMode="auto">
          <a:xfrm>
            <a:off x="3604202" y="1772816"/>
            <a:ext cx="5111750" cy="356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172400" y="5488797"/>
            <a:ext cx="648072" cy="360040"/>
          </a:xfrm>
          <a:prstGeom prst="rect">
            <a:avLst/>
          </a:prstGeom>
        </p:spPr>
        <p:txBody>
          <a:bodyPr vert="horz" wrap="square" lIns="91440" tIns="45720" rIns="91440" bIns="45720" rtlCol="0" anchor="ctr">
            <a:noAutofit/>
          </a:bodyPr>
          <a:lstStyle/>
          <a:p>
            <a:r>
              <a:rPr lang="en-GB" b="1" dirty="0" smtClean="0">
                <a:latin typeface="+mj-lt"/>
              </a:rPr>
              <a:t>[10]</a:t>
            </a:r>
          </a:p>
        </p:txBody>
      </p:sp>
    </p:spTree>
    <p:custDataLst>
      <p:tags r:id="rId1"/>
    </p:custDataLst>
    <p:extLst>
      <p:ext uri="{BB962C8B-B14F-4D97-AF65-F5344CB8AC3E}">
        <p14:creationId xmlns:p14="http://schemas.microsoft.com/office/powerpoint/2010/main" val="243564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smtClean="0"/>
              <a:t>General Aims of the Digital School Project</a:t>
            </a:r>
            <a:endParaRPr lang="en-GB" dirty="0"/>
          </a:p>
        </p:txBody>
      </p:sp>
      <p:sp>
        <p:nvSpPr>
          <p:cNvPr id="4" name="Θέση περιεχομένου 3"/>
          <p:cNvSpPr>
            <a:spLocks noGrp="1"/>
          </p:cNvSpPr>
          <p:nvPr>
            <p:ph idx="1"/>
          </p:nvPr>
        </p:nvSpPr>
        <p:spPr/>
        <p:txBody>
          <a:bodyPr/>
          <a:lstStyle/>
          <a:p>
            <a:pPr marL="285750" indent="-285750">
              <a:buFont typeface="Arial"/>
              <a:buChar char="•"/>
              <a:defRPr/>
            </a:pPr>
            <a:endParaRPr lang="en-GB" dirty="0" smtClean="0"/>
          </a:p>
          <a:p>
            <a:pPr marL="285750" indent="-285750">
              <a:buFont typeface="Arial"/>
              <a:buChar char="•"/>
              <a:defRPr/>
            </a:pPr>
            <a:r>
              <a:rPr lang="en-GB" dirty="0" smtClean="0"/>
              <a:t>The use of digital technologies in education. </a:t>
            </a:r>
          </a:p>
          <a:p>
            <a:pPr marL="285750" indent="-285750">
              <a:buFont typeface="Arial"/>
              <a:buChar char="•"/>
              <a:defRPr/>
            </a:pPr>
            <a:r>
              <a:rPr lang="en-GB" dirty="0" smtClean="0"/>
              <a:t>The creation of a digital culture in Greek schools.</a:t>
            </a:r>
          </a:p>
          <a:p>
            <a:pPr marL="0" indent="0">
              <a:buNone/>
            </a:pPr>
            <a:endParaRPr lang="en-GB" dirty="0" smtClean="0"/>
          </a:p>
          <a:p>
            <a:endParaRPr lang="en-GB" dirty="0"/>
          </a:p>
        </p:txBody>
      </p:sp>
    </p:spTree>
    <p:extLst>
      <p:ext uri="{BB962C8B-B14F-4D97-AF65-F5344CB8AC3E}">
        <p14:creationId xmlns:p14="http://schemas.microsoft.com/office/powerpoint/2010/main" val="18461554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κειμένου 6"/>
          <p:cNvSpPr>
            <a:spLocks noGrp="1"/>
          </p:cNvSpPr>
          <p:nvPr>
            <p:ph type="body" sz="half" idx="2"/>
          </p:nvPr>
        </p:nvSpPr>
        <p:spPr/>
        <p:txBody>
          <a:bodyPr/>
          <a:lstStyle/>
          <a:p>
            <a:r>
              <a:rPr lang="en-GB" b="1" dirty="0" smtClean="0"/>
              <a:t>An example of implementation</a:t>
            </a:r>
          </a:p>
          <a:p>
            <a:endParaRPr lang="en-GB" dirty="0" smtClean="0"/>
          </a:p>
          <a:p>
            <a:r>
              <a:rPr lang="en-GB" b="1" dirty="0" smtClean="0"/>
              <a:t>Classroom profile:</a:t>
            </a:r>
          </a:p>
          <a:p>
            <a:pPr marL="342900" indent="-342900">
              <a:buFont typeface="Arial" panose="020B0604020202020204" pitchFamily="34" charset="0"/>
              <a:buChar char="•"/>
            </a:pPr>
            <a:r>
              <a:rPr lang="en-GB" dirty="0" smtClean="0"/>
              <a:t>Gymnasium of </a:t>
            </a:r>
            <a:r>
              <a:rPr lang="en-GB" dirty="0" err="1" smtClean="0"/>
              <a:t>Aliartos</a:t>
            </a:r>
            <a:r>
              <a:rPr lang="en-GB" dirty="0" smtClean="0"/>
              <a:t>,</a:t>
            </a:r>
          </a:p>
          <a:p>
            <a:pPr marL="342900" indent="-342900">
              <a:buFont typeface="Arial" panose="020B0604020202020204" pitchFamily="34" charset="0"/>
              <a:buChar char="•"/>
            </a:pPr>
            <a:r>
              <a:rPr lang="en-GB" dirty="0" smtClean="0"/>
              <a:t>21 students, </a:t>
            </a:r>
          </a:p>
          <a:p>
            <a:pPr marL="342900" indent="-342900">
              <a:buFont typeface="Arial" panose="020B0604020202020204" pitchFamily="34" charset="0"/>
              <a:buChar char="•"/>
            </a:pPr>
            <a:r>
              <a:rPr lang="en-GB" dirty="0" smtClean="0"/>
              <a:t>CERF level (Β1+).</a:t>
            </a:r>
          </a:p>
          <a:p>
            <a:endParaRPr lang="en-GB" dirty="0"/>
          </a:p>
        </p:txBody>
      </p:sp>
      <p:sp>
        <p:nvSpPr>
          <p:cNvPr id="4" name="Τίτλος 3"/>
          <p:cNvSpPr>
            <a:spLocks noGrp="1"/>
          </p:cNvSpPr>
          <p:nvPr>
            <p:ph type="title"/>
          </p:nvPr>
        </p:nvSpPr>
        <p:spPr/>
        <p:txBody>
          <a:bodyPr>
            <a:normAutofit fontScale="90000"/>
          </a:bodyPr>
          <a:lstStyle/>
          <a:p>
            <a:r>
              <a:rPr lang="en-GB" dirty="0" smtClean="0"/>
              <a:t>Using interactive textbooks in an EFL </a:t>
            </a:r>
            <a:r>
              <a:rPr lang="en-GB" dirty="0" smtClean="0"/>
              <a:t>classroom (1/5) </a:t>
            </a:r>
            <a:endParaRPr lang="en-GB" dirty="0"/>
          </a:p>
        </p:txBody>
      </p:sp>
      <p:pic>
        <p:nvPicPr>
          <p:cNvPr id="8" name="Picture 4" descr="Real class example."/>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6611" y="1556792"/>
            <a:ext cx="5111750" cy="340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9340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roupwork."/>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065" r="206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κειμένου 2"/>
          <p:cNvSpPr>
            <a:spLocks noGrp="1"/>
          </p:cNvSpPr>
          <p:nvPr>
            <p:ph type="body" sz="half" idx="2"/>
          </p:nvPr>
        </p:nvSpPr>
        <p:spPr/>
        <p:txBody>
          <a:bodyPr/>
          <a:lstStyle/>
          <a:p>
            <a:r>
              <a:rPr lang="en-GB" dirty="0" smtClean="0"/>
              <a:t>Students working in groups</a:t>
            </a:r>
            <a:endParaRPr lang="en-GB" dirty="0"/>
          </a:p>
        </p:txBody>
      </p:sp>
      <p:sp>
        <p:nvSpPr>
          <p:cNvPr id="6" name="Τίτλος 5"/>
          <p:cNvSpPr>
            <a:spLocks noGrp="1"/>
          </p:cNvSpPr>
          <p:nvPr>
            <p:ph type="title"/>
          </p:nvPr>
        </p:nvSpPr>
        <p:spPr/>
        <p:txBody>
          <a:bodyPr>
            <a:normAutofit fontScale="90000"/>
          </a:bodyPr>
          <a:lstStyle/>
          <a:p>
            <a:r>
              <a:rPr lang="en-GB" dirty="0"/>
              <a:t>Using interactive textbooks in an EFL classroom </a:t>
            </a:r>
            <a:r>
              <a:rPr lang="en-GB" dirty="0" smtClean="0"/>
              <a:t>(2/5)</a:t>
            </a:r>
            <a:endParaRPr lang="en-GB" dirty="0"/>
          </a:p>
        </p:txBody>
      </p:sp>
    </p:spTree>
    <p:extLst>
      <p:ext uri="{BB962C8B-B14F-4D97-AF65-F5344CB8AC3E}">
        <p14:creationId xmlns:p14="http://schemas.microsoft.com/office/powerpoint/2010/main" val="76368626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lstStyle/>
          <a:p>
            <a:r>
              <a:rPr lang="en-GB" dirty="0" smtClean="0"/>
              <a:t>Digital enrichment material on the interactive whiteboard. </a:t>
            </a:r>
            <a:endParaRPr lang="en-GB" dirty="0"/>
          </a:p>
        </p:txBody>
      </p:sp>
      <p:sp>
        <p:nvSpPr>
          <p:cNvPr id="4" name="Τίτλος 3"/>
          <p:cNvSpPr>
            <a:spLocks noGrp="1"/>
          </p:cNvSpPr>
          <p:nvPr>
            <p:ph type="title"/>
          </p:nvPr>
        </p:nvSpPr>
        <p:spPr/>
        <p:txBody>
          <a:bodyPr>
            <a:normAutofit fontScale="90000"/>
          </a:bodyPr>
          <a:lstStyle/>
          <a:p>
            <a:r>
              <a:rPr lang="en-GB" dirty="0"/>
              <a:t>Using interactive textbooks in an EFL classroom </a:t>
            </a:r>
            <a:r>
              <a:rPr lang="en-GB" dirty="0" smtClean="0"/>
              <a:t>(3/5)</a:t>
            </a:r>
            <a:endParaRPr lang="en-GB" dirty="0"/>
          </a:p>
        </p:txBody>
      </p:sp>
      <p:pic>
        <p:nvPicPr>
          <p:cNvPr id="5" name="Picture 2" descr="Tecaher uses the digital material on the interactive whiteboard."/>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438" r="5438"/>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632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p:txBody>
          <a:bodyPr>
            <a:normAutofit/>
          </a:bodyPr>
          <a:lstStyle/>
          <a:p>
            <a:r>
              <a:rPr lang="en-GB" dirty="0" smtClean="0"/>
              <a:t>Use of traditional whiteboard and the interactive whiteboard together.</a:t>
            </a:r>
            <a:endParaRPr lang="en-GB" dirty="0"/>
          </a:p>
        </p:txBody>
      </p:sp>
      <p:sp>
        <p:nvSpPr>
          <p:cNvPr id="4" name="Τίτλος 3"/>
          <p:cNvSpPr>
            <a:spLocks noGrp="1"/>
          </p:cNvSpPr>
          <p:nvPr>
            <p:ph type="title"/>
          </p:nvPr>
        </p:nvSpPr>
        <p:spPr/>
        <p:txBody>
          <a:bodyPr>
            <a:normAutofit fontScale="90000"/>
          </a:bodyPr>
          <a:lstStyle/>
          <a:p>
            <a:r>
              <a:rPr lang="en-GB" dirty="0"/>
              <a:t>Using interactive textbooks in an EFL classroom </a:t>
            </a:r>
            <a:r>
              <a:rPr lang="en-GB" dirty="0" smtClean="0"/>
              <a:t>(4/5)</a:t>
            </a:r>
            <a:endParaRPr lang="en-GB" dirty="0"/>
          </a:p>
        </p:txBody>
      </p:sp>
      <p:pic>
        <p:nvPicPr>
          <p:cNvPr id="5" name="Picture 2" descr="Tecaher uses both blackboard and interactive whiteboard."/>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018" r="2018"/>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92290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sz="half" idx="2"/>
          </p:nvPr>
        </p:nvSpPr>
        <p:spPr>
          <a:xfrm>
            <a:off x="1619672" y="5157192"/>
            <a:ext cx="5875040" cy="1015008"/>
          </a:xfrm>
        </p:spPr>
        <p:txBody>
          <a:bodyPr/>
          <a:lstStyle/>
          <a:p>
            <a:pPr algn="ctr"/>
            <a:r>
              <a:rPr lang="en-GB" dirty="0" smtClean="0"/>
              <a:t>Use of three different “technologies” in the </a:t>
            </a:r>
            <a:r>
              <a:rPr lang="en-GB" dirty="0" err="1" smtClean="0"/>
              <a:t>classoom</a:t>
            </a:r>
            <a:r>
              <a:rPr lang="en-GB" dirty="0" smtClean="0"/>
              <a:t>: the traditional whiteboard, the interactive whiteboard and the books.</a:t>
            </a:r>
            <a:endParaRPr lang="en-GB" dirty="0"/>
          </a:p>
        </p:txBody>
      </p:sp>
      <p:sp>
        <p:nvSpPr>
          <p:cNvPr id="4" name="Τίτλος 3"/>
          <p:cNvSpPr>
            <a:spLocks noGrp="1"/>
          </p:cNvSpPr>
          <p:nvPr>
            <p:ph type="title"/>
          </p:nvPr>
        </p:nvSpPr>
        <p:spPr/>
        <p:txBody>
          <a:bodyPr>
            <a:normAutofit fontScale="90000"/>
          </a:bodyPr>
          <a:lstStyle/>
          <a:p>
            <a:r>
              <a:rPr lang="en-GB" dirty="0"/>
              <a:t>Using interactive textbooks in an EFL classroom </a:t>
            </a:r>
            <a:r>
              <a:rPr lang="en-GB" dirty="0" smtClean="0"/>
              <a:t>(5/5)</a:t>
            </a:r>
            <a:endParaRPr lang="en-GB" dirty="0"/>
          </a:p>
        </p:txBody>
      </p:sp>
      <p:pic>
        <p:nvPicPr>
          <p:cNvPr id="5" name="Picture 2" descr="Tecaher uses blackboard, books and interactive whiteboard."/>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264" r="5264"/>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5057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pPr fontAlgn="auto">
              <a:spcBef>
                <a:spcPts val="0"/>
              </a:spcBef>
              <a:spcAft>
                <a:spcPts val="0"/>
              </a:spcAft>
              <a:defRPr/>
            </a:pPr>
            <a:r>
              <a:rPr lang="en-GB" dirty="0" smtClean="0"/>
              <a:t>The development of a Learning Objects Repository (LOR) </a:t>
            </a:r>
            <a:endParaRPr lang="en-GB" dirty="0"/>
          </a:p>
        </p:txBody>
      </p:sp>
      <p:pic>
        <p:nvPicPr>
          <p:cNvPr id="5" name="Θέση εικόνας 4" descr="Photodentro Link Websit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30453" y="1772816"/>
            <a:ext cx="7283094" cy="4248472"/>
          </a:xfrm>
        </p:spPr>
      </p:pic>
      <p:sp>
        <p:nvSpPr>
          <p:cNvPr id="6" name="TextBox 5"/>
          <p:cNvSpPr txBox="1"/>
          <p:nvPr/>
        </p:nvSpPr>
        <p:spPr>
          <a:xfrm>
            <a:off x="8244408" y="5589240"/>
            <a:ext cx="648072" cy="360040"/>
          </a:xfrm>
          <a:prstGeom prst="rect">
            <a:avLst/>
          </a:prstGeom>
        </p:spPr>
        <p:txBody>
          <a:bodyPr vert="horz" wrap="square" lIns="91440" tIns="45720" rIns="91440" bIns="45720" rtlCol="0" anchor="ctr">
            <a:noAutofit/>
          </a:bodyPr>
          <a:lstStyle/>
          <a:p>
            <a:r>
              <a:rPr lang="en-GB" b="1" dirty="0" smtClean="0">
                <a:latin typeface="+mj-lt"/>
              </a:rPr>
              <a:t>[11]</a:t>
            </a:r>
          </a:p>
        </p:txBody>
      </p:sp>
    </p:spTree>
    <p:custDataLst>
      <p:tags r:id="rId1"/>
    </p:custDataLst>
    <p:extLst>
      <p:ext uri="{BB962C8B-B14F-4D97-AF65-F5344CB8AC3E}">
        <p14:creationId xmlns:p14="http://schemas.microsoft.com/office/powerpoint/2010/main" val="426404882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p:cNvSpPr>
            <a:spLocks noGrp="1"/>
          </p:cNvSpPr>
          <p:nvPr>
            <p:ph type="body" sz="half" idx="2"/>
          </p:nvPr>
        </p:nvSpPr>
        <p:spPr>
          <a:xfrm>
            <a:off x="971600" y="5157192"/>
            <a:ext cx="6307088" cy="1015008"/>
          </a:xfrm>
        </p:spPr>
        <p:txBody>
          <a:bodyPr/>
          <a:lstStyle/>
          <a:p>
            <a:pPr algn="ctr"/>
            <a:r>
              <a:rPr lang="en-GB" altLang="el-GR" dirty="0" smtClean="0">
                <a:hlinkClick r:id="rId3" tooltip="Photodentro Learning Object Repository"/>
              </a:rPr>
              <a:t>http://photodentro.edu.gr/lor/ </a:t>
            </a:r>
            <a:endParaRPr lang="en-GB" altLang="el-GR" dirty="0" smtClean="0"/>
          </a:p>
          <a:p>
            <a:endParaRPr lang="en-GB" dirty="0"/>
          </a:p>
        </p:txBody>
      </p:sp>
      <p:sp>
        <p:nvSpPr>
          <p:cNvPr id="2" name="Τίτλος 1"/>
          <p:cNvSpPr>
            <a:spLocks noGrp="1"/>
          </p:cNvSpPr>
          <p:nvPr>
            <p:ph type="title"/>
          </p:nvPr>
        </p:nvSpPr>
        <p:spPr/>
        <p:txBody>
          <a:bodyPr>
            <a:normAutofit/>
          </a:bodyPr>
          <a:lstStyle/>
          <a:p>
            <a:r>
              <a:rPr lang="en-GB" dirty="0" smtClean="0"/>
              <a:t> </a:t>
            </a:r>
            <a:r>
              <a:rPr lang="en-GB" dirty="0" err="1" smtClean="0"/>
              <a:t>Photodentro</a:t>
            </a:r>
            <a:r>
              <a:rPr lang="en-GB" dirty="0" smtClean="0"/>
              <a:t> LOR</a:t>
            </a:r>
            <a:endParaRPr lang="en-GB" dirty="0"/>
          </a:p>
        </p:txBody>
      </p:sp>
      <p:pic>
        <p:nvPicPr>
          <p:cNvPr id="6" name="Content Placeholder 2" descr="Photodentro Website">
            <a:hlinkClick r:id="rId3"/>
          </p:cNvPr>
          <p:cNvPicPr>
            <a:picLocks noGrp="1" noChangeAspect="1"/>
          </p:cNvPicPr>
          <p:nvPr>
            <p:ph type="pic" idx="1"/>
          </p:nvPr>
        </p:nvPicPr>
        <p:blipFill rotWithShape="1">
          <a:blip r:embed="rId4"/>
          <a:srcRect l="-420" r="-434"/>
          <a:stretch/>
        </p:blipFill>
        <p:spPr bwMode="auto">
          <a:xfrm>
            <a:off x="971600" y="1556792"/>
            <a:ext cx="7128792" cy="345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668344" y="5157192"/>
            <a:ext cx="648072" cy="360040"/>
          </a:xfrm>
          <a:prstGeom prst="rect">
            <a:avLst/>
          </a:prstGeom>
        </p:spPr>
        <p:txBody>
          <a:bodyPr vert="horz" wrap="square" lIns="91440" tIns="45720" rIns="91440" bIns="45720" rtlCol="0" anchor="ctr">
            <a:noAutofit/>
          </a:bodyPr>
          <a:lstStyle/>
          <a:p>
            <a:r>
              <a:rPr lang="en-GB" b="1" dirty="0" smtClean="0">
                <a:latin typeface="+mj-lt"/>
              </a:rPr>
              <a:t>[12]</a:t>
            </a:r>
          </a:p>
        </p:txBody>
      </p:sp>
    </p:spTree>
    <p:custDataLst>
      <p:tags r:id="rId1"/>
    </p:custDataLst>
    <p:extLst>
      <p:ext uri="{BB962C8B-B14F-4D97-AF65-F5344CB8AC3E}">
        <p14:creationId xmlns:p14="http://schemas.microsoft.com/office/powerpoint/2010/main" val="266518516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n-GB" dirty="0" smtClean="0"/>
              <a:t> What is a Learning Objects Repository? </a:t>
            </a:r>
            <a:endParaRPr lang="en-GB" dirty="0"/>
          </a:p>
        </p:txBody>
      </p:sp>
      <p:sp>
        <p:nvSpPr>
          <p:cNvPr id="5" name="Θέση περιεχομένου 4"/>
          <p:cNvSpPr>
            <a:spLocks noGrp="1"/>
          </p:cNvSpPr>
          <p:nvPr>
            <p:ph idx="1"/>
          </p:nvPr>
        </p:nvSpPr>
        <p:spPr/>
        <p:txBody>
          <a:bodyPr/>
          <a:lstStyle/>
          <a:p>
            <a:pPr marL="0" indent="0">
              <a:buNone/>
            </a:pPr>
            <a:r>
              <a:rPr lang="en-GB" dirty="0" smtClean="0"/>
              <a:t>A digital space which hosts Learning Objects, that is digital content in small units of learning, typically ranging from 2 to 15 minutes, that can be used and reused to support learning.  </a:t>
            </a:r>
          </a:p>
          <a:p>
            <a:pPr marL="0" indent="0">
              <a:buNone/>
            </a:pPr>
            <a:r>
              <a:rPr lang="en-GB" dirty="0" smtClean="0"/>
              <a:t>Examples of learning objects include a digital story on Christmas colours, a crosswords game on colours, a mystery game, a virtual tour of Trafalgar Square, a </a:t>
            </a:r>
            <a:r>
              <a:rPr lang="en-GB" dirty="0" err="1" smtClean="0"/>
              <a:t>webquest</a:t>
            </a:r>
            <a:r>
              <a:rPr lang="en-GB" dirty="0" smtClean="0"/>
              <a:t> application. </a:t>
            </a:r>
            <a:endParaRPr lang="en-GB" dirty="0"/>
          </a:p>
        </p:txBody>
      </p:sp>
    </p:spTree>
    <p:extLst>
      <p:ext uri="{BB962C8B-B14F-4D97-AF65-F5344CB8AC3E}">
        <p14:creationId xmlns:p14="http://schemas.microsoft.com/office/powerpoint/2010/main" val="30476317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dentro Website"/>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80" b="180"/>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κειμένου 2"/>
          <p:cNvSpPr>
            <a:spLocks noGrp="1"/>
          </p:cNvSpPr>
          <p:nvPr>
            <p:ph type="body" sz="half" idx="2"/>
          </p:nvPr>
        </p:nvSpPr>
        <p:spPr/>
        <p:txBody>
          <a:bodyPr/>
          <a:lstStyle/>
          <a:p>
            <a:pPr lvl="0" algn="ctr"/>
            <a:r>
              <a:rPr lang="en-GB" u="sng" dirty="0" smtClean="0">
                <a:hlinkClick r:id="rId4" tooltip="Photodentro Video Repository."/>
              </a:rPr>
              <a:t>http://photodentro.edu.gr/video/</a:t>
            </a:r>
            <a:r>
              <a:rPr lang="en-GB" dirty="0" smtClean="0"/>
              <a:t> </a:t>
            </a:r>
          </a:p>
          <a:p>
            <a:endParaRPr lang="en-GB" dirty="0"/>
          </a:p>
        </p:txBody>
      </p:sp>
      <p:sp>
        <p:nvSpPr>
          <p:cNvPr id="2" name="Τίτλος 1"/>
          <p:cNvSpPr>
            <a:spLocks noGrp="1"/>
          </p:cNvSpPr>
          <p:nvPr>
            <p:ph type="title"/>
          </p:nvPr>
        </p:nvSpPr>
        <p:spPr/>
        <p:txBody>
          <a:bodyPr/>
          <a:lstStyle/>
          <a:p>
            <a:r>
              <a:rPr lang="en-GB" dirty="0" err="1" smtClean="0"/>
              <a:t>Photodentro</a:t>
            </a:r>
            <a:r>
              <a:rPr lang="en-GB" dirty="0" smtClean="0"/>
              <a:t> Video</a:t>
            </a:r>
            <a:endParaRPr lang="en-GB" dirty="0"/>
          </a:p>
        </p:txBody>
      </p:sp>
      <p:sp>
        <p:nvSpPr>
          <p:cNvPr id="5" name="TextBox 4"/>
          <p:cNvSpPr txBox="1"/>
          <p:nvPr/>
        </p:nvSpPr>
        <p:spPr>
          <a:xfrm>
            <a:off x="7236296" y="4725144"/>
            <a:ext cx="648072" cy="360040"/>
          </a:xfrm>
          <a:prstGeom prst="rect">
            <a:avLst/>
          </a:prstGeom>
        </p:spPr>
        <p:txBody>
          <a:bodyPr vert="horz" wrap="square" lIns="91440" tIns="45720" rIns="91440" bIns="45720" rtlCol="0" anchor="ctr">
            <a:noAutofit/>
          </a:bodyPr>
          <a:lstStyle/>
          <a:p>
            <a:r>
              <a:rPr lang="en-GB" b="1" dirty="0" smtClean="0">
                <a:latin typeface="+mj-lt"/>
              </a:rPr>
              <a:t>[13]</a:t>
            </a:r>
          </a:p>
        </p:txBody>
      </p:sp>
    </p:spTree>
    <p:custDataLst>
      <p:tags r:id="rId1"/>
    </p:custDataLst>
    <p:extLst>
      <p:ext uri="{BB962C8B-B14F-4D97-AF65-F5344CB8AC3E}">
        <p14:creationId xmlns:p14="http://schemas.microsoft.com/office/powerpoint/2010/main" val="396436921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GB" dirty="0" smtClean="0"/>
              <a:t> </a:t>
            </a:r>
            <a:r>
              <a:rPr lang="en-GB" dirty="0" err="1" smtClean="0"/>
              <a:t>Photodentro</a:t>
            </a:r>
            <a:r>
              <a:rPr lang="en-GB" dirty="0" smtClean="0"/>
              <a:t> Video </a:t>
            </a:r>
            <a:endParaRPr lang="en-GB" dirty="0"/>
          </a:p>
        </p:txBody>
      </p:sp>
      <p:sp>
        <p:nvSpPr>
          <p:cNvPr id="3" name="Θέση περιεχομένου 2"/>
          <p:cNvSpPr>
            <a:spLocks noGrp="1"/>
          </p:cNvSpPr>
          <p:nvPr>
            <p:ph idx="1"/>
          </p:nvPr>
        </p:nvSpPr>
        <p:spPr/>
        <p:txBody>
          <a:bodyPr/>
          <a:lstStyle/>
          <a:p>
            <a:pPr marL="0" indent="0">
              <a:buNone/>
            </a:pPr>
            <a:r>
              <a:rPr lang="en-GB" dirty="0" smtClean="0"/>
              <a:t>It includes short videos (up to 10 mins.) which can be used for educational purposes to support </a:t>
            </a:r>
            <a:r>
              <a:rPr lang="en-GB" dirty="0" err="1" smtClean="0"/>
              <a:t>classsroom</a:t>
            </a:r>
            <a:r>
              <a:rPr lang="en-GB" dirty="0" smtClean="0"/>
              <a:t> learning and teaching. </a:t>
            </a:r>
            <a:endParaRPr lang="en-GB" dirty="0"/>
          </a:p>
        </p:txBody>
      </p:sp>
    </p:spTree>
    <p:extLst>
      <p:ext uri="{BB962C8B-B14F-4D97-AF65-F5344CB8AC3E}">
        <p14:creationId xmlns:p14="http://schemas.microsoft.com/office/powerpoint/2010/main" val="45266712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GB" dirty="0"/>
              <a:t>D</a:t>
            </a:r>
            <a:r>
              <a:rPr lang="en-US" dirty="0" err="1" smtClean="0"/>
              <a:t>evelopment</a:t>
            </a:r>
            <a:r>
              <a:rPr lang="en-US" dirty="0" smtClean="0"/>
              <a:t> of a digital educational platform</a:t>
            </a:r>
            <a:endParaRPr lang="en-GB" dirty="0"/>
          </a:p>
        </p:txBody>
      </p:sp>
      <p:pic>
        <p:nvPicPr>
          <p:cNvPr id="6" name="Picture 6" descr="The Digital School Platfor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5357" y="1557338"/>
            <a:ext cx="7805986"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460432" y="5733256"/>
            <a:ext cx="552400" cy="360040"/>
          </a:xfrm>
          <a:prstGeom prst="rect">
            <a:avLst/>
          </a:prstGeom>
        </p:spPr>
        <p:txBody>
          <a:bodyPr vert="horz" wrap="square" lIns="91440" tIns="45720" rIns="91440" bIns="45720" rtlCol="0" anchor="ctr">
            <a:noAutofit/>
          </a:bodyPr>
          <a:lstStyle/>
          <a:p>
            <a:r>
              <a:rPr lang="en-GB" b="1" dirty="0" smtClean="0">
                <a:latin typeface="+mj-lt"/>
              </a:rPr>
              <a:t>[1]</a:t>
            </a:r>
          </a:p>
        </p:txBody>
      </p:sp>
    </p:spTree>
    <p:custDataLst>
      <p:tags r:id="rId1"/>
    </p:custDataLst>
    <p:extLst>
      <p:ext uri="{BB962C8B-B14F-4D97-AF65-F5344CB8AC3E}">
        <p14:creationId xmlns:p14="http://schemas.microsoft.com/office/powerpoint/2010/main" val="225774986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p:txBody>
          <a:bodyPr/>
          <a:lstStyle/>
          <a:p>
            <a:pPr marL="457200" indent="-457200">
              <a:buNone/>
            </a:pPr>
            <a:r>
              <a:rPr lang="en-GB" sz="2000" dirty="0"/>
              <a:t>Feng, W. Y. (2005</a:t>
            </a:r>
            <a:r>
              <a:rPr lang="en-GB" sz="2000" dirty="0" smtClean="0"/>
              <a:t>). </a:t>
            </a:r>
            <a:r>
              <a:rPr lang="en-GB" sz="2000" dirty="0">
                <a:hlinkClick r:id="rId2"/>
              </a:rPr>
              <a:t>Conceptions of Enrichment</a:t>
            </a:r>
            <a:r>
              <a:rPr lang="en-GB" sz="2000" dirty="0"/>
              <a:t>. Paper presented at the Cambridge Education Research Annual Conference (</a:t>
            </a:r>
            <a:r>
              <a:rPr lang="en-GB" sz="2000" dirty="0" err="1"/>
              <a:t>CamERA</a:t>
            </a:r>
            <a:r>
              <a:rPr lang="en-GB" sz="2000" dirty="0"/>
              <a:t>) at the University of Cambridge, 21 April 2005, in </a:t>
            </a:r>
            <a:r>
              <a:rPr lang="en-GB" sz="2000" dirty="0" smtClean="0"/>
              <a:t>Cambridge.</a:t>
            </a:r>
          </a:p>
          <a:p>
            <a:pPr marL="457200" indent="-457200">
              <a:buNone/>
            </a:pPr>
            <a:r>
              <a:rPr lang="en-GB" sz="2000" dirty="0"/>
              <a:t>Peacock, V. L. (1939). Effective enrichment of the textbook in foreign language. </a:t>
            </a:r>
            <a:r>
              <a:rPr lang="en-GB" sz="2000" i="1" dirty="0"/>
              <a:t>The School Review</a:t>
            </a:r>
            <a:r>
              <a:rPr lang="en-GB" sz="2000" dirty="0"/>
              <a:t>, 24-31.</a:t>
            </a:r>
            <a:endParaRPr lang="en-GB" sz="2800" dirty="0"/>
          </a:p>
        </p:txBody>
      </p:sp>
    </p:spTree>
    <p:extLst>
      <p:ext uri="{BB962C8B-B14F-4D97-AF65-F5344CB8AC3E}">
        <p14:creationId xmlns:p14="http://schemas.microsoft.com/office/powerpoint/2010/main" val="121177809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GB" altLang="el-GR" dirty="0" smtClean="0"/>
              <a:t>Financing</a:t>
            </a:r>
          </a:p>
        </p:txBody>
      </p:sp>
      <p:sp>
        <p:nvSpPr>
          <p:cNvPr id="32771" name="Content Placeholder 2"/>
          <p:cNvSpPr>
            <a:spLocks noGrp="1"/>
          </p:cNvSpPr>
          <p:nvPr>
            <p:ph idx="1"/>
          </p:nvPr>
        </p:nvSpPr>
        <p:spPr>
          <a:xfrm>
            <a:off x="457200" y="1341438"/>
            <a:ext cx="8229600" cy="4525962"/>
          </a:xfrm>
        </p:spPr>
        <p:txBody>
          <a:bodyPr/>
          <a:lstStyle/>
          <a:p>
            <a:r>
              <a:rPr lang="en-GB" altLang="el-GR" sz="2000" dirty="0" smtClean="0"/>
              <a:t>The present educational material has been developed as part of the educational work of the instructor.</a:t>
            </a:r>
          </a:p>
          <a:p>
            <a:r>
              <a:rPr lang="en-GB" altLang="el-GR" sz="2000" dirty="0" smtClean="0"/>
              <a:t>The project “Open Academic Courses of the University of Athens” has only financed the reform of the educational material. </a:t>
            </a:r>
          </a:p>
          <a:p>
            <a:r>
              <a:rPr lang="en-GB" altLang="el-GR" sz="2000" dirty="0" smtClean="0"/>
              <a:t>The project is implemented under the operational program “Education and Lifelong Learning” and funded by the European Union (European Social Fund) and National Resources. </a:t>
            </a:r>
            <a:endParaRPr lang="el-GR" altLang="el-GR" sz="2000" dirty="0" smtClean="0"/>
          </a:p>
        </p:txBody>
      </p:sp>
      <p:pic>
        <p:nvPicPr>
          <p:cNvPr id="5" name="Εικόνα 4" descr="project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1663" y="4293096"/>
            <a:ext cx="5400675" cy="1285875"/>
          </a:xfrm>
          <a:prstGeom prst="rect">
            <a:avLst/>
          </a:prstGeom>
          <a:noFill/>
          <a:ln>
            <a:noFill/>
          </a:ln>
        </p:spPr>
      </p:pic>
    </p:spTree>
    <p:custDataLst>
      <p:tags r:id="rId1"/>
    </p:custDataLst>
    <p:extLst>
      <p:ext uri="{BB962C8B-B14F-4D97-AF65-F5344CB8AC3E}">
        <p14:creationId xmlns:p14="http://schemas.microsoft.com/office/powerpoint/2010/main" val="385130329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title"/>
          </p:nvPr>
        </p:nvSpPr>
        <p:spPr/>
        <p:txBody>
          <a:bodyPr/>
          <a:lstStyle/>
          <a:p>
            <a:pPr eaLnBrk="1" hangingPunct="1"/>
            <a:r>
              <a:rPr lang="en-GB" altLang="en-US" sz="4400" dirty="0" smtClean="0"/>
              <a:t>Notes</a:t>
            </a:r>
          </a:p>
        </p:txBody>
      </p:sp>
      <p:sp>
        <p:nvSpPr>
          <p:cNvPr id="69635" name="Text Placeholder 4"/>
          <p:cNvSpPr>
            <a:spLocks noGrp="1"/>
          </p:cNvSpPr>
          <p:nvPr>
            <p:ph type="body" idx="1"/>
          </p:nvPr>
        </p:nvSpPr>
        <p:spPr/>
        <p:txBody>
          <a:bodyPr/>
          <a:lstStyle/>
          <a:p>
            <a:pPr eaLnBrk="1" hangingPunct="1"/>
            <a:endParaRPr lang="en-US" altLang="en-US" smtClean="0"/>
          </a:p>
        </p:txBody>
      </p:sp>
    </p:spTree>
    <p:custDataLst>
      <p:tags r:id="rId1"/>
    </p:custData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title"/>
          </p:nvPr>
        </p:nvSpPr>
        <p:spPr>
          <a:xfrm>
            <a:off x="0" y="274638"/>
            <a:ext cx="9144000" cy="1143000"/>
          </a:xfrm>
        </p:spPr>
        <p:txBody>
          <a:bodyPr/>
          <a:lstStyle/>
          <a:p>
            <a:pPr eaLnBrk="1" hangingPunct="1"/>
            <a:r>
              <a:rPr lang="en-GB" altLang="en-US" dirty="0" smtClean="0">
                <a:solidFill>
                  <a:schemeClr val="accent1"/>
                </a:solidFill>
              </a:rPr>
              <a:t>Note on History of Published Version </a:t>
            </a:r>
          </a:p>
        </p:txBody>
      </p:sp>
      <p:sp>
        <p:nvSpPr>
          <p:cNvPr id="71683" name="Content Placeholder 4"/>
          <p:cNvSpPr>
            <a:spLocks noGrp="1"/>
          </p:cNvSpPr>
          <p:nvPr>
            <p:ph idx="1"/>
          </p:nvPr>
        </p:nvSpPr>
        <p:spPr>
          <a:xfrm>
            <a:off x="234950" y="1557338"/>
            <a:ext cx="8585200" cy="4525962"/>
          </a:xfrm>
        </p:spPr>
        <p:txBody>
          <a:bodyPr/>
          <a:lstStyle/>
          <a:p>
            <a:pPr marL="0" indent="0" eaLnBrk="1" hangingPunct="1">
              <a:buFont typeface="Arial" panose="020B0604020202020204" pitchFamily="34" charset="0"/>
              <a:buNone/>
            </a:pPr>
            <a:r>
              <a:rPr lang="en-GB" altLang="en-US" sz="2000" dirty="0" smtClean="0"/>
              <a:t>The present work is the edition</a:t>
            </a:r>
            <a:r>
              <a:rPr lang="en-GB" altLang="en-US" dirty="0" smtClean="0"/>
              <a:t> </a:t>
            </a:r>
            <a:r>
              <a:rPr lang="en-GB" altLang="en-US" sz="2000" dirty="0" smtClean="0"/>
              <a:t>1.0.  </a:t>
            </a:r>
          </a:p>
        </p:txBody>
      </p:sp>
    </p:spTree>
    <p:custDataLst>
      <p:tags r:id="rId1"/>
    </p:custData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GB" altLang="en-US" dirty="0" smtClean="0">
                <a:solidFill>
                  <a:schemeClr val="accent1"/>
                </a:solidFill>
              </a:rPr>
              <a:t>Reference Note </a:t>
            </a:r>
          </a:p>
        </p:txBody>
      </p:sp>
      <p:sp>
        <p:nvSpPr>
          <p:cNvPr id="73731" name="Content Placeholder 2"/>
          <p:cNvSpPr>
            <a:spLocks noGrp="1"/>
          </p:cNvSpPr>
          <p:nvPr>
            <p:ph idx="1"/>
          </p:nvPr>
        </p:nvSpPr>
        <p:spPr/>
        <p:txBody>
          <a:bodyPr/>
          <a:lstStyle/>
          <a:p>
            <a:pPr marL="0" indent="0">
              <a:buNone/>
            </a:pPr>
            <a:r>
              <a:rPr lang="en-GB" altLang="en-US" sz="2000" dirty="0" smtClean="0"/>
              <a:t>Copyright National and </a:t>
            </a:r>
            <a:r>
              <a:rPr lang="en-GB" altLang="en-US" sz="2000" dirty="0" err="1" smtClean="0"/>
              <a:t>Kapodistrian</a:t>
            </a:r>
            <a:r>
              <a:rPr lang="en-GB" altLang="en-US" sz="2000" dirty="0" smtClean="0"/>
              <a:t> University of Athens, Bessie </a:t>
            </a:r>
            <a:r>
              <a:rPr lang="en-GB" altLang="en-US" sz="2000" dirty="0" err="1" smtClean="0"/>
              <a:t>Mitsikopoulou</a:t>
            </a:r>
            <a:r>
              <a:rPr lang="en-GB" altLang="en-US" sz="2000" dirty="0" smtClean="0"/>
              <a:t> 2014. Bessie </a:t>
            </a:r>
            <a:r>
              <a:rPr lang="en-GB" altLang="en-US" sz="2000" dirty="0" err="1" smtClean="0"/>
              <a:t>Mitsikopoulou</a:t>
            </a:r>
            <a:r>
              <a:rPr lang="en-GB" altLang="en-US" sz="2000" dirty="0" smtClean="0"/>
              <a:t>. “English and Digital Literacies. </a:t>
            </a:r>
            <a:r>
              <a:rPr lang="en-GB" sz="2000" dirty="0" smtClean="0"/>
              <a:t>Introduction to the Digital School Project</a:t>
            </a:r>
            <a:r>
              <a:rPr lang="en-GB" altLang="en-US" sz="2000" dirty="0" smtClean="0"/>
              <a:t>”.</a:t>
            </a:r>
            <a:r>
              <a:rPr lang="en-GB" altLang="en-US" sz="2000" dirty="0" smtClean="0">
                <a:solidFill>
                  <a:srgbClr val="FF0000"/>
                </a:solidFill>
              </a:rPr>
              <a:t> </a:t>
            </a:r>
            <a:r>
              <a:rPr lang="en-GB" altLang="en-US" sz="2000" dirty="0" smtClean="0"/>
              <a:t>Edition: 1.0. Athens 2014. </a:t>
            </a:r>
            <a:r>
              <a:rPr lang="en-GB" altLang="en-US" sz="2000" smtClean="0"/>
              <a:t>Available at: </a:t>
            </a:r>
            <a:r>
              <a:rPr lang="en-GB" altLang="en-US" sz="2000" dirty="0" smtClean="0">
                <a:hlinkClick r:id="rId4" tooltip="English and Digital Literacies Open Online Course"/>
              </a:rPr>
              <a:t>http://opencourses.uoa.gr/courses/ENL10/</a:t>
            </a:r>
            <a:r>
              <a:rPr lang="en-GB" altLang="en-US" sz="2000" dirty="0" smtClean="0"/>
              <a:t>. </a:t>
            </a:r>
          </a:p>
          <a:p>
            <a:pPr marL="0" indent="0" eaLnBrk="1" hangingPunct="1"/>
            <a:endParaRPr lang="en-GB" altLang="en-US" sz="2000" dirty="0" smtClean="0"/>
          </a:p>
        </p:txBody>
      </p:sp>
    </p:spTree>
    <p:custDataLst>
      <p:tags r:id="rId1"/>
    </p:custData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161925"/>
            <a:ext cx="8229600" cy="1143000"/>
          </a:xfrm>
        </p:spPr>
        <p:txBody>
          <a:bodyPr/>
          <a:lstStyle/>
          <a:p>
            <a:r>
              <a:rPr lang="en-GB" altLang="el-GR" dirty="0" smtClean="0">
                <a:solidFill>
                  <a:schemeClr val="accent1"/>
                </a:solidFill>
              </a:rPr>
              <a:t>Licensing Note </a:t>
            </a:r>
          </a:p>
        </p:txBody>
      </p:sp>
      <p:sp>
        <p:nvSpPr>
          <p:cNvPr id="36867" name="Content Placeholder 2"/>
          <p:cNvSpPr>
            <a:spLocks noGrp="1"/>
          </p:cNvSpPr>
          <p:nvPr>
            <p:ph idx="1"/>
          </p:nvPr>
        </p:nvSpPr>
        <p:spPr>
          <a:xfrm>
            <a:off x="107950" y="765175"/>
            <a:ext cx="8928100" cy="1439863"/>
          </a:xfrm>
        </p:spPr>
        <p:txBody>
          <a:bodyPr>
            <a:noAutofit/>
          </a:bodyPr>
          <a:lstStyle/>
          <a:p>
            <a:pPr marL="0" indent="0">
              <a:buNone/>
            </a:pPr>
            <a:r>
              <a:rPr lang="en-GB" altLang="el-GR" sz="1900" dirty="0" smtClean="0"/>
              <a:t>The current material is available under the Creative Commons Attribution-</a:t>
            </a:r>
            <a:r>
              <a:rPr lang="en-GB" altLang="el-GR" sz="1900" dirty="0" err="1" smtClean="0"/>
              <a:t>NonCommercial</a:t>
            </a:r>
            <a:r>
              <a:rPr lang="en-GB" altLang="el-GR" sz="1900" dirty="0" smtClean="0"/>
              <a:t>-</a:t>
            </a:r>
            <a:r>
              <a:rPr lang="en-GB" altLang="el-GR" sz="1900" dirty="0" err="1" smtClean="0"/>
              <a:t>ShareAlike</a:t>
            </a:r>
            <a:r>
              <a:rPr lang="en-GB" altLang="el-GR" sz="1900" dirty="0" smtClean="0"/>
              <a:t> 4.0 International license or later International Edition.  The individual works of third parties are excluded, e.g. photographs, diagrams etc. They are contained therein and covered under their conditions of use in the section «Use of Third Parties Work Note»</a:t>
            </a:r>
            <a:r>
              <a:rPr lang="el-GR" altLang="el-GR" sz="1900" dirty="0" smtClean="0"/>
              <a:t>.</a:t>
            </a:r>
            <a:endParaRPr lang="en-GB" altLang="el-GR" sz="1900" dirty="0" smtClean="0"/>
          </a:p>
          <a:p>
            <a:pPr marL="0" indent="0">
              <a:buNone/>
            </a:pPr>
            <a:endParaRPr lang="en-GB" altLang="el-GR" sz="2400" dirty="0" smtClean="0"/>
          </a:p>
          <a:p>
            <a:pPr marL="0" indent="0">
              <a:buFont typeface="Arial" panose="020B0604020202020204" pitchFamily="34" charset="0"/>
              <a:buNone/>
            </a:pPr>
            <a:endParaRPr lang="en-GB" altLang="el-GR" sz="2000" dirty="0" smtClean="0"/>
          </a:p>
        </p:txBody>
      </p:sp>
      <p:pic>
        <p:nvPicPr>
          <p:cNvPr id="36868" name="Picture 22" descr="Λογότυπο για Άδειες χρήσης Creative Commons BY-NC-N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l-GR" dirty="0" smtClean="0"/>
              <a:t>[1] http://creativecommons.org/licenses/by-nc-sa/4.0/ </a:t>
            </a:r>
          </a:p>
          <a:p>
            <a:endParaRPr lang="en-GB" altLang="el-GR" dirty="0" smtClean="0"/>
          </a:p>
          <a:p>
            <a:r>
              <a:rPr lang="en-GB" altLang="el-GR" dirty="0" smtClean="0"/>
              <a:t>As Non-Commercial is defined the use that:</a:t>
            </a:r>
          </a:p>
          <a:p>
            <a:pPr marL="285750" indent="-285750">
              <a:buFont typeface="Arial" panose="020B0604020202020204" pitchFamily="34" charset="0"/>
              <a:buChar char="•"/>
            </a:pPr>
            <a:r>
              <a:rPr lang="en-GB" altLang="el-GR" dirty="0" smtClean="0"/>
              <a:t>Does not involve direct or indirect financial benefits from the use of the work for the distributor of the work and the license holder</a:t>
            </a:r>
            <a:r>
              <a:rPr lang="el-GR" altLang="el-GR" dirty="0" smtClean="0"/>
              <a:t>.</a:t>
            </a:r>
            <a:endParaRPr lang="en-GB" altLang="el-GR" dirty="0" smtClean="0"/>
          </a:p>
          <a:p>
            <a:pPr marL="285750" indent="-285750">
              <a:buFont typeface="Arial" panose="020B0604020202020204" pitchFamily="34" charset="0"/>
              <a:buChar char="•"/>
            </a:pPr>
            <a:r>
              <a:rPr lang="en-GB" altLang="el-GR" dirty="0" smtClean="0"/>
              <a:t>Does not include financial transaction as a condition for  the use or access  to the work</a:t>
            </a:r>
            <a:r>
              <a:rPr lang="el-GR" altLang="el-GR" dirty="0" smtClean="0"/>
              <a:t>.</a:t>
            </a:r>
            <a:r>
              <a:rPr lang="en-GB" altLang="el-GR" dirty="0" smtClean="0"/>
              <a:t> </a:t>
            </a:r>
          </a:p>
          <a:p>
            <a:pPr marL="285750" indent="-285750">
              <a:buFont typeface="Arial" panose="020B0604020202020204" pitchFamily="34" charset="0"/>
              <a:buChar char="•"/>
            </a:pPr>
            <a:r>
              <a:rPr lang="en-GB" altLang="el-GR" dirty="0" smtClean="0"/>
              <a:t>Does not confer to the distributor and license holder of the work  indirect financial benefit (e.g. advertisements) from the viewing of the work on website</a:t>
            </a:r>
            <a:r>
              <a:rPr lang="en-GB" altLang="el-GR" dirty="0" smtClean="0">
                <a:latin typeface="Arial" panose="020B0604020202020204" pitchFamily="34" charset="0"/>
              </a:rPr>
              <a:t> </a:t>
            </a:r>
            <a:r>
              <a:rPr lang="el-GR" altLang="el-GR" dirty="0" smtClean="0">
                <a:latin typeface="Arial" panose="020B0604020202020204" pitchFamily="34" charset="0"/>
              </a:rPr>
              <a:t>.</a:t>
            </a:r>
            <a:endParaRPr lang="en-GB" altLang="el-GR" dirty="0" smtClean="0"/>
          </a:p>
          <a:p>
            <a:pPr>
              <a:buFont typeface="Arial" panose="020B0604020202020204" pitchFamily="34" charset="0"/>
              <a:buChar char="•"/>
            </a:pPr>
            <a:endParaRPr lang="en-GB" altLang="el-GR" dirty="0" smtClean="0"/>
          </a:p>
          <a:p>
            <a:r>
              <a:rPr lang="en-GB" altLang="el-GR" dirty="0" smtClean="0"/>
              <a:t>The copyright holder may give to the license holder a separate license to use the work for commercial use, if requested. </a:t>
            </a:r>
            <a:endParaRPr lang="en-GB" altLang="el-GR" dirty="0"/>
          </a:p>
        </p:txBody>
      </p:sp>
    </p:spTree>
    <p:custDataLst>
      <p:tags r:id="rId1"/>
    </p:custDataLst>
    <p:extLst>
      <p:ext uri="{BB962C8B-B14F-4D97-AF65-F5344CB8AC3E}">
        <p14:creationId xmlns:p14="http://schemas.microsoft.com/office/powerpoint/2010/main" val="39518640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altLang="el-GR" dirty="0" smtClean="0"/>
              <a:t>Preservation Notices</a:t>
            </a:r>
          </a:p>
        </p:txBody>
      </p:sp>
      <p:sp>
        <p:nvSpPr>
          <p:cNvPr id="3" name="Content Placeholder 2"/>
          <p:cNvSpPr>
            <a:spLocks noGrp="1"/>
          </p:cNvSpPr>
          <p:nvPr>
            <p:ph idx="1"/>
          </p:nvPr>
        </p:nvSpPr>
        <p:spPr>
          <a:xfrm>
            <a:off x="463550" y="1557338"/>
            <a:ext cx="8229600" cy="4525962"/>
          </a:xfrm>
        </p:spPr>
        <p:txBody>
          <a:bodyPr>
            <a:normAutofit/>
          </a:bodyPr>
          <a:lstStyle/>
          <a:p>
            <a:pPr marL="0" indent="0">
              <a:buFont typeface="Arial" panose="020B0604020202020204" pitchFamily="34" charset="0"/>
              <a:buNone/>
            </a:pPr>
            <a:r>
              <a:rPr lang="en-GB" altLang="el-GR" sz="2400" dirty="0" smtClean="0"/>
              <a:t>Any reproduction or adaptation of the material should include: </a:t>
            </a:r>
          </a:p>
          <a:p>
            <a:pPr lvl="1">
              <a:buFont typeface="Wingdings" panose="05000000000000000000" pitchFamily="2" charset="2"/>
              <a:buChar char="§"/>
            </a:pPr>
            <a:r>
              <a:rPr lang="en-GB" altLang="el-GR" sz="2000" dirty="0" smtClean="0"/>
              <a:t>the Reference  Note</a:t>
            </a:r>
            <a:r>
              <a:rPr lang="el-GR" altLang="el-GR" sz="2000" dirty="0" smtClean="0"/>
              <a:t>,</a:t>
            </a:r>
            <a:r>
              <a:rPr lang="en-GB" altLang="el-GR" dirty="0" smtClean="0"/>
              <a:t> </a:t>
            </a:r>
            <a:endParaRPr lang="en-GB" altLang="el-GR" sz="2000" dirty="0" smtClean="0"/>
          </a:p>
          <a:p>
            <a:pPr lvl="1">
              <a:buFont typeface="Wingdings" panose="05000000000000000000" pitchFamily="2" charset="2"/>
              <a:buChar char="§"/>
            </a:pPr>
            <a:r>
              <a:rPr lang="en-GB" altLang="el-GR" sz="2000" dirty="0" smtClean="0"/>
              <a:t>the Licensing Note</a:t>
            </a:r>
            <a:r>
              <a:rPr lang="el-GR" altLang="el-GR" sz="2000" dirty="0" smtClean="0"/>
              <a:t>,</a:t>
            </a:r>
            <a:endParaRPr lang="en-GB" altLang="el-GR" sz="2000" dirty="0" smtClean="0"/>
          </a:p>
          <a:p>
            <a:pPr lvl="1">
              <a:buFont typeface="Wingdings" panose="05000000000000000000" pitchFamily="2" charset="2"/>
              <a:buChar char="§"/>
            </a:pPr>
            <a:r>
              <a:rPr lang="en-GB" altLang="el-GR" sz="2000" dirty="0" smtClean="0"/>
              <a:t>the declaration of Notices Preservation</a:t>
            </a:r>
            <a:r>
              <a:rPr lang="el-GR" altLang="el-GR" sz="2000" dirty="0" smtClean="0"/>
              <a:t>,</a:t>
            </a:r>
            <a:endParaRPr lang="en-GB" altLang="el-GR" sz="2000" dirty="0" smtClean="0"/>
          </a:p>
          <a:p>
            <a:pPr lvl="1">
              <a:buFont typeface="Wingdings" panose="05000000000000000000" pitchFamily="2" charset="2"/>
              <a:buChar char="§"/>
            </a:pPr>
            <a:r>
              <a:rPr lang="en-GB" altLang="el-GR" sz="2000" dirty="0"/>
              <a:t>the Use of Third Parties Work Note (if available</a:t>
            </a:r>
            <a:r>
              <a:rPr lang="en-GB" altLang="el-GR" sz="2000" dirty="0" smtClean="0"/>
              <a:t>), </a:t>
            </a:r>
            <a:endParaRPr lang="en-GB" altLang="el-GR" sz="2000" dirty="0"/>
          </a:p>
          <a:p>
            <a:pPr marL="0" indent="0">
              <a:buFont typeface="Arial" panose="020B0604020202020204" pitchFamily="34" charset="0"/>
              <a:buNone/>
            </a:pPr>
            <a:r>
              <a:rPr lang="en-GB" altLang="el-GR" sz="2400" dirty="0" smtClean="0"/>
              <a:t>together with the accompanied URLs.</a:t>
            </a:r>
          </a:p>
          <a:p>
            <a:pPr marL="0" indent="0"/>
            <a:endParaRPr lang="en-GB" altLang="el-GR" sz="2000" dirty="0" smtClean="0"/>
          </a:p>
        </p:txBody>
      </p:sp>
    </p:spTree>
    <p:custDataLst>
      <p:tags r:id="rId1"/>
    </p:custDataLst>
    <p:extLst>
      <p:ext uri="{BB962C8B-B14F-4D97-AF65-F5344CB8AC3E}">
        <p14:creationId xmlns:p14="http://schemas.microsoft.com/office/powerpoint/2010/main" val="400906692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rmAutofit fontScale="90000"/>
          </a:bodyPr>
          <a:lstStyle/>
          <a:p>
            <a:pPr eaLnBrk="1" hangingPunct="1"/>
            <a:r>
              <a:rPr lang="en-GB" altLang="en-US" dirty="0" smtClean="0"/>
              <a:t>Note of use of third parties work (1/3)</a:t>
            </a:r>
          </a:p>
        </p:txBody>
      </p:sp>
      <p:sp>
        <p:nvSpPr>
          <p:cNvPr id="79875" name="Content Placeholder 2"/>
          <p:cNvSpPr>
            <a:spLocks noGrp="1"/>
          </p:cNvSpPr>
          <p:nvPr>
            <p:ph idx="1"/>
          </p:nvPr>
        </p:nvSpPr>
        <p:spPr/>
        <p:txBody>
          <a:bodyPr/>
          <a:lstStyle/>
          <a:p>
            <a:pPr marL="0" indent="0" eaLnBrk="1" hangingPunct="1">
              <a:buFont typeface="Arial" panose="020B0604020202020204" pitchFamily="34" charset="0"/>
              <a:buNone/>
            </a:pPr>
            <a:r>
              <a:rPr lang="en-GB" altLang="en-US" sz="2000" dirty="0" smtClean="0"/>
              <a:t>This work makes use of the following works:</a:t>
            </a:r>
          </a:p>
          <a:p>
            <a:pPr marL="0" indent="0">
              <a:buNone/>
            </a:pPr>
            <a:r>
              <a:rPr lang="en-US" sz="2000" dirty="0"/>
              <a:t>Image 1</a:t>
            </a:r>
            <a:r>
              <a:rPr lang="en-GB" sz="2000" dirty="0"/>
              <a:t> &amp; 2</a:t>
            </a:r>
            <a:r>
              <a:rPr lang="en-US" sz="2000" dirty="0"/>
              <a:t>: Homepage of the </a:t>
            </a:r>
            <a:r>
              <a:rPr lang="en-US" sz="2000" u="sng" dirty="0">
                <a:hlinkClick r:id="rId4"/>
              </a:rPr>
              <a:t>Digital School Project</a:t>
            </a:r>
            <a:r>
              <a:rPr lang="en-US" sz="2000" dirty="0"/>
              <a:t>, </a:t>
            </a:r>
            <a:r>
              <a:rPr lang="en-GB" sz="2000" dirty="0"/>
              <a:t>Copyright Computer Technology Institute, Digital School Project.</a:t>
            </a:r>
          </a:p>
          <a:p>
            <a:pPr marL="0" indent="0">
              <a:buNone/>
            </a:pPr>
            <a:r>
              <a:rPr lang="en-US" sz="2000" dirty="0"/>
              <a:t>Image 3, 4 &amp; 5</a:t>
            </a:r>
            <a:r>
              <a:rPr lang="en-GB" sz="2000" dirty="0"/>
              <a:t>: </a:t>
            </a:r>
            <a:r>
              <a:rPr lang="en-GB" sz="2000" u="sng" dirty="0">
                <a:hlinkClick r:id="rId5"/>
              </a:rPr>
              <a:t>Screenshot</a:t>
            </a:r>
            <a:r>
              <a:rPr lang="en-GB" sz="2000" dirty="0"/>
              <a:t> of </a:t>
            </a:r>
            <a:r>
              <a:rPr lang="en-US" sz="2000" dirty="0"/>
              <a:t>Digital School Project Website, </a:t>
            </a:r>
            <a:r>
              <a:rPr lang="en-GB" sz="2000" dirty="0"/>
              <a:t>Copyright Computer Technology Institute, Digital School Project.</a:t>
            </a:r>
          </a:p>
          <a:p>
            <a:pPr marL="0" indent="0">
              <a:buNone/>
            </a:pPr>
            <a:r>
              <a:rPr lang="en-GB" sz="2000" dirty="0"/>
              <a:t>Image 6: Cover pages of the EFL textbooks for Primary School, Copyright Computer Technology Institute, Digital School Project.</a:t>
            </a:r>
          </a:p>
          <a:p>
            <a:pPr marL="0" indent="0">
              <a:buNone/>
            </a:pPr>
            <a:r>
              <a:rPr lang="en-GB" sz="2000" dirty="0"/>
              <a:t>Image 7: Cover pages of EFL textbooks for Gymnasium, Copyright Computer Technology Institute, Digital School Project.</a:t>
            </a:r>
          </a:p>
          <a:p>
            <a:pPr marL="0" indent="0">
              <a:buNone/>
            </a:pPr>
            <a:r>
              <a:rPr lang="en-GB" sz="2000" dirty="0"/>
              <a:t>Image 8: Screenshots of learning objects from enriched EFL textbooks, Copyright Computer Technology Institute, Digital School Project</a:t>
            </a:r>
            <a:r>
              <a:rPr lang="en-GB" sz="2000" dirty="0" smtClean="0"/>
              <a:t>.</a:t>
            </a:r>
            <a:endParaRPr lang="en-GB" sz="2000" dirty="0"/>
          </a:p>
        </p:txBody>
      </p:sp>
    </p:spTree>
    <p:custDataLst>
      <p:tags r:id="rId1"/>
    </p:custDataLst>
    <p:extLst>
      <p:ext uri="{BB962C8B-B14F-4D97-AF65-F5344CB8AC3E}">
        <p14:creationId xmlns:p14="http://schemas.microsoft.com/office/powerpoint/2010/main" val="343131853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rmAutofit fontScale="90000"/>
          </a:bodyPr>
          <a:lstStyle/>
          <a:p>
            <a:pPr eaLnBrk="1" hangingPunct="1"/>
            <a:r>
              <a:rPr lang="en-GB" altLang="en-US" dirty="0" smtClean="0"/>
              <a:t>Note of use of third parties work (2/3)</a:t>
            </a:r>
          </a:p>
        </p:txBody>
      </p:sp>
      <p:sp>
        <p:nvSpPr>
          <p:cNvPr id="79875" name="Content Placeholder 2"/>
          <p:cNvSpPr>
            <a:spLocks noGrp="1"/>
          </p:cNvSpPr>
          <p:nvPr>
            <p:ph idx="1"/>
          </p:nvPr>
        </p:nvSpPr>
        <p:spPr/>
        <p:txBody>
          <a:bodyPr/>
          <a:lstStyle/>
          <a:p>
            <a:pPr marL="0" indent="0">
              <a:buNone/>
            </a:pPr>
            <a:r>
              <a:rPr lang="en-GB" sz="2000" dirty="0" smtClean="0"/>
              <a:t>Image </a:t>
            </a:r>
            <a:r>
              <a:rPr lang="en-GB" sz="2000" dirty="0"/>
              <a:t>9: </a:t>
            </a:r>
            <a:r>
              <a:rPr lang="en-GB" sz="2000" u="sng" dirty="0">
                <a:hlinkClick r:id="rId4"/>
              </a:rPr>
              <a:t>Unit 1, Lesson 2</a:t>
            </a:r>
            <a:r>
              <a:rPr lang="en-GB" sz="2000" dirty="0"/>
              <a:t>, from Think Teen Enriched Digital Textbook (B Gymnasium – Advanced), Copyright Computer Technology Institute, Digital School Project.</a:t>
            </a:r>
          </a:p>
          <a:p>
            <a:pPr marL="0" indent="0">
              <a:buNone/>
            </a:pPr>
            <a:r>
              <a:rPr lang="en-GB" sz="2000" dirty="0"/>
              <a:t>Image 10: </a:t>
            </a:r>
            <a:r>
              <a:rPr lang="en-GB" sz="2000" u="sng" dirty="0">
                <a:hlinkClick r:id="rId5"/>
              </a:rPr>
              <a:t>Unit 2 – Lesson 1</a:t>
            </a:r>
            <a:r>
              <a:rPr lang="el-GR" sz="2000" u="sng" dirty="0">
                <a:hlinkClick r:id="rId5"/>
              </a:rPr>
              <a:t> </a:t>
            </a:r>
            <a:r>
              <a:rPr lang="en-GB" sz="2000" dirty="0"/>
              <a:t>from the 6th Grade of Primary School, Copyright Computer Technology Institute, Digital School Project.</a:t>
            </a:r>
          </a:p>
          <a:p>
            <a:pPr marL="0" indent="0">
              <a:buNone/>
            </a:pPr>
            <a:r>
              <a:rPr lang="en-US" sz="2000" dirty="0"/>
              <a:t>Image 1</a:t>
            </a:r>
            <a:r>
              <a:rPr lang="en-GB" sz="2000" dirty="0"/>
              <a:t>1</a:t>
            </a:r>
            <a:r>
              <a:rPr lang="en-US" sz="2000" dirty="0"/>
              <a:t>: Homepage of the </a:t>
            </a:r>
            <a:r>
              <a:rPr lang="en-US" sz="2000" u="sng" dirty="0">
                <a:hlinkClick r:id="rId6"/>
              </a:rPr>
              <a:t>Digital School Project</a:t>
            </a:r>
            <a:r>
              <a:rPr lang="en-US" sz="2000" dirty="0"/>
              <a:t>, </a:t>
            </a:r>
            <a:r>
              <a:rPr lang="en-GB" sz="2000" dirty="0"/>
              <a:t>Copyright Computer Technology Institute, Digital School Project.</a:t>
            </a:r>
          </a:p>
          <a:p>
            <a:pPr marL="0" indent="0">
              <a:buNone/>
            </a:pPr>
            <a:r>
              <a:rPr lang="en-US" sz="2000" dirty="0"/>
              <a:t>Image 12: </a:t>
            </a:r>
            <a:r>
              <a:rPr lang="en-GB" sz="2000" u="sng" dirty="0" err="1">
                <a:hlinkClick r:id="rId7"/>
              </a:rPr>
              <a:t>Photodentro</a:t>
            </a:r>
            <a:r>
              <a:rPr lang="en-GB" sz="2000" u="sng" dirty="0">
                <a:hlinkClick r:id="rId7"/>
              </a:rPr>
              <a:t> LOR Homepage</a:t>
            </a:r>
            <a:r>
              <a:rPr lang="en-GB" sz="2000" dirty="0"/>
              <a:t>, Copyright Computer Technology Institute, </a:t>
            </a:r>
            <a:r>
              <a:rPr lang="en-GB" sz="2000" u="sng" dirty="0">
                <a:hlinkClick r:id="rId8"/>
              </a:rPr>
              <a:t>Creative Commons Attribution-</a:t>
            </a:r>
            <a:r>
              <a:rPr lang="en-GB" sz="2000" u="sng" dirty="0" err="1">
                <a:hlinkClick r:id="rId8"/>
              </a:rPr>
              <a:t>NonCommercial</a:t>
            </a:r>
            <a:r>
              <a:rPr lang="en-GB" sz="2000" u="sng" dirty="0">
                <a:hlinkClick r:id="rId8"/>
              </a:rPr>
              <a:t>-</a:t>
            </a:r>
            <a:r>
              <a:rPr lang="en-GB" sz="2000" u="sng" dirty="0" err="1">
                <a:hlinkClick r:id="rId8"/>
              </a:rPr>
              <a:t>ShareAlike</a:t>
            </a:r>
            <a:r>
              <a:rPr lang="en-GB" sz="2000" u="sng" dirty="0">
                <a:hlinkClick r:id="rId8"/>
              </a:rPr>
              <a:t> Greece 3.0</a:t>
            </a:r>
            <a:r>
              <a:rPr lang="en-GB" sz="2000" dirty="0"/>
              <a:t>, </a:t>
            </a:r>
            <a:r>
              <a:rPr lang="en-GB" sz="2000" dirty="0" err="1"/>
              <a:t>Photodentro</a:t>
            </a:r>
            <a:r>
              <a:rPr lang="en-GB" sz="2000" dirty="0"/>
              <a:t>.</a:t>
            </a:r>
          </a:p>
          <a:p>
            <a:pPr marL="0" indent="0">
              <a:buNone/>
            </a:pPr>
            <a:r>
              <a:rPr lang="en-GB" sz="2000" dirty="0"/>
              <a:t>Image 13: </a:t>
            </a:r>
            <a:r>
              <a:rPr lang="en-GB" sz="2000" u="sng" dirty="0" err="1">
                <a:hlinkClick r:id="rId9"/>
              </a:rPr>
              <a:t>Photodentro</a:t>
            </a:r>
            <a:r>
              <a:rPr lang="en-GB" sz="2000" u="sng" dirty="0">
                <a:hlinkClick r:id="rId9"/>
              </a:rPr>
              <a:t> Video Homepage</a:t>
            </a:r>
            <a:r>
              <a:rPr lang="en-GB" sz="2000" dirty="0"/>
              <a:t>, Copyright Computer Technology Institute, </a:t>
            </a:r>
            <a:r>
              <a:rPr lang="en-GB" sz="2000" u="sng" dirty="0">
                <a:hlinkClick r:id="rId8"/>
              </a:rPr>
              <a:t>Creative Commons Attribution-</a:t>
            </a:r>
            <a:r>
              <a:rPr lang="en-GB" sz="2000" u="sng" dirty="0" err="1">
                <a:hlinkClick r:id="rId8"/>
              </a:rPr>
              <a:t>NonCommercial</a:t>
            </a:r>
            <a:r>
              <a:rPr lang="en-GB" sz="2000" u="sng" dirty="0">
                <a:hlinkClick r:id="rId8"/>
              </a:rPr>
              <a:t>-</a:t>
            </a:r>
            <a:r>
              <a:rPr lang="en-GB" sz="2000" u="sng" dirty="0" err="1">
                <a:hlinkClick r:id="rId8"/>
              </a:rPr>
              <a:t>ShareAlike</a:t>
            </a:r>
            <a:r>
              <a:rPr lang="en-GB" sz="2000" u="sng" dirty="0">
                <a:hlinkClick r:id="rId8"/>
              </a:rPr>
              <a:t> Greece 3.0</a:t>
            </a:r>
            <a:r>
              <a:rPr lang="en-GB" sz="2000" dirty="0"/>
              <a:t>, </a:t>
            </a:r>
            <a:r>
              <a:rPr lang="en-GB" sz="2000" dirty="0" err="1"/>
              <a:t>Photodentro</a:t>
            </a:r>
            <a:r>
              <a:rPr lang="en-GB" sz="2000" dirty="0"/>
              <a:t>.</a:t>
            </a:r>
          </a:p>
          <a:p>
            <a:pPr marL="0" indent="0" eaLnBrk="1" hangingPunct="1">
              <a:buFont typeface="Arial" panose="020B0604020202020204" pitchFamily="34" charset="0"/>
              <a:buNone/>
            </a:pPr>
            <a:endParaRPr lang="en-GB" altLang="en-US" sz="2000" dirty="0" smtClean="0"/>
          </a:p>
        </p:txBody>
      </p:sp>
    </p:spTree>
    <p:custDataLst>
      <p:tags r:id="rId1"/>
    </p:custDataLst>
    <p:extLst>
      <p:ext uri="{BB962C8B-B14F-4D97-AF65-F5344CB8AC3E}">
        <p14:creationId xmlns:p14="http://schemas.microsoft.com/office/powerpoint/2010/main" val="161126644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rmAutofit fontScale="90000"/>
          </a:bodyPr>
          <a:lstStyle/>
          <a:p>
            <a:pPr eaLnBrk="1" hangingPunct="1"/>
            <a:r>
              <a:rPr lang="en-GB" altLang="en-US" dirty="0" smtClean="0"/>
              <a:t>Note of use of third parties work (3/3)</a:t>
            </a:r>
          </a:p>
        </p:txBody>
      </p:sp>
      <p:sp>
        <p:nvSpPr>
          <p:cNvPr id="79875" name="Content Placeholder 2"/>
          <p:cNvSpPr>
            <a:spLocks noGrp="1"/>
          </p:cNvSpPr>
          <p:nvPr>
            <p:ph idx="1"/>
          </p:nvPr>
        </p:nvSpPr>
        <p:spPr/>
        <p:txBody>
          <a:bodyPr/>
          <a:lstStyle/>
          <a:p>
            <a:pPr marL="0" indent="0">
              <a:buNone/>
            </a:pPr>
            <a:r>
              <a:rPr lang="en-GB" sz="2000" dirty="0" smtClean="0"/>
              <a:t>Image </a:t>
            </a:r>
            <a:r>
              <a:rPr lang="en-GB" sz="2000" dirty="0"/>
              <a:t>14: </a:t>
            </a:r>
            <a:r>
              <a:rPr lang="en-GB" sz="2000" u="sng" dirty="0" err="1">
                <a:hlinkClick r:id="rId4"/>
              </a:rPr>
              <a:t>Photodentro</a:t>
            </a:r>
            <a:r>
              <a:rPr lang="en-GB" sz="2000" u="sng" dirty="0">
                <a:hlinkClick r:id="rId4"/>
              </a:rPr>
              <a:t> E-</a:t>
            </a:r>
            <a:r>
              <a:rPr lang="en-GB" sz="2000" u="sng" dirty="0" err="1">
                <a:hlinkClick r:id="rId4"/>
              </a:rPr>
              <a:t>yliko</a:t>
            </a:r>
            <a:r>
              <a:rPr lang="en-GB" sz="2000" u="sng" dirty="0">
                <a:hlinkClick r:id="rId4"/>
              </a:rPr>
              <a:t> Homepage</a:t>
            </a:r>
            <a:r>
              <a:rPr lang="en-GB" sz="2000" dirty="0"/>
              <a:t>, Copyright Computer Technology Institute, </a:t>
            </a:r>
            <a:r>
              <a:rPr lang="en-GB" sz="2000" u="sng" dirty="0">
                <a:hlinkClick r:id="rId5"/>
              </a:rPr>
              <a:t>Creative Commons Attribution-</a:t>
            </a:r>
            <a:r>
              <a:rPr lang="en-GB" sz="2000" u="sng" dirty="0" err="1">
                <a:hlinkClick r:id="rId5"/>
              </a:rPr>
              <a:t>NonCommercial</a:t>
            </a:r>
            <a:r>
              <a:rPr lang="en-GB" sz="2000" u="sng" dirty="0">
                <a:hlinkClick r:id="rId5"/>
              </a:rPr>
              <a:t>-</a:t>
            </a:r>
            <a:r>
              <a:rPr lang="en-GB" sz="2000" u="sng" dirty="0" err="1">
                <a:hlinkClick r:id="rId5"/>
              </a:rPr>
              <a:t>ShareAlike</a:t>
            </a:r>
            <a:r>
              <a:rPr lang="en-GB" sz="2000" u="sng" dirty="0">
                <a:hlinkClick r:id="rId5"/>
              </a:rPr>
              <a:t> Greece 3.0</a:t>
            </a:r>
            <a:r>
              <a:rPr lang="en-GB" sz="2000" dirty="0"/>
              <a:t>, </a:t>
            </a:r>
            <a:r>
              <a:rPr lang="en-GB" sz="2000" dirty="0" err="1"/>
              <a:t>Photodentro</a:t>
            </a:r>
            <a:r>
              <a:rPr lang="en-GB" sz="2000" dirty="0"/>
              <a:t>.</a:t>
            </a:r>
          </a:p>
          <a:p>
            <a:pPr marL="0" indent="0">
              <a:buNone/>
            </a:pPr>
            <a:r>
              <a:rPr lang="en-GB" sz="2000" dirty="0"/>
              <a:t>Image </a:t>
            </a:r>
            <a:r>
              <a:rPr lang="en-GB" sz="2000" dirty="0" smtClean="0"/>
              <a:t>15: </a:t>
            </a:r>
            <a:r>
              <a:rPr lang="en-GB" sz="2000" u="sng" dirty="0" err="1">
                <a:hlinkClick r:id="rId6"/>
              </a:rPr>
              <a:t>Photodentro</a:t>
            </a:r>
            <a:r>
              <a:rPr lang="en-GB" sz="2000" u="sng" dirty="0">
                <a:hlinkClick r:id="rId6"/>
              </a:rPr>
              <a:t> Open Educational Practices</a:t>
            </a:r>
            <a:r>
              <a:rPr lang="en-GB" sz="2000" dirty="0"/>
              <a:t>, Copyright Computer Technology Institute, </a:t>
            </a:r>
            <a:r>
              <a:rPr lang="en-GB" sz="2000" u="sng" dirty="0">
                <a:hlinkClick r:id="rId5"/>
              </a:rPr>
              <a:t>Creative Commons Attribution-</a:t>
            </a:r>
            <a:r>
              <a:rPr lang="en-GB" sz="2000" u="sng" dirty="0" err="1">
                <a:hlinkClick r:id="rId5"/>
              </a:rPr>
              <a:t>NonCommercial</a:t>
            </a:r>
            <a:r>
              <a:rPr lang="en-GB" sz="2000" u="sng" dirty="0">
                <a:hlinkClick r:id="rId5"/>
              </a:rPr>
              <a:t>-</a:t>
            </a:r>
            <a:r>
              <a:rPr lang="en-GB" sz="2000" u="sng" dirty="0" err="1">
                <a:hlinkClick r:id="rId5"/>
              </a:rPr>
              <a:t>ShareAlike</a:t>
            </a:r>
            <a:r>
              <a:rPr lang="en-GB" sz="2000" u="sng" dirty="0">
                <a:hlinkClick r:id="rId5"/>
              </a:rPr>
              <a:t> Greece 3.0</a:t>
            </a:r>
            <a:r>
              <a:rPr lang="en-GB" sz="2000" dirty="0"/>
              <a:t>, </a:t>
            </a:r>
            <a:r>
              <a:rPr lang="en-GB" sz="2000" dirty="0" err="1"/>
              <a:t>Photodentro</a:t>
            </a:r>
            <a:r>
              <a:rPr lang="en-GB" sz="2000" dirty="0"/>
              <a:t>.</a:t>
            </a:r>
          </a:p>
          <a:p>
            <a:pPr marL="0" indent="0">
              <a:buNone/>
            </a:pPr>
            <a:r>
              <a:rPr lang="en-US" sz="2000" dirty="0"/>
              <a:t>Image 1</a:t>
            </a:r>
            <a:r>
              <a:rPr lang="en-GB" sz="2000" dirty="0"/>
              <a:t>6</a:t>
            </a:r>
            <a:r>
              <a:rPr lang="en-US" sz="2000" dirty="0"/>
              <a:t>: Homepage of the </a:t>
            </a:r>
            <a:r>
              <a:rPr lang="en-US" sz="2000" u="sng" dirty="0">
                <a:hlinkClick r:id="rId7"/>
              </a:rPr>
              <a:t>Digital School Project</a:t>
            </a:r>
            <a:r>
              <a:rPr lang="en-US" sz="2000" dirty="0"/>
              <a:t>, </a:t>
            </a:r>
            <a:r>
              <a:rPr lang="en-GB" sz="2000" dirty="0"/>
              <a:t>Copyright Computer Technology Institute, Digital School Project.</a:t>
            </a:r>
          </a:p>
          <a:p>
            <a:pPr marL="0" indent="0">
              <a:buNone/>
            </a:pPr>
            <a:r>
              <a:rPr lang="en-US" sz="2000" dirty="0"/>
              <a:t>Image 1</a:t>
            </a:r>
            <a:r>
              <a:rPr lang="en-GB" sz="2000" dirty="0"/>
              <a:t>7: </a:t>
            </a:r>
            <a:r>
              <a:rPr lang="en-GB" sz="2000" u="sng" dirty="0">
                <a:hlinkClick r:id="rId8"/>
              </a:rPr>
              <a:t>Ε-me Platform Homepage</a:t>
            </a:r>
            <a:r>
              <a:rPr lang="en-GB" sz="2000" dirty="0"/>
              <a:t>, Copyright Computer Technology Institute, Digital School Project.</a:t>
            </a:r>
          </a:p>
          <a:p>
            <a:pPr marL="0" indent="0" eaLnBrk="1" hangingPunct="1">
              <a:buFont typeface="Arial" panose="020B0604020202020204" pitchFamily="34" charset="0"/>
              <a:buNone/>
            </a:pPr>
            <a:endParaRPr lang="en-GB" altLang="en-US" sz="2000" dirty="0" smtClean="0"/>
          </a:p>
        </p:txBody>
      </p:sp>
    </p:spTree>
    <p:custDataLst>
      <p:tags r:id="rId1"/>
    </p:custDataLst>
    <p:extLst>
      <p:ext uri="{BB962C8B-B14F-4D97-AF65-F5344CB8AC3E}">
        <p14:creationId xmlns:p14="http://schemas.microsoft.com/office/powerpoint/2010/main" val="48854899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GB" dirty="0" smtClean="0"/>
              <a:t>The development of interactive textbooks </a:t>
            </a:r>
            <a:endParaRPr lang="en-GB" dirty="0"/>
          </a:p>
        </p:txBody>
      </p:sp>
      <p:pic>
        <p:nvPicPr>
          <p:cNvPr id="4" name="Θέση περιεχομένου 3" descr="The Digital School Platfor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6391" y="1557338"/>
            <a:ext cx="7803917" cy="4525962"/>
          </a:xfrm>
        </p:spPr>
      </p:pic>
      <p:sp>
        <p:nvSpPr>
          <p:cNvPr id="5" name="TextBox 4"/>
          <p:cNvSpPr txBox="1"/>
          <p:nvPr/>
        </p:nvSpPr>
        <p:spPr>
          <a:xfrm>
            <a:off x="8460432" y="5733256"/>
            <a:ext cx="552400" cy="360040"/>
          </a:xfrm>
          <a:prstGeom prst="rect">
            <a:avLst/>
          </a:prstGeom>
        </p:spPr>
        <p:txBody>
          <a:bodyPr vert="horz" wrap="square" lIns="91440" tIns="45720" rIns="91440" bIns="45720" rtlCol="0" anchor="ctr">
            <a:noAutofit/>
          </a:bodyPr>
          <a:lstStyle/>
          <a:p>
            <a:r>
              <a:rPr lang="en-GB" b="1" dirty="0" smtClean="0">
                <a:latin typeface="+mj-lt"/>
              </a:rPr>
              <a:t>[2]</a:t>
            </a:r>
          </a:p>
        </p:txBody>
      </p:sp>
    </p:spTree>
    <p:custDataLst>
      <p:tags r:id="rId1"/>
    </p:custDataLst>
    <p:extLst>
      <p:ext uri="{BB962C8B-B14F-4D97-AF65-F5344CB8AC3E}">
        <p14:creationId xmlns:p14="http://schemas.microsoft.com/office/powerpoint/2010/main" val="12425612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Digital School Platform"/>
          <p:cNvPicPr>
            <a:picLocks noGrp="1" noChangeAspect="1" noChangeArrowheads="1"/>
          </p:cNvPicPr>
          <p:nvPr>
            <p:ph type="pic" idx="1"/>
          </p:nvPr>
        </p:nvPicPr>
        <p:blipFill rotWithShape="1">
          <a:blip r:embed="rId3"/>
          <a:srcRect l="-386" r="-402"/>
          <a:stretch/>
        </p:blipFill>
        <p:spPr bwMode="auto">
          <a:xfrm>
            <a:off x="1187624" y="1556792"/>
            <a:ext cx="6696744" cy="3456384"/>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5" name="Θέση κειμένου 4"/>
          <p:cNvSpPr>
            <a:spLocks noGrp="1"/>
          </p:cNvSpPr>
          <p:nvPr>
            <p:ph type="body" sz="half" idx="2"/>
          </p:nvPr>
        </p:nvSpPr>
        <p:spPr>
          <a:xfrm>
            <a:off x="1187624" y="5157192"/>
            <a:ext cx="6696744" cy="1015008"/>
          </a:xfrm>
        </p:spPr>
        <p:txBody>
          <a:bodyPr/>
          <a:lstStyle/>
          <a:p>
            <a:r>
              <a:rPr lang="en-GB" dirty="0" smtClean="0"/>
              <a:t>Every petal includes a different layer of information/material. </a:t>
            </a:r>
            <a:endParaRPr lang="en-GB" dirty="0"/>
          </a:p>
        </p:txBody>
      </p:sp>
      <p:sp>
        <p:nvSpPr>
          <p:cNvPr id="2" name="Τίτλος 1"/>
          <p:cNvSpPr>
            <a:spLocks noGrp="1"/>
          </p:cNvSpPr>
          <p:nvPr>
            <p:ph type="title"/>
          </p:nvPr>
        </p:nvSpPr>
        <p:spPr/>
        <p:txBody>
          <a:bodyPr>
            <a:normAutofit/>
          </a:bodyPr>
          <a:lstStyle/>
          <a:p>
            <a:r>
              <a:rPr lang="en-GB" dirty="0" smtClean="0"/>
              <a:t>The daisy metaphor</a:t>
            </a:r>
            <a:endParaRPr lang="en-GB" dirty="0"/>
          </a:p>
        </p:txBody>
      </p:sp>
      <p:sp>
        <p:nvSpPr>
          <p:cNvPr id="6" name="TextBox 5"/>
          <p:cNvSpPr txBox="1"/>
          <p:nvPr/>
        </p:nvSpPr>
        <p:spPr>
          <a:xfrm>
            <a:off x="7908032" y="4653136"/>
            <a:ext cx="552400" cy="360040"/>
          </a:xfrm>
          <a:prstGeom prst="rect">
            <a:avLst/>
          </a:prstGeom>
        </p:spPr>
        <p:txBody>
          <a:bodyPr vert="horz" wrap="square" lIns="91440" tIns="45720" rIns="91440" bIns="45720" rtlCol="0" anchor="ctr">
            <a:noAutofit/>
          </a:bodyPr>
          <a:lstStyle/>
          <a:p>
            <a:r>
              <a:rPr lang="en-GB" b="1" dirty="0" smtClean="0">
                <a:latin typeface="+mj-lt"/>
              </a:rPr>
              <a:t>[3]</a:t>
            </a:r>
          </a:p>
        </p:txBody>
      </p:sp>
    </p:spTree>
    <p:custDataLst>
      <p:tags r:id="rId1"/>
    </p:custDataLst>
    <p:extLst>
      <p:ext uri="{BB962C8B-B14F-4D97-AF65-F5344CB8AC3E}">
        <p14:creationId xmlns:p14="http://schemas.microsoft.com/office/powerpoint/2010/main" val="96631286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n-GB" dirty="0" smtClean="0"/>
              <a:t>Interactive textbooks in two formats</a:t>
            </a:r>
            <a:endParaRPr lang="en-GB" dirty="0"/>
          </a:p>
        </p:txBody>
      </p:sp>
      <p:sp>
        <p:nvSpPr>
          <p:cNvPr id="7" name="Θέση κειμένου 6"/>
          <p:cNvSpPr>
            <a:spLocks noGrp="1"/>
          </p:cNvSpPr>
          <p:nvPr>
            <p:ph type="body" idx="1"/>
          </p:nvPr>
        </p:nvSpPr>
        <p:spPr/>
        <p:txBody>
          <a:bodyPr/>
          <a:lstStyle/>
          <a:p>
            <a:r>
              <a:rPr lang="en-GB" altLang="el-GR" dirty="0" smtClean="0"/>
              <a:t>Textbooks in .pdf format</a:t>
            </a:r>
            <a:endParaRPr lang="en-GB" altLang="el-GR" dirty="0"/>
          </a:p>
        </p:txBody>
      </p:sp>
      <p:sp>
        <p:nvSpPr>
          <p:cNvPr id="8" name="Θέση περιεχομένου 7"/>
          <p:cNvSpPr>
            <a:spLocks noGrp="1"/>
          </p:cNvSpPr>
          <p:nvPr>
            <p:ph sz="half" idx="2"/>
          </p:nvPr>
        </p:nvSpPr>
        <p:spPr/>
        <p:txBody>
          <a:bodyPr/>
          <a:lstStyle/>
          <a:p>
            <a:r>
              <a:rPr lang="en-GB" altLang="el-GR" dirty="0" smtClean="0"/>
              <a:t>Print mode.</a:t>
            </a:r>
          </a:p>
          <a:p>
            <a:endParaRPr lang="en-GB" dirty="0"/>
          </a:p>
        </p:txBody>
      </p:sp>
      <p:pic>
        <p:nvPicPr>
          <p:cNvPr id="11" name="Picture 31" descr="Εικονίδιο 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90" y="2977941"/>
            <a:ext cx="21907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Θέση κειμένου 8"/>
          <p:cNvSpPr>
            <a:spLocks noGrp="1"/>
          </p:cNvSpPr>
          <p:nvPr>
            <p:ph type="body" sz="quarter" idx="3"/>
          </p:nvPr>
        </p:nvSpPr>
        <p:spPr/>
        <p:txBody>
          <a:bodyPr/>
          <a:lstStyle/>
          <a:p>
            <a:r>
              <a:rPr lang="en-GB" altLang="el-GR" dirty="0" smtClean="0"/>
              <a:t>Textbooks in .html format</a:t>
            </a:r>
            <a:endParaRPr lang="en-GB" altLang="el-GR" dirty="0"/>
          </a:p>
        </p:txBody>
      </p:sp>
      <p:sp>
        <p:nvSpPr>
          <p:cNvPr id="10" name="Θέση περιεχομένου 9"/>
          <p:cNvSpPr>
            <a:spLocks noGrp="1"/>
          </p:cNvSpPr>
          <p:nvPr>
            <p:ph sz="quarter" idx="4"/>
          </p:nvPr>
        </p:nvSpPr>
        <p:spPr/>
        <p:txBody>
          <a:bodyPr/>
          <a:lstStyle/>
          <a:p>
            <a:r>
              <a:rPr lang="en-GB" altLang="el-GR" dirty="0" smtClean="0"/>
              <a:t>Textbooks are turned into websites upon which digital enrichment is added through hyperlinks. </a:t>
            </a:r>
          </a:p>
          <a:p>
            <a:endParaRPr lang="en-GB" dirty="0"/>
          </a:p>
        </p:txBody>
      </p:sp>
      <p:pic>
        <p:nvPicPr>
          <p:cNvPr id="12" name="Picture 32" descr="Εικονίδιο HT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149080"/>
            <a:ext cx="27781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926471" y="3861048"/>
            <a:ext cx="552400" cy="360040"/>
          </a:xfrm>
          <a:prstGeom prst="rect">
            <a:avLst/>
          </a:prstGeom>
        </p:spPr>
        <p:txBody>
          <a:bodyPr vert="horz" wrap="square" lIns="91440" tIns="45720" rIns="91440" bIns="45720" rtlCol="0" anchor="ctr">
            <a:noAutofit/>
          </a:bodyPr>
          <a:lstStyle/>
          <a:p>
            <a:r>
              <a:rPr lang="en-GB" b="1" dirty="0" smtClean="0">
                <a:latin typeface="+mj-lt"/>
              </a:rPr>
              <a:t>[4]</a:t>
            </a:r>
          </a:p>
        </p:txBody>
      </p:sp>
      <p:sp>
        <p:nvSpPr>
          <p:cNvPr id="14" name="TextBox 13"/>
          <p:cNvSpPr txBox="1"/>
          <p:nvPr/>
        </p:nvSpPr>
        <p:spPr>
          <a:xfrm>
            <a:off x="8029268" y="4636765"/>
            <a:ext cx="552400" cy="360040"/>
          </a:xfrm>
          <a:prstGeom prst="rect">
            <a:avLst/>
          </a:prstGeom>
        </p:spPr>
        <p:txBody>
          <a:bodyPr vert="horz" wrap="square" lIns="91440" tIns="45720" rIns="91440" bIns="45720" rtlCol="0" anchor="ctr">
            <a:noAutofit/>
          </a:bodyPr>
          <a:lstStyle/>
          <a:p>
            <a:r>
              <a:rPr lang="en-GB" b="1" dirty="0" smtClean="0">
                <a:latin typeface="+mj-lt"/>
              </a:rPr>
              <a:t>[5]</a:t>
            </a:r>
          </a:p>
        </p:txBody>
      </p:sp>
    </p:spTree>
    <p:custDataLst>
      <p:tags r:id="rId1"/>
    </p:custDataLst>
    <p:extLst>
      <p:ext uri="{BB962C8B-B14F-4D97-AF65-F5344CB8AC3E}">
        <p14:creationId xmlns:p14="http://schemas.microsoft.com/office/powerpoint/2010/main" val="8419574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GB" dirty="0" smtClean="0"/>
              <a:t>Development of digital enrichment for the digital textbooks</a:t>
            </a:r>
            <a:endParaRPr lang="en-GB" dirty="0"/>
          </a:p>
        </p:txBody>
      </p:sp>
      <p:sp>
        <p:nvSpPr>
          <p:cNvPr id="7" name="Θέση περιεχομένου 6"/>
          <p:cNvSpPr>
            <a:spLocks noGrp="1"/>
          </p:cNvSpPr>
          <p:nvPr>
            <p:ph idx="1"/>
          </p:nvPr>
        </p:nvSpPr>
        <p:spPr/>
        <p:txBody>
          <a:bodyPr/>
          <a:lstStyle/>
          <a:p>
            <a:pPr eaLnBrk="1" hangingPunct="1"/>
            <a:r>
              <a:rPr lang="en-GB" altLang="el-GR" dirty="0" smtClean="0"/>
              <a:t>February 2011: Groups for all school subjects are formed. </a:t>
            </a:r>
          </a:p>
          <a:p>
            <a:pPr eaLnBrk="1" hangingPunct="1"/>
            <a:r>
              <a:rPr lang="en-GB" altLang="el-GR" dirty="0" smtClean="0"/>
              <a:t>Aim: To develop digital educational material to enrich school textbooks used in Greek primary and lower secondary schools.</a:t>
            </a:r>
          </a:p>
          <a:p>
            <a:r>
              <a:rPr lang="en-GB" dirty="0" smtClean="0"/>
              <a:t>The English Group (Feb. 2011 - Aug. 2014): Development of learning objects for the teaching of English as a foreign language.</a:t>
            </a:r>
            <a:endParaRPr lang="en-GB" dirty="0"/>
          </a:p>
        </p:txBody>
      </p:sp>
    </p:spTree>
    <p:extLst>
      <p:ext uri="{BB962C8B-B14F-4D97-AF65-F5344CB8AC3E}">
        <p14:creationId xmlns:p14="http://schemas.microsoft.com/office/powerpoint/2010/main" val="203709313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English Group </a:t>
            </a:r>
            <a:endParaRPr lang="el-GR" dirty="0"/>
          </a:p>
        </p:txBody>
      </p:sp>
      <p:pic>
        <p:nvPicPr>
          <p:cNvPr id="1026" name="Picture 2" descr="eLearning experts, computer engineers, EFL teache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556792"/>
            <a:ext cx="5932996" cy="4743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68439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3"/>
  <p:tag name="ARTICULATE_PROJECT_OPEN" val="0"/>
  <p:tag name="ZHAW.ACCESSIBILITYADDIN.DEFAULTLANGUAGE" val="msoLanguageIDEnglishUK"/>
  <p:tag name="ZHAW.ACCESSIBILITYADDIN.CHECKTIMEDATE" val="14/10/2015 1:42:17 πμ"/>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5,2,6,7,"/>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3,4,5,6,"/>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4,5,6,"/>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5,2,6,8,"/>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4,3,2,5,"/>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32770,32771,5,"/>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ZHAW.ACCESSIBILITYADDIN.READINGORDER" val="36866,36867,36868,6,"/>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5,10242,3,"/>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2,6,5,"/>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4,5,"/>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4,5,2,6,"/>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4,7,8,11,9,10,12,13,14,"/>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7,4,"/>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2,7,4,"/>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4,5,11,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A26C4D8E-24BC-4944-856B-3B939061543A}">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3901</TotalTime>
  <Words>2155</Words>
  <Application>Microsoft Office PowerPoint</Application>
  <PresentationFormat>On-screen Show (4:3)</PresentationFormat>
  <Paragraphs>181</Paragraphs>
  <Slides>49</Slides>
  <Notes>10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Θέμα του Office</vt:lpstr>
      <vt:lpstr>English and Digital Literacies</vt:lpstr>
      <vt:lpstr>Τhe Digital School Project</vt:lpstr>
      <vt:lpstr>General Aims of the Digital School Project</vt:lpstr>
      <vt:lpstr>Development of a digital educational platform</vt:lpstr>
      <vt:lpstr>The development of interactive textbooks </vt:lpstr>
      <vt:lpstr>The daisy metaphor</vt:lpstr>
      <vt:lpstr>Interactive textbooks in two formats</vt:lpstr>
      <vt:lpstr>Development of digital enrichment for the digital textbooks</vt:lpstr>
      <vt:lpstr>The English Group </vt:lpstr>
      <vt:lpstr>The EFL textbooks for Primary School</vt:lpstr>
      <vt:lpstr>Τhe EFL textbooks for Gymnasium</vt:lpstr>
      <vt:lpstr>Basic Questions</vt:lpstr>
      <vt:lpstr>The notion of enrichment (1/2)</vt:lpstr>
      <vt:lpstr>The notion of enrichment (2/2) </vt:lpstr>
      <vt:lpstr>Different conceptions of enrichment: three main trends (1/2) </vt:lpstr>
      <vt:lpstr>Different conceptions of enrichment: three main trends (2/2)</vt:lpstr>
      <vt:lpstr>Defining enrichment </vt:lpstr>
      <vt:lpstr>EFL Textbook Enrichment </vt:lpstr>
      <vt:lpstr>In ELT: Enrichment as materials adaptation (1/2)</vt:lpstr>
      <vt:lpstr>In ELT: Enrichment as materials adaptation (2/2)</vt:lpstr>
      <vt:lpstr>Principles of textbook enrichment (1/2) </vt:lpstr>
      <vt:lpstr>Principles of textbook enrichment (2/2) </vt:lpstr>
      <vt:lpstr>Digital enrichment</vt:lpstr>
      <vt:lpstr>Principles of digital enrichment (1/2)</vt:lpstr>
      <vt:lpstr>Principles of digital enrichment (2/2)</vt:lpstr>
      <vt:lpstr>Preparatory Activities for Enrichment Plan</vt:lpstr>
      <vt:lpstr>Digital Enrichment for the Greek EFL textbooks (Primary-Gymnasium)</vt:lpstr>
      <vt:lpstr>Where digital enrichment is placed on interactive textbooks (Gymnasium)</vt:lpstr>
      <vt:lpstr>Where digital enrichment is placed on interactive textbooks (Primary)</vt:lpstr>
      <vt:lpstr>Using interactive textbooks in an EFL classroom (1/5) </vt:lpstr>
      <vt:lpstr>Using interactive textbooks in an EFL classroom (2/5)</vt:lpstr>
      <vt:lpstr>Using interactive textbooks in an EFL classroom (3/5)</vt:lpstr>
      <vt:lpstr>Using interactive textbooks in an EFL classroom (4/5)</vt:lpstr>
      <vt:lpstr>Using interactive textbooks in an EFL classroom (5/5)</vt:lpstr>
      <vt:lpstr>The development of a Learning Objects Repository (LOR) </vt:lpstr>
      <vt:lpstr> Photodentro LOR</vt:lpstr>
      <vt:lpstr> What is a Learning Objects Repository? </vt:lpstr>
      <vt:lpstr>Photodentro Video</vt:lpstr>
      <vt:lpstr> Photodentro Video </vt:lpstr>
      <vt:lpstr>References</vt:lpstr>
      <vt:lpstr>Financing</vt:lpstr>
      <vt:lpstr>Notes</vt:lpstr>
      <vt:lpstr>Note on History of Published Version </vt:lpstr>
      <vt:lpstr>Reference Note </vt:lpstr>
      <vt:lpstr>Licensing Note </vt:lpstr>
      <vt:lpstr>Preservation Notices</vt:lpstr>
      <vt:lpstr>Note of use of third parties work (1/3)</vt:lpstr>
      <vt:lpstr>Note of use of third parties work (2/3)</vt:lpstr>
      <vt:lpstr>Note of use of third parties work (3/3)</vt:lpstr>
    </vt:vector>
  </TitlesOfParts>
  <Manager>Faculty of English Language and Literature</Manager>
  <Company>National and Kapodistrian University of Athens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Digital School Project</dc:title>
  <dc:subject>English and Digital Literacies</dc:subject>
  <dc:creator>Bessie Mitsikopoulou</dc:creator>
  <cp:lastModifiedBy>takis81 mark</cp:lastModifiedBy>
  <cp:revision>346</cp:revision>
  <dcterms:created xsi:type="dcterms:W3CDTF">2012-09-06T09:03:05Z</dcterms:created>
  <dcterms:modified xsi:type="dcterms:W3CDTF">2015-10-13T22:44:44Z</dcterms:modified>
  <cp:category>ELT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6E45248A-864B-4D56-8381-EB92C1ED6FD7</vt:lpwstr>
  </property>
  <property fmtid="{D5CDD505-2E9C-101B-9397-08002B2CF9AE}" pid="3" name="ArticulatePath">
    <vt:lpwstr>Unit1</vt:lpwstr>
  </property>
</Properties>
</file>