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0"/>
  </p:notesMasterIdLst>
  <p:sldIdLst>
    <p:sldId id="256" r:id="rId3"/>
    <p:sldId id="409" r:id="rId4"/>
    <p:sldId id="449" r:id="rId5"/>
    <p:sldId id="450" r:id="rId6"/>
    <p:sldId id="451" r:id="rId7"/>
    <p:sldId id="452" r:id="rId8"/>
    <p:sldId id="453" r:id="rId9"/>
    <p:sldId id="454" r:id="rId10"/>
    <p:sldId id="455" r:id="rId11"/>
    <p:sldId id="456" r:id="rId12"/>
    <p:sldId id="457" r:id="rId13"/>
    <p:sldId id="458" r:id="rId14"/>
    <p:sldId id="459" r:id="rId15"/>
    <p:sldId id="460" r:id="rId16"/>
    <p:sldId id="461" r:id="rId17"/>
    <p:sldId id="462" r:id="rId18"/>
    <p:sldId id="463" r:id="rId19"/>
    <p:sldId id="464" r:id="rId20"/>
    <p:sldId id="465" r:id="rId21"/>
    <p:sldId id="466" r:id="rId22"/>
    <p:sldId id="467" r:id="rId23"/>
    <p:sldId id="475" r:id="rId24"/>
    <p:sldId id="470" r:id="rId25"/>
    <p:sldId id="471" r:id="rId26"/>
    <p:sldId id="472" r:id="rId27"/>
    <p:sldId id="474" r:id="rId28"/>
    <p:sldId id="405" r:id="rId29"/>
    <p:sldId id="295" r:id="rId30"/>
    <p:sldId id="299" r:id="rId31"/>
    <p:sldId id="292" r:id="rId32"/>
    <p:sldId id="403" r:id="rId33"/>
    <p:sldId id="404" r:id="rId34"/>
    <p:sldId id="395" r:id="rId35"/>
    <p:sldId id="476" r:id="rId36"/>
    <p:sldId id="477" r:id="rId37"/>
    <p:sldId id="478" r:id="rId38"/>
    <p:sldId id="479" r:id="rId39"/>
  </p:sldIdLst>
  <p:sldSz cx="9144000" cy="6858000" type="screen4x3"/>
  <p:notesSz cx="6858000" cy="9144000"/>
  <p:custDataLst>
    <p:tags r:id="rId41"/>
  </p:custDataLst>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bstaff"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F1F6"/>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5" autoAdjust="0"/>
    <p:restoredTop sz="99314" autoAdjust="0"/>
  </p:normalViewPr>
  <p:slideViewPr>
    <p:cSldViewPr>
      <p:cViewPr varScale="1">
        <p:scale>
          <a:sx n="55" d="100"/>
          <a:sy n="55" d="100"/>
        </p:scale>
        <p:origin x="-96" y="-12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5" d="100"/>
          <a:sy n="55" d="100"/>
        </p:scale>
        <p:origin x="279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C7D3C1E-0845-4ABF-954B-F70E375DE123}" type="datetimeFigureOut">
              <a:rPr lang="el-GR"/>
              <a:pPr>
                <a:defRPr/>
              </a:pPr>
              <a:t>28/9/2015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CE03170-25D6-4778-83FB-92F1A65A5547}" type="slidenum">
              <a:rPr lang="el-GR" altLang="en-US"/>
              <a:pPr>
                <a:defRPr/>
              </a:pPr>
              <a:t>‹#›</a:t>
            </a:fld>
            <a:endParaRPr lang="el-GR" altLang="en-US"/>
          </a:p>
        </p:txBody>
      </p:sp>
    </p:spTree>
    <p:extLst>
      <p:ext uri="{BB962C8B-B14F-4D97-AF65-F5344CB8AC3E}">
        <p14:creationId xmlns:p14="http://schemas.microsoft.com/office/powerpoint/2010/main" val="28360408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4C40DD-53F5-4BDD-B1E5-3B07234C4671}" type="slidenum">
              <a:rPr lang="el-GR" altLang="en-US" smtClean="0">
                <a:latin typeface="Calibri" panose="020F0502020204030204" pitchFamily="34" charset="0"/>
              </a:rPr>
              <a:pPr/>
              <a:t>1</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450735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35</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3750076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36</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3982256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37</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844179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altLang="el-GR" smtClean="0"/>
          </a:p>
        </p:txBody>
      </p:sp>
      <p:sp>
        <p:nvSpPr>
          <p:cNvPr id="6554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EBD6250-4A85-4A1B-933B-14F114803BDD}" type="slidenum">
              <a:rPr lang="el-GR" altLang="el-GR"/>
              <a:pPr/>
              <a:t>27</a:t>
            </a:fld>
            <a:endParaRPr lang="el-GR" altLang="el-GR"/>
          </a:p>
        </p:txBody>
      </p:sp>
    </p:spTree>
    <p:extLst>
      <p:ext uri="{BB962C8B-B14F-4D97-AF65-F5344CB8AC3E}">
        <p14:creationId xmlns:p14="http://schemas.microsoft.com/office/powerpoint/2010/main" val="2438546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B0B027-1002-4DBF-BBE1-041965AC7A60}" type="slidenum">
              <a:rPr lang="el-GR" altLang="en-US" smtClean="0">
                <a:latin typeface="Calibri" panose="020F0502020204030204" pitchFamily="34" charset="0"/>
              </a:rPr>
              <a:pPr/>
              <a:t>28</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140258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8BC42A-62C5-42F8-BECE-62E934B8A2FA}" type="slidenum">
              <a:rPr lang="el-GR" altLang="en-US" smtClean="0">
                <a:latin typeface="Calibri" panose="020F0502020204030204" pitchFamily="34" charset="0"/>
              </a:rPr>
              <a:pPr/>
              <a:t>29</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2309302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C2B2CE-B648-4AE9-A373-31D9942A6EC5}" type="slidenum">
              <a:rPr lang="el-GR" altLang="en-US" smtClean="0">
                <a:latin typeface="Calibri" panose="020F0502020204030204" pitchFamily="34" charset="0"/>
              </a:rPr>
              <a:pPr/>
              <a:t>30</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111246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CA7EF54-667E-457E-BF87-FAB16EFF87C7}" type="slidenum">
              <a:rPr lang="el-GR" altLang="el-GR"/>
              <a:pPr/>
              <a:t>31</a:t>
            </a:fld>
            <a:endParaRPr lang="el-GR" altLang="el-GR"/>
          </a:p>
        </p:txBody>
      </p:sp>
    </p:spTree>
    <p:extLst>
      <p:ext uri="{BB962C8B-B14F-4D97-AF65-F5344CB8AC3E}">
        <p14:creationId xmlns:p14="http://schemas.microsoft.com/office/powerpoint/2010/main" val="2159697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F3DE28D-DFFF-4209-8934-00DEF19FACFB}" type="slidenum">
              <a:rPr lang="el-GR" altLang="el-GR"/>
              <a:pPr/>
              <a:t>32</a:t>
            </a:fld>
            <a:endParaRPr lang="el-GR" altLang="el-GR"/>
          </a:p>
        </p:txBody>
      </p:sp>
    </p:spTree>
    <p:extLst>
      <p:ext uri="{BB962C8B-B14F-4D97-AF65-F5344CB8AC3E}">
        <p14:creationId xmlns:p14="http://schemas.microsoft.com/office/powerpoint/2010/main" val="4068402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33</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2471842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34</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1547710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237170835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A9937C5E-44C6-4AED-9B32-E3290D0E33E7}"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GB" sz="1000" dirty="0" smtClean="0">
                <a:solidFill>
                  <a:srgbClr val="5075BC"/>
                </a:solidFill>
                <a:latin typeface="+mn-lt"/>
                <a:cs typeface="+mn-cs"/>
              </a:rPr>
              <a:t>Experiential Materials for the Digital Enrichment of Greek EFL Textbooks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72945020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94910241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B8F9EAF8-E772-48DD-89D6-6E6BC9549410}"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5"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GB" sz="1000" dirty="0" smtClean="0">
                <a:solidFill>
                  <a:srgbClr val="5075BC"/>
                </a:solidFill>
                <a:latin typeface="+mn-lt"/>
              </a:rPr>
              <a:t>Experiential Materials for the Digital Enrichment of Greek EFL Textbooks</a:t>
            </a:r>
          </a:p>
        </p:txBody>
      </p:sp>
      <p:pic>
        <p:nvPicPr>
          <p:cNvPr id="6" name="Picture 5"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p14="http://schemas.microsoft.com/office/powerpoint/2010/main" val="203298428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326717542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5EBDF6BF-90B0-4579-A8E8-DD9DB15263D5}"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6"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GB" sz="1000" dirty="0" smtClean="0">
                <a:solidFill>
                  <a:srgbClr val="5075BC"/>
                </a:solidFill>
                <a:latin typeface="+mn-lt"/>
              </a:rPr>
              <a:t>Experiential Materials for the Digital Enrichment of Greek EFL Textbooks</a:t>
            </a: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1643501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5D137C48-08CC-4E1A-8FA1-4A79D8CE0173}"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8"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5075BC"/>
                </a:solidFill>
                <a:effectLst/>
                <a:uLnTx/>
                <a:uFillTx/>
                <a:latin typeface="Calibri"/>
                <a:ea typeface="+mn-ea"/>
                <a:cs typeface="Arial" panose="020B0604020202020204" pitchFamily="34" charset="0"/>
              </a:rPr>
              <a:t>Experiential Materials for the Digital Enrichment of Greek EFL Textbooks</a:t>
            </a:r>
          </a:p>
        </p:txBody>
      </p:sp>
      <p:pic>
        <p:nvPicPr>
          <p:cNvPr id="9" name="Picture 8"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0731260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4F9DC2BF-8478-44B9-8B34-556DB3AF3A01}"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4"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5075BC"/>
                </a:solidFill>
                <a:effectLst/>
                <a:uLnTx/>
                <a:uFillTx/>
                <a:latin typeface="Calibri"/>
                <a:ea typeface="+mn-ea"/>
                <a:cs typeface="Arial" panose="020B0604020202020204" pitchFamily="34" charset="0"/>
              </a:rPr>
              <a:t>Experiential Materials for the Digital Enrichment of Greek EFL Textbooks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Tree>
    <p:extLst>
      <p:ext uri="{BB962C8B-B14F-4D97-AF65-F5344CB8AC3E}">
        <p14:creationId xmlns:p14="http://schemas.microsoft.com/office/powerpoint/2010/main" val="192590136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29002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FC5336A2-424C-4D34-A257-5FD5194606E7}"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7"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5075BC"/>
                </a:solidFill>
                <a:effectLst/>
                <a:uLnTx/>
                <a:uFillTx/>
                <a:latin typeface="Calibri"/>
                <a:ea typeface="+mn-ea"/>
                <a:cs typeface="Arial" panose="020B0604020202020204" pitchFamily="34" charset="0"/>
              </a:rPr>
              <a:t>Experiential Materials for the Digital Enrichment of Greek EFL Textbooks</a:t>
            </a:r>
          </a:p>
        </p:txBody>
      </p:sp>
      <p:pic>
        <p:nvPicPr>
          <p:cNvPr id="8" name="Picture 7"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227609130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5F9EF59D-6953-49E0-AFE1-ABE088D7B1D6}"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6"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5075BC"/>
                </a:solidFill>
                <a:effectLst/>
                <a:uLnTx/>
                <a:uFillTx/>
                <a:latin typeface="Calibri"/>
                <a:ea typeface="+mn-ea"/>
                <a:cs typeface="Arial" panose="020B0604020202020204" pitchFamily="34" charset="0"/>
              </a:rPr>
              <a:t>Experiential Materials for the Digital Enrichment of Greek EFL Textbooks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41530750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smtClean="0"/>
              <a:t>Στυλ υποδείγματος κειμένου</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p>
        </p:txBody>
      </p:sp>
    </p:spTree>
  </p:cSld>
  <p:clrMap bg1="lt1" tx1="dk1" bg2="lt2" tx2="dk2" accent1="accent1" accent2="accent2" accent3="accent3" accent4="accent4" accent5="accent5" accent6="accent6" hlink="hlink" folHlink="folHlink"/>
  <p:sldLayoutIdLst>
    <p:sldLayoutId id="2147483777" r:id="rId1"/>
    <p:sldLayoutId id="2147483781" r:id="rId2"/>
    <p:sldLayoutId id="2147483778" r:id="rId3"/>
    <p:sldLayoutId id="2147483782" r:id="rId4"/>
    <p:sldLayoutId id="2147483783" r:id="rId5"/>
    <p:sldLayoutId id="2147483784" r:id="rId6"/>
    <p:sldLayoutId id="2147483779" r:id="rId7"/>
    <p:sldLayoutId id="2147483785" r:id="rId8"/>
    <p:sldLayoutId id="2147483786" r:id="rId9"/>
    <p:sldLayoutId id="2147483787" r:id="rId10"/>
    <p:sldLayoutId id="2147483780" r:id="rId1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Calibri" panose="020F0502020204030204" pitchFamily="34" charset="0"/>
        </a:defRPr>
      </a:lvl2pPr>
      <a:lvl3pPr algn="ctr" rtl="0" eaLnBrk="0" fontAlgn="base" hangingPunct="0">
        <a:spcBef>
          <a:spcPct val="0"/>
        </a:spcBef>
        <a:spcAft>
          <a:spcPct val="0"/>
        </a:spcAft>
        <a:defRPr sz="4400">
          <a:solidFill>
            <a:schemeClr val="accent1"/>
          </a:solidFill>
          <a:latin typeface="Calibri" panose="020F0502020204030204" pitchFamily="34" charset="0"/>
        </a:defRPr>
      </a:lvl3pPr>
      <a:lvl4pPr algn="ctr" rtl="0" eaLnBrk="0" fontAlgn="base" hangingPunct="0">
        <a:spcBef>
          <a:spcPct val="0"/>
        </a:spcBef>
        <a:spcAft>
          <a:spcPct val="0"/>
        </a:spcAft>
        <a:defRPr sz="4400">
          <a:solidFill>
            <a:schemeClr val="accent1"/>
          </a:solidFill>
          <a:latin typeface="Calibri" panose="020F0502020204030204" pitchFamily="34" charset="0"/>
        </a:defRPr>
      </a:lvl4pPr>
      <a:lvl5pPr algn="ctr" rtl="0" eaLnBrk="0" fontAlgn="base" hangingPunct="0">
        <a:spcBef>
          <a:spcPct val="0"/>
        </a:spcBef>
        <a:spcAft>
          <a:spcPct val="0"/>
        </a:spcAft>
        <a:defRPr sz="4400">
          <a:solidFill>
            <a:schemeClr val="accent1"/>
          </a:solidFill>
          <a:latin typeface="Calibri" panose="020F0502020204030204" pitchFamily="34" charset="0"/>
        </a:defRPr>
      </a:lvl5pPr>
      <a:lvl6pPr marL="457200" algn="ctr" rtl="0" fontAlgn="base">
        <a:spcBef>
          <a:spcPct val="0"/>
        </a:spcBef>
        <a:spcAft>
          <a:spcPct val="0"/>
        </a:spcAft>
        <a:defRPr sz="4400">
          <a:solidFill>
            <a:schemeClr val="accent1"/>
          </a:solidFill>
          <a:latin typeface="Calibri" panose="020F0502020204030204" pitchFamily="34" charset="0"/>
        </a:defRPr>
      </a:lvl6pPr>
      <a:lvl7pPr marL="914400" algn="ctr" rtl="0" fontAlgn="base">
        <a:spcBef>
          <a:spcPct val="0"/>
        </a:spcBef>
        <a:spcAft>
          <a:spcPct val="0"/>
        </a:spcAft>
        <a:defRPr sz="4400">
          <a:solidFill>
            <a:schemeClr val="accent1"/>
          </a:solidFill>
          <a:latin typeface="Calibri" panose="020F0502020204030204" pitchFamily="34" charset="0"/>
        </a:defRPr>
      </a:lvl7pPr>
      <a:lvl8pPr marL="1371600" algn="ctr" rtl="0" fontAlgn="base">
        <a:spcBef>
          <a:spcPct val="0"/>
        </a:spcBef>
        <a:spcAft>
          <a:spcPct val="0"/>
        </a:spcAft>
        <a:defRPr sz="4400">
          <a:solidFill>
            <a:schemeClr val="accent1"/>
          </a:solidFill>
          <a:latin typeface="Calibri" panose="020F0502020204030204" pitchFamily="34" charset="0"/>
        </a:defRPr>
      </a:lvl8pPr>
      <a:lvl9pPr marL="1828800" algn="ctr" rtl="0" fontAlgn="base">
        <a:spcBef>
          <a:spcPct val="0"/>
        </a:spcBef>
        <a:spcAft>
          <a:spcPct val="0"/>
        </a:spcAft>
        <a:defRPr sz="4400">
          <a:solidFill>
            <a:schemeClr val="accent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A_Beg_U4L3_To_Bin_or_Not_to_Bin.flv" TargetMode="Externa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photodentro.edu.gr/v/item/video/8522/771" TargetMode="Externa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photodentro.edu.gr/v/item/video/8522/933" TargetMode="Externa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photodentro.edu.gr/v/item/video/8522/927" TargetMode="Externa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photodentro.edu.gr/v/item/video/8522/768" TargetMode="Externa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http://photodentro.edu.gr/v/item/video/8522/765" TargetMode="Externa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hyperlink" Target="http://photodentro.edu.gr/v/item/video/8522/769" TargetMode="Externa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hyperlink" Target="http://photodentro.edu.gr/v/item/video/8522/766" TargetMode="Externa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photodentro.edu.gr/lor/r/8521/6217" TargetMode="Externa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hyperlink" Target="http://photodentro.edu.gr/lor/r/8521/6222" TargetMode="External"/><Relationship Id="rId2" Type="http://schemas.openxmlformats.org/officeDocument/2006/relationships/slideLayout" Target="../slideLayouts/slideLayout4.xml"/><Relationship Id="rId1" Type="http://schemas.openxmlformats.org/officeDocument/2006/relationships/tags" Target="../tags/tag16.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hyperlink" Target="http://opencourses.uoa.gr/courses/ENL10/"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22.png"/><Relationship Id="rId4" Type="http://schemas.openxmlformats.org/officeDocument/2006/relationships/hyperlink" Target="%5b1%5d%20http:/creativecommons.org/licenses/by-nc-sa/4.0/"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3.xml.rels><?xml version="1.0" encoding="UTF-8" standalone="yes"?>
<Relationships xmlns="http://schemas.openxmlformats.org/package/2006/relationships"><Relationship Id="rId8" Type="http://schemas.openxmlformats.org/officeDocument/2006/relationships/hyperlink" Target="http://ebooks.edu.gr/modules/ebook/show.php/DSDIM-E103/440/2920,11559/" TargetMode="External"/><Relationship Id="rId3" Type="http://schemas.openxmlformats.org/officeDocument/2006/relationships/notesSlide" Target="../notesSlides/notesSlide8.xml"/><Relationship Id="rId7" Type="http://schemas.openxmlformats.org/officeDocument/2006/relationships/hyperlink" Target="http://photodentro.edu.gr/video/r/8522/789" TargetMode="Externa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hyperlink" Target="http://ebooks.edu.gr/modules/ebook/show.php/DSDIM-F101/441/2925,11599/" TargetMode="External"/><Relationship Id="rId5" Type="http://schemas.openxmlformats.org/officeDocument/2006/relationships/hyperlink" Target="https://creativecommons.org/licenses/by-nc-sa/3.0/gr/" TargetMode="External"/><Relationship Id="rId4" Type="http://schemas.openxmlformats.org/officeDocument/2006/relationships/hyperlink" Target="http://photodentro.edu.gr/video/r/8522/788"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photodentro.edu.gr/video/r/8522/771" TargetMode="External"/><Relationship Id="rId3" Type="http://schemas.openxmlformats.org/officeDocument/2006/relationships/notesSlide" Target="../notesSlides/notesSlide9.xml"/><Relationship Id="rId7" Type="http://schemas.openxmlformats.org/officeDocument/2006/relationships/hyperlink" Target="http://photodentro.edu.gr/video/simple-search?newQuery=yes&amp;query=Virtual%20tour" TargetMode="Externa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hyperlink" Target="http://photodentro.edu.gr/video/r/8522/877" TargetMode="External"/><Relationship Id="rId5" Type="http://schemas.openxmlformats.org/officeDocument/2006/relationships/hyperlink" Target="https://creativecommons.org/licenses/by-nc-sa/3.0/gr/" TargetMode="External"/><Relationship Id="rId4" Type="http://schemas.openxmlformats.org/officeDocument/2006/relationships/hyperlink" Target="http://photodentro.edu.gr/video/r/8522/875"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photodentro.edu.gr/video/r/8522/765" TargetMode="External"/><Relationship Id="rId3" Type="http://schemas.openxmlformats.org/officeDocument/2006/relationships/notesSlide" Target="../notesSlides/notesSlide10.xml"/><Relationship Id="rId7" Type="http://schemas.openxmlformats.org/officeDocument/2006/relationships/hyperlink" Target="http://photodentro.edu.gr/video/r/8522/768" TargetMode="Externa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hyperlink" Target="http://photodentro.edu.gr/video/r/8522/927" TargetMode="External"/><Relationship Id="rId5" Type="http://schemas.openxmlformats.org/officeDocument/2006/relationships/hyperlink" Target="https://creativecommons.org/licenses/by-nc-sa/3.0/gr/" TargetMode="External"/><Relationship Id="rId4" Type="http://schemas.openxmlformats.org/officeDocument/2006/relationships/hyperlink" Target="http://photodentro.edu.gr/video/r/8522/933"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photodentro.edu.gr/lor/r/8521/6220" TargetMode="External"/><Relationship Id="rId3" Type="http://schemas.openxmlformats.org/officeDocument/2006/relationships/notesSlide" Target="../notesSlides/notesSlide11.xml"/><Relationship Id="rId7" Type="http://schemas.openxmlformats.org/officeDocument/2006/relationships/hyperlink" Target="http://photodentro.edu.gr/lor/r/8521/6217" TargetMode="Externa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hyperlink" Target="http://photodentro.edu.gr/video/r/8522/766" TargetMode="External"/><Relationship Id="rId5" Type="http://schemas.openxmlformats.org/officeDocument/2006/relationships/hyperlink" Target="https://creativecommons.org/licenses/by-nc-sa/3.0/gr/" TargetMode="External"/><Relationship Id="rId4" Type="http://schemas.openxmlformats.org/officeDocument/2006/relationships/hyperlink" Target="http://photodentro.edu.gr/video/r/8522/769"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hyperlink" Target="https://creativecommons.org/licenses/by-nc-sa/3.0/gr/" TargetMode="External"/><Relationship Id="rId4" Type="http://schemas.openxmlformats.org/officeDocument/2006/relationships/hyperlink" Target="http://photodentro.edu.gr/lor/r/8521/622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photodentro.edu.gr/v/item/video/8522/788"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hyperlink" Target="http://photodentro.edu.gr/v/item/video/8522/78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5.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hyperlink" Target="http://photodentro.edu.gr/v/item/video/8522/87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he logo depicts the goddess Athena." title="University of Athens Logo"/>
          <p:cNvPicPr>
            <a:picLocks noChangeAspect="1"/>
          </p:cNvPicPr>
          <p:nvPr/>
        </p:nvPicPr>
        <p:blipFill>
          <a:blip r:embed="rId4"/>
          <a:stretch>
            <a:fillRect/>
          </a:stretch>
        </p:blipFill>
        <p:spPr>
          <a:xfrm>
            <a:off x="179388" y="260350"/>
            <a:ext cx="3938587" cy="1112838"/>
          </a:xfrm>
          <a:prstGeom prst="rect">
            <a:avLst/>
          </a:prstGeom>
        </p:spPr>
      </p:pic>
      <p:sp>
        <p:nvSpPr>
          <p:cNvPr id="10242" name="Τίτλος 1"/>
          <p:cNvSpPr>
            <a:spLocks noGrp="1"/>
          </p:cNvSpPr>
          <p:nvPr>
            <p:ph type="ctrTitle"/>
          </p:nvPr>
        </p:nvSpPr>
        <p:spPr>
          <a:xfrm>
            <a:off x="685800" y="2006600"/>
            <a:ext cx="7772400" cy="1470025"/>
          </a:xfrm>
        </p:spPr>
        <p:txBody>
          <a:bodyPr/>
          <a:lstStyle/>
          <a:p>
            <a:pPr eaLnBrk="1" hangingPunct="1"/>
            <a:r>
              <a:rPr lang="en-GB" altLang="en-US" dirty="0" smtClean="0">
                <a:solidFill>
                  <a:srgbClr val="5075BC"/>
                </a:solidFill>
              </a:rPr>
              <a:t>English and Digital Literacies</a:t>
            </a:r>
          </a:p>
        </p:txBody>
      </p:sp>
      <p:sp>
        <p:nvSpPr>
          <p:cNvPr id="3" name="Υπότιτλος 2"/>
          <p:cNvSpPr>
            <a:spLocks noGrp="1"/>
          </p:cNvSpPr>
          <p:nvPr>
            <p:ph type="subTitle" idx="1"/>
          </p:nvPr>
        </p:nvSpPr>
        <p:spPr>
          <a:xfrm>
            <a:off x="684213" y="3384550"/>
            <a:ext cx="7775575" cy="1752600"/>
          </a:xfrm>
        </p:spPr>
        <p:txBody>
          <a:bodyPr rtlCol="0">
            <a:noAutofit/>
          </a:bodyPr>
          <a:lstStyle/>
          <a:p>
            <a:pPr eaLnBrk="1" fontAlgn="auto" hangingPunct="1">
              <a:spcAft>
                <a:spcPts val="0"/>
              </a:spcAft>
              <a:defRPr/>
            </a:pPr>
            <a:r>
              <a:rPr lang="en-GB" sz="2800" dirty="0" smtClean="0">
                <a:solidFill>
                  <a:srgbClr val="5075BC"/>
                </a:solidFill>
                <a:latin typeface="+mj-lt"/>
                <a:ea typeface="+mj-ea"/>
                <a:cs typeface="+mj-cs"/>
              </a:rPr>
              <a:t>Unit 7.4: </a:t>
            </a:r>
            <a:r>
              <a:rPr lang="en-GB" sz="2800" dirty="0" smtClean="0"/>
              <a:t>Experiential Materials for the Digital Enrichment of Greek EFL Textbooks</a:t>
            </a:r>
          </a:p>
          <a:p>
            <a:pPr eaLnBrk="1" fontAlgn="auto" hangingPunct="1">
              <a:spcAft>
                <a:spcPts val="0"/>
              </a:spcAft>
              <a:defRPr/>
            </a:pPr>
            <a:endParaRPr lang="en-GB" sz="2000" dirty="0" smtClean="0"/>
          </a:p>
          <a:p>
            <a:pPr eaLnBrk="1" fontAlgn="auto" hangingPunct="1">
              <a:spcAft>
                <a:spcPts val="0"/>
              </a:spcAft>
              <a:defRPr/>
            </a:pPr>
            <a:r>
              <a:rPr lang="en-GB" sz="2800" dirty="0" smtClean="0"/>
              <a:t>Bessie </a:t>
            </a:r>
            <a:r>
              <a:rPr lang="en-GB" sz="2800" dirty="0" err="1" smtClean="0"/>
              <a:t>Mitsikopoulou</a:t>
            </a:r>
            <a:endParaRPr lang="en-GB" sz="2800" dirty="0" smtClean="0"/>
          </a:p>
          <a:p>
            <a:pPr eaLnBrk="1" fontAlgn="auto" hangingPunct="1">
              <a:spcAft>
                <a:spcPts val="0"/>
              </a:spcAft>
              <a:defRPr/>
            </a:pPr>
            <a:r>
              <a:rPr lang="en-GB" sz="2800" dirty="0" smtClean="0"/>
              <a:t>School of Philosophy</a:t>
            </a:r>
          </a:p>
          <a:p>
            <a:pPr eaLnBrk="1" fontAlgn="auto" hangingPunct="1">
              <a:spcAft>
                <a:spcPts val="0"/>
              </a:spcAft>
              <a:defRPr/>
            </a:pPr>
            <a:r>
              <a:rPr lang="en-GB" sz="2800" dirty="0" smtClean="0"/>
              <a:t>Faculty of English Language and Literature</a:t>
            </a:r>
            <a:endParaRPr lang="en-GB" sz="2800" dirty="0"/>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Digital Stories for </a:t>
            </a:r>
            <a:r>
              <a:rPr lang="en-GB" dirty="0" smtClean="0"/>
              <a:t>Gymnasium</a:t>
            </a:r>
            <a:endParaRPr lang="en-GB" dirty="0"/>
          </a:p>
        </p:txBody>
      </p:sp>
      <p:sp>
        <p:nvSpPr>
          <p:cNvPr id="7" name="Θέση περιεχομένου 6"/>
          <p:cNvSpPr>
            <a:spLocks noGrp="1"/>
          </p:cNvSpPr>
          <p:nvPr>
            <p:ph sz="half" idx="1"/>
          </p:nvPr>
        </p:nvSpPr>
        <p:spPr/>
        <p:txBody>
          <a:bodyPr/>
          <a:lstStyle/>
          <a:p>
            <a:pPr marL="0" indent="0" eaLnBrk="1" hangingPunct="1">
              <a:lnSpc>
                <a:spcPct val="100000"/>
              </a:lnSpc>
              <a:spcBef>
                <a:spcPts val="600"/>
              </a:spcBef>
              <a:buFont typeface="Arial" charset="0"/>
              <a:buNone/>
              <a:defRPr/>
            </a:pPr>
            <a:r>
              <a:rPr lang="en-GB" b="1" dirty="0" smtClean="0"/>
              <a:t>Α Beginners:</a:t>
            </a:r>
          </a:p>
          <a:p>
            <a:pPr eaLnBrk="1" hangingPunct="1">
              <a:lnSpc>
                <a:spcPct val="100000"/>
              </a:lnSpc>
              <a:spcBef>
                <a:spcPts val="600"/>
              </a:spcBef>
              <a:defRPr/>
            </a:pPr>
            <a:r>
              <a:rPr lang="en-GB" dirty="0" smtClean="0"/>
              <a:t>To Bin or not to Bin,</a:t>
            </a:r>
          </a:p>
          <a:p>
            <a:pPr eaLnBrk="1" hangingPunct="1">
              <a:lnSpc>
                <a:spcPct val="100000"/>
              </a:lnSpc>
              <a:spcBef>
                <a:spcPts val="600"/>
              </a:spcBef>
              <a:defRPr/>
            </a:pPr>
            <a:r>
              <a:rPr lang="en-GB" dirty="0" smtClean="0"/>
              <a:t>A Small Step.</a:t>
            </a:r>
          </a:p>
          <a:p>
            <a:pPr marL="0" indent="0" eaLnBrk="1" hangingPunct="1">
              <a:lnSpc>
                <a:spcPct val="100000"/>
              </a:lnSpc>
              <a:spcBef>
                <a:spcPts val="1200"/>
              </a:spcBef>
              <a:buNone/>
              <a:defRPr/>
            </a:pPr>
            <a:r>
              <a:rPr lang="en-GB" b="1" dirty="0" smtClean="0"/>
              <a:t>Β Advanced:</a:t>
            </a:r>
          </a:p>
          <a:p>
            <a:pPr eaLnBrk="1" hangingPunct="1">
              <a:lnSpc>
                <a:spcPct val="100000"/>
              </a:lnSpc>
              <a:spcBef>
                <a:spcPts val="600"/>
              </a:spcBef>
              <a:defRPr/>
            </a:pPr>
            <a:r>
              <a:rPr lang="en-GB" dirty="0" smtClean="0"/>
              <a:t>The Way We Look,</a:t>
            </a:r>
          </a:p>
          <a:p>
            <a:pPr eaLnBrk="1" hangingPunct="1">
              <a:lnSpc>
                <a:spcPct val="100000"/>
              </a:lnSpc>
              <a:spcBef>
                <a:spcPts val="600"/>
              </a:spcBef>
              <a:defRPr/>
            </a:pPr>
            <a:r>
              <a:rPr lang="en-GB" dirty="0" smtClean="0"/>
              <a:t>Joined in our Diversity,</a:t>
            </a:r>
          </a:p>
          <a:p>
            <a:pPr eaLnBrk="1" hangingPunct="1">
              <a:lnSpc>
                <a:spcPct val="100000"/>
              </a:lnSpc>
              <a:spcBef>
                <a:spcPts val="600"/>
              </a:spcBef>
              <a:defRPr/>
            </a:pPr>
            <a:r>
              <a:rPr lang="en-GB" dirty="0" smtClean="0"/>
              <a:t>The Land Of </a:t>
            </a:r>
            <a:r>
              <a:rPr lang="en-GB" dirty="0" err="1" smtClean="0"/>
              <a:t>Pharaos</a:t>
            </a:r>
            <a:r>
              <a:rPr lang="en-GB" dirty="0" smtClean="0"/>
              <a:t>,</a:t>
            </a:r>
          </a:p>
          <a:p>
            <a:pPr eaLnBrk="1" hangingPunct="1">
              <a:lnSpc>
                <a:spcPct val="100000"/>
              </a:lnSpc>
              <a:spcBef>
                <a:spcPts val="600"/>
              </a:spcBef>
              <a:defRPr/>
            </a:pPr>
            <a:r>
              <a:rPr lang="en-GB" dirty="0" err="1" smtClean="0"/>
              <a:t>Elyths</a:t>
            </a:r>
            <a:r>
              <a:rPr lang="en-GB" dirty="0" smtClean="0"/>
              <a:t>,</a:t>
            </a:r>
          </a:p>
          <a:p>
            <a:pPr eaLnBrk="1" hangingPunct="1">
              <a:lnSpc>
                <a:spcPct val="100000"/>
              </a:lnSpc>
              <a:spcBef>
                <a:spcPts val="600"/>
              </a:spcBef>
              <a:defRPr/>
            </a:pPr>
            <a:r>
              <a:rPr lang="en-GB" dirty="0" smtClean="0"/>
              <a:t>Feed me better.</a:t>
            </a:r>
            <a:endParaRPr lang="en-GB" dirty="0"/>
          </a:p>
        </p:txBody>
      </p:sp>
      <p:sp>
        <p:nvSpPr>
          <p:cNvPr id="8" name="Θέση περιεχομένου 7"/>
          <p:cNvSpPr>
            <a:spLocks noGrp="1"/>
          </p:cNvSpPr>
          <p:nvPr>
            <p:ph sz="half" idx="2"/>
          </p:nvPr>
        </p:nvSpPr>
        <p:spPr/>
        <p:txBody>
          <a:bodyPr/>
          <a:lstStyle/>
          <a:p>
            <a:pPr marL="0" indent="0" eaLnBrk="1" hangingPunct="1">
              <a:spcBef>
                <a:spcPts val="600"/>
              </a:spcBef>
              <a:buNone/>
              <a:defRPr/>
            </a:pPr>
            <a:r>
              <a:rPr lang="en-GB" b="1" dirty="0" smtClean="0"/>
              <a:t>Β Beginners:</a:t>
            </a:r>
          </a:p>
          <a:p>
            <a:pPr eaLnBrk="1" hangingPunct="1">
              <a:lnSpc>
                <a:spcPct val="100000"/>
              </a:lnSpc>
              <a:spcBef>
                <a:spcPts val="600"/>
              </a:spcBef>
              <a:defRPr/>
            </a:pPr>
            <a:r>
              <a:rPr lang="en-GB" dirty="0" smtClean="0"/>
              <a:t>Children Of the Forest,</a:t>
            </a:r>
          </a:p>
          <a:p>
            <a:pPr eaLnBrk="1" hangingPunct="1">
              <a:lnSpc>
                <a:spcPct val="100000"/>
              </a:lnSpc>
              <a:spcBef>
                <a:spcPts val="600"/>
              </a:spcBef>
              <a:defRPr/>
            </a:pPr>
            <a:r>
              <a:rPr lang="en-GB" dirty="0" smtClean="0"/>
              <a:t>Act It Out,</a:t>
            </a:r>
          </a:p>
          <a:p>
            <a:pPr marL="0" indent="0" eaLnBrk="1" hangingPunct="1">
              <a:spcBef>
                <a:spcPts val="1200"/>
              </a:spcBef>
              <a:buNone/>
              <a:defRPr/>
            </a:pPr>
            <a:r>
              <a:rPr lang="en-GB" b="1" dirty="0" smtClean="0"/>
              <a:t>C:</a:t>
            </a:r>
          </a:p>
          <a:p>
            <a:pPr eaLnBrk="1" hangingPunct="1">
              <a:lnSpc>
                <a:spcPct val="100000"/>
              </a:lnSpc>
              <a:spcBef>
                <a:spcPts val="600"/>
              </a:spcBef>
              <a:defRPr/>
            </a:pPr>
            <a:r>
              <a:rPr lang="en-GB" dirty="0" smtClean="0"/>
              <a:t>Pompeii,</a:t>
            </a:r>
          </a:p>
          <a:p>
            <a:pPr eaLnBrk="1" hangingPunct="1">
              <a:lnSpc>
                <a:spcPct val="100000"/>
              </a:lnSpc>
              <a:spcBef>
                <a:spcPts val="600"/>
              </a:spcBef>
              <a:defRPr/>
            </a:pPr>
            <a:r>
              <a:rPr lang="en-GB" dirty="0" smtClean="0"/>
              <a:t>Halloween,</a:t>
            </a:r>
          </a:p>
          <a:p>
            <a:pPr eaLnBrk="1" hangingPunct="1">
              <a:lnSpc>
                <a:spcPct val="100000"/>
              </a:lnSpc>
              <a:spcBef>
                <a:spcPts val="600"/>
              </a:spcBef>
              <a:defRPr/>
            </a:pPr>
            <a:r>
              <a:rPr lang="en-GB" dirty="0" smtClean="0"/>
              <a:t>Guy Fawkes.</a:t>
            </a:r>
            <a:endParaRPr lang="en-GB" dirty="0"/>
          </a:p>
        </p:txBody>
      </p:sp>
    </p:spTree>
    <p:extLst>
      <p:ext uri="{BB962C8B-B14F-4D97-AF65-F5344CB8AC3E}">
        <p14:creationId xmlns:p14="http://schemas.microsoft.com/office/powerpoint/2010/main" val="264137585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n-GB" dirty="0" smtClean="0"/>
              <a:t>Example of a Digital Story for Gymnasium</a:t>
            </a:r>
            <a:endParaRPr lang="en-GB" dirty="0"/>
          </a:p>
        </p:txBody>
      </p:sp>
      <p:pic>
        <p:nvPicPr>
          <p:cNvPr id="7" name="Picture 4" descr="Screenshot from the digital story.">
            <a:hlinkClick r:id="rId3" action="ppaction://hlinkfile"/>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12357" r="12515"/>
          <a:stretch/>
        </p:blipFill>
        <p:spPr bwMode="auto">
          <a:xfrm>
            <a:off x="1547664" y="1557338"/>
            <a:ext cx="604867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7668344" y="5651500"/>
            <a:ext cx="540084"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[6]</a:t>
            </a:r>
            <a:endParaRPr lang="en-GB" altLang="en-US" b="1" dirty="0">
              <a:latin typeface="+mj-lt"/>
            </a:endParaRPr>
          </a:p>
        </p:txBody>
      </p:sp>
    </p:spTree>
    <p:custDataLst>
      <p:tags r:id="rId1"/>
    </p:custDataLst>
    <p:extLst>
      <p:ext uri="{BB962C8B-B14F-4D97-AF65-F5344CB8AC3E}">
        <p14:creationId xmlns:p14="http://schemas.microsoft.com/office/powerpoint/2010/main" val="112187164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dirty="0" smtClean="0"/>
              <a:t>2. Virtual Tours</a:t>
            </a:r>
            <a:endParaRPr lang="en-GB" dirty="0"/>
          </a:p>
        </p:txBody>
      </p:sp>
      <p:sp>
        <p:nvSpPr>
          <p:cNvPr id="5" name="Θέση κειμένου 4"/>
          <p:cNvSpPr>
            <a:spLocks noGrp="1"/>
          </p:cNvSpPr>
          <p:nvPr>
            <p:ph type="body" idx="1"/>
          </p:nvPr>
        </p:nvSpPr>
        <p:spPr/>
        <p:txBody>
          <a:bodyPr/>
          <a:lstStyle/>
          <a:p>
            <a:endParaRPr lang="en-GB"/>
          </a:p>
        </p:txBody>
      </p:sp>
    </p:spTree>
    <p:extLst>
      <p:ext uri="{BB962C8B-B14F-4D97-AF65-F5344CB8AC3E}">
        <p14:creationId xmlns:p14="http://schemas.microsoft.com/office/powerpoint/2010/main" val="86554799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sz="half" idx="2"/>
          </p:nvPr>
        </p:nvSpPr>
        <p:spPr/>
        <p:txBody>
          <a:bodyPr>
            <a:noAutofit/>
          </a:bodyPr>
          <a:lstStyle/>
          <a:p>
            <a:r>
              <a:rPr lang="en-GB" altLang="el-GR" sz="2700" dirty="0" smtClean="0"/>
              <a:t>Short videos which are using Google Earth to present various geographical landmarks mentioned in the books (e.g. important buildings, monuments, </a:t>
            </a:r>
            <a:r>
              <a:rPr lang="en-GB" altLang="el-GR" sz="2700" dirty="0" err="1" smtClean="0"/>
              <a:t>etc</a:t>
            </a:r>
            <a:r>
              <a:rPr lang="en-GB" altLang="el-GR" sz="2700" dirty="0" smtClean="0"/>
              <a:t>). </a:t>
            </a:r>
            <a:endParaRPr lang="en-GB" sz="2700" dirty="0"/>
          </a:p>
        </p:txBody>
      </p:sp>
      <p:sp>
        <p:nvSpPr>
          <p:cNvPr id="4" name="Τίτλος 3" descr="Europe's screen capture from Google Earth."/>
          <p:cNvSpPr>
            <a:spLocks noGrp="1"/>
          </p:cNvSpPr>
          <p:nvPr>
            <p:ph type="title"/>
          </p:nvPr>
        </p:nvSpPr>
        <p:spPr/>
        <p:txBody>
          <a:bodyPr/>
          <a:lstStyle/>
          <a:p>
            <a:r>
              <a:rPr lang="en-GB" dirty="0"/>
              <a:t>Virtual </a:t>
            </a:r>
            <a:r>
              <a:rPr lang="en-GB" dirty="0" smtClean="0"/>
              <a:t>Tours</a:t>
            </a:r>
            <a:endParaRPr lang="en-GB" dirty="0"/>
          </a:p>
        </p:txBody>
      </p:sp>
      <p:pic>
        <p:nvPicPr>
          <p:cNvPr id="8" name="Picture 2" descr="Screen capture from Google Earth."/>
          <p:cNvPicPr>
            <a:picLocks noGrp="1" noChangeAspect="1" noChangeArrowheads="1"/>
          </p:cNvPicPr>
          <p:nvPr>
            <p:ph idx="1"/>
          </p:nvPr>
        </p:nvPicPr>
        <p:blipFill>
          <a:blip r:embed="rId3"/>
          <a:srcRect/>
          <a:stretch>
            <a:fillRect/>
          </a:stretch>
        </p:blipFill>
        <p:spPr bwMode="auto">
          <a:xfrm>
            <a:off x="3575050" y="1556792"/>
            <a:ext cx="5111750" cy="428109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9" name="TextBox 5"/>
          <p:cNvSpPr txBox="1">
            <a:spLocks noChangeArrowheads="1"/>
          </p:cNvSpPr>
          <p:nvPr/>
        </p:nvSpPr>
        <p:spPr bwMode="auto">
          <a:xfrm>
            <a:off x="3590530" y="5849395"/>
            <a:ext cx="4776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[7]</a:t>
            </a:r>
            <a:endParaRPr lang="en-GB" altLang="en-US" b="1" dirty="0">
              <a:latin typeface="+mj-lt"/>
            </a:endParaRPr>
          </a:p>
        </p:txBody>
      </p:sp>
    </p:spTree>
    <p:custDataLst>
      <p:tags r:id="rId1"/>
    </p:custDataLst>
    <p:extLst>
      <p:ext uri="{BB962C8B-B14F-4D97-AF65-F5344CB8AC3E}">
        <p14:creationId xmlns:p14="http://schemas.microsoft.com/office/powerpoint/2010/main" val="124156626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dirty="0" smtClean="0"/>
              <a:t>Virtual Tours for Gymnasium (1/2)</a:t>
            </a:r>
            <a:endParaRPr lang="en-GB" dirty="0"/>
          </a:p>
        </p:txBody>
      </p:sp>
      <p:sp>
        <p:nvSpPr>
          <p:cNvPr id="5" name="Θέση περιεχομένου 4"/>
          <p:cNvSpPr>
            <a:spLocks noGrp="1"/>
          </p:cNvSpPr>
          <p:nvPr>
            <p:ph sz="half" idx="1"/>
          </p:nvPr>
        </p:nvSpPr>
        <p:spPr>
          <a:xfrm>
            <a:off x="457200" y="1600200"/>
            <a:ext cx="4186808" cy="4525963"/>
          </a:xfrm>
        </p:spPr>
        <p:txBody>
          <a:bodyPr/>
          <a:lstStyle/>
          <a:p>
            <a:pPr marL="0" indent="0" eaLnBrk="1" hangingPunct="1">
              <a:buFont typeface="Arial" charset="0"/>
              <a:buNone/>
              <a:defRPr/>
            </a:pPr>
            <a:r>
              <a:rPr lang="en-GB" sz="2400" b="1" dirty="0" smtClean="0"/>
              <a:t>A Beginners:</a:t>
            </a:r>
            <a:endParaRPr lang="en-GB" sz="2400" dirty="0" smtClean="0"/>
          </a:p>
          <a:p>
            <a:pPr eaLnBrk="1" hangingPunct="1">
              <a:defRPr/>
            </a:pPr>
            <a:r>
              <a:rPr lang="en-GB" sz="2400" dirty="0" smtClean="0"/>
              <a:t>The Parthenon (U1L3),</a:t>
            </a:r>
          </a:p>
          <a:p>
            <a:pPr marL="0" indent="0" eaLnBrk="1" hangingPunct="1">
              <a:buFont typeface="Arial" charset="0"/>
              <a:buNone/>
              <a:defRPr/>
            </a:pPr>
            <a:r>
              <a:rPr lang="en-GB" sz="2400" b="1" dirty="0" smtClean="0"/>
              <a:t>A Advanced</a:t>
            </a:r>
            <a:endParaRPr lang="en-GB" sz="2400" dirty="0" smtClean="0"/>
          </a:p>
          <a:p>
            <a:pPr eaLnBrk="1" hangingPunct="1">
              <a:defRPr/>
            </a:pPr>
            <a:r>
              <a:rPr lang="en-GB" sz="2400" dirty="0" smtClean="0"/>
              <a:t>British Museum (Unit 5),</a:t>
            </a:r>
          </a:p>
          <a:p>
            <a:pPr eaLnBrk="1" hangingPunct="1">
              <a:defRPr/>
            </a:pPr>
            <a:r>
              <a:rPr lang="en-GB" sz="2400" dirty="0" smtClean="0"/>
              <a:t>The Pyramids (Unit 5),</a:t>
            </a:r>
          </a:p>
          <a:p>
            <a:pPr eaLnBrk="1" hangingPunct="1">
              <a:defRPr/>
            </a:pPr>
            <a:r>
              <a:rPr lang="en-GB" sz="2400" dirty="0" smtClean="0"/>
              <a:t>London Eye (Unit 5),</a:t>
            </a:r>
          </a:p>
          <a:p>
            <a:pPr eaLnBrk="1" hangingPunct="1">
              <a:defRPr/>
            </a:pPr>
            <a:r>
              <a:rPr lang="en-GB" sz="2400" dirty="0" smtClean="0"/>
              <a:t>Statue of Liberty, NY (Unit 5),</a:t>
            </a:r>
          </a:p>
          <a:p>
            <a:pPr eaLnBrk="1" hangingPunct="1">
              <a:defRPr/>
            </a:pPr>
            <a:r>
              <a:rPr lang="en-GB" sz="2400" dirty="0" err="1" smtClean="0"/>
              <a:t>Rion-Antirion</a:t>
            </a:r>
            <a:r>
              <a:rPr lang="en-GB" sz="2400" dirty="0" smtClean="0"/>
              <a:t> Bridge (Unit 6),</a:t>
            </a:r>
          </a:p>
          <a:p>
            <a:pPr eaLnBrk="1" hangingPunct="1">
              <a:defRPr/>
            </a:pPr>
            <a:r>
              <a:rPr lang="en-GB" sz="2400" dirty="0" smtClean="0"/>
              <a:t>The Parthenon (Unit 6).</a:t>
            </a:r>
          </a:p>
          <a:p>
            <a:pPr marL="0" indent="0">
              <a:buNone/>
            </a:pPr>
            <a:endParaRPr lang="en-GB" sz="2400" dirty="0"/>
          </a:p>
        </p:txBody>
      </p:sp>
      <p:sp>
        <p:nvSpPr>
          <p:cNvPr id="6" name="Θέση περιεχομένου 5"/>
          <p:cNvSpPr>
            <a:spLocks noGrp="1"/>
          </p:cNvSpPr>
          <p:nvPr>
            <p:ph sz="half" idx="2"/>
          </p:nvPr>
        </p:nvSpPr>
        <p:spPr>
          <a:xfrm>
            <a:off x="4932040" y="1600200"/>
            <a:ext cx="3672408" cy="4525963"/>
          </a:xfrm>
        </p:spPr>
        <p:txBody>
          <a:bodyPr/>
          <a:lstStyle/>
          <a:p>
            <a:pPr marL="0" indent="0">
              <a:buNone/>
            </a:pPr>
            <a:r>
              <a:rPr lang="en-GB" sz="2400" b="1" dirty="0" smtClean="0"/>
              <a:t>B Beginners:</a:t>
            </a:r>
          </a:p>
          <a:p>
            <a:pPr eaLnBrk="1" hangingPunct="1">
              <a:defRPr/>
            </a:pPr>
            <a:r>
              <a:rPr lang="en-GB" sz="2400" dirty="0" smtClean="0"/>
              <a:t>The While Tower of Thessaloniki (U5L1),</a:t>
            </a:r>
          </a:p>
          <a:p>
            <a:pPr eaLnBrk="1" hangingPunct="1">
              <a:defRPr/>
            </a:pPr>
            <a:r>
              <a:rPr lang="en-GB" sz="2400" dirty="0" smtClean="0"/>
              <a:t>Tower of London (U5L1),</a:t>
            </a:r>
          </a:p>
          <a:p>
            <a:pPr eaLnBrk="1" hangingPunct="1">
              <a:defRPr/>
            </a:pPr>
            <a:r>
              <a:rPr lang="en-GB" sz="2400" dirty="0" smtClean="0"/>
              <a:t>London Eye (U5L2),</a:t>
            </a:r>
          </a:p>
          <a:p>
            <a:pPr eaLnBrk="1" hangingPunct="1">
              <a:defRPr/>
            </a:pPr>
            <a:r>
              <a:rPr lang="en-GB" sz="2400" dirty="0" smtClean="0"/>
              <a:t>Trafalgar Square (U5L2),</a:t>
            </a:r>
          </a:p>
          <a:p>
            <a:pPr eaLnBrk="1" hangingPunct="1">
              <a:defRPr/>
            </a:pPr>
            <a:r>
              <a:rPr lang="en-GB" sz="2400" dirty="0" smtClean="0"/>
              <a:t>The Parthenon (U5L3),</a:t>
            </a:r>
          </a:p>
          <a:p>
            <a:pPr eaLnBrk="1" hangingPunct="1">
              <a:defRPr/>
            </a:pPr>
            <a:r>
              <a:rPr lang="en-GB" sz="2400" dirty="0" err="1" smtClean="0"/>
              <a:t>Stonehedge</a:t>
            </a:r>
            <a:r>
              <a:rPr lang="en-GB" sz="2400" dirty="0" smtClean="0"/>
              <a:t> (Unit 9-10).</a:t>
            </a:r>
          </a:p>
        </p:txBody>
      </p:sp>
    </p:spTree>
    <p:extLst>
      <p:ext uri="{BB962C8B-B14F-4D97-AF65-F5344CB8AC3E}">
        <p14:creationId xmlns:p14="http://schemas.microsoft.com/office/powerpoint/2010/main" val="419110705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dirty="0" smtClean="0"/>
              <a:t>Virtual Tours for Gymnasium (2/2)</a:t>
            </a:r>
            <a:endParaRPr lang="en-GB" dirty="0"/>
          </a:p>
        </p:txBody>
      </p:sp>
      <p:sp>
        <p:nvSpPr>
          <p:cNvPr id="5" name="Θέση περιεχομένου 4"/>
          <p:cNvSpPr>
            <a:spLocks noGrp="1"/>
          </p:cNvSpPr>
          <p:nvPr>
            <p:ph sz="half" idx="1"/>
          </p:nvPr>
        </p:nvSpPr>
        <p:spPr/>
        <p:txBody>
          <a:bodyPr/>
          <a:lstStyle/>
          <a:p>
            <a:pPr marL="0" indent="0" eaLnBrk="1" hangingPunct="1">
              <a:buFont typeface="Arial" charset="0"/>
              <a:buNone/>
              <a:defRPr/>
            </a:pPr>
            <a:r>
              <a:rPr lang="en-GB" sz="2400" b="1" dirty="0" smtClean="0"/>
              <a:t>B Advanced:</a:t>
            </a:r>
            <a:endParaRPr lang="en-GB" sz="2400" dirty="0" smtClean="0"/>
          </a:p>
          <a:p>
            <a:pPr eaLnBrk="1" hangingPunct="1">
              <a:defRPr/>
            </a:pPr>
            <a:r>
              <a:rPr lang="en-GB" sz="2400" dirty="0" err="1" smtClean="0"/>
              <a:t>Τhe</a:t>
            </a:r>
            <a:r>
              <a:rPr lang="en-GB" sz="2400" dirty="0" smtClean="0"/>
              <a:t> Louvre, France (U1L3),</a:t>
            </a:r>
          </a:p>
          <a:p>
            <a:pPr eaLnBrk="1" hangingPunct="1">
              <a:defRPr/>
            </a:pPr>
            <a:r>
              <a:rPr lang="en-GB" sz="2400" dirty="0" err="1" smtClean="0"/>
              <a:t>Aghia</a:t>
            </a:r>
            <a:r>
              <a:rPr lang="en-GB" sz="2400" dirty="0" smtClean="0"/>
              <a:t> Sophia (U1L3),</a:t>
            </a:r>
          </a:p>
          <a:p>
            <a:pPr eaLnBrk="1" hangingPunct="1">
              <a:defRPr/>
            </a:pPr>
            <a:r>
              <a:rPr lang="en-GB" sz="2400" dirty="0" smtClean="0"/>
              <a:t>Sydney, Opera (U1L3),</a:t>
            </a:r>
          </a:p>
          <a:p>
            <a:pPr eaLnBrk="1" hangingPunct="1">
              <a:defRPr/>
            </a:pPr>
            <a:r>
              <a:rPr lang="en-GB" sz="2400" dirty="0" smtClean="0"/>
              <a:t>Taj Mahal (U3L7),</a:t>
            </a:r>
          </a:p>
          <a:p>
            <a:pPr eaLnBrk="1" hangingPunct="1">
              <a:defRPr/>
            </a:pPr>
            <a:r>
              <a:rPr lang="en-GB" sz="2400" dirty="0" smtClean="0"/>
              <a:t>Pisa (U1L3),</a:t>
            </a:r>
          </a:p>
          <a:p>
            <a:pPr eaLnBrk="1" hangingPunct="1">
              <a:defRPr/>
            </a:pPr>
            <a:r>
              <a:rPr lang="en-GB" sz="2400" dirty="0" smtClean="0"/>
              <a:t>Colosseum, Italy (U1L3).</a:t>
            </a:r>
          </a:p>
          <a:p>
            <a:endParaRPr lang="en-GB" sz="2400" dirty="0"/>
          </a:p>
        </p:txBody>
      </p:sp>
      <p:sp>
        <p:nvSpPr>
          <p:cNvPr id="6" name="Θέση περιεχομένου 5"/>
          <p:cNvSpPr>
            <a:spLocks noGrp="1"/>
          </p:cNvSpPr>
          <p:nvPr>
            <p:ph sz="half" idx="2"/>
          </p:nvPr>
        </p:nvSpPr>
        <p:spPr/>
        <p:txBody>
          <a:bodyPr/>
          <a:lstStyle/>
          <a:p>
            <a:pPr marL="0" indent="0" eaLnBrk="1" hangingPunct="1">
              <a:buFont typeface="Arial" charset="0"/>
              <a:buNone/>
              <a:defRPr/>
            </a:pPr>
            <a:r>
              <a:rPr lang="en-GB" sz="2400" b="1" dirty="0" smtClean="0"/>
              <a:t>C</a:t>
            </a:r>
            <a:endParaRPr lang="en-GB" sz="2400" dirty="0" smtClean="0"/>
          </a:p>
          <a:p>
            <a:pPr eaLnBrk="1" hangingPunct="1">
              <a:defRPr/>
            </a:pPr>
            <a:r>
              <a:rPr lang="en-GB" sz="2400" dirty="0" smtClean="0"/>
              <a:t>The Ancient Theatre of Epidaurus (Unit 5),</a:t>
            </a:r>
          </a:p>
          <a:p>
            <a:pPr eaLnBrk="1" hangingPunct="1">
              <a:defRPr/>
            </a:pPr>
            <a:r>
              <a:rPr lang="en-GB" sz="2400" dirty="0" smtClean="0"/>
              <a:t>The Parthenon (U5L3).</a:t>
            </a:r>
          </a:p>
          <a:p>
            <a:pPr marL="0" indent="0">
              <a:buNone/>
            </a:pPr>
            <a:endParaRPr lang="en-GB" sz="2400" b="1" dirty="0"/>
          </a:p>
        </p:txBody>
      </p:sp>
    </p:spTree>
    <p:extLst>
      <p:ext uri="{BB962C8B-B14F-4D97-AF65-F5344CB8AC3E}">
        <p14:creationId xmlns:p14="http://schemas.microsoft.com/office/powerpoint/2010/main" val="369199626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smtClean="0"/>
              <a:t>Virtual Tour: The Sydney Opera</a:t>
            </a:r>
            <a:endParaRPr lang="en-GB" dirty="0"/>
          </a:p>
        </p:txBody>
      </p:sp>
      <p:pic>
        <p:nvPicPr>
          <p:cNvPr id="8" name="Picture 4" descr="Screen capture from Google Earth.">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bwMode="auto">
          <a:xfrm>
            <a:off x="1127305" y="1619172"/>
            <a:ext cx="6902089" cy="440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5"/>
          <p:cNvSpPr txBox="1">
            <a:spLocks noChangeArrowheads="1"/>
          </p:cNvSpPr>
          <p:nvPr/>
        </p:nvSpPr>
        <p:spPr bwMode="auto">
          <a:xfrm>
            <a:off x="8029394" y="5589666"/>
            <a:ext cx="504056"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[8]</a:t>
            </a:r>
            <a:endParaRPr lang="en-GB" altLang="en-US" b="1" dirty="0">
              <a:latin typeface="+mj-lt"/>
            </a:endParaRPr>
          </a:p>
        </p:txBody>
      </p:sp>
    </p:spTree>
    <p:custDataLst>
      <p:tags r:id="rId1"/>
    </p:custDataLst>
    <p:extLst>
      <p:ext uri="{BB962C8B-B14F-4D97-AF65-F5344CB8AC3E}">
        <p14:creationId xmlns:p14="http://schemas.microsoft.com/office/powerpoint/2010/main" val="114912051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smtClean="0"/>
              <a:t>Virtual Tour: Louvre Museum</a:t>
            </a:r>
            <a:endParaRPr lang="en-GB" dirty="0"/>
          </a:p>
        </p:txBody>
      </p:sp>
      <p:pic>
        <p:nvPicPr>
          <p:cNvPr id="6" name="Picture 3" descr="Screen capture from Google Earth.">
            <a:hlinkClick r:id="rId3"/>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2831"/>
          <a:stretch/>
        </p:blipFill>
        <p:spPr bwMode="auto">
          <a:xfrm>
            <a:off x="1324328" y="1744132"/>
            <a:ext cx="6508044" cy="395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5"/>
          <p:cNvSpPr txBox="1">
            <a:spLocks noChangeArrowheads="1"/>
          </p:cNvSpPr>
          <p:nvPr/>
        </p:nvSpPr>
        <p:spPr bwMode="auto">
          <a:xfrm>
            <a:off x="7842643" y="5270822"/>
            <a:ext cx="504056"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[9]</a:t>
            </a:r>
            <a:endParaRPr lang="en-GB" altLang="en-US" b="1" dirty="0">
              <a:latin typeface="+mj-lt"/>
            </a:endParaRPr>
          </a:p>
        </p:txBody>
      </p:sp>
    </p:spTree>
    <p:custDataLst>
      <p:tags r:id="rId1"/>
    </p:custDataLst>
    <p:extLst>
      <p:ext uri="{BB962C8B-B14F-4D97-AF65-F5344CB8AC3E}">
        <p14:creationId xmlns:p14="http://schemas.microsoft.com/office/powerpoint/2010/main" val="51293265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smtClean="0"/>
              <a:t>Virtual Tours for Primary School</a:t>
            </a:r>
            <a:endParaRPr lang="en-GB" dirty="0"/>
          </a:p>
        </p:txBody>
      </p:sp>
      <p:sp>
        <p:nvSpPr>
          <p:cNvPr id="3" name="Θέση περιεχομένου 2"/>
          <p:cNvSpPr>
            <a:spLocks noGrp="1"/>
          </p:cNvSpPr>
          <p:nvPr>
            <p:ph sz="half" idx="1"/>
          </p:nvPr>
        </p:nvSpPr>
        <p:spPr/>
        <p:txBody>
          <a:bodyPr/>
          <a:lstStyle/>
          <a:p>
            <a:pPr marL="0" indent="0" eaLnBrk="1" hangingPunct="1">
              <a:lnSpc>
                <a:spcPct val="100000"/>
              </a:lnSpc>
              <a:spcBef>
                <a:spcPts val="600"/>
              </a:spcBef>
              <a:buFont typeface="Arial" charset="0"/>
              <a:buNone/>
              <a:defRPr/>
            </a:pPr>
            <a:r>
              <a:rPr lang="en-GB" b="1" dirty="0" smtClean="0"/>
              <a:t>4th Grade:</a:t>
            </a:r>
          </a:p>
          <a:p>
            <a:pPr eaLnBrk="1" hangingPunct="1">
              <a:spcBef>
                <a:spcPts val="600"/>
              </a:spcBef>
              <a:defRPr/>
            </a:pPr>
            <a:r>
              <a:rPr lang="en-GB" dirty="0" smtClean="0"/>
              <a:t>The Ancient Theatre of </a:t>
            </a:r>
            <a:r>
              <a:rPr lang="en-GB" dirty="0" err="1" smtClean="0"/>
              <a:t>Dodoni</a:t>
            </a:r>
            <a:r>
              <a:rPr lang="en-GB" dirty="0" smtClean="0"/>
              <a:t> (U3L2),</a:t>
            </a:r>
          </a:p>
          <a:p>
            <a:pPr eaLnBrk="1" hangingPunct="1">
              <a:spcBef>
                <a:spcPts val="600"/>
              </a:spcBef>
              <a:defRPr/>
            </a:pPr>
            <a:r>
              <a:rPr lang="en-GB" dirty="0" err="1" smtClean="0"/>
              <a:t>Panathenaic</a:t>
            </a:r>
            <a:r>
              <a:rPr lang="en-GB" dirty="0" smtClean="0"/>
              <a:t> Stadium (U2L3).</a:t>
            </a:r>
          </a:p>
          <a:p>
            <a:pPr marL="0" indent="0" eaLnBrk="1" hangingPunct="1">
              <a:lnSpc>
                <a:spcPct val="100000"/>
              </a:lnSpc>
              <a:spcBef>
                <a:spcPts val="1200"/>
              </a:spcBef>
              <a:buFont typeface="Arial" charset="0"/>
              <a:buNone/>
              <a:defRPr/>
            </a:pPr>
            <a:r>
              <a:rPr lang="en-GB" b="1" dirty="0" smtClean="0"/>
              <a:t>5th Grade:</a:t>
            </a:r>
          </a:p>
          <a:p>
            <a:pPr eaLnBrk="1" hangingPunct="1">
              <a:spcBef>
                <a:spcPts val="600"/>
              </a:spcBef>
              <a:defRPr/>
            </a:pPr>
            <a:r>
              <a:rPr lang="en-GB" dirty="0" smtClean="0"/>
              <a:t>The Parthenon (U3L2),</a:t>
            </a:r>
          </a:p>
          <a:p>
            <a:pPr eaLnBrk="1" hangingPunct="1">
              <a:spcBef>
                <a:spcPts val="600"/>
              </a:spcBef>
              <a:defRPr/>
            </a:pPr>
            <a:r>
              <a:rPr lang="en-GB" dirty="0" smtClean="0"/>
              <a:t>London Eye (U3L2),</a:t>
            </a:r>
          </a:p>
        </p:txBody>
      </p:sp>
      <p:sp>
        <p:nvSpPr>
          <p:cNvPr id="4" name="Θέση περιεχομένου 3"/>
          <p:cNvSpPr>
            <a:spLocks noGrp="1"/>
          </p:cNvSpPr>
          <p:nvPr>
            <p:ph sz="half" idx="2"/>
          </p:nvPr>
        </p:nvSpPr>
        <p:spPr/>
        <p:txBody>
          <a:bodyPr/>
          <a:lstStyle/>
          <a:p>
            <a:pPr eaLnBrk="1" hangingPunct="1">
              <a:defRPr/>
            </a:pPr>
            <a:r>
              <a:rPr lang="en-GB" dirty="0" smtClean="0"/>
              <a:t>White Tower of Thessaloniki (U3L3),</a:t>
            </a:r>
          </a:p>
          <a:p>
            <a:pPr eaLnBrk="1" hangingPunct="1">
              <a:defRPr/>
            </a:pPr>
            <a:r>
              <a:rPr lang="en-GB" dirty="0" smtClean="0"/>
              <a:t>Trafalgar Square (U4L1),</a:t>
            </a:r>
          </a:p>
          <a:p>
            <a:pPr eaLnBrk="1" hangingPunct="1">
              <a:defRPr/>
            </a:pPr>
            <a:r>
              <a:rPr lang="en-GB" dirty="0" smtClean="0"/>
              <a:t>Ancient Theatre of Epidaurus (U7L1),</a:t>
            </a:r>
          </a:p>
          <a:p>
            <a:pPr eaLnBrk="1" hangingPunct="1">
              <a:defRPr/>
            </a:pPr>
            <a:r>
              <a:rPr lang="en-GB" dirty="0" smtClean="0"/>
              <a:t>Tower of London (U7L3).</a:t>
            </a:r>
            <a:endParaRPr lang="en-GB" b="1" dirty="0" smtClean="0"/>
          </a:p>
        </p:txBody>
      </p:sp>
    </p:spTree>
    <p:extLst>
      <p:ext uri="{BB962C8B-B14F-4D97-AF65-F5344CB8AC3E}">
        <p14:creationId xmlns:p14="http://schemas.microsoft.com/office/powerpoint/2010/main" val="57298403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smtClean="0"/>
              <a:t>Virtual Tour: The Tower of Pisa</a:t>
            </a:r>
            <a:endParaRPr lang="en-GB" dirty="0"/>
          </a:p>
        </p:txBody>
      </p:sp>
      <p:pic>
        <p:nvPicPr>
          <p:cNvPr id="6" name="Picture 2" descr="Screen capture from Google Earth.">
            <a:hlinkClick r:id="rId3"/>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r="12219"/>
          <a:stretch/>
        </p:blipFill>
        <p:spPr bwMode="auto">
          <a:xfrm>
            <a:off x="1012145" y="1557338"/>
            <a:ext cx="7119711"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5"/>
          <p:cNvSpPr txBox="1">
            <a:spLocks noChangeArrowheads="1"/>
          </p:cNvSpPr>
          <p:nvPr/>
        </p:nvSpPr>
        <p:spPr bwMode="auto">
          <a:xfrm>
            <a:off x="8131856" y="5651500"/>
            <a:ext cx="62037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[10]</a:t>
            </a:r>
            <a:endParaRPr lang="en-GB" altLang="en-US" b="1" dirty="0">
              <a:latin typeface="+mj-lt"/>
            </a:endParaRPr>
          </a:p>
        </p:txBody>
      </p:sp>
    </p:spTree>
    <p:custDataLst>
      <p:tags r:id="rId1"/>
    </p:custDataLst>
    <p:extLst>
      <p:ext uri="{BB962C8B-B14F-4D97-AF65-F5344CB8AC3E}">
        <p14:creationId xmlns:p14="http://schemas.microsoft.com/office/powerpoint/2010/main" val="332915133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Experiential Materials</a:t>
            </a:r>
          </a:p>
        </p:txBody>
      </p:sp>
      <p:pic>
        <p:nvPicPr>
          <p:cNvPr id="4" name="Θέση περιεχομένου 3" descr="Experiential Materials Provide exposure to language use, facilitate personal engagement: Digital stories, Virtual tours, Interactive maps, Songs.&#10;"/>
          <p:cNvPicPr>
            <a:picLocks noGrp="1" noChangeAspect="1"/>
          </p:cNvPicPr>
          <p:nvPr>
            <p:ph idx="1"/>
          </p:nvPr>
        </p:nvPicPr>
        <p:blipFill>
          <a:blip r:embed="rId2"/>
          <a:stretch>
            <a:fillRect/>
          </a:stretch>
        </p:blipFill>
        <p:spPr>
          <a:xfrm>
            <a:off x="1297397" y="1639366"/>
            <a:ext cx="6561905" cy="4361905"/>
          </a:xfrm>
          <a:prstGeom prst="rect">
            <a:avLst/>
          </a:prstGeom>
        </p:spPr>
      </p:pic>
    </p:spTree>
    <p:extLst>
      <p:ext uri="{BB962C8B-B14F-4D97-AF65-F5344CB8AC3E}">
        <p14:creationId xmlns:p14="http://schemas.microsoft.com/office/powerpoint/2010/main" val="381160117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Virtual Tour: </a:t>
            </a:r>
            <a:r>
              <a:rPr lang="en-GB" dirty="0" smtClean="0"/>
              <a:t>The Acropolis</a:t>
            </a:r>
            <a:endParaRPr lang="en-GB" dirty="0"/>
          </a:p>
        </p:txBody>
      </p:sp>
      <p:pic>
        <p:nvPicPr>
          <p:cNvPr id="8" name="Picture 2" descr="Screen capture from Google Earth.">
            <a:hlinkClick r:id="rId3"/>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11806"/>
          <a:stretch/>
        </p:blipFill>
        <p:spPr bwMode="auto">
          <a:xfrm>
            <a:off x="827584" y="1557338"/>
            <a:ext cx="7164546"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5"/>
          <p:cNvSpPr txBox="1">
            <a:spLocks noChangeArrowheads="1"/>
          </p:cNvSpPr>
          <p:nvPr/>
        </p:nvSpPr>
        <p:spPr bwMode="auto">
          <a:xfrm>
            <a:off x="8008608" y="5685671"/>
            <a:ext cx="62037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[11]</a:t>
            </a:r>
            <a:endParaRPr lang="en-GB" altLang="en-US" b="1" dirty="0">
              <a:latin typeface="+mj-lt"/>
            </a:endParaRPr>
          </a:p>
        </p:txBody>
      </p:sp>
    </p:spTree>
    <p:custDataLst>
      <p:tags r:id="rId1"/>
    </p:custDataLst>
    <p:extLst>
      <p:ext uri="{BB962C8B-B14F-4D97-AF65-F5344CB8AC3E}">
        <p14:creationId xmlns:p14="http://schemas.microsoft.com/office/powerpoint/2010/main" val="106508663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Virtual Tour: </a:t>
            </a:r>
            <a:r>
              <a:rPr lang="en-GB" dirty="0" smtClean="0"/>
              <a:t>The London Eye</a:t>
            </a:r>
            <a:endParaRPr lang="en-GB" dirty="0"/>
          </a:p>
        </p:txBody>
      </p:sp>
      <p:pic>
        <p:nvPicPr>
          <p:cNvPr id="7" name="Picture 2" descr="Screen capture from Google Earth.">
            <a:hlinkClick r:id="rId3"/>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11522"/>
          <a:stretch/>
        </p:blipFill>
        <p:spPr bwMode="auto">
          <a:xfrm>
            <a:off x="1149350" y="1615281"/>
            <a:ext cx="6858000" cy="390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7524328" y="5517232"/>
            <a:ext cx="62037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[12]</a:t>
            </a:r>
            <a:endParaRPr lang="en-GB" altLang="en-US" b="1" dirty="0">
              <a:latin typeface="+mj-lt"/>
            </a:endParaRPr>
          </a:p>
        </p:txBody>
      </p:sp>
    </p:spTree>
    <p:custDataLst>
      <p:tags r:id="rId1"/>
    </p:custDataLst>
    <p:extLst>
      <p:ext uri="{BB962C8B-B14F-4D97-AF65-F5344CB8AC3E}">
        <p14:creationId xmlns:p14="http://schemas.microsoft.com/office/powerpoint/2010/main" val="368603682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n-GB" dirty="0"/>
              <a:t>Virtual Tour: </a:t>
            </a:r>
            <a:r>
              <a:rPr lang="en-GB" dirty="0" smtClean="0"/>
              <a:t>Epidaurus</a:t>
            </a:r>
            <a:endParaRPr lang="en-GB" dirty="0"/>
          </a:p>
        </p:txBody>
      </p:sp>
      <p:sp>
        <p:nvSpPr>
          <p:cNvPr id="7" name="TextBox 5"/>
          <p:cNvSpPr txBox="1">
            <a:spLocks noChangeArrowheads="1"/>
          </p:cNvSpPr>
          <p:nvPr/>
        </p:nvSpPr>
        <p:spPr bwMode="auto">
          <a:xfrm>
            <a:off x="8159938" y="5687341"/>
            <a:ext cx="62037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[13]</a:t>
            </a:r>
            <a:endParaRPr lang="en-GB" altLang="en-US" b="1" dirty="0">
              <a:latin typeface="+mj-lt"/>
            </a:endParaRPr>
          </a:p>
        </p:txBody>
      </p:sp>
      <p:pic>
        <p:nvPicPr>
          <p:cNvPr id="1026" name="Picture 2" descr="Epidaurus">
            <a:hlinkClick r:id="rId3"/>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6816" r="6479"/>
          <a:stretch/>
        </p:blipFill>
        <p:spPr bwMode="auto">
          <a:xfrm>
            <a:off x="1004265" y="1678900"/>
            <a:ext cx="7135471" cy="4282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21629355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Virtual </a:t>
            </a:r>
            <a:r>
              <a:rPr lang="en-GB" dirty="0" smtClean="0"/>
              <a:t>Tour: The Tower </a:t>
            </a:r>
            <a:r>
              <a:rPr lang="en-GB" dirty="0"/>
              <a:t>of </a:t>
            </a:r>
            <a:r>
              <a:rPr lang="en-GB" dirty="0" smtClean="0"/>
              <a:t>London</a:t>
            </a:r>
            <a:endParaRPr lang="en-GB" dirty="0"/>
          </a:p>
        </p:txBody>
      </p:sp>
      <p:pic>
        <p:nvPicPr>
          <p:cNvPr id="8" name="Picture 2" descr="Screen capture from Google Earth.">
            <a:hlinkClick r:id="rId3"/>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8975"/>
          <a:stretch/>
        </p:blipFill>
        <p:spPr bwMode="auto">
          <a:xfrm>
            <a:off x="1129946" y="1557338"/>
            <a:ext cx="6884109"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5"/>
          <p:cNvSpPr txBox="1">
            <a:spLocks noChangeArrowheads="1"/>
          </p:cNvSpPr>
          <p:nvPr/>
        </p:nvSpPr>
        <p:spPr bwMode="auto">
          <a:xfrm>
            <a:off x="8008608" y="5685671"/>
            <a:ext cx="62037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[14]</a:t>
            </a:r>
            <a:endParaRPr lang="en-GB" altLang="en-US" b="1" dirty="0">
              <a:latin typeface="+mj-lt"/>
            </a:endParaRPr>
          </a:p>
        </p:txBody>
      </p:sp>
    </p:spTree>
    <p:custDataLst>
      <p:tags r:id="rId1"/>
    </p:custDataLst>
    <p:extLst>
      <p:ext uri="{BB962C8B-B14F-4D97-AF65-F5344CB8AC3E}">
        <p14:creationId xmlns:p14="http://schemas.microsoft.com/office/powerpoint/2010/main" val="164948675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smtClean="0"/>
              <a:t>3. Seasonal songs</a:t>
            </a:r>
            <a:endParaRPr lang="en-GB" dirty="0"/>
          </a:p>
        </p:txBody>
      </p:sp>
      <p:sp>
        <p:nvSpPr>
          <p:cNvPr id="5" name="Θέση κειμένου 4"/>
          <p:cNvSpPr>
            <a:spLocks noGrp="1"/>
          </p:cNvSpPr>
          <p:nvPr>
            <p:ph type="body" idx="1"/>
          </p:nvPr>
        </p:nvSpPr>
        <p:spPr/>
        <p:txBody>
          <a:bodyPr/>
          <a:lstStyle/>
          <a:p>
            <a:endParaRPr lang="en-GB"/>
          </a:p>
        </p:txBody>
      </p:sp>
    </p:spTree>
    <p:extLst>
      <p:ext uri="{BB962C8B-B14F-4D97-AF65-F5344CB8AC3E}">
        <p14:creationId xmlns:p14="http://schemas.microsoft.com/office/powerpoint/2010/main" val="408591153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smtClean="0"/>
              <a:t>Songs for Primary School </a:t>
            </a:r>
            <a:br>
              <a:rPr lang="en-GB" dirty="0" smtClean="0"/>
            </a:br>
            <a:r>
              <a:rPr lang="en-GB" dirty="0" smtClean="0"/>
              <a:t>(3rd – 6th Grade)</a:t>
            </a:r>
            <a:endParaRPr lang="en-GB" dirty="0"/>
          </a:p>
        </p:txBody>
      </p:sp>
      <p:sp>
        <p:nvSpPr>
          <p:cNvPr id="5" name="Θέση περιεχομένου 4"/>
          <p:cNvSpPr>
            <a:spLocks noGrp="1"/>
          </p:cNvSpPr>
          <p:nvPr>
            <p:ph sz="half" idx="1"/>
          </p:nvPr>
        </p:nvSpPr>
        <p:spPr/>
        <p:txBody>
          <a:bodyPr/>
          <a:lstStyle/>
          <a:p>
            <a:pPr eaLnBrk="1" hangingPunct="1"/>
            <a:r>
              <a:rPr lang="en-GB" altLang="el-GR" dirty="0" smtClean="0"/>
              <a:t>Seasonal songs (e.g. Halloween, Christmas, Easter, Mother’s Day)</a:t>
            </a:r>
          </a:p>
          <a:p>
            <a:pPr eaLnBrk="1" hangingPunct="1"/>
            <a:r>
              <a:rPr lang="en-GB" altLang="el-GR" dirty="0" smtClean="0"/>
              <a:t>Songs with lyrics in multimedia applications </a:t>
            </a:r>
          </a:p>
          <a:p>
            <a:endParaRPr lang="en-GB" dirty="0"/>
          </a:p>
        </p:txBody>
      </p:sp>
      <p:pic>
        <p:nvPicPr>
          <p:cNvPr id="7" name="Picture 2" descr="Song - The little Drummer Boy.">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1700808"/>
            <a:ext cx="4038600" cy="330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8218828" y="5009413"/>
            <a:ext cx="62037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[15]</a:t>
            </a:r>
            <a:endParaRPr lang="en-GB" altLang="en-US" b="1" dirty="0">
              <a:latin typeface="+mj-lt"/>
            </a:endParaRPr>
          </a:p>
        </p:txBody>
      </p:sp>
    </p:spTree>
    <p:custDataLst>
      <p:tags r:id="rId1"/>
    </p:custDataLst>
    <p:extLst>
      <p:ext uri="{BB962C8B-B14F-4D97-AF65-F5344CB8AC3E}">
        <p14:creationId xmlns:p14="http://schemas.microsoft.com/office/powerpoint/2010/main" val="151455536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smtClean="0"/>
              <a:t>Examples of Songs</a:t>
            </a:r>
            <a:endParaRPr lang="en-GB" dirty="0"/>
          </a:p>
        </p:txBody>
      </p:sp>
      <p:pic>
        <p:nvPicPr>
          <p:cNvPr id="8" name="Picture 3" descr="Song - Mother's care.">
            <a:hlinkClick r:id="rId3"/>
          </p:cNvPr>
          <p:cNvPicPr>
            <a:picLocks noGrp="1" noChangeAspect="1"/>
          </p:cNvPicPr>
          <p:nvPr>
            <p:ph sz="half" idx="2"/>
          </p:nvPr>
        </p:nvPicPr>
        <p:blipFill>
          <a:blip r:embed="rId4">
            <a:extLst>
              <a:ext uri="{28A0092B-C50C-407E-A947-70E740481C1C}">
                <a14:useLocalDpi xmlns:a14="http://schemas.microsoft.com/office/drawing/2010/main" val="0"/>
              </a:ext>
            </a:extLst>
          </a:blip>
          <a:srcRect l="1190" t="6937" r="1321" b="1445"/>
          <a:stretch>
            <a:fillRect/>
          </a:stretch>
        </p:blipFill>
        <p:spPr bwMode="auto">
          <a:xfrm>
            <a:off x="4648200" y="2126139"/>
            <a:ext cx="4038600" cy="347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Θέση περιεχομένου 13" descr=": Song - Ten little pumpkins."/>
          <p:cNvPicPr>
            <a:picLocks noGrp="1" noChangeAspect="1"/>
          </p:cNvPicPr>
          <p:nvPr>
            <p:ph sz="half" idx="1"/>
          </p:nvPr>
        </p:nvPicPr>
        <p:blipFill>
          <a:blip r:embed="rId5"/>
          <a:stretch>
            <a:fillRect/>
          </a:stretch>
        </p:blipFill>
        <p:spPr>
          <a:xfrm>
            <a:off x="457200" y="2117499"/>
            <a:ext cx="4038600" cy="3491364"/>
          </a:xfrm>
          <a:prstGeom prst="rect">
            <a:avLst/>
          </a:prstGeom>
        </p:spPr>
      </p:pic>
      <p:sp>
        <p:nvSpPr>
          <p:cNvPr id="15" name="TextBox 5"/>
          <p:cNvSpPr txBox="1">
            <a:spLocks noChangeArrowheads="1"/>
          </p:cNvSpPr>
          <p:nvPr/>
        </p:nvSpPr>
        <p:spPr bwMode="auto">
          <a:xfrm>
            <a:off x="323528" y="5619552"/>
            <a:ext cx="62037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[16]</a:t>
            </a:r>
            <a:endParaRPr lang="en-GB" altLang="en-US" b="1" dirty="0">
              <a:latin typeface="+mj-lt"/>
            </a:endParaRPr>
          </a:p>
        </p:txBody>
      </p:sp>
      <p:sp>
        <p:nvSpPr>
          <p:cNvPr id="16" name="TextBox 5"/>
          <p:cNvSpPr txBox="1">
            <a:spLocks noChangeArrowheads="1"/>
          </p:cNvSpPr>
          <p:nvPr/>
        </p:nvSpPr>
        <p:spPr bwMode="auto">
          <a:xfrm>
            <a:off x="8244408" y="5619552"/>
            <a:ext cx="62037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[17]</a:t>
            </a:r>
            <a:endParaRPr lang="en-GB" altLang="en-US" b="1" dirty="0">
              <a:latin typeface="+mj-lt"/>
            </a:endParaRPr>
          </a:p>
        </p:txBody>
      </p:sp>
    </p:spTree>
    <p:custDataLst>
      <p:tags r:id="rId1"/>
    </p:custDataLst>
    <p:extLst>
      <p:ext uri="{BB962C8B-B14F-4D97-AF65-F5344CB8AC3E}">
        <p14:creationId xmlns:p14="http://schemas.microsoft.com/office/powerpoint/2010/main" val="377235523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l-GR" dirty="0" smtClean="0"/>
              <a:t>Financing</a:t>
            </a:r>
          </a:p>
        </p:txBody>
      </p:sp>
      <p:sp>
        <p:nvSpPr>
          <p:cNvPr id="32771" name="Content Placeholder 2"/>
          <p:cNvSpPr>
            <a:spLocks noGrp="1"/>
          </p:cNvSpPr>
          <p:nvPr>
            <p:ph idx="1"/>
          </p:nvPr>
        </p:nvSpPr>
        <p:spPr>
          <a:xfrm>
            <a:off x="457200" y="1341438"/>
            <a:ext cx="8229600" cy="4525962"/>
          </a:xfrm>
        </p:spPr>
        <p:txBody>
          <a:bodyPr/>
          <a:lstStyle/>
          <a:p>
            <a:r>
              <a:rPr lang="en-GB" altLang="el-GR" sz="2000" dirty="0" smtClean="0"/>
              <a:t>The present educational material has been developed as part of the educational work of the instructor.</a:t>
            </a:r>
          </a:p>
          <a:p>
            <a:r>
              <a:rPr lang="en-GB" altLang="el-GR" sz="2000" dirty="0" smtClean="0"/>
              <a:t>The project “Open Academic Courses of the University of Athens” has only financed the reform of the educational material. </a:t>
            </a:r>
          </a:p>
          <a:p>
            <a:r>
              <a:rPr lang="en-GB" altLang="el-GR" sz="2000" dirty="0" smtClean="0"/>
              <a:t>The project is implemented under the operational program “Education and Lifelong Learning” and funded by the European Union (European Social Fund) and National Resources. </a:t>
            </a:r>
            <a:endParaRPr lang="el-GR" altLang="el-GR" sz="2000" dirty="0" smtClean="0"/>
          </a:p>
        </p:txBody>
      </p:sp>
      <p:pic>
        <p:nvPicPr>
          <p:cNvPr id="5" name="Εικόνα 4" descr="project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1663" y="4293096"/>
            <a:ext cx="5400675" cy="1285875"/>
          </a:xfrm>
          <a:prstGeom prst="rect">
            <a:avLst/>
          </a:prstGeom>
          <a:noFill/>
          <a:ln>
            <a:noFill/>
          </a:ln>
        </p:spPr>
      </p:pic>
    </p:spTree>
    <p:custDataLst>
      <p:tags r:id="rId1"/>
    </p:custDataLst>
    <p:extLst>
      <p:ext uri="{BB962C8B-B14F-4D97-AF65-F5344CB8AC3E}">
        <p14:creationId xmlns:p14="http://schemas.microsoft.com/office/powerpoint/2010/main" val="385130329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3"/>
          <p:cNvSpPr>
            <a:spLocks noGrp="1"/>
          </p:cNvSpPr>
          <p:nvPr>
            <p:ph type="title"/>
          </p:nvPr>
        </p:nvSpPr>
        <p:spPr/>
        <p:txBody>
          <a:bodyPr/>
          <a:lstStyle/>
          <a:p>
            <a:pPr eaLnBrk="1" hangingPunct="1"/>
            <a:r>
              <a:rPr lang="en-GB" altLang="en-US" sz="4400" dirty="0" smtClean="0"/>
              <a:t>Notes</a:t>
            </a:r>
          </a:p>
        </p:txBody>
      </p:sp>
      <p:sp>
        <p:nvSpPr>
          <p:cNvPr id="69635" name="Text Placeholder 4"/>
          <p:cNvSpPr>
            <a:spLocks noGrp="1"/>
          </p:cNvSpPr>
          <p:nvPr>
            <p:ph type="body" idx="1"/>
          </p:nvPr>
        </p:nvSpPr>
        <p:spPr/>
        <p:txBody>
          <a:bodyPr/>
          <a:lstStyle/>
          <a:p>
            <a:pPr eaLnBrk="1" hangingPunct="1"/>
            <a:endParaRPr lang="en-US" altLang="en-US" smtClean="0"/>
          </a:p>
        </p:txBody>
      </p:sp>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p:cNvSpPr>
            <a:spLocks noGrp="1"/>
          </p:cNvSpPr>
          <p:nvPr>
            <p:ph type="title"/>
          </p:nvPr>
        </p:nvSpPr>
        <p:spPr>
          <a:xfrm>
            <a:off x="0" y="274638"/>
            <a:ext cx="9144000" cy="1143000"/>
          </a:xfrm>
        </p:spPr>
        <p:txBody>
          <a:bodyPr/>
          <a:lstStyle/>
          <a:p>
            <a:pPr eaLnBrk="1" hangingPunct="1"/>
            <a:r>
              <a:rPr lang="en-GB" altLang="en-US" dirty="0" smtClean="0">
                <a:solidFill>
                  <a:schemeClr val="accent1"/>
                </a:solidFill>
              </a:rPr>
              <a:t>Note on History of Published Version </a:t>
            </a:r>
          </a:p>
        </p:txBody>
      </p:sp>
      <p:sp>
        <p:nvSpPr>
          <p:cNvPr id="71683" name="Content Placeholder 4"/>
          <p:cNvSpPr>
            <a:spLocks noGrp="1"/>
          </p:cNvSpPr>
          <p:nvPr>
            <p:ph idx="1"/>
          </p:nvPr>
        </p:nvSpPr>
        <p:spPr>
          <a:xfrm>
            <a:off x="234950" y="1557338"/>
            <a:ext cx="8585200" cy="4525962"/>
          </a:xfrm>
        </p:spPr>
        <p:txBody>
          <a:bodyPr/>
          <a:lstStyle/>
          <a:p>
            <a:pPr marL="0" indent="0" eaLnBrk="1" hangingPunct="1">
              <a:buFont typeface="Arial" panose="020B0604020202020204" pitchFamily="34" charset="0"/>
              <a:buNone/>
            </a:pPr>
            <a:r>
              <a:rPr lang="en-GB" altLang="en-US" sz="2000" dirty="0" smtClean="0"/>
              <a:t>The present work is the edition</a:t>
            </a:r>
            <a:r>
              <a:rPr lang="en-GB" altLang="en-US" dirty="0" smtClean="0"/>
              <a:t> </a:t>
            </a:r>
            <a:r>
              <a:rPr lang="en-GB" altLang="en-US" sz="2000" dirty="0" smtClean="0"/>
              <a:t>1.0.  </a:t>
            </a:r>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smtClean="0"/>
              <a:t>1. Digital stories</a:t>
            </a:r>
            <a:endParaRPr lang="en-GB" dirty="0"/>
          </a:p>
        </p:txBody>
      </p:sp>
      <p:sp>
        <p:nvSpPr>
          <p:cNvPr id="4" name="Θέση κειμένου 3"/>
          <p:cNvSpPr>
            <a:spLocks noGrp="1"/>
          </p:cNvSpPr>
          <p:nvPr>
            <p:ph type="body" idx="1"/>
          </p:nvPr>
        </p:nvSpPr>
        <p:spPr/>
        <p:txBody>
          <a:bodyPr/>
          <a:lstStyle/>
          <a:p>
            <a:endParaRPr lang="en-GB"/>
          </a:p>
        </p:txBody>
      </p:sp>
    </p:spTree>
    <p:extLst>
      <p:ext uri="{BB962C8B-B14F-4D97-AF65-F5344CB8AC3E}">
        <p14:creationId xmlns:p14="http://schemas.microsoft.com/office/powerpoint/2010/main" val="332340751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GB" altLang="en-US" dirty="0" smtClean="0">
                <a:solidFill>
                  <a:schemeClr val="accent1"/>
                </a:solidFill>
              </a:rPr>
              <a:t>Reference Note </a:t>
            </a:r>
          </a:p>
        </p:txBody>
      </p:sp>
      <p:sp>
        <p:nvSpPr>
          <p:cNvPr id="73731" name="Content Placeholder 2"/>
          <p:cNvSpPr>
            <a:spLocks noGrp="1"/>
          </p:cNvSpPr>
          <p:nvPr>
            <p:ph idx="1"/>
          </p:nvPr>
        </p:nvSpPr>
        <p:spPr>
          <a:xfrm>
            <a:off x="457200" y="1556792"/>
            <a:ext cx="8229600" cy="4525963"/>
          </a:xfrm>
        </p:spPr>
        <p:txBody>
          <a:bodyPr/>
          <a:lstStyle/>
          <a:p>
            <a:pPr marL="0" indent="0">
              <a:buNone/>
            </a:pPr>
            <a:r>
              <a:rPr lang="en-GB" altLang="en-US" sz="2000" dirty="0" smtClean="0"/>
              <a:t>Copyright National and </a:t>
            </a:r>
            <a:r>
              <a:rPr lang="en-GB" altLang="en-US" sz="2000" dirty="0" err="1" smtClean="0"/>
              <a:t>Kapodistrian</a:t>
            </a:r>
            <a:r>
              <a:rPr lang="en-GB" altLang="en-US" sz="2000" dirty="0" smtClean="0"/>
              <a:t> University of Athens, Bessie </a:t>
            </a:r>
            <a:r>
              <a:rPr lang="en-GB" altLang="en-US" sz="2000" dirty="0" err="1" smtClean="0"/>
              <a:t>Mitsikopoulou</a:t>
            </a:r>
            <a:r>
              <a:rPr lang="en-GB" altLang="en-US" sz="2000" dirty="0" smtClean="0"/>
              <a:t> 2014. Bessie </a:t>
            </a:r>
            <a:r>
              <a:rPr lang="en-GB" altLang="en-US" sz="2000" dirty="0" err="1" smtClean="0"/>
              <a:t>Mitsikopoulou</a:t>
            </a:r>
            <a:r>
              <a:rPr lang="en-GB" altLang="en-US" sz="2000" dirty="0" smtClean="0"/>
              <a:t>. “English and Digital Literacies. </a:t>
            </a:r>
            <a:r>
              <a:rPr lang="en-GB" sz="2000" dirty="0" smtClean="0"/>
              <a:t>Experiential Materials for the Digital Enrichment of Greek EFL Textbooks</a:t>
            </a:r>
            <a:r>
              <a:rPr lang="en-GB" altLang="en-US" sz="2000" dirty="0" smtClean="0"/>
              <a:t>”.</a:t>
            </a:r>
            <a:r>
              <a:rPr lang="en-GB" altLang="en-US" sz="2000" dirty="0" smtClean="0">
                <a:solidFill>
                  <a:srgbClr val="FF0000"/>
                </a:solidFill>
              </a:rPr>
              <a:t> </a:t>
            </a:r>
            <a:r>
              <a:rPr lang="en-GB" altLang="en-US" sz="2000" dirty="0" smtClean="0"/>
              <a:t>Edition: 1.0. Athens 2014. </a:t>
            </a:r>
            <a:r>
              <a:rPr lang="en-US" altLang="en-US" sz="2000" dirty="0"/>
              <a:t>Available at:</a:t>
            </a:r>
            <a:r>
              <a:rPr lang="el-GR" altLang="en-US" sz="2000" dirty="0"/>
              <a:t> </a:t>
            </a:r>
            <a:r>
              <a:rPr lang="en-GB" altLang="en-US" sz="2000" dirty="0">
                <a:hlinkClick r:id="rId4" tooltip="English and Digital Literacies Open Online Course"/>
              </a:rPr>
              <a:t>http://opencourses.uoa.gr/courses/ENL10/</a:t>
            </a:r>
            <a:r>
              <a:rPr lang="en-GB" altLang="en-US" sz="2000" dirty="0"/>
              <a:t>.   </a:t>
            </a:r>
          </a:p>
          <a:p>
            <a:pPr marL="0" indent="0" eaLnBrk="1" hangingPunct="1"/>
            <a:endParaRPr lang="en-GB" altLang="en-US" sz="2000" dirty="0" smtClean="0"/>
          </a:p>
        </p:txBody>
      </p:sp>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61925"/>
            <a:ext cx="8229600" cy="1143000"/>
          </a:xfrm>
        </p:spPr>
        <p:txBody>
          <a:bodyPr/>
          <a:lstStyle/>
          <a:p>
            <a:r>
              <a:rPr lang="en-GB" altLang="el-GR" dirty="0" smtClean="0">
                <a:solidFill>
                  <a:schemeClr val="accent1"/>
                </a:solidFill>
              </a:rPr>
              <a:t>Licensing Note </a:t>
            </a:r>
          </a:p>
        </p:txBody>
      </p:sp>
      <p:sp>
        <p:nvSpPr>
          <p:cNvPr id="36867" name="Content Placeholder 2"/>
          <p:cNvSpPr>
            <a:spLocks noGrp="1"/>
          </p:cNvSpPr>
          <p:nvPr>
            <p:ph idx="1"/>
          </p:nvPr>
        </p:nvSpPr>
        <p:spPr>
          <a:xfrm>
            <a:off x="107950" y="765175"/>
            <a:ext cx="8928100" cy="1439863"/>
          </a:xfrm>
        </p:spPr>
        <p:txBody>
          <a:bodyPr>
            <a:noAutofit/>
          </a:bodyPr>
          <a:lstStyle/>
          <a:p>
            <a:pPr marL="0" indent="0">
              <a:buNone/>
            </a:pPr>
            <a:r>
              <a:rPr lang="en-GB" altLang="el-GR" sz="1900" dirty="0" smtClean="0"/>
              <a:t>The current material is available under the Creative Commons Attribution-</a:t>
            </a:r>
            <a:r>
              <a:rPr lang="en-GB" altLang="el-GR" sz="1900" dirty="0" err="1" smtClean="0"/>
              <a:t>NonCommercial</a:t>
            </a:r>
            <a:r>
              <a:rPr lang="en-GB" altLang="el-GR" sz="1900" dirty="0" smtClean="0"/>
              <a:t>-</a:t>
            </a:r>
            <a:r>
              <a:rPr lang="en-GB" altLang="el-GR" sz="1900" dirty="0" err="1" smtClean="0"/>
              <a:t>ShareAlike</a:t>
            </a:r>
            <a:r>
              <a:rPr lang="en-GB" altLang="el-GR" sz="1900" dirty="0" smtClean="0"/>
              <a:t> 4.0 International license or later International Edition.  The individual works of third parties are excluded, e.g. photographs, diagrams etc. They are contained therein and covered under their conditions of use in the section «Use of Third Parties Work Note»</a:t>
            </a:r>
            <a:r>
              <a:rPr lang="el-GR" altLang="el-GR" sz="1900" dirty="0" smtClean="0"/>
              <a:t>.</a:t>
            </a:r>
            <a:endParaRPr lang="en-GB" altLang="el-GR" sz="1900" dirty="0" smtClean="0"/>
          </a:p>
          <a:p>
            <a:pPr marL="0" indent="0">
              <a:buNone/>
            </a:pPr>
            <a:endParaRPr lang="en-GB" altLang="el-GR" sz="2400" dirty="0" smtClean="0"/>
          </a:p>
          <a:p>
            <a:pPr marL="0" indent="0">
              <a:buFont typeface="Arial" panose="020B0604020202020204" pitchFamily="34" charset="0"/>
              <a:buNone/>
            </a:pPr>
            <a:endParaRPr lang="en-GB" altLang="el-GR" sz="2000" dirty="0" smtClean="0"/>
          </a:p>
        </p:txBody>
      </p:sp>
      <p:pic>
        <p:nvPicPr>
          <p:cNvPr id="36868"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l-GR" dirty="0" smtClean="0"/>
              <a:t>[1] http://creativecommons.org/licenses/by-nc-sa/4.0/ </a:t>
            </a:r>
          </a:p>
          <a:p>
            <a:endParaRPr lang="en-GB" altLang="el-GR" dirty="0" smtClean="0"/>
          </a:p>
          <a:p>
            <a:r>
              <a:rPr lang="en-GB" altLang="el-GR" dirty="0" smtClean="0"/>
              <a:t>As Non-Commercial is defined the use that:</a:t>
            </a:r>
          </a:p>
          <a:p>
            <a:pPr marL="285750" indent="-285750">
              <a:buFont typeface="Arial" panose="020B0604020202020204" pitchFamily="34" charset="0"/>
              <a:buChar char="•"/>
            </a:pPr>
            <a:r>
              <a:rPr lang="en-GB" altLang="el-GR" dirty="0" smtClean="0"/>
              <a:t>Does not involve direct or indirect financial benefits from the use of the work for the distributor of the work and the license holder</a:t>
            </a:r>
            <a:r>
              <a:rPr lang="el-GR" altLang="el-GR" dirty="0" smtClean="0"/>
              <a:t>.</a:t>
            </a:r>
            <a:endParaRPr lang="en-GB" altLang="el-GR" dirty="0" smtClean="0"/>
          </a:p>
          <a:p>
            <a:pPr marL="285750" indent="-285750">
              <a:buFont typeface="Arial" panose="020B0604020202020204" pitchFamily="34" charset="0"/>
              <a:buChar char="•"/>
            </a:pPr>
            <a:r>
              <a:rPr lang="en-GB" altLang="el-GR" dirty="0" smtClean="0"/>
              <a:t>Does not include financial transaction as a condition for  the use or access  to the work</a:t>
            </a:r>
            <a:r>
              <a:rPr lang="el-GR" altLang="el-GR" dirty="0" smtClean="0"/>
              <a:t>.</a:t>
            </a:r>
            <a:r>
              <a:rPr lang="en-GB" altLang="el-GR" dirty="0" smtClean="0"/>
              <a:t> </a:t>
            </a:r>
          </a:p>
          <a:p>
            <a:pPr marL="285750" indent="-285750">
              <a:buFont typeface="Arial" panose="020B0604020202020204" pitchFamily="34" charset="0"/>
              <a:buChar char="•"/>
            </a:pPr>
            <a:r>
              <a:rPr lang="en-GB" altLang="el-GR" dirty="0" smtClean="0"/>
              <a:t>Does not confer to the distributor and license holder of the work  indirect financial benefit (e.g. advertisements) from the viewing of the work on website</a:t>
            </a:r>
            <a:r>
              <a:rPr lang="en-GB" altLang="el-GR" dirty="0" smtClean="0">
                <a:latin typeface="Arial" panose="020B0604020202020204" pitchFamily="34" charset="0"/>
              </a:rPr>
              <a:t> </a:t>
            </a:r>
            <a:r>
              <a:rPr lang="el-GR" altLang="el-GR" dirty="0" smtClean="0">
                <a:latin typeface="Arial" panose="020B0604020202020204" pitchFamily="34" charset="0"/>
              </a:rPr>
              <a:t>.</a:t>
            </a:r>
            <a:endParaRPr lang="en-GB" altLang="el-GR" dirty="0" smtClean="0"/>
          </a:p>
          <a:p>
            <a:pPr>
              <a:buFont typeface="Arial" panose="020B0604020202020204" pitchFamily="34" charset="0"/>
              <a:buChar char="•"/>
            </a:pPr>
            <a:endParaRPr lang="en-GB" altLang="el-GR" dirty="0" smtClean="0"/>
          </a:p>
          <a:p>
            <a:r>
              <a:rPr lang="en-GB" altLang="el-GR" dirty="0" smtClean="0"/>
              <a:t>The copyright holder may give to the license holder a separate license to use the work for commercial use, if requested. </a:t>
            </a:r>
            <a:endParaRPr lang="en-GB" altLang="el-GR" dirty="0"/>
          </a:p>
        </p:txBody>
      </p:sp>
    </p:spTree>
    <p:custDataLst>
      <p:tags r:id="rId1"/>
    </p:custDataLst>
    <p:extLst>
      <p:ext uri="{BB962C8B-B14F-4D97-AF65-F5344CB8AC3E}">
        <p14:creationId xmlns:p14="http://schemas.microsoft.com/office/powerpoint/2010/main" val="39518640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l-GR" dirty="0" smtClean="0"/>
              <a:t>Preservation Notices</a:t>
            </a:r>
          </a:p>
        </p:txBody>
      </p:sp>
      <p:sp>
        <p:nvSpPr>
          <p:cNvPr id="3" name="Content Placeholder 2"/>
          <p:cNvSpPr>
            <a:spLocks noGrp="1"/>
          </p:cNvSpPr>
          <p:nvPr>
            <p:ph idx="1"/>
          </p:nvPr>
        </p:nvSpPr>
        <p:spPr>
          <a:xfrm>
            <a:off x="463550" y="1557338"/>
            <a:ext cx="8229600" cy="4525962"/>
          </a:xfrm>
        </p:spPr>
        <p:txBody>
          <a:bodyPr>
            <a:normAutofit/>
          </a:bodyPr>
          <a:lstStyle/>
          <a:p>
            <a:pPr marL="0" indent="0">
              <a:buFont typeface="Arial" panose="020B0604020202020204" pitchFamily="34" charset="0"/>
              <a:buNone/>
            </a:pPr>
            <a:r>
              <a:rPr lang="en-GB" altLang="el-GR" sz="2400" dirty="0" smtClean="0"/>
              <a:t>Any reproduction or adaptation of the material should include: </a:t>
            </a:r>
          </a:p>
          <a:p>
            <a:pPr lvl="1">
              <a:buFont typeface="Wingdings" panose="05000000000000000000" pitchFamily="2" charset="2"/>
              <a:buChar char="§"/>
            </a:pPr>
            <a:r>
              <a:rPr lang="en-GB" altLang="el-GR" sz="2000" dirty="0" smtClean="0"/>
              <a:t>the Reference  Note</a:t>
            </a:r>
            <a:r>
              <a:rPr lang="el-GR" altLang="el-GR" sz="2000" dirty="0" smtClean="0"/>
              <a:t>,</a:t>
            </a:r>
            <a:r>
              <a:rPr lang="en-GB" altLang="el-GR" dirty="0" smtClean="0"/>
              <a:t> </a:t>
            </a:r>
            <a:endParaRPr lang="en-GB" altLang="el-GR" sz="2000" dirty="0" smtClean="0"/>
          </a:p>
          <a:p>
            <a:pPr lvl="1">
              <a:buFont typeface="Wingdings" panose="05000000000000000000" pitchFamily="2" charset="2"/>
              <a:buChar char="§"/>
            </a:pPr>
            <a:r>
              <a:rPr lang="en-GB" altLang="el-GR" sz="2000" dirty="0" smtClean="0"/>
              <a:t>the Licensing Note</a:t>
            </a:r>
            <a:r>
              <a:rPr lang="el-GR" altLang="el-GR" sz="2000" dirty="0" smtClean="0"/>
              <a:t>,</a:t>
            </a:r>
            <a:endParaRPr lang="en-GB" altLang="el-GR" sz="2000" dirty="0" smtClean="0"/>
          </a:p>
          <a:p>
            <a:pPr lvl="1">
              <a:buFont typeface="Wingdings" panose="05000000000000000000" pitchFamily="2" charset="2"/>
              <a:buChar char="§"/>
            </a:pPr>
            <a:r>
              <a:rPr lang="en-GB" altLang="el-GR" sz="2000" dirty="0" smtClean="0"/>
              <a:t>the declaration of Notices Preservation</a:t>
            </a:r>
            <a:r>
              <a:rPr lang="el-GR" altLang="el-GR" sz="2000" dirty="0" smtClean="0"/>
              <a:t>,</a:t>
            </a:r>
            <a:endParaRPr lang="en-GB" altLang="el-GR" sz="2000" dirty="0" smtClean="0"/>
          </a:p>
          <a:p>
            <a:pPr lvl="1">
              <a:buFont typeface="Wingdings" panose="05000000000000000000" pitchFamily="2" charset="2"/>
              <a:buChar char="§"/>
            </a:pPr>
            <a:r>
              <a:rPr lang="en-GB" altLang="el-GR" sz="2000" dirty="0"/>
              <a:t>the Use of Third Parties Work Note (if available</a:t>
            </a:r>
            <a:r>
              <a:rPr lang="en-GB" altLang="el-GR" sz="2000" dirty="0" smtClean="0"/>
              <a:t>), </a:t>
            </a:r>
            <a:endParaRPr lang="en-GB" altLang="el-GR" sz="2000" dirty="0"/>
          </a:p>
          <a:p>
            <a:pPr marL="0" indent="0">
              <a:buFont typeface="Arial" panose="020B0604020202020204" pitchFamily="34" charset="0"/>
              <a:buNone/>
            </a:pPr>
            <a:r>
              <a:rPr lang="en-GB" altLang="el-GR" sz="2400" dirty="0" smtClean="0"/>
              <a:t>together with the accompanied URLs.</a:t>
            </a:r>
          </a:p>
          <a:p>
            <a:pPr marL="0" indent="0"/>
            <a:endParaRPr lang="en-GB" altLang="el-GR" sz="2000" dirty="0" smtClean="0"/>
          </a:p>
        </p:txBody>
      </p:sp>
    </p:spTree>
    <p:custDataLst>
      <p:tags r:id="rId1"/>
    </p:custDataLst>
    <p:extLst>
      <p:ext uri="{BB962C8B-B14F-4D97-AF65-F5344CB8AC3E}">
        <p14:creationId xmlns:p14="http://schemas.microsoft.com/office/powerpoint/2010/main" val="400906692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(1/5)</a:t>
            </a:r>
          </a:p>
        </p:txBody>
      </p:sp>
      <p:sp>
        <p:nvSpPr>
          <p:cNvPr id="79875" name="Content Placeholder 2"/>
          <p:cNvSpPr>
            <a:spLocks noGrp="1"/>
          </p:cNvSpPr>
          <p:nvPr>
            <p:ph idx="1"/>
          </p:nvPr>
        </p:nvSpPr>
        <p:spPr/>
        <p:txBody>
          <a:bodyPr/>
          <a:lstStyle/>
          <a:p>
            <a:pPr marL="0" indent="0" eaLnBrk="1" hangingPunct="1">
              <a:buFont typeface="Arial" panose="020B0604020202020204" pitchFamily="34" charset="0"/>
              <a:buNone/>
            </a:pPr>
            <a:r>
              <a:rPr lang="en-GB" altLang="en-US" sz="2000" dirty="0" smtClean="0"/>
              <a:t>This work makes use of the following works:</a:t>
            </a:r>
          </a:p>
          <a:p>
            <a:pPr marL="0" indent="0">
              <a:buNone/>
            </a:pPr>
            <a:r>
              <a:rPr lang="en-GB" sz="2000" dirty="0" smtClean="0"/>
              <a:t>Image 1: </a:t>
            </a:r>
            <a:r>
              <a:rPr lang="en-GB" sz="2000" dirty="0" smtClean="0">
                <a:hlinkClick r:id="rId4"/>
              </a:rPr>
              <a:t>Digital Story: The Montgolfier Brothers</a:t>
            </a:r>
            <a:r>
              <a:rPr lang="en-GB" sz="2000" dirty="0" smtClean="0"/>
              <a:t>, Copyright Computer Technology Institute, </a:t>
            </a:r>
            <a:r>
              <a:rPr lang="en-GB" sz="2000" dirty="0" smtClean="0">
                <a:hlinkClick r:id="rId5"/>
              </a:rPr>
              <a:t>Creative Commons Attribution-</a:t>
            </a:r>
            <a:r>
              <a:rPr lang="en-GB" sz="2000" dirty="0" err="1" smtClean="0">
                <a:hlinkClick r:id="rId5"/>
              </a:rPr>
              <a:t>NonCommercial</a:t>
            </a:r>
            <a:r>
              <a:rPr lang="en-GB" sz="2000" dirty="0" smtClean="0">
                <a:hlinkClick r:id="rId5"/>
              </a:rPr>
              <a:t>-</a:t>
            </a:r>
            <a:r>
              <a:rPr lang="en-GB" sz="2000" dirty="0" err="1" smtClean="0">
                <a:hlinkClick r:id="rId5"/>
              </a:rPr>
              <a:t>ShareAlike</a:t>
            </a:r>
            <a:r>
              <a:rPr lang="en-GB" sz="2000" dirty="0" smtClean="0">
                <a:hlinkClick r:id="rId5"/>
              </a:rPr>
              <a:t> Greece 3.0</a:t>
            </a:r>
            <a:r>
              <a:rPr lang="en-GB" sz="2000" dirty="0" smtClean="0"/>
              <a:t>, </a:t>
            </a:r>
            <a:r>
              <a:rPr lang="en-GB" sz="2000" dirty="0" err="1" smtClean="0"/>
              <a:t>Photodentro</a:t>
            </a:r>
            <a:r>
              <a:rPr lang="en-GB" sz="2000" dirty="0" smtClean="0"/>
              <a:t>.</a:t>
            </a:r>
          </a:p>
          <a:p>
            <a:pPr marL="0" indent="0">
              <a:buNone/>
            </a:pPr>
            <a:r>
              <a:rPr lang="en-GB" sz="2000" dirty="0" smtClean="0"/>
              <a:t>Image 2: </a:t>
            </a:r>
            <a:r>
              <a:rPr lang="en-GB" sz="2000" u="sng" dirty="0" smtClean="0">
                <a:hlinkClick r:id="rId6"/>
              </a:rPr>
              <a:t>Unit 4 - Lesson 1</a:t>
            </a:r>
            <a:r>
              <a:rPr lang="en-GB" sz="2000" dirty="0" smtClean="0"/>
              <a:t> from the 6th Grade EFL </a:t>
            </a:r>
            <a:r>
              <a:rPr lang="en-GB" sz="2000" dirty="0" err="1" smtClean="0"/>
              <a:t>Texbook</a:t>
            </a:r>
            <a:r>
              <a:rPr lang="en-GB" sz="2000" dirty="0" smtClean="0"/>
              <a:t>, Copyright Computer Technology Institute, Digital School Project.</a:t>
            </a:r>
          </a:p>
          <a:p>
            <a:pPr marL="0" indent="0">
              <a:buNone/>
            </a:pPr>
            <a:r>
              <a:rPr lang="en-GB" sz="2000" dirty="0" smtClean="0"/>
              <a:t>Image 3: </a:t>
            </a:r>
            <a:r>
              <a:rPr lang="en-GB" sz="2000" dirty="0" smtClean="0">
                <a:hlinkClick r:id="rId7"/>
              </a:rPr>
              <a:t>Digital Story: The Wright Brothers</a:t>
            </a:r>
            <a:r>
              <a:rPr lang="en-GB" sz="2000" dirty="0" smtClean="0"/>
              <a:t>, Copyright Computer Technology Institute, </a:t>
            </a:r>
            <a:r>
              <a:rPr lang="en-GB" sz="2000" dirty="0" smtClean="0">
                <a:hlinkClick r:id="rId5"/>
              </a:rPr>
              <a:t>Creative Commons Attribution-</a:t>
            </a:r>
            <a:r>
              <a:rPr lang="en-GB" sz="2000" dirty="0" err="1" smtClean="0">
                <a:hlinkClick r:id="rId5"/>
              </a:rPr>
              <a:t>NonCommercial</a:t>
            </a:r>
            <a:r>
              <a:rPr lang="en-GB" sz="2000" dirty="0" smtClean="0">
                <a:hlinkClick r:id="rId5"/>
              </a:rPr>
              <a:t>-</a:t>
            </a:r>
            <a:r>
              <a:rPr lang="en-GB" sz="2000" dirty="0" err="1" smtClean="0">
                <a:hlinkClick r:id="rId5"/>
              </a:rPr>
              <a:t>ShareAlike</a:t>
            </a:r>
            <a:r>
              <a:rPr lang="en-GB" sz="2000" dirty="0" smtClean="0">
                <a:hlinkClick r:id="rId5"/>
              </a:rPr>
              <a:t> Greece 3.0</a:t>
            </a:r>
            <a:r>
              <a:rPr lang="en-GB" sz="2000" dirty="0" smtClean="0"/>
              <a:t>, </a:t>
            </a:r>
            <a:r>
              <a:rPr lang="en-GB" sz="2000" dirty="0" err="1" smtClean="0"/>
              <a:t>Photodentro</a:t>
            </a:r>
            <a:r>
              <a:rPr lang="en-GB" sz="2000" dirty="0" smtClean="0"/>
              <a:t>.</a:t>
            </a:r>
          </a:p>
          <a:p>
            <a:pPr marL="0" indent="0">
              <a:buNone/>
            </a:pPr>
            <a:r>
              <a:rPr lang="en-GB" sz="2000" dirty="0" smtClean="0"/>
              <a:t>Image 4: </a:t>
            </a:r>
            <a:r>
              <a:rPr lang="en-GB" sz="2000" u="sng" dirty="0" smtClean="0">
                <a:hlinkClick r:id="rId8"/>
              </a:rPr>
              <a:t>Unit 4 - Lesson 2</a:t>
            </a:r>
            <a:r>
              <a:rPr lang="en-GB" sz="2000" dirty="0" smtClean="0"/>
              <a:t> from the 5th Grade EFL </a:t>
            </a:r>
            <a:r>
              <a:rPr lang="en-GB" sz="2000" dirty="0" err="1" smtClean="0"/>
              <a:t>Texbook</a:t>
            </a:r>
            <a:r>
              <a:rPr lang="en-GB" sz="2000" dirty="0" smtClean="0"/>
              <a:t>, Copyright Computer Technology Institute, Digital School Project.</a:t>
            </a:r>
          </a:p>
          <a:p>
            <a:pPr marL="0" indent="0">
              <a:buNone/>
            </a:pPr>
            <a:endParaRPr lang="en-GB" sz="2000" dirty="0" smtClean="0"/>
          </a:p>
          <a:p>
            <a:pPr marL="0" indent="0" eaLnBrk="1" hangingPunct="1">
              <a:buFont typeface="Arial" panose="020B0604020202020204" pitchFamily="34" charset="0"/>
              <a:buNone/>
            </a:pPr>
            <a:endParaRPr lang="en-GB" altLang="en-US" sz="2000" dirty="0" smtClean="0"/>
          </a:p>
        </p:txBody>
      </p:sp>
    </p:spTree>
    <p:custDataLst>
      <p:tags r:id="rId1"/>
    </p:custDataLst>
    <p:extLst>
      <p:ext uri="{BB962C8B-B14F-4D97-AF65-F5344CB8AC3E}">
        <p14:creationId xmlns:p14="http://schemas.microsoft.com/office/powerpoint/2010/main" val="84110502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(2/5)</a:t>
            </a:r>
          </a:p>
        </p:txBody>
      </p:sp>
      <p:sp>
        <p:nvSpPr>
          <p:cNvPr id="79875" name="Content Placeholder 2"/>
          <p:cNvSpPr>
            <a:spLocks noGrp="1"/>
          </p:cNvSpPr>
          <p:nvPr>
            <p:ph idx="1"/>
          </p:nvPr>
        </p:nvSpPr>
        <p:spPr/>
        <p:txBody>
          <a:bodyPr/>
          <a:lstStyle/>
          <a:p>
            <a:pPr marL="0" indent="0">
              <a:buNone/>
            </a:pPr>
            <a:r>
              <a:rPr lang="en-GB" sz="2000" dirty="0"/>
              <a:t>Image 5: </a:t>
            </a:r>
            <a:r>
              <a:rPr lang="en-GB" sz="2000" dirty="0">
                <a:hlinkClick r:id="rId4"/>
              </a:rPr>
              <a:t>Digital Story: Let’s make </a:t>
            </a:r>
            <a:r>
              <a:rPr lang="en-GB" sz="2000" dirty="0" err="1">
                <a:hlinkClick r:id="rId4"/>
              </a:rPr>
              <a:t>koulouria</a:t>
            </a:r>
            <a:r>
              <a:rPr lang="en-GB" sz="2000" dirty="0"/>
              <a:t>, Copyright Computer Technology Institute, </a:t>
            </a:r>
            <a:r>
              <a:rPr lang="en-GB" sz="2000" dirty="0">
                <a:hlinkClick r:id="rId5"/>
              </a:rPr>
              <a:t>Creative Commons Attribution-</a:t>
            </a:r>
            <a:r>
              <a:rPr lang="en-GB" sz="2000" dirty="0" err="1">
                <a:hlinkClick r:id="rId5"/>
              </a:rPr>
              <a:t>NonCommercial</a:t>
            </a:r>
            <a:r>
              <a:rPr lang="en-GB" sz="2000" dirty="0">
                <a:hlinkClick r:id="rId5"/>
              </a:rPr>
              <a:t>-</a:t>
            </a:r>
            <a:r>
              <a:rPr lang="en-GB" sz="2000" dirty="0" err="1">
                <a:hlinkClick r:id="rId5"/>
              </a:rPr>
              <a:t>ShareAlike</a:t>
            </a:r>
            <a:r>
              <a:rPr lang="en-GB" sz="2000" dirty="0">
                <a:hlinkClick r:id="rId5"/>
              </a:rPr>
              <a:t> Greece 3.0</a:t>
            </a:r>
            <a:r>
              <a:rPr lang="en-GB" sz="2000" dirty="0"/>
              <a:t>, </a:t>
            </a:r>
            <a:r>
              <a:rPr lang="en-GB" sz="2000" dirty="0" err="1"/>
              <a:t>Photodentro</a:t>
            </a:r>
            <a:r>
              <a:rPr lang="en-GB" sz="2000" dirty="0"/>
              <a:t>.</a:t>
            </a:r>
          </a:p>
          <a:p>
            <a:pPr marL="0" indent="0">
              <a:buNone/>
            </a:pPr>
            <a:r>
              <a:rPr lang="en-GB" sz="2000" dirty="0"/>
              <a:t>Image 6: </a:t>
            </a:r>
            <a:r>
              <a:rPr lang="en-GB" sz="2000" dirty="0">
                <a:hlinkClick r:id="rId6"/>
              </a:rPr>
              <a:t>Digital story - To bin or not to bin</a:t>
            </a:r>
            <a:r>
              <a:rPr lang="en-GB" sz="2000" dirty="0" smtClean="0"/>
              <a:t>, </a:t>
            </a:r>
            <a:r>
              <a:rPr lang="en-GB" sz="2000" dirty="0"/>
              <a:t>Copyright Computer Technology Institute, Copyright Computer Technology Institute, </a:t>
            </a:r>
            <a:r>
              <a:rPr lang="en-GB" sz="2000" dirty="0" smtClean="0">
                <a:hlinkClick r:id="rId5"/>
              </a:rPr>
              <a:t>Creative </a:t>
            </a:r>
            <a:r>
              <a:rPr lang="en-GB" sz="2000" dirty="0">
                <a:hlinkClick r:id="rId5"/>
              </a:rPr>
              <a:t>Commons Attribution-</a:t>
            </a:r>
            <a:r>
              <a:rPr lang="en-GB" sz="2000" dirty="0" err="1">
                <a:hlinkClick r:id="rId5"/>
              </a:rPr>
              <a:t>NonCommercial</a:t>
            </a:r>
            <a:r>
              <a:rPr lang="en-GB" sz="2000" dirty="0">
                <a:hlinkClick r:id="rId5"/>
              </a:rPr>
              <a:t>-</a:t>
            </a:r>
            <a:r>
              <a:rPr lang="en-GB" sz="2000" dirty="0" err="1">
                <a:hlinkClick r:id="rId5"/>
              </a:rPr>
              <a:t>ShareAlike</a:t>
            </a:r>
            <a:r>
              <a:rPr lang="en-GB" sz="2000" dirty="0">
                <a:hlinkClick r:id="rId5"/>
              </a:rPr>
              <a:t> Greece 3.0</a:t>
            </a:r>
            <a:r>
              <a:rPr lang="en-GB" sz="2000" dirty="0"/>
              <a:t>, </a:t>
            </a:r>
            <a:r>
              <a:rPr lang="en-GB" sz="2000" dirty="0" err="1"/>
              <a:t>Photodentro</a:t>
            </a:r>
            <a:r>
              <a:rPr lang="en-GB" sz="2000" dirty="0"/>
              <a:t>.</a:t>
            </a:r>
          </a:p>
          <a:p>
            <a:pPr marL="0" indent="0">
              <a:buNone/>
            </a:pPr>
            <a:r>
              <a:rPr lang="en-GB" sz="2000" dirty="0"/>
              <a:t>Image 7: </a:t>
            </a:r>
            <a:r>
              <a:rPr lang="en-GB" sz="2000" dirty="0">
                <a:hlinkClick r:id="rId7"/>
              </a:rPr>
              <a:t>Virtual </a:t>
            </a:r>
            <a:r>
              <a:rPr lang="en-GB" sz="2000" dirty="0" smtClean="0">
                <a:hlinkClick r:id="rId7"/>
              </a:rPr>
              <a:t>Tours</a:t>
            </a:r>
            <a:r>
              <a:rPr lang="en-GB" sz="2000" dirty="0" smtClean="0"/>
              <a:t>, </a:t>
            </a:r>
            <a:r>
              <a:rPr lang="en-GB" sz="2000" dirty="0"/>
              <a:t>Copyright Computer Technology Institute, </a:t>
            </a:r>
            <a:r>
              <a:rPr lang="en-GB" sz="2000" dirty="0">
                <a:hlinkClick r:id="rId5"/>
              </a:rPr>
              <a:t>Creative Commons Attribution-</a:t>
            </a:r>
            <a:r>
              <a:rPr lang="en-GB" sz="2000" dirty="0" err="1">
                <a:hlinkClick r:id="rId5"/>
              </a:rPr>
              <a:t>NonCommercial</a:t>
            </a:r>
            <a:r>
              <a:rPr lang="en-GB" sz="2000" dirty="0">
                <a:hlinkClick r:id="rId5"/>
              </a:rPr>
              <a:t>-</a:t>
            </a:r>
            <a:r>
              <a:rPr lang="en-GB" sz="2000" dirty="0" err="1">
                <a:hlinkClick r:id="rId5"/>
              </a:rPr>
              <a:t>ShareAlike</a:t>
            </a:r>
            <a:r>
              <a:rPr lang="en-GB" sz="2000" dirty="0">
                <a:hlinkClick r:id="rId5"/>
              </a:rPr>
              <a:t> Greece 3.0</a:t>
            </a:r>
            <a:r>
              <a:rPr lang="en-GB" sz="2000" dirty="0"/>
              <a:t>, </a:t>
            </a:r>
            <a:r>
              <a:rPr lang="en-GB" sz="2000" dirty="0" err="1"/>
              <a:t>Photodentro</a:t>
            </a:r>
            <a:r>
              <a:rPr lang="en-GB" sz="2000" dirty="0"/>
              <a:t>.</a:t>
            </a:r>
          </a:p>
          <a:p>
            <a:pPr marL="0" indent="0">
              <a:buNone/>
            </a:pPr>
            <a:r>
              <a:rPr lang="en-GB" sz="2000" dirty="0"/>
              <a:t>Image 8: </a:t>
            </a:r>
            <a:r>
              <a:rPr lang="en-GB" sz="2000" dirty="0">
                <a:hlinkClick r:id="rId8"/>
              </a:rPr>
              <a:t>Virtual Tour </a:t>
            </a:r>
            <a:r>
              <a:rPr lang="en-GB" sz="2000" dirty="0" smtClean="0">
                <a:hlinkClick r:id="rId8"/>
              </a:rPr>
              <a:t>– The Sydney Opera</a:t>
            </a:r>
            <a:r>
              <a:rPr lang="en-GB" sz="2000" dirty="0" smtClean="0"/>
              <a:t>, </a:t>
            </a:r>
            <a:r>
              <a:rPr lang="en-GB" sz="2000" dirty="0"/>
              <a:t>Copyright Computer Technology </a:t>
            </a:r>
            <a:r>
              <a:rPr lang="en-GB" sz="2000" dirty="0" smtClean="0"/>
              <a:t>Institute, </a:t>
            </a:r>
            <a:r>
              <a:rPr lang="en-GB" sz="2000" dirty="0" smtClean="0">
                <a:hlinkClick r:id="rId5"/>
              </a:rPr>
              <a:t>Creative </a:t>
            </a:r>
            <a:r>
              <a:rPr lang="en-GB" sz="2000" dirty="0">
                <a:hlinkClick r:id="rId5"/>
              </a:rPr>
              <a:t>Commons Attribution-</a:t>
            </a:r>
            <a:r>
              <a:rPr lang="en-GB" sz="2000" dirty="0" err="1">
                <a:hlinkClick r:id="rId5"/>
              </a:rPr>
              <a:t>NonCommercial</a:t>
            </a:r>
            <a:r>
              <a:rPr lang="en-GB" sz="2000" dirty="0">
                <a:hlinkClick r:id="rId5"/>
              </a:rPr>
              <a:t>-</a:t>
            </a:r>
            <a:r>
              <a:rPr lang="en-GB" sz="2000" dirty="0" err="1">
                <a:hlinkClick r:id="rId5"/>
              </a:rPr>
              <a:t>ShareAlike</a:t>
            </a:r>
            <a:r>
              <a:rPr lang="en-GB" sz="2000" dirty="0">
                <a:hlinkClick r:id="rId5"/>
              </a:rPr>
              <a:t> Greece 3.0</a:t>
            </a:r>
            <a:r>
              <a:rPr lang="en-GB" sz="2000" dirty="0"/>
              <a:t>, </a:t>
            </a:r>
            <a:r>
              <a:rPr lang="en-GB" sz="2000" dirty="0" err="1"/>
              <a:t>Photodentro</a:t>
            </a:r>
            <a:r>
              <a:rPr lang="en-GB" sz="2000" dirty="0"/>
              <a:t>.</a:t>
            </a:r>
          </a:p>
          <a:p>
            <a:pPr marL="0" indent="0">
              <a:buNone/>
            </a:pPr>
            <a:endParaRPr lang="en-GB" sz="2000" dirty="0" smtClean="0"/>
          </a:p>
          <a:p>
            <a:pPr marL="0" indent="0" eaLnBrk="1" hangingPunct="1">
              <a:buFont typeface="Arial" panose="020B0604020202020204" pitchFamily="34" charset="0"/>
              <a:buNone/>
            </a:pPr>
            <a:endParaRPr lang="el-GR" altLang="en-US" sz="2000" dirty="0" smtClean="0"/>
          </a:p>
        </p:txBody>
      </p:sp>
    </p:spTree>
    <p:custDataLst>
      <p:tags r:id="rId1"/>
    </p:custDataLst>
    <p:extLst>
      <p:ext uri="{BB962C8B-B14F-4D97-AF65-F5344CB8AC3E}">
        <p14:creationId xmlns:p14="http://schemas.microsoft.com/office/powerpoint/2010/main" val="118188195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(3/5)</a:t>
            </a:r>
          </a:p>
        </p:txBody>
      </p:sp>
      <p:sp>
        <p:nvSpPr>
          <p:cNvPr id="79875" name="Content Placeholder 2"/>
          <p:cNvSpPr>
            <a:spLocks noGrp="1"/>
          </p:cNvSpPr>
          <p:nvPr>
            <p:ph idx="1"/>
          </p:nvPr>
        </p:nvSpPr>
        <p:spPr/>
        <p:txBody>
          <a:bodyPr/>
          <a:lstStyle/>
          <a:p>
            <a:pPr marL="0" indent="0">
              <a:buNone/>
            </a:pPr>
            <a:r>
              <a:rPr lang="en-GB" sz="2000" dirty="0"/>
              <a:t>Image 9: </a:t>
            </a:r>
            <a:r>
              <a:rPr lang="en-GB" sz="2000" dirty="0">
                <a:hlinkClick r:id="rId4"/>
              </a:rPr>
              <a:t>Virtual Tour - </a:t>
            </a:r>
            <a:r>
              <a:rPr lang="en-GB" sz="2000" dirty="0" smtClean="0">
                <a:hlinkClick r:id="rId4"/>
              </a:rPr>
              <a:t>Louvre Museum</a:t>
            </a:r>
            <a:r>
              <a:rPr lang="en-GB" sz="2000" dirty="0" smtClean="0"/>
              <a:t>, </a:t>
            </a:r>
            <a:r>
              <a:rPr lang="en-GB" sz="2000" dirty="0"/>
              <a:t>Copyright Computer Technology Institute, </a:t>
            </a:r>
            <a:r>
              <a:rPr lang="en-GB" sz="2000" dirty="0">
                <a:hlinkClick r:id="rId5"/>
              </a:rPr>
              <a:t>Creative Commons Attribution-</a:t>
            </a:r>
            <a:r>
              <a:rPr lang="en-GB" sz="2000" dirty="0" err="1">
                <a:hlinkClick r:id="rId5"/>
              </a:rPr>
              <a:t>NonCommercial</a:t>
            </a:r>
            <a:r>
              <a:rPr lang="en-GB" sz="2000" dirty="0">
                <a:hlinkClick r:id="rId5"/>
              </a:rPr>
              <a:t>-</a:t>
            </a:r>
            <a:r>
              <a:rPr lang="en-GB" sz="2000" dirty="0" err="1">
                <a:hlinkClick r:id="rId5"/>
              </a:rPr>
              <a:t>ShareAlike</a:t>
            </a:r>
            <a:r>
              <a:rPr lang="en-GB" sz="2000" dirty="0">
                <a:hlinkClick r:id="rId5"/>
              </a:rPr>
              <a:t> Greece 3.0</a:t>
            </a:r>
            <a:r>
              <a:rPr lang="en-GB" sz="2000" dirty="0"/>
              <a:t>, </a:t>
            </a:r>
            <a:r>
              <a:rPr lang="en-GB" sz="2000" dirty="0" err="1"/>
              <a:t>Photodentro</a:t>
            </a:r>
            <a:r>
              <a:rPr lang="en-GB" sz="2000" dirty="0"/>
              <a:t>.</a:t>
            </a:r>
          </a:p>
          <a:p>
            <a:pPr marL="0" indent="0">
              <a:buNone/>
            </a:pPr>
            <a:r>
              <a:rPr lang="en-GB" sz="2000" dirty="0"/>
              <a:t>Image 10: </a:t>
            </a:r>
            <a:r>
              <a:rPr lang="en-GB" sz="2000" dirty="0">
                <a:hlinkClick r:id="rId6"/>
              </a:rPr>
              <a:t>Virtual tour - The Tower of </a:t>
            </a:r>
            <a:r>
              <a:rPr lang="en-GB" sz="2000" dirty="0" smtClean="0">
                <a:hlinkClick r:id="rId6"/>
              </a:rPr>
              <a:t>Pisa</a:t>
            </a:r>
            <a:r>
              <a:rPr lang="en-GB" sz="2000" dirty="0" smtClean="0"/>
              <a:t>, Copyright Computer Technology Institute, </a:t>
            </a:r>
            <a:r>
              <a:rPr lang="en-GB" sz="2000" dirty="0" smtClean="0">
                <a:hlinkClick r:id="rId5"/>
              </a:rPr>
              <a:t>Creative Commons Attribution-</a:t>
            </a:r>
            <a:r>
              <a:rPr lang="en-GB" sz="2000" dirty="0" err="1" smtClean="0">
                <a:hlinkClick r:id="rId5"/>
              </a:rPr>
              <a:t>NonCommercial</a:t>
            </a:r>
            <a:r>
              <a:rPr lang="en-GB" sz="2000" dirty="0" smtClean="0">
                <a:hlinkClick r:id="rId5"/>
              </a:rPr>
              <a:t>-</a:t>
            </a:r>
            <a:r>
              <a:rPr lang="en-GB" sz="2000" dirty="0" err="1" smtClean="0">
                <a:hlinkClick r:id="rId5"/>
              </a:rPr>
              <a:t>ShareAlike</a:t>
            </a:r>
            <a:r>
              <a:rPr lang="en-GB" sz="2000" dirty="0" smtClean="0">
                <a:hlinkClick r:id="rId5"/>
              </a:rPr>
              <a:t> Greece 3.0</a:t>
            </a:r>
            <a:r>
              <a:rPr lang="en-GB" sz="2000" dirty="0" smtClean="0"/>
              <a:t>, </a:t>
            </a:r>
            <a:r>
              <a:rPr lang="en-GB" sz="2000" dirty="0" err="1" smtClean="0"/>
              <a:t>Photodentro</a:t>
            </a:r>
            <a:r>
              <a:rPr lang="en-GB" sz="2000" dirty="0" smtClean="0"/>
              <a:t>.</a:t>
            </a:r>
          </a:p>
          <a:p>
            <a:pPr marL="0" indent="0">
              <a:buNone/>
            </a:pPr>
            <a:r>
              <a:rPr lang="en-GB" sz="2000" dirty="0" smtClean="0"/>
              <a:t>Image </a:t>
            </a:r>
            <a:r>
              <a:rPr lang="en-GB" sz="2000" dirty="0"/>
              <a:t>11: </a:t>
            </a:r>
            <a:r>
              <a:rPr lang="en-GB" sz="2000" dirty="0">
                <a:hlinkClick r:id="rId7"/>
              </a:rPr>
              <a:t>Virtual Tour -</a:t>
            </a:r>
            <a:r>
              <a:rPr lang="en-GB" sz="2000" dirty="0" smtClean="0">
                <a:hlinkClick r:id="rId7"/>
              </a:rPr>
              <a:t> The Acropolis</a:t>
            </a:r>
            <a:r>
              <a:rPr lang="en-GB" sz="2000" dirty="0"/>
              <a:t>, Copyright Computer Technology Institute, </a:t>
            </a:r>
            <a:r>
              <a:rPr lang="en-GB" sz="2000" dirty="0" smtClean="0">
                <a:hlinkClick r:id="rId5"/>
              </a:rPr>
              <a:t>Creative </a:t>
            </a:r>
            <a:r>
              <a:rPr lang="en-GB" sz="2000" dirty="0">
                <a:hlinkClick r:id="rId5"/>
              </a:rPr>
              <a:t>Commons Attribution-</a:t>
            </a:r>
            <a:r>
              <a:rPr lang="en-GB" sz="2000" dirty="0" err="1">
                <a:hlinkClick r:id="rId5"/>
              </a:rPr>
              <a:t>NonCommercial</a:t>
            </a:r>
            <a:r>
              <a:rPr lang="en-GB" sz="2000" dirty="0">
                <a:hlinkClick r:id="rId5"/>
              </a:rPr>
              <a:t>-</a:t>
            </a:r>
            <a:r>
              <a:rPr lang="en-GB" sz="2000" dirty="0" err="1">
                <a:hlinkClick r:id="rId5"/>
              </a:rPr>
              <a:t>ShareAlike</a:t>
            </a:r>
            <a:r>
              <a:rPr lang="en-GB" sz="2000" dirty="0">
                <a:hlinkClick r:id="rId5"/>
              </a:rPr>
              <a:t> Greece 3.0</a:t>
            </a:r>
            <a:r>
              <a:rPr lang="en-GB" sz="2000" dirty="0"/>
              <a:t>, </a:t>
            </a:r>
            <a:r>
              <a:rPr lang="en-GB" sz="2000" dirty="0" err="1"/>
              <a:t>Photodentro</a:t>
            </a:r>
            <a:r>
              <a:rPr lang="en-GB" sz="2000" dirty="0"/>
              <a:t>.</a:t>
            </a:r>
          </a:p>
          <a:p>
            <a:pPr marL="0" indent="0">
              <a:buNone/>
            </a:pPr>
            <a:r>
              <a:rPr lang="en-GB" sz="2000" dirty="0"/>
              <a:t>Image 12: </a:t>
            </a:r>
            <a:r>
              <a:rPr lang="en-GB" sz="2000" dirty="0">
                <a:hlinkClick r:id="rId8"/>
              </a:rPr>
              <a:t>Virtual Tour </a:t>
            </a:r>
            <a:r>
              <a:rPr lang="en-GB" sz="2000" dirty="0" smtClean="0">
                <a:hlinkClick r:id="rId8"/>
              </a:rPr>
              <a:t>- The London </a:t>
            </a:r>
            <a:r>
              <a:rPr lang="en-GB" sz="2000" dirty="0">
                <a:hlinkClick r:id="rId8"/>
              </a:rPr>
              <a:t>Eye</a:t>
            </a:r>
            <a:r>
              <a:rPr lang="en-GB" sz="2000" dirty="0"/>
              <a:t>, Copyright Computer Technology Institute, </a:t>
            </a:r>
            <a:r>
              <a:rPr lang="en-GB" sz="2000" dirty="0" smtClean="0">
                <a:hlinkClick r:id="rId5"/>
              </a:rPr>
              <a:t>Creative </a:t>
            </a:r>
            <a:r>
              <a:rPr lang="en-GB" sz="2000" dirty="0">
                <a:hlinkClick r:id="rId5"/>
              </a:rPr>
              <a:t>Commons Attribution-</a:t>
            </a:r>
            <a:r>
              <a:rPr lang="en-GB" sz="2000" dirty="0" err="1">
                <a:hlinkClick r:id="rId5"/>
              </a:rPr>
              <a:t>NonCommercial</a:t>
            </a:r>
            <a:r>
              <a:rPr lang="en-GB" sz="2000" dirty="0">
                <a:hlinkClick r:id="rId5"/>
              </a:rPr>
              <a:t>-</a:t>
            </a:r>
            <a:r>
              <a:rPr lang="en-GB" sz="2000" dirty="0" err="1">
                <a:hlinkClick r:id="rId5"/>
              </a:rPr>
              <a:t>ShareAlike</a:t>
            </a:r>
            <a:r>
              <a:rPr lang="en-GB" sz="2000" dirty="0">
                <a:hlinkClick r:id="rId5"/>
              </a:rPr>
              <a:t> Greece 3.0</a:t>
            </a:r>
            <a:r>
              <a:rPr lang="en-GB" sz="2000" dirty="0"/>
              <a:t>, </a:t>
            </a:r>
            <a:r>
              <a:rPr lang="en-GB" sz="2000" dirty="0" err="1"/>
              <a:t>Photodentro</a:t>
            </a:r>
            <a:r>
              <a:rPr lang="en-GB" sz="2000" dirty="0" smtClean="0"/>
              <a:t>.</a:t>
            </a:r>
            <a:endParaRPr lang="en-GB" sz="2000" dirty="0"/>
          </a:p>
        </p:txBody>
      </p:sp>
    </p:spTree>
    <p:custDataLst>
      <p:tags r:id="rId1"/>
    </p:custDataLst>
    <p:extLst>
      <p:ext uri="{BB962C8B-B14F-4D97-AF65-F5344CB8AC3E}">
        <p14:creationId xmlns:p14="http://schemas.microsoft.com/office/powerpoint/2010/main" val="244675623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(4/5)</a:t>
            </a:r>
          </a:p>
        </p:txBody>
      </p:sp>
      <p:sp>
        <p:nvSpPr>
          <p:cNvPr id="79875" name="Content Placeholder 2"/>
          <p:cNvSpPr>
            <a:spLocks noGrp="1"/>
          </p:cNvSpPr>
          <p:nvPr>
            <p:ph idx="1"/>
          </p:nvPr>
        </p:nvSpPr>
        <p:spPr/>
        <p:txBody>
          <a:bodyPr/>
          <a:lstStyle/>
          <a:p>
            <a:pPr marL="0" indent="0">
              <a:buNone/>
            </a:pPr>
            <a:r>
              <a:rPr lang="en-GB" sz="2000" dirty="0"/>
              <a:t>Image 13: </a:t>
            </a:r>
            <a:r>
              <a:rPr lang="en-GB" sz="2000" dirty="0">
                <a:hlinkClick r:id="rId4"/>
              </a:rPr>
              <a:t>Virtual tour - </a:t>
            </a:r>
            <a:r>
              <a:rPr lang="en-GB" sz="2000" dirty="0" smtClean="0">
                <a:hlinkClick r:id="rId4"/>
              </a:rPr>
              <a:t>Epidaurus</a:t>
            </a:r>
            <a:r>
              <a:rPr lang="en-GB" sz="2000" dirty="0" smtClean="0"/>
              <a:t>, Copyright Computer Technology Institute, </a:t>
            </a:r>
            <a:r>
              <a:rPr lang="en-GB" sz="2000" dirty="0" smtClean="0">
                <a:hlinkClick r:id="rId5"/>
              </a:rPr>
              <a:t>Creative Commons Attribution-</a:t>
            </a:r>
            <a:r>
              <a:rPr lang="en-GB" sz="2000" dirty="0" err="1" smtClean="0">
                <a:hlinkClick r:id="rId5"/>
              </a:rPr>
              <a:t>NonCommercial</a:t>
            </a:r>
            <a:r>
              <a:rPr lang="en-GB" sz="2000" dirty="0" smtClean="0">
                <a:hlinkClick r:id="rId5"/>
              </a:rPr>
              <a:t>-</a:t>
            </a:r>
            <a:r>
              <a:rPr lang="en-GB" sz="2000" dirty="0" err="1" smtClean="0">
                <a:hlinkClick r:id="rId5"/>
              </a:rPr>
              <a:t>ShareAlike</a:t>
            </a:r>
            <a:r>
              <a:rPr lang="en-GB" sz="2000" dirty="0" smtClean="0">
                <a:hlinkClick r:id="rId5"/>
              </a:rPr>
              <a:t> Greece 3.0</a:t>
            </a:r>
            <a:r>
              <a:rPr lang="en-GB" sz="2000" dirty="0" smtClean="0"/>
              <a:t>, </a:t>
            </a:r>
            <a:r>
              <a:rPr lang="en-GB" sz="2000" dirty="0" err="1" smtClean="0"/>
              <a:t>Photodentro</a:t>
            </a:r>
            <a:r>
              <a:rPr lang="en-GB" sz="2000" dirty="0" smtClean="0"/>
              <a:t>.</a:t>
            </a:r>
          </a:p>
          <a:p>
            <a:pPr marL="0" indent="0">
              <a:buNone/>
            </a:pPr>
            <a:r>
              <a:rPr lang="en-GB" sz="2000" dirty="0" smtClean="0"/>
              <a:t>Image </a:t>
            </a:r>
            <a:r>
              <a:rPr lang="en-GB" sz="2000" dirty="0"/>
              <a:t>14: </a:t>
            </a:r>
            <a:r>
              <a:rPr lang="en-GB" sz="2000" dirty="0">
                <a:hlinkClick r:id="rId6"/>
              </a:rPr>
              <a:t>Virtual Tour </a:t>
            </a:r>
            <a:r>
              <a:rPr lang="en-GB" sz="2000" dirty="0" smtClean="0">
                <a:hlinkClick r:id="rId6"/>
              </a:rPr>
              <a:t>– The Tower </a:t>
            </a:r>
            <a:r>
              <a:rPr lang="en-GB" sz="2000" dirty="0">
                <a:hlinkClick r:id="rId6"/>
              </a:rPr>
              <a:t>of London</a:t>
            </a:r>
            <a:r>
              <a:rPr lang="en-GB" sz="2000" dirty="0"/>
              <a:t>, Copyright Computer Technology </a:t>
            </a:r>
            <a:r>
              <a:rPr lang="en-GB" sz="2000" dirty="0" smtClean="0"/>
              <a:t>Institute, </a:t>
            </a:r>
            <a:r>
              <a:rPr lang="en-GB" sz="2000" dirty="0" smtClean="0">
                <a:hlinkClick r:id="rId5"/>
              </a:rPr>
              <a:t>Creative </a:t>
            </a:r>
            <a:r>
              <a:rPr lang="en-GB" sz="2000" dirty="0">
                <a:hlinkClick r:id="rId5"/>
              </a:rPr>
              <a:t>Commons Attribution-</a:t>
            </a:r>
            <a:r>
              <a:rPr lang="en-GB" sz="2000" dirty="0" err="1">
                <a:hlinkClick r:id="rId5"/>
              </a:rPr>
              <a:t>NonCommercial</a:t>
            </a:r>
            <a:r>
              <a:rPr lang="en-GB" sz="2000" dirty="0">
                <a:hlinkClick r:id="rId5"/>
              </a:rPr>
              <a:t>-</a:t>
            </a:r>
            <a:r>
              <a:rPr lang="en-GB" sz="2000" dirty="0" err="1">
                <a:hlinkClick r:id="rId5"/>
              </a:rPr>
              <a:t>ShareAlike</a:t>
            </a:r>
            <a:r>
              <a:rPr lang="en-GB" sz="2000" dirty="0">
                <a:hlinkClick r:id="rId5"/>
              </a:rPr>
              <a:t> Greece 3.0</a:t>
            </a:r>
            <a:r>
              <a:rPr lang="en-GB" sz="2000" dirty="0"/>
              <a:t>, </a:t>
            </a:r>
            <a:r>
              <a:rPr lang="en-GB" sz="2000" dirty="0" err="1"/>
              <a:t>Photodentro</a:t>
            </a:r>
            <a:r>
              <a:rPr lang="en-GB" sz="2000" dirty="0" smtClean="0"/>
              <a:t>.</a:t>
            </a:r>
            <a:endParaRPr lang="en-GB" sz="2000" dirty="0"/>
          </a:p>
          <a:p>
            <a:pPr marL="0" indent="0">
              <a:buNone/>
            </a:pPr>
            <a:r>
              <a:rPr lang="en-GB" sz="2000" dirty="0" smtClean="0"/>
              <a:t>Image </a:t>
            </a:r>
            <a:r>
              <a:rPr lang="en-GB" sz="2000" dirty="0"/>
              <a:t>15: </a:t>
            </a:r>
            <a:r>
              <a:rPr lang="en-GB" sz="2000" u="sng" dirty="0">
                <a:hlinkClick r:id="rId7"/>
              </a:rPr>
              <a:t>Song - The little Drummer Boy</a:t>
            </a:r>
            <a:r>
              <a:rPr lang="en-GB" sz="2000" dirty="0"/>
              <a:t>, Copyright Computer Technology Institute, Creative Commons Attribution-</a:t>
            </a:r>
            <a:r>
              <a:rPr lang="en-GB" sz="2000" dirty="0" err="1"/>
              <a:t>NonCommercial</a:t>
            </a:r>
            <a:r>
              <a:rPr lang="en-GB" sz="2000" dirty="0"/>
              <a:t>-</a:t>
            </a:r>
            <a:r>
              <a:rPr lang="en-GB" sz="2000" dirty="0" err="1"/>
              <a:t>ShareAlike</a:t>
            </a:r>
            <a:r>
              <a:rPr lang="en-GB" sz="2000" dirty="0"/>
              <a:t> Greece 3.0, </a:t>
            </a:r>
            <a:r>
              <a:rPr lang="en-GB" sz="2000" dirty="0" err="1"/>
              <a:t>Photodentro</a:t>
            </a:r>
            <a:r>
              <a:rPr lang="en-GB" sz="2000" dirty="0"/>
              <a:t>.</a:t>
            </a:r>
          </a:p>
          <a:p>
            <a:pPr marL="0" indent="0">
              <a:buNone/>
            </a:pPr>
            <a:r>
              <a:rPr lang="en-GB" sz="2000" dirty="0" smtClean="0"/>
              <a:t>Image </a:t>
            </a:r>
            <a:r>
              <a:rPr lang="en-GB" sz="2000" dirty="0"/>
              <a:t>16: </a:t>
            </a:r>
            <a:r>
              <a:rPr lang="en-GB" sz="2000" u="sng" dirty="0">
                <a:hlinkClick r:id="rId8"/>
              </a:rPr>
              <a:t>Song - Ten little pumpkins</a:t>
            </a:r>
            <a:r>
              <a:rPr lang="en-GB" sz="2000" dirty="0"/>
              <a:t>, Copyright Computer Technology Institute, Creative Commons Attribution-</a:t>
            </a:r>
            <a:r>
              <a:rPr lang="en-GB" sz="2000" dirty="0" err="1"/>
              <a:t>NonCommercial</a:t>
            </a:r>
            <a:r>
              <a:rPr lang="en-GB" sz="2000" dirty="0"/>
              <a:t>-</a:t>
            </a:r>
            <a:r>
              <a:rPr lang="en-GB" sz="2000" dirty="0" err="1"/>
              <a:t>ShareAlike</a:t>
            </a:r>
            <a:r>
              <a:rPr lang="en-GB" sz="2000" dirty="0"/>
              <a:t> Greece 3.0, </a:t>
            </a:r>
            <a:r>
              <a:rPr lang="en-GB" sz="2000" dirty="0" err="1"/>
              <a:t>Photodentro</a:t>
            </a:r>
            <a:r>
              <a:rPr lang="en-GB" sz="2000" dirty="0" smtClean="0"/>
              <a:t>.</a:t>
            </a:r>
          </a:p>
          <a:p>
            <a:pPr marL="0" indent="0" eaLnBrk="1" hangingPunct="1">
              <a:buFont typeface="Arial" panose="020B0604020202020204" pitchFamily="34" charset="0"/>
              <a:buNone/>
            </a:pPr>
            <a:endParaRPr lang="el-GR" altLang="en-US" sz="2000" dirty="0" smtClean="0"/>
          </a:p>
        </p:txBody>
      </p:sp>
    </p:spTree>
    <p:custDataLst>
      <p:tags r:id="rId1"/>
    </p:custDataLst>
    <p:extLst>
      <p:ext uri="{BB962C8B-B14F-4D97-AF65-F5344CB8AC3E}">
        <p14:creationId xmlns:p14="http://schemas.microsoft.com/office/powerpoint/2010/main" val="287907782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(5/5)</a:t>
            </a:r>
          </a:p>
        </p:txBody>
      </p:sp>
      <p:sp>
        <p:nvSpPr>
          <p:cNvPr id="79875" name="Content Placeholder 2"/>
          <p:cNvSpPr>
            <a:spLocks noGrp="1"/>
          </p:cNvSpPr>
          <p:nvPr>
            <p:ph idx="1"/>
          </p:nvPr>
        </p:nvSpPr>
        <p:spPr/>
        <p:txBody>
          <a:bodyPr/>
          <a:lstStyle/>
          <a:p>
            <a:pPr marL="0" indent="0">
              <a:buNone/>
            </a:pPr>
            <a:r>
              <a:rPr lang="en-GB" sz="2000" dirty="0"/>
              <a:t>Image 17: </a:t>
            </a:r>
            <a:r>
              <a:rPr lang="en-GB" sz="2000" u="sng" dirty="0">
                <a:hlinkClick r:id="rId4"/>
              </a:rPr>
              <a:t>Song - Mother's care</a:t>
            </a:r>
            <a:r>
              <a:rPr lang="en-GB" sz="2000" dirty="0"/>
              <a:t>, Copyright Computer Technology Institute, </a:t>
            </a:r>
            <a:r>
              <a:rPr lang="en-GB" sz="2000" dirty="0">
                <a:hlinkClick r:id="rId5"/>
              </a:rPr>
              <a:t>Creative Commons Attribution-</a:t>
            </a:r>
            <a:r>
              <a:rPr lang="en-GB" sz="2000" dirty="0" err="1">
                <a:hlinkClick r:id="rId5"/>
              </a:rPr>
              <a:t>NonCommercial</a:t>
            </a:r>
            <a:r>
              <a:rPr lang="en-GB" sz="2000" dirty="0">
                <a:hlinkClick r:id="rId5"/>
              </a:rPr>
              <a:t>-</a:t>
            </a:r>
            <a:r>
              <a:rPr lang="en-GB" sz="2000" dirty="0" err="1">
                <a:hlinkClick r:id="rId5"/>
              </a:rPr>
              <a:t>ShareAlike</a:t>
            </a:r>
            <a:r>
              <a:rPr lang="en-GB" sz="2000" dirty="0">
                <a:hlinkClick r:id="rId5"/>
              </a:rPr>
              <a:t> Greece 3.0</a:t>
            </a:r>
            <a:r>
              <a:rPr lang="en-GB" sz="2000" dirty="0"/>
              <a:t>, </a:t>
            </a:r>
            <a:r>
              <a:rPr lang="en-GB" sz="2000" dirty="0" err="1"/>
              <a:t>Photodentro</a:t>
            </a:r>
            <a:r>
              <a:rPr lang="en-GB" sz="2000" dirty="0"/>
              <a:t>.</a:t>
            </a:r>
          </a:p>
          <a:p>
            <a:pPr marL="0" indent="0">
              <a:buNone/>
            </a:pPr>
            <a:endParaRPr lang="el-GR" altLang="en-US" sz="2000" dirty="0" smtClean="0"/>
          </a:p>
        </p:txBody>
      </p:sp>
    </p:spTree>
    <p:custDataLst>
      <p:tags r:id="rId1"/>
    </p:custDataLst>
    <p:extLst>
      <p:ext uri="{BB962C8B-B14F-4D97-AF65-F5344CB8AC3E}">
        <p14:creationId xmlns:p14="http://schemas.microsoft.com/office/powerpoint/2010/main" val="126612345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dirty="0"/>
              <a:t>Digital stories </a:t>
            </a:r>
          </a:p>
        </p:txBody>
      </p:sp>
      <p:sp>
        <p:nvSpPr>
          <p:cNvPr id="5" name="Θέση περιεχομένου 4"/>
          <p:cNvSpPr>
            <a:spLocks noGrp="1"/>
          </p:cNvSpPr>
          <p:nvPr>
            <p:ph idx="1"/>
          </p:nvPr>
        </p:nvSpPr>
        <p:spPr/>
        <p:txBody>
          <a:bodyPr/>
          <a:lstStyle/>
          <a:p>
            <a:r>
              <a:rPr lang="en-GB" sz="2800" dirty="0" smtClean="0"/>
              <a:t>Digital narratives of the reading </a:t>
            </a:r>
            <a:r>
              <a:rPr lang="en-GB" sz="2800" dirty="0" smtClean="0"/>
              <a:t>texts. </a:t>
            </a:r>
            <a:endParaRPr lang="en-GB" sz="2800" dirty="0" smtClean="0"/>
          </a:p>
          <a:p>
            <a:r>
              <a:rPr lang="en-GB" sz="2800" dirty="0" smtClean="0"/>
              <a:t>Visualization through pictures, copyright free videos, music and narration in the form of a </a:t>
            </a:r>
            <a:r>
              <a:rPr lang="en-GB" sz="2800" dirty="0" smtClean="0"/>
              <a:t>video.</a:t>
            </a:r>
            <a:endParaRPr lang="en-GB" sz="2800" dirty="0" smtClean="0"/>
          </a:p>
          <a:p>
            <a:r>
              <a:rPr lang="en-GB" sz="2800" dirty="0" smtClean="0"/>
              <a:t>They are not accompanied by </a:t>
            </a:r>
            <a:r>
              <a:rPr lang="en-GB" sz="2800" dirty="0" smtClean="0"/>
              <a:t>activities.</a:t>
            </a:r>
            <a:endParaRPr lang="en-GB" sz="2800" dirty="0" smtClean="0"/>
          </a:p>
          <a:p>
            <a:r>
              <a:rPr lang="en-GB" sz="2800" dirty="0" smtClean="0"/>
              <a:t>Their aim is to familiarize students with specific (especially difficult) </a:t>
            </a:r>
            <a:r>
              <a:rPr lang="en-GB" sz="2800" dirty="0" smtClean="0"/>
              <a:t>texts.</a:t>
            </a:r>
            <a:endParaRPr lang="en-GB" sz="2800" dirty="0" smtClean="0"/>
          </a:p>
          <a:p>
            <a:endParaRPr lang="en-GB" sz="2800" dirty="0"/>
          </a:p>
        </p:txBody>
      </p:sp>
    </p:spTree>
    <p:extLst>
      <p:ext uri="{BB962C8B-B14F-4D97-AF65-F5344CB8AC3E}">
        <p14:creationId xmlns:p14="http://schemas.microsoft.com/office/powerpoint/2010/main" val="73573640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a:t>Digital Stories </a:t>
            </a:r>
            <a:r>
              <a:rPr lang="en-GB" dirty="0" smtClean="0"/>
              <a:t>for Primary School (1/2)</a:t>
            </a:r>
            <a:endParaRPr lang="en-GB" dirty="0"/>
          </a:p>
        </p:txBody>
      </p:sp>
      <p:sp>
        <p:nvSpPr>
          <p:cNvPr id="4" name="Θέση περιεχομένου 3"/>
          <p:cNvSpPr>
            <a:spLocks noGrp="1"/>
          </p:cNvSpPr>
          <p:nvPr>
            <p:ph sz="half" idx="1"/>
          </p:nvPr>
        </p:nvSpPr>
        <p:spPr>
          <a:xfrm>
            <a:off x="457200" y="1600200"/>
            <a:ext cx="4038600" cy="4637112"/>
          </a:xfrm>
        </p:spPr>
        <p:txBody>
          <a:bodyPr/>
          <a:lstStyle/>
          <a:p>
            <a:pPr marL="0" indent="0">
              <a:spcBef>
                <a:spcPts val="600"/>
              </a:spcBef>
              <a:buFont typeface="Arial" charset="0"/>
              <a:buNone/>
              <a:defRPr/>
            </a:pPr>
            <a:r>
              <a:rPr lang="en-GB" b="1" dirty="0" smtClean="0"/>
              <a:t>4th Grade:</a:t>
            </a:r>
            <a:endParaRPr lang="el-GR" b="1" dirty="0"/>
          </a:p>
          <a:p>
            <a:pPr>
              <a:spcBef>
                <a:spcPts val="600"/>
              </a:spcBef>
              <a:buFont typeface="Arial" charset="0"/>
              <a:buChar char="•"/>
              <a:defRPr/>
            </a:pPr>
            <a:r>
              <a:rPr lang="en-US" dirty="0"/>
              <a:t>My </a:t>
            </a:r>
            <a:r>
              <a:rPr lang="en-US" dirty="0" smtClean="0"/>
              <a:t>day,</a:t>
            </a:r>
            <a:endParaRPr lang="en-US" dirty="0"/>
          </a:p>
          <a:p>
            <a:pPr>
              <a:spcBef>
                <a:spcPts val="600"/>
              </a:spcBef>
              <a:buFont typeface="Arial" charset="0"/>
              <a:buChar char="•"/>
              <a:defRPr/>
            </a:pPr>
            <a:r>
              <a:rPr lang="en-US" dirty="0" smtClean="0"/>
              <a:t>Halloween.</a:t>
            </a:r>
            <a:endParaRPr lang="en-US" b="1" dirty="0"/>
          </a:p>
          <a:p>
            <a:pPr marL="0" indent="0">
              <a:spcBef>
                <a:spcPts val="1200"/>
              </a:spcBef>
              <a:buFont typeface="Arial" charset="0"/>
              <a:buNone/>
              <a:defRPr/>
            </a:pPr>
            <a:r>
              <a:rPr lang="en-GB" b="1" dirty="0" smtClean="0"/>
              <a:t>5th Grade:</a:t>
            </a:r>
            <a:endParaRPr lang="el-GR" dirty="0"/>
          </a:p>
          <a:p>
            <a:pPr>
              <a:spcBef>
                <a:spcPts val="600"/>
              </a:spcBef>
              <a:buFont typeface="Arial" charset="0"/>
              <a:buChar char="•"/>
              <a:defRPr/>
            </a:pPr>
            <a:r>
              <a:rPr lang="en-US" dirty="0"/>
              <a:t>British Isles (U1L3</a:t>
            </a:r>
            <a:r>
              <a:rPr lang="en-US" dirty="0" smtClean="0"/>
              <a:t>),</a:t>
            </a:r>
            <a:endParaRPr lang="el-GR" dirty="0"/>
          </a:p>
          <a:p>
            <a:pPr>
              <a:spcBef>
                <a:spcPts val="600"/>
              </a:spcBef>
              <a:buFont typeface="Arial" charset="0"/>
              <a:buChar char="•"/>
              <a:defRPr/>
            </a:pPr>
            <a:r>
              <a:rPr lang="en-US" dirty="0"/>
              <a:t>Dolphin Therapy (U4L1</a:t>
            </a:r>
            <a:r>
              <a:rPr lang="en-US" dirty="0" smtClean="0"/>
              <a:t>),</a:t>
            </a:r>
            <a:endParaRPr lang="el-GR" dirty="0"/>
          </a:p>
          <a:p>
            <a:pPr>
              <a:spcBef>
                <a:spcPts val="600"/>
              </a:spcBef>
              <a:buFont typeface="Arial" charset="0"/>
              <a:buChar char="•"/>
              <a:defRPr/>
            </a:pPr>
            <a:r>
              <a:rPr lang="en-US" dirty="0"/>
              <a:t>Mediterranean Forests (U5L2</a:t>
            </a:r>
            <a:r>
              <a:rPr lang="en-US" dirty="0" smtClean="0"/>
              <a:t>),</a:t>
            </a:r>
          </a:p>
          <a:p>
            <a:pPr>
              <a:spcBef>
                <a:spcPts val="600"/>
              </a:spcBef>
              <a:buFont typeface="Arial" charset="0"/>
              <a:buChar char="•"/>
              <a:defRPr/>
            </a:pPr>
            <a:r>
              <a:rPr lang="en-US" dirty="0"/>
              <a:t>Little explorers (U5L3</a:t>
            </a:r>
            <a:r>
              <a:rPr lang="en-US" dirty="0" smtClean="0"/>
              <a:t>),</a:t>
            </a:r>
            <a:endParaRPr lang="el-GR" dirty="0"/>
          </a:p>
          <a:p>
            <a:pPr marL="0" indent="0">
              <a:spcBef>
                <a:spcPts val="600"/>
              </a:spcBef>
              <a:buNone/>
              <a:defRPr/>
            </a:pPr>
            <a:endParaRPr lang="el-GR" dirty="0"/>
          </a:p>
          <a:p>
            <a:pPr>
              <a:spcBef>
                <a:spcPts val="600"/>
              </a:spcBef>
              <a:buFont typeface="Arial" charset="0"/>
              <a:buChar char="•"/>
              <a:defRPr/>
            </a:pPr>
            <a:endParaRPr lang="el-GR" dirty="0"/>
          </a:p>
          <a:p>
            <a:pPr>
              <a:spcBef>
                <a:spcPts val="600"/>
              </a:spcBef>
            </a:pPr>
            <a:endParaRPr lang="en-GB" dirty="0"/>
          </a:p>
        </p:txBody>
      </p:sp>
      <p:sp>
        <p:nvSpPr>
          <p:cNvPr id="5" name="Θέση περιεχομένου 4"/>
          <p:cNvSpPr>
            <a:spLocks noGrp="1"/>
          </p:cNvSpPr>
          <p:nvPr>
            <p:ph sz="half" idx="2"/>
          </p:nvPr>
        </p:nvSpPr>
        <p:spPr/>
        <p:txBody>
          <a:bodyPr/>
          <a:lstStyle/>
          <a:p>
            <a:pPr>
              <a:spcBef>
                <a:spcPts val="600"/>
              </a:spcBef>
              <a:buFont typeface="Arial" charset="0"/>
              <a:buChar char="•"/>
              <a:defRPr/>
            </a:pPr>
            <a:r>
              <a:rPr lang="en-GB" dirty="0" err="1" smtClean="0"/>
              <a:t>Guiness</a:t>
            </a:r>
            <a:r>
              <a:rPr lang="en-GB" dirty="0" smtClean="0"/>
              <a:t> World Record (U6L2).</a:t>
            </a:r>
          </a:p>
          <a:p>
            <a:pPr>
              <a:spcBef>
                <a:spcPts val="600"/>
              </a:spcBef>
              <a:buFont typeface="Arial" charset="0"/>
              <a:buChar char="•"/>
              <a:defRPr/>
            </a:pPr>
            <a:r>
              <a:rPr lang="en-GB" dirty="0" smtClean="0"/>
              <a:t>El Greco (U7L1),</a:t>
            </a:r>
          </a:p>
          <a:p>
            <a:pPr>
              <a:spcBef>
                <a:spcPts val="600"/>
              </a:spcBef>
              <a:buFont typeface="Arial" charset="0"/>
              <a:buChar char="•"/>
              <a:defRPr/>
            </a:pPr>
            <a:r>
              <a:rPr lang="en-GB" dirty="0" smtClean="0"/>
              <a:t>Shakespeare (U7L1),</a:t>
            </a:r>
          </a:p>
          <a:p>
            <a:pPr marL="360363">
              <a:spcBef>
                <a:spcPts val="600"/>
              </a:spcBef>
              <a:buFont typeface="Arial" charset="0"/>
              <a:buChar char="•"/>
              <a:defRPr/>
            </a:pPr>
            <a:r>
              <a:rPr lang="en-GB" dirty="0" smtClean="0"/>
              <a:t>Easter Day Norway (U8L3), </a:t>
            </a:r>
          </a:p>
          <a:p>
            <a:pPr marL="360363">
              <a:spcBef>
                <a:spcPts val="600"/>
              </a:spcBef>
              <a:buFont typeface="Arial" charset="0"/>
              <a:buChar char="•"/>
              <a:defRPr/>
            </a:pPr>
            <a:r>
              <a:rPr lang="en-GB" dirty="0" smtClean="0"/>
              <a:t>Easter Day Mexico (U8L3),</a:t>
            </a:r>
          </a:p>
          <a:p>
            <a:pPr marL="360363">
              <a:spcBef>
                <a:spcPts val="600"/>
              </a:spcBef>
              <a:buFont typeface="Arial" charset="0"/>
              <a:buChar char="•"/>
              <a:defRPr/>
            </a:pPr>
            <a:r>
              <a:rPr lang="en-GB" dirty="0" smtClean="0"/>
              <a:t>A Story about Gorillas (U9L1).</a:t>
            </a:r>
            <a:endParaRPr lang="en-GB" dirty="0"/>
          </a:p>
        </p:txBody>
      </p:sp>
    </p:spTree>
    <p:extLst>
      <p:ext uri="{BB962C8B-B14F-4D97-AF65-F5344CB8AC3E}">
        <p14:creationId xmlns:p14="http://schemas.microsoft.com/office/powerpoint/2010/main" val="360609745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a:t>Digital Stories for Primary School </a:t>
            </a:r>
            <a:r>
              <a:rPr lang="en-GB" dirty="0" smtClean="0"/>
              <a:t>(2/2</a:t>
            </a:r>
            <a:r>
              <a:rPr lang="en-GB" dirty="0"/>
              <a:t>)</a:t>
            </a:r>
          </a:p>
        </p:txBody>
      </p:sp>
      <p:sp>
        <p:nvSpPr>
          <p:cNvPr id="3" name="Θέση περιεχομένου 2"/>
          <p:cNvSpPr>
            <a:spLocks noGrp="1"/>
          </p:cNvSpPr>
          <p:nvPr>
            <p:ph sz="half" idx="1"/>
          </p:nvPr>
        </p:nvSpPr>
        <p:spPr/>
        <p:txBody>
          <a:bodyPr/>
          <a:lstStyle/>
          <a:p>
            <a:pPr marL="0" indent="0">
              <a:buFont typeface="Arial" charset="0"/>
              <a:buNone/>
              <a:defRPr/>
            </a:pPr>
            <a:r>
              <a:rPr lang="en-GB" b="1" dirty="0" smtClean="0"/>
              <a:t>6th Grade:</a:t>
            </a:r>
            <a:endParaRPr lang="el-GR" dirty="0"/>
          </a:p>
          <a:p>
            <a:pPr marL="446088">
              <a:buFont typeface="Arial" charset="0"/>
              <a:buChar char="•"/>
              <a:defRPr/>
            </a:pPr>
            <a:r>
              <a:rPr lang="en-US" dirty="0"/>
              <a:t>My name is Gwen (U1L3</a:t>
            </a:r>
            <a:r>
              <a:rPr lang="en-US" dirty="0" smtClean="0"/>
              <a:t>),</a:t>
            </a:r>
            <a:endParaRPr lang="el-GR" dirty="0"/>
          </a:p>
          <a:p>
            <a:pPr marL="446088">
              <a:buFont typeface="Arial" charset="0"/>
              <a:buChar char="•"/>
              <a:defRPr/>
            </a:pPr>
            <a:r>
              <a:rPr lang="en-US" dirty="0"/>
              <a:t>Fairies (U3L1</a:t>
            </a:r>
            <a:r>
              <a:rPr lang="en-US" dirty="0" smtClean="0"/>
              <a:t>),</a:t>
            </a:r>
            <a:endParaRPr lang="el-GR" dirty="0"/>
          </a:p>
          <a:p>
            <a:pPr marL="446088">
              <a:buFont typeface="Arial" charset="0"/>
              <a:buChar char="•"/>
              <a:defRPr/>
            </a:pPr>
            <a:r>
              <a:rPr lang="en-US" dirty="0"/>
              <a:t>The 50 Cent Piece (U3L2</a:t>
            </a:r>
            <a:r>
              <a:rPr lang="en-US" dirty="0" smtClean="0"/>
              <a:t>),</a:t>
            </a:r>
            <a:endParaRPr lang="el-GR" dirty="0"/>
          </a:p>
          <a:p>
            <a:pPr marL="446088">
              <a:buFont typeface="Arial" charset="0"/>
              <a:buChar char="•"/>
              <a:defRPr/>
            </a:pPr>
            <a:r>
              <a:rPr lang="en-US" dirty="0"/>
              <a:t>Wright Brothers (U4L1</a:t>
            </a:r>
            <a:r>
              <a:rPr lang="en-US" dirty="0" smtClean="0"/>
              <a:t>),</a:t>
            </a:r>
            <a:endParaRPr lang="el-GR" dirty="0"/>
          </a:p>
          <a:p>
            <a:pPr marL="446088">
              <a:buFont typeface="Arial" charset="0"/>
              <a:buChar char="•"/>
              <a:defRPr/>
            </a:pPr>
            <a:r>
              <a:rPr lang="en-US" dirty="0"/>
              <a:t>Types of planes (U4L2</a:t>
            </a:r>
            <a:r>
              <a:rPr lang="en-US" dirty="0" smtClean="0"/>
              <a:t>),</a:t>
            </a:r>
            <a:endParaRPr lang="el-GR" dirty="0"/>
          </a:p>
          <a:p>
            <a:endParaRPr lang="en-GB" dirty="0"/>
          </a:p>
        </p:txBody>
      </p:sp>
      <p:sp>
        <p:nvSpPr>
          <p:cNvPr id="4" name="Θέση περιεχομένου 3"/>
          <p:cNvSpPr>
            <a:spLocks noGrp="1"/>
          </p:cNvSpPr>
          <p:nvPr>
            <p:ph sz="half" idx="2"/>
          </p:nvPr>
        </p:nvSpPr>
        <p:spPr/>
        <p:txBody>
          <a:bodyPr/>
          <a:lstStyle/>
          <a:p>
            <a:pPr marL="446088">
              <a:buFont typeface="Arial" charset="0"/>
              <a:buChar char="•"/>
              <a:defRPr/>
            </a:pPr>
            <a:r>
              <a:rPr lang="en-GB" dirty="0" smtClean="0"/>
              <a:t>Montgolfier Brothers (U4L3),</a:t>
            </a:r>
          </a:p>
          <a:p>
            <a:pPr marL="446088">
              <a:buFont typeface="Arial" charset="0"/>
              <a:buChar char="•"/>
              <a:defRPr/>
            </a:pPr>
            <a:r>
              <a:rPr lang="en-GB" dirty="0" smtClean="0"/>
              <a:t>Ian the </a:t>
            </a:r>
            <a:r>
              <a:rPr lang="en-GB" dirty="0" err="1" smtClean="0"/>
              <a:t>Thorpedo</a:t>
            </a:r>
            <a:r>
              <a:rPr lang="en-GB" dirty="0" smtClean="0"/>
              <a:t> (U7L1).</a:t>
            </a:r>
            <a:endParaRPr lang="en-GB" dirty="0"/>
          </a:p>
        </p:txBody>
      </p:sp>
    </p:spTree>
    <p:extLst>
      <p:ext uri="{BB962C8B-B14F-4D97-AF65-F5344CB8AC3E}">
        <p14:creationId xmlns:p14="http://schemas.microsoft.com/office/powerpoint/2010/main" val="183926192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normAutofit fontScale="90000"/>
          </a:bodyPr>
          <a:lstStyle/>
          <a:p>
            <a:r>
              <a:rPr lang="en-GB" dirty="0" smtClean="0"/>
              <a:t>Digital Story: </a:t>
            </a:r>
            <a:r>
              <a:rPr lang="en-GB" dirty="0"/>
              <a:t>The Montgolfier Brothers</a:t>
            </a:r>
          </a:p>
        </p:txBody>
      </p:sp>
      <p:pic>
        <p:nvPicPr>
          <p:cNvPr id="10" name="Picture 2" descr="The Montgolfier Brothers Screenshot.">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1182091" y="1557338"/>
            <a:ext cx="6792518"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5"/>
          <p:cNvSpPr txBox="1">
            <a:spLocks noChangeArrowheads="1"/>
          </p:cNvSpPr>
          <p:nvPr/>
        </p:nvSpPr>
        <p:spPr bwMode="auto">
          <a:xfrm>
            <a:off x="683568" y="5651500"/>
            <a:ext cx="63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[1]</a:t>
            </a:r>
            <a:endParaRPr lang="en-GB" altLang="en-US" b="1" dirty="0">
              <a:latin typeface="+mj-lt"/>
            </a:endParaRPr>
          </a:p>
        </p:txBody>
      </p:sp>
    </p:spTree>
    <p:custDataLst>
      <p:tags r:id="rId1"/>
    </p:custDataLst>
    <p:extLst>
      <p:ext uri="{BB962C8B-B14F-4D97-AF65-F5344CB8AC3E}">
        <p14:creationId xmlns:p14="http://schemas.microsoft.com/office/powerpoint/2010/main" val="210158224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lstStyle/>
          <a:p>
            <a:r>
              <a:rPr lang="en-GB" dirty="0"/>
              <a:t>Digital Story: The Wright Brothers</a:t>
            </a:r>
          </a:p>
        </p:txBody>
      </p:sp>
      <p:sp>
        <p:nvSpPr>
          <p:cNvPr id="9" name="Θέση κειμένου 8"/>
          <p:cNvSpPr>
            <a:spLocks noGrp="1"/>
          </p:cNvSpPr>
          <p:nvPr>
            <p:ph type="body" idx="1"/>
          </p:nvPr>
        </p:nvSpPr>
        <p:spPr/>
        <p:txBody>
          <a:bodyPr/>
          <a:lstStyle/>
          <a:p>
            <a:r>
              <a:rPr lang="en-GB" dirty="0" smtClean="0"/>
              <a:t>Textbook</a:t>
            </a:r>
            <a:endParaRPr lang="en-GB" dirty="0"/>
          </a:p>
        </p:txBody>
      </p:sp>
      <p:pic>
        <p:nvPicPr>
          <p:cNvPr id="13" name="Picture 2" descr="The Wright Brothers from the EFL Textbook."/>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 y="2492216"/>
            <a:ext cx="4040188" cy="33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5"/>
          <p:cNvSpPr txBox="1">
            <a:spLocks noChangeArrowheads="1"/>
          </p:cNvSpPr>
          <p:nvPr/>
        </p:nvSpPr>
        <p:spPr bwMode="auto">
          <a:xfrm>
            <a:off x="457200" y="5800744"/>
            <a:ext cx="63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[2]</a:t>
            </a:r>
            <a:endParaRPr lang="en-GB" altLang="en-US" b="1" dirty="0">
              <a:latin typeface="+mj-lt"/>
            </a:endParaRPr>
          </a:p>
        </p:txBody>
      </p:sp>
      <p:sp>
        <p:nvSpPr>
          <p:cNvPr id="11" name="Θέση κειμένου 10"/>
          <p:cNvSpPr>
            <a:spLocks noGrp="1"/>
          </p:cNvSpPr>
          <p:nvPr>
            <p:ph type="body" sz="quarter" idx="3"/>
          </p:nvPr>
        </p:nvSpPr>
        <p:spPr/>
        <p:txBody>
          <a:bodyPr/>
          <a:lstStyle/>
          <a:p>
            <a:r>
              <a:rPr lang="en-GB" dirty="0" smtClean="0"/>
              <a:t>Digital Story</a:t>
            </a:r>
            <a:endParaRPr lang="en-GB" dirty="0"/>
          </a:p>
        </p:txBody>
      </p:sp>
      <p:pic>
        <p:nvPicPr>
          <p:cNvPr id="14" name="Picture 1" descr="The Wright Brothers. Screenshot from the digital story.">
            <a:hlinkClick r:id="rId4"/>
          </p:cNvPr>
          <p:cNvPicPr>
            <a:picLocks noGrp="1" noChangeAspect="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4645024" y="2492216"/>
            <a:ext cx="4041775" cy="33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5"/>
          <p:cNvSpPr txBox="1">
            <a:spLocks noChangeArrowheads="1"/>
          </p:cNvSpPr>
          <p:nvPr/>
        </p:nvSpPr>
        <p:spPr bwMode="auto">
          <a:xfrm>
            <a:off x="8316416" y="5877471"/>
            <a:ext cx="63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[3]</a:t>
            </a:r>
            <a:endParaRPr lang="en-GB" altLang="en-US" b="1" dirty="0">
              <a:latin typeface="+mj-lt"/>
            </a:endParaRPr>
          </a:p>
        </p:txBody>
      </p:sp>
    </p:spTree>
    <p:custDataLst>
      <p:tags r:id="rId1"/>
    </p:custDataLst>
    <p:extLst>
      <p:ext uri="{BB962C8B-B14F-4D97-AF65-F5344CB8AC3E}">
        <p14:creationId xmlns:p14="http://schemas.microsoft.com/office/powerpoint/2010/main" val="129463930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Digital Story: Let’s make </a:t>
            </a:r>
            <a:r>
              <a:rPr lang="en-GB" dirty="0" err="1"/>
              <a:t>koulouria</a:t>
            </a:r>
            <a:endParaRPr lang="en-GB" dirty="0"/>
          </a:p>
        </p:txBody>
      </p:sp>
      <p:sp>
        <p:nvSpPr>
          <p:cNvPr id="3" name="Θέση κειμένου 2"/>
          <p:cNvSpPr>
            <a:spLocks noGrp="1"/>
          </p:cNvSpPr>
          <p:nvPr>
            <p:ph type="body" idx="1"/>
          </p:nvPr>
        </p:nvSpPr>
        <p:spPr/>
        <p:txBody>
          <a:bodyPr/>
          <a:lstStyle/>
          <a:p>
            <a:r>
              <a:rPr lang="en-GB" dirty="0"/>
              <a:t>Recipe in the </a:t>
            </a:r>
            <a:r>
              <a:rPr lang="en-GB" dirty="0" smtClean="0"/>
              <a:t>textbook</a:t>
            </a:r>
            <a:endParaRPr lang="en-GB" dirty="0"/>
          </a:p>
        </p:txBody>
      </p:sp>
      <p:pic>
        <p:nvPicPr>
          <p:cNvPr id="7" name="Picture 2" descr="The image shows the Recipe as it apperas in the textbook.&#1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 y="2399940"/>
            <a:ext cx="4040188" cy="300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5"/>
          <p:cNvSpPr txBox="1">
            <a:spLocks noChangeArrowheads="1"/>
          </p:cNvSpPr>
          <p:nvPr/>
        </p:nvSpPr>
        <p:spPr bwMode="auto">
          <a:xfrm>
            <a:off x="341647" y="5153444"/>
            <a:ext cx="63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[4]</a:t>
            </a:r>
            <a:endParaRPr lang="en-GB" altLang="en-US" b="1" dirty="0">
              <a:latin typeface="+mj-lt"/>
            </a:endParaRPr>
          </a:p>
        </p:txBody>
      </p:sp>
      <p:sp>
        <p:nvSpPr>
          <p:cNvPr id="5" name="Θέση κειμένου 4"/>
          <p:cNvSpPr>
            <a:spLocks noGrp="1"/>
          </p:cNvSpPr>
          <p:nvPr>
            <p:ph type="body" sz="quarter" idx="3"/>
          </p:nvPr>
        </p:nvSpPr>
        <p:spPr/>
        <p:txBody>
          <a:bodyPr/>
          <a:lstStyle/>
          <a:p>
            <a:r>
              <a:rPr lang="en-GB" dirty="0"/>
              <a:t>Digital story</a:t>
            </a:r>
          </a:p>
        </p:txBody>
      </p:sp>
      <p:pic>
        <p:nvPicPr>
          <p:cNvPr id="8" name="Picture 1" descr="Let’s make koulouria. Screenshot from the digital story.">
            <a:hlinkClick r:id="rId4"/>
          </p:cNvPr>
          <p:cNvPicPr>
            <a:picLocks noGrp="1" noChangeAspect="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4645025" y="2422533"/>
            <a:ext cx="4041775" cy="280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5"/>
          <p:cNvSpPr txBox="1">
            <a:spLocks noChangeArrowheads="1"/>
          </p:cNvSpPr>
          <p:nvPr/>
        </p:nvSpPr>
        <p:spPr bwMode="auto">
          <a:xfrm>
            <a:off x="8216079" y="5235062"/>
            <a:ext cx="638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latin typeface="+mj-lt"/>
              </a:rPr>
              <a:t>[5]</a:t>
            </a:r>
            <a:endParaRPr lang="en-GB" altLang="en-US" b="1" dirty="0">
              <a:latin typeface="+mj-lt"/>
            </a:endParaRPr>
          </a:p>
        </p:txBody>
      </p:sp>
    </p:spTree>
    <p:custDataLst>
      <p:tags r:id="rId1"/>
    </p:custDataLst>
    <p:extLst>
      <p:ext uri="{BB962C8B-B14F-4D97-AF65-F5344CB8AC3E}">
        <p14:creationId xmlns:p14="http://schemas.microsoft.com/office/powerpoint/2010/main" val="168900049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3"/>
  <p:tag name="ARTICULATE_PROJECT_OPEN" val="0"/>
  <p:tag name="ZHAW.ACCESSIBILITYADDIN.DEFAULTLANGUAGE" val="msoLanguageIDEnglishUK"/>
  <p:tag name="ZHAW.ACCESSIBILITYADDIN.CHECKTIMEDATE" val="9/28/2015 9:22:00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6,9,"/>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8,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7,8,"/>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6,7,1026,"/>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8,9,"/>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5,7,8,"/>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8,14,15,16,"/>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32770,32771,5,"/>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5,10242,3,"/>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36866,36867,36868,6,"/>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7,10,11,"/>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8,9,13,15,11,14,1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7,9,5,8,10,"/>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5,7,8,"/>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7,4,8,9,"/>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8,9,"/>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6,9,"/>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2550A73E-F9CD-4A12-B1DD-C997F504C28E}">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4018</TotalTime>
  <Words>1473</Words>
  <Application>Microsoft Office PowerPoint</Application>
  <PresentationFormat>On-screen Show (4:3)</PresentationFormat>
  <Paragraphs>195</Paragraphs>
  <Slides>37</Slides>
  <Notes>12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Θέμα του Office</vt:lpstr>
      <vt:lpstr>English and Digital Literacies</vt:lpstr>
      <vt:lpstr>Experiential Materials</vt:lpstr>
      <vt:lpstr>1. Digital stories</vt:lpstr>
      <vt:lpstr>Digital stories </vt:lpstr>
      <vt:lpstr>Digital Stories for Primary School (1/2)</vt:lpstr>
      <vt:lpstr>Digital Stories for Primary School (2/2)</vt:lpstr>
      <vt:lpstr>Digital Story: The Montgolfier Brothers</vt:lpstr>
      <vt:lpstr>Digital Story: The Wright Brothers</vt:lpstr>
      <vt:lpstr>Digital Story: Let’s make koulouria</vt:lpstr>
      <vt:lpstr>Digital Stories for Gymnasium</vt:lpstr>
      <vt:lpstr>Example of a Digital Story for Gymnasium</vt:lpstr>
      <vt:lpstr>2. Virtual Tours</vt:lpstr>
      <vt:lpstr>Virtual Tours</vt:lpstr>
      <vt:lpstr>Virtual Tours for Gymnasium (1/2)</vt:lpstr>
      <vt:lpstr>Virtual Tours for Gymnasium (2/2)</vt:lpstr>
      <vt:lpstr>Virtual Tour: The Sydney Opera</vt:lpstr>
      <vt:lpstr>Virtual Tour: Louvre Museum</vt:lpstr>
      <vt:lpstr>Virtual Tours for Primary School</vt:lpstr>
      <vt:lpstr>Virtual Tour: The Tower of Pisa</vt:lpstr>
      <vt:lpstr>Virtual Tour: The Acropolis</vt:lpstr>
      <vt:lpstr>Virtual Tour: The London Eye</vt:lpstr>
      <vt:lpstr>Virtual Tour: Epidaurus</vt:lpstr>
      <vt:lpstr>Virtual Tour: The Tower of London</vt:lpstr>
      <vt:lpstr>3. Seasonal songs</vt:lpstr>
      <vt:lpstr>Songs for Primary School  (3rd – 6th Grade)</vt:lpstr>
      <vt:lpstr>Examples of Songs</vt:lpstr>
      <vt:lpstr>Financing</vt:lpstr>
      <vt:lpstr>Notes</vt:lpstr>
      <vt:lpstr>Note on History of Published Version </vt:lpstr>
      <vt:lpstr>Reference Note </vt:lpstr>
      <vt:lpstr>Licensing Note </vt:lpstr>
      <vt:lpstr>Preservation Notices</vt:lpstr>
      <vt:lpstr>Note of use of third parties work (1/5)</vt:lpstr>
      <vt:lpstr>Note of use of third parties work (2/5)</vt:lpstr>
      <vt:lpstr>Note of use of third parties work (3/5)</vt:lpstr>
      <vt:lpstr>Note of use of third parties work (4/5)</vt:lpstr>
      <vt:lpstr>Note of use of third parties work (5/5)</vt:lpstr>
    </vt:vector>
  </TitlesOfParts>
  <Manager>Faculty of English Language and Literature</Manager>
  <Company>National and Kapodistrian University of Athens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Experiential Materials for the Digital Enrichment of Greek EFL Textbooks</dc:title>
  <dc:subject>English and Digital Literacies</dc:subject>
  <dc:creator> Bessie Mitsikopoulou</dc:creator>
  <cp:keywords>ELT</cp:keywords>
  <cp:lastModifiedBy>Smaragda Papadopoulou</cp:lastModifiedBy>
  <cp:revision>359</cp:revision>
  <dcterms:created xsi:type="dcterms:W3CDTF">2012-09-06T09:03:05Z</dcterms:created>
  <dcterms:modified xsi:type="dcterms:W3CDTF">2015-09-28T11:20:07Z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6E45248A-864B-4D56-8381-EB92C1ED6FD7</vt:lpwstr>
  </property>
  <property fmtid="{D5CDD505-2E9C-101B-9397-08002B2CF9AE}" pid="3" name="ArticulatePath">
    <vt:lpwstr>Unit1</vt:lpwstr>
  </property>
</Properties>
</file>