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notesSlides/notesSlide2.xml" ContentType="application/vnd.openxmlformats-officedocument.presentationml.notesSlide+xml"/>
  <Override PartName="/ppt/tags/tag11.xml" ContentType="application/vnd.openxmlformats-officedocument.presentationml.tags+xml"/>
  <Override PartName="/ppt/notesSlides/notesSlide3.xml" ContentType="application/vnd.openxmlformats-officedocument.presentationml.notesSlide+xml"/>
  <Override PartName="/ppt/tags/tag12.xml" ContentType="application/vnd.openxmlformats-officedocument.presentationml.tags+xml"/>
  <Override PartName="/ppt/notesSlides/notesSlide4.xml" ContentType="application/vnd.openxmlformats-officedocument.presentationml.notesSlide+xml"/>
  <Override PartName="/ppt/tags/tag13.xml" ContentType="application/vnd.openxmlformats-officedocument.presentationml.tags+xml"/>
  <Override PartName="/ppt/notesSlides/notesSlide5.xml" ContentType="application/vnd.openxmlformats-officedocument.presentationml.notesSlide+xml"/>
  <Override PartName="/ppt/tags/tag14.xml" ContentType="application/vnd.openxmlformats-officedocument.presentationml.tags+xml"/>
  <Override PartName="/ppt/notesSlides/notesSlide6.xml" ContentType="application/vnd.openxmlformats-officedocument.presentationml.notesSlide+xml"/>
  <Override PartName="/ppt/tags/tag15.xml" ContentType="application/vnd.openxmlformats-officedocument.presentationml.tags+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15"/>
  </p:notesMasterIdLst>
  <p:sldIdLst>
    <p:sldId id="256" r:id="rId3"/>
    <p:sldId id="429" r:id="rId4"/>
    <p:sldId id="430" r:id="rId5"/>
    <p:sldId id="425" r:id="rId6"/>
    <p:sldId id="426" r:id="rId7"/>
    <p:sldId id="427" r:id="rId8"/>
    <p:sldId id="433" r:id="rId9"/>
    <p:sldId id="295" r:id="rId10"/>
    <p:sldId id="299" r:id="rId11"/>
    <p:sldId id="292" r:id="rId12"/>
    <p:sldId id="431" r:id="rId13"/>
    <p:sldId id="432" r:id="rId14"/>
  </p:sldIdLst>
  <p:sldSz cx="9144000" cy="6858000" type="screen4x3"/>
  <p:notesSz cx="6858000" cy="9144000"/>
  <p:custDataLst>
    <p:tags r:id="rId16"/>
  </p:custDataLst>
  <p:defaultTextStyle>
    <a:defPPr>
      <a:defRPr lang="el-G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4F81BD"/>
    <a:srgbClr val="5075BC"/>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Χωρίς στυλ, πλέγμα πίνακα">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Φωτεινό στυλ 2 - Έμφαση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77" autoAdjust="0"/>
    <p:restoredTop sz="99309" autoAdjust="0"/>
  </p:normalViewPr>
  <p:slideViewPr>
    <p:cSldViewPr>
      <p:cViewPr varScale="1">
        <p:scale>
          <a:sx n="112" d="100"/>
          <a:sy n="112" d="100"/>
        </p:scale>
        <p:origin x="-1650"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1.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1AC809ED-95ED-4C4A-9718-F4A184138D22}" type="datetimeFigureOut">
              <a:rPr lang="el-GR"/>
              <a:pPr>
                <a:defRPr/>
              </a:pPr>
              <a:t>25/9/2015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l-GR" noProof="0"/>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noProof="0" smtClean="0"/>
              <a:t>Στυλ υποδείγματος κειμένου</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l-GR" noProof="0"/>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AB215D62-4BAE-4A53-B1DD-A12ECC42738D}" type="slidenum">
              <a:rPr lang="el-GR" altLang="en-US"/>
              <a:pPr>
                <a:defRPr/>
              </a:pPr>
              <a:t>‹#›</a:t>
            </a:fld>
            <a:endParaRPr lang="el-GR" altLang="en-US"/>
          </a:p>
        </p:txBody>
      </p:sp>
    </p:spTree>
    <p:extLst>
      <p:ext uri="{BB962C8B-B14F-4D97-AF65-F5344CB8AC3E}">
        <p14:creationId xmlns:p14="http://schemas.microsoft.com/office/powerpoint/2010/main" val="407401623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hangingPunct="1">
              <a:spcBef>
                <a:spcPct val="0"/>
              </a:spcBef>
              <a:buFontTx/>
              <a:buChar char="•"/>
            </a:pPr>
            <a:endParaRPr lang="en-US" altLang="en-US" smtClean="0">
              <a:solidFill>
                <a:srgbClr val="FF0000"/>
              </a:solidFill>
            </a:endParaRPr>
          </a:p>
        </p:txBody>
      </p:sp>
      <p:sp>
        <p:nvSpPr>
          <p:cNvPr id="11268"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6023FEF-F5E2-45F5-9AAC-9D1836DB751D}" type="slidenum">
              <a:rPr lang="el-GR" altLang="en-US" smtClean="0">
                <a:latin typeface="Calibri" panose="020F0502020204030204" pitchFamily="34" charset="0"/>
              </a:rPr>
              <a:pPr/>
              <a:t>1</a:t>
            </a:fld>
            <a:endParaRPr lang="el-GR" altLang="en-US" smtClean="0">
              <a:latin typeface="Calibri" panose="020F0502020204030204" pitchFamily="34" charset="0"/>
            </a:endParaRPr>
          </a:p>
        </p:txBody>
      </p:sp>
    </p:spTree>
    <p:extLst>
      <p:ext uri="{BB962C8B-B14F-4D97-AF65-F5344CB8AC3E}">
        <p14:creationId xmlns:p14="http://schemas.microsoft.com/office/powerpoint/2010/main" val="27463713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l-GR" altLang="el-GR" smtClean="0"/>
          </a:p>
        </p:txBody>
      </p:sp>
      <p:sp>
        <p:nvSpPr>
          <p:cNvPr id="65540"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6EBD6250-4A85-4A1B-933B-14F114803BDD}" type="slidenum">
              <a:rPr lang="el-GR" altLang="el-GR"/>
              <a:pPr/>
              <a:t>7</a:t>
            </a:fld>
            <a:endParaRPr lang="el-GR" altLang="el-GR"/>
          </a:p>
        </p:txBody>
      </p:sp>
    </p:spTree>
    <p:extLst>
      <p:ext uri="{BB962C8B-B14F-4D97-AF65-F5344CB8AC3E}">
        <p14:creationId xmlns:p14="http://schemas.microsoft.com/office/powerpoint/2010/main" val="40529346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95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095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4FDB709-523E-4F6A-B090-6111EA5E89CE}" type="slidenum">
              <a:rPr lang="el-GR" altLang="en-US" smtClean="0">
                <a:latin typeface="Calibri" panose="020F0502020204030204" pitchFamily="34" charset="0"/>
              </a:rPr>
              <a:pPr/>
              <a:t>8</a:t>
            </a:fld>
            <a:endParaRPr lang="el-GR" altLang="en-US" smtClean="0">
              <a:latin typeface="Calibri" panose="020F0502020204030204" pitchFamily="34" charset="0"/>
            </a:endParaRPr>
          </a:p>
        </p:txBody>
      </p:sp>
    </p:spTree>
    <p:extLst>
      <p:ext uri="{BB962C8B-B14F-4D97-AF65-F5344CB8AC3E}">
        <p14:creationId xmlns:p14="http://schemas.microsoft.com/office/powerpoint/2010/main" val="24466750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16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116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65A29E3-3DDE-4294-A57A-12F1BEE9ADD7}" type="slidenum">
              <a:rPr lang="el-GR" altLang="en-US" smtClean="0">
                <a:latin typeface="Calibri" panose="020F0502020204030204" pitchFamily="34" charset="0"/>
              </a:rPr>
              <a:pPr/>
              <a:t>9</a:t>
            </a:fld>
            <a:endParaRPr lang="el-GR" altLang="en-US" smtClean="0">
              <a:latin typeface="Calibri" panose="020F0502020204030204" pitchFamily="34" charset="0"/>
            </a:endParaRPr>
          </a:p>
        </p:txBody>
      </p:sp>
    </p:spTree>
    <p:extLst>
      <p:ext uri="{BB962C8B-B14F-4D97-AF65-F5344CB8AC3E}">
        <p14:creationId xmlns:p14="http://schemas.microsoft.com/office/powerpoint/2010/main" val="38836622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36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136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AF16013-F27C-43E7-B1A5-5C7DC310E18F}" type="slidenum">
              <a:rPr lang="el-GR" altLang="en-US" smtClean="0">
                <a:latin typeface="Calibri" panose="020F0502020204030204" pitchFamily="34" charset="0"/>
              </a:rPr>
              <a:pPr/>
              <a:t>10</a:t>
            </a:fld>
            <a:endParaRPr lang="el-GR" altLang="en-US" smtClean="0">
              <a:latin typeface="Calibri" panose="020F0502020204030204" pitchFamily="34" charset="0"/>
            </a:endParaRPr>
          </a:p>
        </p:txBody>
      </p:sp>
    </p:spTree>
    <p:extLst>
      <p:ext uri="{BB962C8B-B14F-4D97-AF65-F5344CB8AC3E}">
        <p14:creationId xmlns:p14="http://schemas.microsoft.com/office/powerpoint/2010/main" val="32639019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96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DCA7EF54-667E-457E-BF87-FAB16EFF87C7}" type="slidenum">
              <a:rPr lang="el-GR" altLang="el-GR"/>
              <a:pPr/>
              <a:t>11</a:t>
            </a:fld>
            <a:endParaRPr lang="el-GR" altLang="el-GR"/>
          </a:p>
        </p:txBody>
      </p:sp>
    </p:spTree>
    <p:extLst>
      <p:ext uri="{BB962C8B-B14F-4D97-AF65-F5344CB8AC3E}">
        <p14:creationId xmlns:p14="http://schemas.microsoft.com/office/powerpoint/2010/main" val="31239126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706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FF3DE28D-DFFF-4209-8934-00DEF19FACFB}" type="slidenum">
              <a:rPr lang="el-GR" altLang="el-GR"/>
              <a:pPr/>
              <a:t>12</a:t>
            </a:fld>
            <a:endParaRPr lang="el-GR" altLang="el-GR"/>
          </a:p>
        </p:txBody>
      </p:sp>
    </p:spTree>
    <p:extLst>
      <p:ext uri="{BB962C8B-B14F-4D97-AF65-F5344CB8AC3E}">
        <p14:creationId xmlns:p14="http://schemas.microsoft.com/office/powerpoint/2010/main" val="5246900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23380765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4" name="Θέση αριθμού διαφάνειας 5"/>
          <p:cNvSpPr txBox="1">
            <a:spLocks/>
          </p:cNvSpPr>
          <p:nvPr userDrawn="1"/>
        </p:nvSpPr>
        <p:spPr>
          <a:xfrm>
            <a:off x="8645525" y="6442075"/>
            <a:ext cx="431800" cy="268288"/>
          </a:xfrm>
          <a:prstGeom prst="rect">
            <a:avLst/>
          </a:prstGeom>
          <a:solidFill>
            <a:schemeClr val="bg1">
              <a:lumMod val="95000"/>
            </a:schemeClr>
          </a:solidFill>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fld id="{E868850F-2166-45D7-A258-51C4BD307318}" type="slidenum">
              <a:rPr lang="el-GR" altLang="en-US" sz="1200" smtClean="0">
                <a:solidFill>
                  <a:srgbClr val="5075BC"/>
                </a:solidFill>
              </a:rPr>
              <a:pPr algn="ctr" eaLnBrk="1" hangingPunct="1">
                <a:defRPr/>
              </a:pPr>
              <a:t>‹#›</a:t>
            </a:fld>
            <a:endParaRPr lang="el-GR" altLang="en-US" sz="1200" smtClean="0">
              <a:solidFill>
                <a:srgbClr val="5075BC"/>
              </a:solidFill>
            </a:endParaRPr>
          </a:p>
        </p:txBody>
      </p:sp>
      <p:sp>
        <p:nvSpPr>
          <p:cNvPr id="5" name="2 - Θέση υποσέλιδου"/>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n-GB" sz="1000" dirty="0" smtClean="0">
                <a:solidFill>
                  <a:srgbClr val="5075BC"/>
                </a:solidFill>
                <a:latin typeface="+mn-lt"/>
                <a:cs typeface="+mn-cs"/>
              </a:rPr>
              <a:t>Summary of the 3 CALL traditions </a:t>
            </a:r>
            <a:endParaRPr lang="en-US" sz="1000" dirty="0">
              <a:solidFill>
                <a:srgbClr val="5075BC"/>
              </a:solidFill>
              <a:latin typeface="+mn-lt"/>
              <a:ea typeface="ＭＳ Ｐゴシック" pitchFamily="34" charset="-128"/>
              <a:cs typeface="+mn-cs"/>
            </a:endParaRP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12907283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2374661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4" name="Θέση αριθμού διαφάνειας 5" descr="[DECORATIVE]"/>
          <p:cNvSpPr txBox="1">
            <a:spLocks/>
          </p:cNvSpPr>
          <p:nvPr userDrawn="1"/>
        </p:nvSpPr>
        <p:spPr>
          <a:xfrm>
            <a:off x="8645525" y="6442075"/>
            <a:ext cx="431800" cy="268288"/>
          </a:xfrm>
          <a:prstGeom prst="rect">
            <a:avLst/>
          </a:prstGeom>
          <a:solidFill>
            <a:schemeClr val="bg1">
              <a:lumMod val="95000"/>
            </a:schemeClr>
          </a:solidFill>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fld id="{C5568954-1155-46D4-A51C-5C1DC060CC89}" type="slidenum">
              <a:rPr lang="el-GR" altLang="en-US" sz="1200" smtClean="0">
                <a:solidFill>
                  <a:srgbClr val="5075BC"/>
                </a:solidFill>
              </a:rPr>
              <a:pPr algn="ctr" eaLnBrk="1" hangingPunct="1">
                <a:defRPr/>
              </a:pPr>
              <a:t>‹#›</a:t>
            </a:fld>
            <a:endParaRPr lang="el-GR" altLang="en-US" sz="1200" smtClean="0">
              <a:solidFill>
                <a:srgbClr val="5075BC"/>
              </a:solidFill>
            </a:endParaRPr>
          </a:p>
        </p:txBody>
      </p:sp>
      <p:sp>
        <p:nvSpPr>
          <p:cNvPr id="5" name="2 - Θέση υποσέλιδου" descr="[DECORATIVE]"/>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n-GB" sz="1000" dirty="0" smtClean="0">
                <a:solidFill>
                  <a:srgbClr val="5075BC"/>
                </a:solidFill>
                <a:latin typeface="+mn-lt"/>
                <a:cs typeface="+mn-cs"/>
              </a:rPr>
              <a:t>Summary of the 3 CALL traditions </a:t>
            </a:r>
            <a:endParaRPr lang="en-US" sz="1000" dirty="0">
              <a:solidFill>
                <a:srgbClr val="5075BC"/>
              </a:solidFill>
              <a:latin typeface="+mn-lt"/>
              <a:ea typeface="ＭＳ Ｐゴシック" pitchFamily="34" charset="-128"/>
              <a:cs typeface="+mn-cs"/>
            </a:endParaRPr>
          </a:p>
        </p:txBody>
      </p:sp>
      <p:pic>
        <p:nvPicPr>
          <p:cNvPr id="6" name="Picture 5" descr="[DECORATIVE]"/>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Tree>
    <p:extLst>
      <p:ext uri="{BB962C8B-B14F-4D97-AF65-F5344CB8AC3E}">
        <p14:creationId xmlns:p14="http://schemas.microsoft.com/office/powerpoint/2010/main" val="4947194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3570044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5" name="Θέση αριθμού διαφάνειας 5"/>
          <p:cNvSpPr txBox="1">
            <a:spLocks/>
          </p:cNvSpPr>
          <p:nvPr userDrawn="1"/>
        </p:nvSpPr>
        <p:spPr>
          <a:xfrm>
            <a:off x="8645525" y="6442075"/>
            <a:ext cx="431800" cy="268288"/>
          </a:xfrm>
          <a:prstGeom prst="rect">
            <a:avLst/>
          </a:prstGeom>
          <a:solidFill>
            <a:schemeClr val="bg1">
              <a:lumMod val="95000"/>
            </a:schemeClr>
          </a:solidFill>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fld id="{C67735FB-DD71-4B1F-95B7-B4A73C57BA2F}" type="slidenum">
              <a:rPr lang="el-GR" altLang="en-US" sz="1200" smtClean="0">
                <a:solidFill>
                  <a:srgbClr val="5075BC"/>
                </a:solidFill>
              </a:rPr>
              <a:pPr algn="ctr" eaLnBrk="1" hangingPunct="1">
                <a:defRPr/>
              </a:pPr>
              <a:t>‹#›</a:t>
            </a:fld>
            <a:endParaRPr lang="el-GR" altLang="en-US" sz="1200" smtClean="0">
              <a:solidFill>
                <a:srgbClr val="5075BC"/>
              </a:solidFill>
            </a:endParaRPr>
          </a:p>
        </p:txBody>
      </p:sp>
      <p:sp>
        <p:nvSpPr>
          <p:cNvPr id="6" name="2 - Θέση υποσέλιδου"/>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n-GB" sz="1000" dirty="0" smtClean="0">
                <a:solidFill>
                  <a:srgbClr val="5075BC"/>
                </a:solidFill>
                <a:latin typeface="+mn-lt"/>
                <a:cs typeface="+mn-cs"/>
              </a:rPr>
              <a:t>Summary of the 3 CALL traditions </a:t>
            </a:r>
            <a:endParaRPr lang="en-US" sz="1000" dirty="0">
              <a:solidFill>
                <a:srgbClr val="5075BC"/>
              </a:solidFill>
              <a:latin typeface="+mn-lt"/>
              <a:ea typeface="ＭＳ Ｐゴシック" pitchFamily="34" charset="-128"/>
              <a:cs typeface="+mn-cs"/>
            </a:endParaRPr>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134194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7" name="Θέση αριθμού διαφάνειας 5"/>
          <p:cNvSpPr txBox="1">
            <a:spLocks/>
          </p:cNvSpPr>
          <p:nvPr userDrawn="1"/>
        </p:nvSpPr>
        <p:spPr>
          <a:xfrm>
            <a:off x="8645525" y="6442075"/>
            <a:ext cx="431800" cy="268288"/>
          </a:xfrm>
          <a:prstGeom prst="rect">
            <a:avLst/>
          </a:prstGeom>
          <a:solidFill>
            <a:schemeClr val="bg1">
              <a:lumMod val="95000"/>
            </a:schemeClr>
          </a:solidFill>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fld id="{FBE0CD2E-2AE4-4490-971F-E4698F28EB8A}" type="slidenum">
              <a:rPr lang="el-GR" altLang="en-US" sz="1200" smtClean="0">
                <a:solidFill>
                  <a:srgbClr val="5075BC"/>
                </a:solidFill>
              </a:rPr>
              <a:pPr algn="ctr" eaLnBrk="1" hangingPunct="1">
                <a:defRPr/>
              </a:pPr>
              <a:t>‹#›</a:t>
            </a:fld>
            <a:endParaRPr lang="el-GR" altLang="en-US" sz="1200" smtClean="0">
              <a:solidFill>
                <a:srgbClr val="5075BC"/>
              </a:solidFill>
            </a:endParaRPr>
          </a:p>
        </p:txBody>
      </p:sp>
      <p:sp>
        <p:nvSpPr>
          <p:cNvPr id="8" name="2 - Θέση υποσέλιδου"/>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n-GB" sz="1000" dirty="0" smtClean="0">
                <a:solidFill>
                  <a:srgbClr val="5075BC"/>
                </a:solidFill>
                <a:latin typeface="+mn-lt"/>
                <a:cs typeface="+mn-cs"/>
              </a:rPr>
              <a:t>Summary of the 3 CALL traditions </a:t>
            </a:r>
            <a:endParaRPr lang="en-US" sz="1000" dirty="0">
              <a:solidFill>
                <a:srgbClr val="5075BC"/>
              </a:solidFill>
              <a:latin typeface="+mn-lt"/>
              <a:ea typeface="ＭＳ Ｐゴシック" pitchFamily="34" charset="-128"/>
              <a:cs typeface="+mn-cs"/>
            </a:endParaRP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11308064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3" name="Θέση αριθμού διαφάνειας 5"/>
          <p:cNvSpPr txBox="1">
            <a:spLocks/>
          </p:cNvSpPr>
          <p:nvPr userDrawn="1"/>
        </p:nvSpPr>
        <p:spPr>
          <a:xfrm>
            <a:off x="8645525" y="6442075"/>
            <a:ext cx="431800" cy="268288"/>
          </a:xfrm>
          <a:prstGeom prst="rect">
            <a:avLst/>
          </a:prstGeom>
          <a:solidFill>
            <a:schemeClr val="bg1">
              <a:lumMod val="95000"/>
            </a:schemeClr>
          </a:solidFill>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fld id="{8FFE48E0-9A12-4BD4-AC13-DA255B709D26}" type="slidenum">
              <a:rPr lang="el-GR" altLang="en-US" sz="1200" smtClean="0">
                <a:solidFill>
                  <a:srgbClr val="5075BC"/>
                </a:solidFill>
              </a:rPr>
              <a:pPr algn="ctr" eaLnBrk="1" hangingPunct="1">
                <a:defRPr/>
              </a:pPr>
              <a:t>‹#›</a:t>
            </a:fld>
            <a:endParaRPr lang="el-GR" altLang="en-US" sz="1200" smtClean="0">
              <a:solidFill>
                <a:srgbClr val="5075BC"/>
              </a:solidFill>
            </a:endParaRPr>
          </a:p>
        </p:txBody>
      </p:sp>
      <p:sp>
        <p:nvSpPr>
          <p:cNvPr id="4" name="2 - Θέση υποσέλιδου"/>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n-GB" sz="1000" dirty="0" smtClean="0">
                <a:solidFill>
                  <a:srgbClr val="5075BC"/>
                </a:solidFill>
                <a:latin typeface="+mn-lt"/>
                <a:cs typeface="+mn-cs"/>
              </a:rPr>
              <a:t>Summary of the 3 CALL traditions </a:t>
            </a:r>
            <a:endParaRPr lang="en-US" sz="1000" dirty="0">
              <a:solidFill>
                <a:srgbClr val="5075BC"/>
              </a:solidFill>
              <a:latin typeface="+mn-lt"/>
              <a:ea typeface="ＭＳ Ｐゴシック" pitchFamily="34" charset="-128"/>
              <a:cs typeface="+mn-cs"/>
            </a:endParaRPr>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Tree>
    <p:extLst>
      <p:ext uri="{BB962C8B-B14F-4D97-AF65-F5344CB8AC3E}">
        <p14:creationId xmlns:p14="http://schemas.microsoft.com/office/powerpoint/2010/main" val="3531624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747229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5" name="Θέση αριθμού διαφάνειας 5"/>
          <p:cNvSpPr txBox="1">
            <a:spLocks/>
          </p:cNvSpPr>
          <p:nvPr userDrawn="1"/>
        </p:nvSpPr>
        <p:spPr>
          <a:xfrm>
            <a:off x="8645525" y="6442075"/>
            <a:ext cx="431800" cy="268288"/>
          </a:xfrm>
          <a:prstGeom prst="rect">
            <a:avLst/>
          </a:prstGeom>
          <a:solidFill>
            <a:schemeClr val="bg1">
              <a:lumMod val="95000"/>
            </a:schemeClr>
          </a:solidFill>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fld id="{43DA4927-BCEC-4616-9F69-20A2C5CAF050}" type="slidenum">
              <a:rPr lang="el-GR" altLang="en-US" sz="1200" smtClean="0">
                <a:solidFill>
                  <a:srgbClr val="5075BC"/>
                </a:solidFill>
              </a:rPr>
              <a:pPr algn="ctr" eaLnBrk="1" hangingPunct="1">
                <a:defRPr/>
              </a:pPr>
              <a:t>‹#›</a:t>
            </a:fld>
            <a:endParaRPr lang="el-GR" altLang="en-US" sz="1200" smtClean="0">
              <a:solidFill>
                <a:srgbClr val="5075BC"/>
              </a:solidFill>
            </a:endParaRPr>
          </a:p>
        </p:txBody>
      </p:sp>
      <p:sp>
        <p:nvSpPr>
          <p:cNvPr id="7" name="2 - Θέση υποσέλιδου"/>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n-GB" sz="1000" dirty="0" smtClean="0">
                <a:solidFill>
                  <a:srgbClr val="5075BC"/>
                </a:solidFill>
                <a:latin typeface="+mn-lt"/>
                <a:cs typeface="+mn-cs"/>
              </a:rPr>
              <a:t>Summary of the 3 CALL traditions </a:t>
            </a:r>
            <a:endParaRPr lang="en-US" sz="1000" dirty="0">
              <a:solidFill>
                <a:srgbClr val="5075BC"/>
              </a:solidFill>
              <a:latin typeface="+mn-lt"/>
              <a:ea typeface="ＭＳ Ｐゴシック" pitchFamily="34" charset="-128"/>
              <a:cs typeface="+mn-cs"/>
            </a:endParaRP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rtlCol="0">
            <a:normAutofit/>
          </a:bodyPr>
          <a:lstStyle>
            <a:lvl1pPr>
              <a:defRPr lang="el-GR" b="0">
                <a:solidFill>
                  <a:schemeClr val="accent1"/>
                </a:solidFill>
              </a:defRPr>
            </a:lvl1pPr>
          </a:lstStyle>
          <a:p>
            <a:pPr lvl="0"/>
            <a:r>
              <a:rPr lang="el-GR" dirty="0" smtClean="0"/>
              <a:t>Στυλ κύριου τίτλου</a:t>
            </a:r>
            <a:endParaRPr lang="el-GR" dirty="0"/>
          </a:p>
        </p:txBody>
      </p:sp>
    </p:spTree>
    <p:extLst>
      <p:ext uri="{BB962C8B-B14F-4D97-AF65-F5344CB8AC3E}">
        <p14:creationId xmlns:p14="http://schemas.microsoft.com/office/powerpoint/2010/main" val="21734340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5" name="Θέση αριθμού διαφάνειας 5"/>
          <p:cNvSpPr txBox="1">
            <a:spLocks/>
          </p:cNvSpPr>
          <p:nvPr userDrawn="1"/>
        </p:nvSpPr>
        <p:spPr>
          <a:xfrm>
            <a:off x="8645525" y="6442075"/>
            <a:ext cx="431800" cy="268288"/>
          </a:xfrm>
          <a:prstGeom prst="rect">
            <a:avLst/>
          </a:prstGeom>
          <a:solidFill>
            <a:schemeClr val="bg1">
              <a:lumMod val="95000"/>
            </a:schemeClr>
          </a:solidFill>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fld id="{66D1FDE6-22CC-4214-9489-90F0AFDA3A3E}" type="slidenum">
              <a:rPr lang="el-GR" altLang="en-US" sz="1200" smtClean="0">
                <a:solidFill>
                  <a:srgbClr val="5075BC"/>
                </a:solidFill>
              </a:rPr>
              <a:pPr algn="ctr" eaLnBrk="1" hangingPunct="1">
                <a:defRPr/>
              </a:pPr>
              <a:t>‹#›</a:t>
            </a:fld>
            <a:endParaRPr lang="el-GR" altLang="en-US" sz="1200" smtClean="0">
              <a:solidFill>
                <a:srgbClr val="5075BC"/>
              </a:solidFill>
            </a:endParaRPr>
          </a:p>
        </p:txBody>
      </p:sp>
      <p:sp>
        <p:nvSpPr>
          <p:cNvPr id="6" name="2 - Θέση υποσέλιδου"/>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n-GB" sz="1000" dirty="0" smtClean="0">
                <a:solidFill>
                  <a:srgbClr val="5075BC"/>
                </a:solidFill>
                <a:latin typeface="+mn-lt"/>
                <a:cs typeface="+mn-cs"/>
              </a:rPr>
              <a:t>Summary of the 3 CALL traditions </a:t>
            </a:r>
            <a:endParaRPr lang="en-US" sz="1000" dirty="0">
              <a:solidFill>
                <a:srgbClr val="5075BC"/>
              </a:solidFill>
              <a:latin typeface="+mn-lt"/>
              <a:ea typeface="ＭＳ Ｐゴシック" pitchFamily="34" charset="-128"/>
              <a:cs typeface="+mn-cs"/>
            </a:endParaRPr>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Θέση εικόνας 2"/>
          <p:cNvSpPr>
            <a:spLocks noGrp="1"/>
          </p:cNvSpPr>
          <p:nvPr>
            <p:ph type="pic" idx="1"/>
          </p:nvPr>
        </p:nvSpPr>
        <p:spPr>
          <a:xfrm>
            <a:off x="1792288" y="1556792"/>
            <a:ext cx="5486400" cy="3456384"/>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rtlCol="0">
            <a:normAutofit/>
          </a:bodyPr>
          <a:lstStyle>
            <a:lvl1pPr>
              <a:defRPr lang="el-GR" b="0">
                <a:solidFill>
                  <a:schemeClr val="accent1"/>
                </a:solidFill>
              </a:defRPr>
            </a:lvl1pPr>
          </a:lstStyle>
          <a:p>
            <a:pPr lvl="0"/>
            <a:r>
              <a:rPr lang="el-GR" dirty="0" smtClean="0"/>
              <a:t>Στυλ κύριου τίτλου</a:t>
            </a:r>
            <a:endParaRPr lang="el-GR" dirty="0"/>
          </a:p>
        </p:txBody>
      </p:sp>
    </p:spTree>
    <p:extLst>
      <p:ext uri="{BB962C8B-B14F-4D97-AF65-F5344CB8AC3E}">
        <p14:creationId xmlns:p14="http://schemas.microsoft.com/office/powerpoint/2010/main" val="36589775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Θέση τίτλου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n-US" smtClean="0"/>
              <a:t>Στυλ κύριου τίτλου</a:t>
            </a:r>
          </a:p>
        </p:txBody>
      </p:sp>
      <p:sp>
        <p:nvSpPr>
          <p:cNvPr id="1027" name="Θέση κειμένου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n-US" smtClean="0"/>
              <a:t>Στυλ υποδείγματος κειμένου</a:t>
            </a:r>
          </a:p>
          <a:p>
            <a:pPr lvl="1"/>
            <a:r>
              <a:rPr lang="el-GR" altLang="en-US" smtClean="0"/>
              <a:t>Δεύτερου επιπέδου</a:t>
            </a:r>
          </a:p>
          <a:p>
            <a:pPr lvl="2"/>
            <a:r>
              <a:rPr lang="el-GR" altLang="en-US" smtClean="0"/>
              <a:t>Τρίτου επιπέδου</a:t>
            </a:r>
          </a:p>
          <a:p>
            <a:pPr lvl="3"/>
            <a:r>
              <a:rPr lang="el-GR" altLang="en-US" smtClean="0"/>
              <a:t>Τέταρτου επιπέδου</a:t>
            </a:r>
          </a:p>
          <a:p>
            <a:pPr lvl="4"/>
            <a:r>
              <a:rPr lang="el-GR" altLang="en-US" smtClean="0"/>
              <a:t>Πέμπτου επιπέδου</a:t>
            </a:r>
          </a:p>
        </p:txBody>
      </p:sp>
    </p:spTree>
  </p:cSld>
  <p:clrMap bg1="lt1" tx1="dk1" bg2="lt2" tx2="dk2" accent1="accent1" accent2="accent2" accent3="accent3" accent4="accent4" accent5="accent5" accent6="accent6" hlink="hlink" folHlink="folHlink"/>
  <p:sldLayoutIdLst>
    <p:sldLayoutId id="2147483723" r:id="rId1"/>
    <p:sldLayoutId id="2147483727" r:id="rId2"/>
    <p:sldLayoutId id="2147483724" r:id="rId3"/>
    <p:sldLayoutId id="2147483728" r:id="rId4"/>
    <p:sldLayoutId id="2147483729" r:id="rId5"/>
    <p:sldLayoutId id="2147483730" r:id="rId6"/>
    <p:sldLayoutId id="2147483725" r:id="rId7"/>
    <p:sldLayoutId id="2147483731" r:id="rId8"/>
    <p:sldLayoutId id="2147483732" r:id="rId9"/>
    <p:sldLayoutId id="2147483733" r:id="rId10"/>
    <p:sldLayoutId id="2147483726" r:id="rId1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chemeClr val="accent1"/>
          </a:solidFill>
          <a:latin typeface="+mj-lt"/>
          <a:ea typeface="+mj-ea"/>
          <a:cs typeface="+mj-cs"/>
        </a:defRPr>
      </a:lvl1pPr>
      <a:lvl2pPr algn="ctr" rtl="0" eaLnBrk="0" fontAlgn="base" hangingPunct="0">
        <a:spcBef>
          <a:spcPct val="0"/>
        </a:spcBef>
        <a:spcAft>
          <a:spcPct val="0"/>
        </a:spcAft>
        <a:defRPr sz="4400">
          <a:solidFill>
            <a:schemeClr val="accent1"/>
          </a:solidFill>
          <a:latin typeface="Calibri" panose="020F0502020204030204" pitchFamily="34" charset="0"/>
        </a:defRPr>
      </a:lvl2pPr>
      <a:lvl3pPr algn="ctr" rtl="0" eaLnBrk="0" fontAlgn="base" hangingPunct="0">
        <a:spcBef>
          <a:spcPct val="0"/>
        </a:spcBef>
        <a:spcAft>
          <a:spcPct val="0"/>
        </a:spcAft>
        <a:defRPr sz="4400">
          <a:solidFill>
            <a:schemeClr val="accent1"/>
          </a:solidFill>
          <a:latin typeface="Calibri" panose="020F0502020204030204" pitchFamily="34" charset="0"/>
        </a:defRPr>
      </a:lvl3pPr>
      <a:lvl4pPr algn="ctr" rtl="0" eaLnBrk="0" fontAlgn="base" hangingPunct="0">
        <a:spcBef>
          <a:spcPct val="0"/>
        </a:spcBef>
        <a:spcAft>
          <a:spcPct val="0"/>
        </a:spcAft>
        <a:defRPr sz="4400">
          <a:solidFill>
            <a:schemeClr val="accent1"/>
          </a:solidFill>
          <a:latin typeface="Calibri" panose="020F0502020204030204" pitchFamily="34" charset="0"/>
        </a:defRPr>
      </a:lvl4pPr>
      <a:lvl5pPr algn="ctr" rtl="0" eaLnBrk="0" fontAlgn="base" hangingPunct="0">
        <a:spcBef>
          <a:spcPct val="0"/>
        </a:spcBef>
        <a:spcAft>
          <a:spcPct val="0"/>
        </a:spcAft>
        <a:defRPr sz="4400">
          <a:solidFill>
            <a:schemeClr val="accent1"/>
          </a:solidFill>
          <a:latin typeface="Calibri" panose="020F0502020204030204" pitchFamily="34" charset="0"/>
        </a:defRPr>
      </a:lvl5pPr>
      <a:lvl6pPr marL="457200" algn="ctr" rtl="0" fontAlgn="base">
        <a:spcBef>
          <a:spcPct val="0"/>
        </a:spcBef>
        <a:spcAft>
          <a:spcPct val="0"/>
        </a:spcAft>
        <a:defRPr sz="4400">
          <a:solidFill>
            <a:schemeClr val="accent1"/>
          </a:solidFill>
          <a:latin typeface="Calibri" panose="020F0502020204030204" pitchFamily="34" charset="0"/>
        </a:defRPr>
      </a:lvl6pPr>
      <a:lvl7pPr marL="914400" algn="ctr" rtl="0" fontAlgn="base">
        <a:spcBef>
          <a:spcPct val="0"/>
        </a:spcBef>
        <a:spcAft>
          <a:spcPct val="0"/>
        </a:spcAft>
        <a:defRPr sz="4400">
          <a:solidFill>
            <a:schemeClr val="accent1"/>
          </a:solidFill>
          <a:latin typeface="Calibri" panose="020F0502020204030204" pitchFamily="34" charset="0"/>
        </a:defRPr>
      </a:lvl7pPr>
      <a:lvl8pPr marL="1371600" algn="ctr" rtl="0" fontAlgn="base">
        <a:spcBef>
          <a:spcPct val="0"/>
        </a:spcBef>
        <a:spcAft>
          <a:spcPct val="0"/>
        </a:spcAft>
        <a:defRPr sz="4400">
          <a:solidFill>
            <a:schemeClr val="accent1"/>
          </a:solidFill>
          <a:latin typeface="Calibri" panose="020F0502020204030204" pitchFamily="34" charset="0"/>
        </a:defRPr>
      </a:lvl8pPr>
      <a:lvl9pPr marL="1828800" algn="ctr" rtl="0" fontAlgn="base">
        <a:spcBef>
          <a:spcPct val="0"/>
        </a:spcBef>
        <a:spcAft>
          <a:spcPct val="0"/>
        </a:spcAft>
        <a:defRPr sz="4400">
          <a:solidFill>
            <a:schemeClr val="accent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13.xml"/><Relationship Id="rId4" Type="http://schemas.openxmlformats.org/officeDocument/2006/relationships/hyperlink" Target="http://opencourses.uoa.gr/courses/ENL10/" TargetMode="Externa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4.xml"/><Relationship Id="rId5" Type="http://schemas.openxmlformats.org/officeDocument/2006/relationships/image" Target="../media/image4.png"/><Relationship Id="rId4" Type="http://schemas.openxmlformats.org/officeDocument/2006/relationships/hyperlink" Target="%5b1%5d%20http:/creativecommons.org/licenses/by-nc-sa/4.0/" TargetMode="Externa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xml"/><Relationship Id="rId1" Type="http://schemas.openxmlformats.org/officeDocument/2006/relationships/tags" Target="../tags/tag5.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6.xml.rels><?xml version="1.0" encoding="UTF-8" standalone="yes"?>
<Relationships xmlns="http://schemas.openxmlformats.org/package/2006/relationships"><Relationship Id="rId8" Type="http://schemas.openxmlformats.org/officeDocument/2006/relationships/hyperlink" Target="http://www.equinoxpub.com/journals/index.php/CALICO" TargetMode="External"/><Relationship Id="rId3" Type="http://schemas.openxmlformats.org/officeDocument/2006/relationships/hyperlink" Target="http://journals.cambridge.org/action/displayJournal?jid=REC" TargetMode="External"/><Relationship Id="rId7" Type="http://schemas.openxmlformats.org/officeDocument/2006/relationships/hyperlink" Target="http://callej.org/" TargetMode="External"/><Relationship Id="rId2" Type="http://schemas.openxmlformats.org/officeDocument/2006/relationships/slideLayout" Target="../slideLayouts/slideLayout2.xml"/><Relationship Id="rId1" Type="http://schemas.openxmlformats.org/officeDocument/2006/relationships/tags" Target="../tags/tag9.xml"/><Relationship Id="rId6" Type="http://schemas.openxmlformats.org/officeDocument/2006/relationships/hyperlink" Target="http://www.tandfonline.com/loi/ncal20#.Vdd60vmqpBc" TargetMode="External"/><Relationship Id="rId11" Type="http://schemas.openxmlformats.org/officeDocument/2006/relationships/hyperlink" Target="http://ldm.sagepub.com/" TargetMode="External"/><Relationship Id="rId5" Type="http://schemas.openxmlformats.org/officeDocument/2006/relationships/hyperlink" Target="http://www.journals.elsevier.com/system/" TargetMode="External"/><Relationship Id="rId10" Type="http://schemas.openxmlformats.org/officeDocument/2006/relationships/hyperlink" Target="http://www.aace.org/pubs/jtate/" TargetMode="External"/><Relationship Id="rId4" Type="http://schemas.openxmlformats.org/officeDocument/2006/relationships/hyperlink" Target="http://www.igi-global.com/journal/international-journal-computer-assisted-language/41023" TargetMode="External"/><Relationship Id="rId9" Type="http://schemas.openxmlformats.org/officeDocument/2006/relationships/hyperlink" Target="http://www.journals.elsevier.com/computers-and-composition/" TargetMode="Externa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0.xml"/><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tags" Target="../tags/tag11.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The logo depicts the goddess Athena." title="University of Athens Logo"/>
          <p:cNvPicPr>
            <a:picLocks noChangeAspect="1"/>
          </p:cNvPicPr>
          <p:nvPr/>
        </p:nvPicPr>
        <p:blipFill>
          <a:blip r:embed="rId4"/>
          <a:stretch>
            <a:fillRect/>
          </a:stretch>
        </p:blipFill>
        <p:spPr>
          <a:xfrm>
            <a:off x="179388" y="260350"/>
            <a:ext cx="3938587" cy="1112838"/>
          </a:xfrm>
          <a:prstGeom prst="rect">
            <a:avLst/>
          </a:prstGeom>
        </p:spPr>
      </p:pic>
      <p:sp>
        <p:nvSpPr>
          <p:cNvPr id="10242" name="Τίτλος 1"/>
          <p:cNvSpPr>
            <a:spLocks noGrp="1"/>
          </p:cNvSpPr>
          <p:nvPr>
            <p:ph type="ctrTitle"/>
          </p:nvPr>
        </p:nvSpPr>
        <p:spPr>
          <a:xfrm>
            <a:off x="685800" y="2006600"/>
            <a:ext cx="7772400" cy="1470025"/>
          </a:xfrm>
        </p:spPr>
        <p:txBody>
          <a:bodyPr/>
          <a:lstStyle/>
          <a:p>
            <a:pPr eaLnBrk="1" hangingPunct="1"/>
            <a:r>
              <a:rPr lang="en-GB" altLang="en-US" dirty="0" smtClean="0">
                <a:solidFill>
                  <a:srgbClr val="5075BC"/>
                </a:solidFill>
              </a:rPr>
              <a:t>English and Digital Literacies</a:t>
            </a:r>
          </a:p>
        </p:txBody>
      </p:sp>
      <p:sp>
        <p:nvSpPr>
          <p:cNvPr id="3" name="Υπότιτλος 2"/>
          <p:cNvSpPr>
            <a:spLocks noGrp="1"/>
          </p:cNvSpPr>
          <p:nvPr>
            <p:ph type="subTitle" idx="1"/>
          </p:nvPr>
        </p:nvSpPr>
        <p:spPr>
          <a:xfrm>
            <a:off x="684213" y="3384550"/>
            <a:ext cx="7775575" cy="1752600"/>
          </a:xfrm>
        </p:spPr>
        <p:txBody>
          <a:bodyPr rtlCol="0">
            <a:noAutofit/>
          </a:bodyPr>
          <a:lstStyle/>
          <a:p>
            <a:pPr eaLnBrk="1" fontAlgn="auto" hangingPunct="1">
              <a:spcAft>
                <a:spcPts val="0"/>
              </a:spcAft>
              <a:defRPr/>
            </a:pPr>
            <a:r>
              <a:rPr lang="en-GB" sz="2800" dirty="0" smtClean="0">
                <a:solidFill>
                  <a:srgbClr val="5075BC"/>
                </a:solidFill>
                <a:latin typeface="+mj-lt"/>
                <a:ea typeface="+mj-ea"/>
                <a:cs typeface="+mj-cs"/>
              </a:rPr>
              <a:t>Unit </a:t>
            </a:r>
            <a:r>
              <a:rPr lang="en-GB" sz="2800" dirty="0">
                <a:solidFill>
                  <a:srgbClr val="5075BC"/>
                </a:solidFill>
                <a:latin typeface="+mj-lt"/>
                <a:ea typeface="+mj-ea"/>
                <a:cs typeface="+mj-cs"/>
              </a:rPr>
              <a:t>2</a:t>
            </a:r>
            <a:r>
              <a:rPr lang="en-GB" sz="2800" dirty="0" smtClean="0">
                <a:solidFill>
                  <a:srgbClr val="5075BC"/>
                </a:solidFill>
                <a:latin typeface="+mj-lt"/>
                <a:ea typeface="+mj-ea"/>
                <a:cs typeface="+mj-cs"/>
              </a:rPr>
              <a:t>.5</a:t>
            </a:r>
            <a:r>
              <a:rPr lang="el-GR" sz="2800" dirty="0" smtClean="0">
                <a:solidFill>
                  <a:srgbClr val="5075BC"/>
                </a:solidFill>
                <a:latin typeface="+mj-lt"/>
                <a:ea typeface="+mj-ea"/>
                <a:cs typeface="+mj-cs"/>
              </a:rPr>
              <a:t>:</a:t>
            </a:r>
            <a:r>
              <a:rPr lang="en-US" sz="2800" dirty="0" smtClean="0">
                <a:solidFill>
                  <a:srgbClr val="5075BC"/>
                </a:solidFill>
                <a:latin typeface="+mj-lt"/>
                <a:ea typeface="+mj-ea"/>
                <a:cs typeface="+mj-cs"/>
              </a:rPr>
              <a:t> </a:t>
            </a:r>
            <a:r>
              <a:rPr lang="en-GB" altLang="en-US" sz="2800" dirty="0"/>
              <a:t>Summary of the 3 CALL traditions </a:t>
            </a:r>
            <a:r>
              <a:rPr lang="en-GB" sz="2800" dirty="0"/>
              <a:t/>
            </a:r>
            <a:br>
              <a:rPr lang="en-GB" sz="2800" dirty="0"/>
            </a:br>
            <a:endParaRPr lang="en-US" sz="2800" dirty="0" smtClean="0"/>
          </a:p>
          <a:p>
            <a:pPr eaLnBrk="1" fontAlgn="auto" hangingPunct="1">
              <a:spcAft>
                <a:spcPts val="0"/>
              </a:spcAft>
              <a:defRPr/>
            </a:pPr>
            <a:r>
              <a:rPr lang="en-GB" sz="2800" dirty="0"/>
              <a:t>Bessie </a:t>
            </a:r>
            <a:r>
              <a:rPr lang="en-GB" sz="2800" dirty="0" err="1"/>
              <a:t>Mitsikopoulou</a:t>
            </a:r>
            <a:endParaRPr lang="en-GB" sz="2800" dirty="0"/>
          </a:p>
          <a:p>
            <a:pPr eaLnBrk="1" fontAlgn="auto" hangingPunct="1">
              <a:spcAft>
                <a:spcPts val="0"/>
              </a:spcAft>
              <a:defRPr/>
            </a:pPr>
            <a:r>
              <a:rPr lang="en-GB" sz="2800" dirty="0"/>
              <a:t>School of Philosophy</a:t>
            </a:r>
          </a:p>
          <a:p>
            <a:pPr eaLnBrk="1" fontAlgn="auto" hangingPunct="1">
              <a:spcAft>
                <a:spcPts val="0"/>
              </a:spcAft>
              <a:defRPr/>
            </a:pPr>
            <a:r>
              <a:rPr lang="en-GB" sz="2800" dirty="0"/>
              <a:t>Faculty of English Language and </a:t>
            </a:r>
            <a:r>
              <a:rPr lang="en-GB" sz="2800" dirty="0" smtClean="0"/>
              <a:t>Literature</a:t>
            </a:r>
            <a:endParaRPr lang="en-US" sz="2800" dirty="0"/>
          </a:p>
        </p:txBody>
      </p:sp>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Title 1"/>
          <p:cNvSpPr>
            <a:spLocks noGrp="1"/>
          </p:cNvSpPr>
          <p:nvPr>
            <p:ph type="title"/>
          </p:nvPr>
        </p:nvSpPr>
        <p:spPr/>
        <p:txBody>
          <a:bodyPr/>
          <a:lstStyle/>
          <a:p>
            <a:pPr eaLnBrk="1" hangingPunct="1"/>
            <a:r>
              <a:rPr lang="en-GB" altLang="en-US" dirty="0" smtClean="0">
                <a:solidFill>
                  <a:schemeClr val="accent1"/>
                </a:solidFill>
              </a:rPr>
              <a:t>Reference Note </a:t>
            </a:r>
          </a:p>
        </p:txBody>
      </p:sp>
      <p:sp>
        <p:nvSpPr>
          <p:cNvPr id="112643" name="Content Placeholder 2"/>
          <p:cNvSpPr>
            <a:spLocks noGrp="1"/>
          </p:cNvSpPr>
          <p:nvPr>
            <p:ph idx="1"/>
          </p:nvPr>
        </p:nvSpPr>
        <p:spPr>
          <a:xfrm>
            <a:off x="463550" y="1557338"/>
            <a:ext cx="8229600" cy="4525962"/>
          </a:xfrm>
        </p:spPr>
        <p:txBody>
          <a:bodyPr/>
          <a:lstStyle/>
          <a:p>
            <a:pPr marL="0" indent="0">
              <a:buNone/>
            </a:pPr>
            <a:r>
              <a:rPr lang="en-GB" altLang="en-US" sz="2000" dirty="0" smtClean="0"/>
              <a:t>Copyright National and </a:t>
            </a:r>
            <a:r>
              <a:rPr lang="en-GB" altLang="en-US" sz="2000" dirty="0" err="1" smtClean="0"/>
              <a:t>Kapodistrian</a:t>
            </a:r>
            <a:r>
              <a:rPr lang="en-GB" altLang="en-US" sz="2000" dirty="0" smtClean="0"/>
              <a:t> University of Athens , Bessie </a:t>
            </a:r>
            <a:r>
              <a:rPr lang="en-GB" altLang="en-US" sz="2000" dirty="0" err="1" smtClean="0"/>
              <a:t>Mitsikopoulou</a:t>
            </a:r>
            <a:r>
              <a:rPr lang="en-GB" altLang="en-US" sz="2000" dirty="0" smtClean="0"/>
              <a:t> 2014. Bessie </a:t>
            </a:r>
            <a:r>
              <a:rPr lang="en-GB" altLang="en-US" sz="2000" dirty="0" err="1" smtClean="0"/>
              <a:t>Mitsikopoulou</a:t>
            </a:r>
            <a:r>
              <a:rPr lang="en-GB" altLang="en-US" sz="2000" dirty="0" smtClean="0"/>
              <a:t>. “English and Digital Literacies. Summary of the 3 CALL traditions ”.</a:t>
            </a:r>
            <a:r>
              <a:rPr lang="en-GB" altLang="en-US" sz="2000" dirty="0" smtClean="0">
                <a:solidFill>
                  <a:srgbClr val="FF0000"/>
                </a:solidFill>
              </a:rPr>
              <a:t> </a:t>
            </a:r>
            <a:r>
              <a:rPr lang="en-GB" altLang="en-US" sz="2000" dirty="0" smtClean="0"/>
              <a:t>Edition: 1.0. Athens 2014. </a:t>
            </a:r>
            <a:r>
              <a:rPr lang="en-GB" altLang="en-US" sz="2000"/>
              <a:t>Available at: </a:t>
            </a:r>
            <a:r>
              <a:rPr lang="en-GB" altLang="en-US" sz="2000">
                <a:hlinkClick r:id="rId4" tooltip="English and Digital Literacies Open Online Course"/>
              </a:rPr>
              <a:t>http://opencourses.uoa.gr/courses/ENL10/</a:t>
            </a:r>
            <a:r>
              <a:rPr lang="en-GB" altLang="en-US" sz="2000"/>
              <a:t>.  </a:t>
            </a:r>
            <a:endParaRPr lang="en-GB" altLang="en-US" sz="2000" dirty="0"/>
          </a:p>
        </p:txBody>
      </p:sp>
    </p:spTree>
    <p:custDataLst>
      <p:tags r:id="rId1"/>
    </p:custData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457200" y="-161925"/>
            <a:ext cx="8229600" cy="1143000"/>
          </a:xfrm>
        </p:spPr>
        <p:txBody>
          <a:bodyPr/>
          <a:lstStyle/>
          <a:p>
            <a:r>
              <a:rPr lang="en-GB" altLang="el-GR" dirty="0" smtClean="0">
                <a:solidFill>
                  <a:schemeClr val="accent1"/>
                </a:solidFill>
              </a:rPr>
              <a:t>Licensing Note </a:t>
            </a:r>
          </a:p>
        </p:txBody>
      </p:sp>
      <p:sp>
        <p:nvSpPr>
          <p:cNvPr id="36867" name="Content Placeholder 2"/>
          <p:cNvSpPr>
            <a:spLocks noGrp="1"/>
          </p:cNvSpPr>
          <p:nvPr>
            <p:ph idx="1"/>
          </p:nvPr>
        </p:nvSpPr>
        <p:spPr>
          <a:xfrm>
            <a:off x="107950" y="765175"/>
            <a:ext cx="8928100" cy="1439863"/>
          </a:xfrm>
        </p:spPr>
        <p:txBody>
          <a:bodyPr>
            <a:noAutofit/>
          </a:bodyPr>
          <a:lstStyle/>
          <a:p>
            <a:pPr marL="0" indent="0">
              <a:buNone/>
            </a:pPr>
            <a:r>
              <a:rPr lang="en-GB" altLang="el-GR" sz="1900" dirty="0" smtClean="0"/>
              <a:t>The current material is available under the Creative Commons Attribution-</a:t>
            </a:r>
            <a:r>
              <a:rPr lang="en-GB" altLang="el-GR" sz="1900" dirty="0" err="1" smtClean="0"/>
              <a:t>NonCommercial</a:t>
            </a:r>
            <a:r>
              <a:rPr lang="en-GB" altLang="el-GR" sz="1900" dirty="0" smtClean="0"/>
              <a:t>-</a:t>
            </a:r>
            <a:r>
              <a:rPr lang="en-GB" altLang="el-GR" sz="1900" dirty="0" err="1" smtClean="0"/>
              <a:t>ShareAlike</a:t>
            </a:r>
            <a:r>
              <a:rPr lang="en-GB" altLang="el-GR" sz="1900" dirty="0" smtClean="0"/>
              <a:t> 4.0 International license or later International Edition.  The individual works of third parties are excluded, e.g. photographs, diagrams etc. They are contained therein and covered under their conditions of use in the section «Use of Third Parties Work Note»</a:t>
            </a:r>
            <a:r>
              <a:rPr lang="el-GR" altLang="el-GR" sz="1900" dirty="0" smtClean="0"/>
              <a:t>.</a:t>
            </a:r>
            <a:endParaRPr lang="en-GB" altLang="el-GR" sz="1900" dirty="0" smtClean="0"/>
          </a:p>
          <a:p>
            <a:pPr marL="0" indent="0">
              <a:buNone/>
            </a:pPr>
            <a:endParaRPr lang="en-GB" altLang="el-GR" sz="2400" dirty="0" smtClean="0"/>
          </a:p>
          <a:p>
            <a:pPr marL="0" indent="0">
              <a:buFont typeface="Arial" panose="020B0604020202020204" pitchFamily="34" charset="0"/>
              <a:buNone/>
            </a:pPr>
            <a:endParaRPr lang="en-GB" altLang="el-GR" sz="2000" dirty="0" smtClean="0"/>
          </a:p>
        </p:txBody>
      </p:sp>
      <p:pic>
        <p:nvPicPr>
          <p:cNvPr id="36868" name="Picture 22" descr="Λογότυπο για Άδειες χρήσης Creative Commons BY-NC-ND">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2924175"/>
            <a:ext cx="9036050" cy="3457575"/>
          </a:xfrm>
          <a:prstGeom prst="rect">
            <a:avLst/>
          </a:prstGeom>
        </p:spPr>
        <p:txBody>
          <a:bodyPr anchor="ctr">
            <a:norm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GB" altLang="el-GR" dirty="0" smtClean="0"/>
              <a:t>[1] http://creativecommons.org/licenses/by-nc-sa/4.0/ </a:t>
            </a:r>
          </a:p>
          <a:p>
            <a:endParaRPr lang="en-GB" altLang="el-GR" dirty="0" smtClean="0"/>
          </a:p>
          <a:p>
            <a:r>
              <a:rPr lang="en-GB" altLang="el-GR" dirty="0" smtClean="0"/>
              <a:t>As Non-Commercial is defined the use that:</a:t>
            </a:r>
          </a:p>
          <a:p>
            <a:pPr marL="285750" indent="-285750">
              <a:buFont typeface="Arial" panose="020B0604020202020204" pitchFamily="34" charset="0"/>
              <a:buChar char="•"/>
            </a:pPr>
            <a:r>
              <a:rPr lang="en-GB" altLang="el-GR" dirty="0" smtClean="0"/>
              <a:t>Does not involve direct or indirect financial benefits from the use of the work for the distributor of the work and the license holder</a:t>
            </a:r>
            <a:r>
              <a:rPr lang="el-GR" altLang="el-GR" dirty="0" smtClean="0"/>
              <a:t>.</a:t>
            </a:r>
            <a:endParaRPr lang="en-GB" altLang="el-GR" dirty="0" smtClean="0"/>
          </a:p>
          <a:p>
            <a:pPr marL="285750" indent="-285750">
              <a:buFont typeface="Arial" panose="020B0604020202020204" pitchFamily="34" charset="0"/>
              <a:buChar char="•"/>
            </a:pPr>
            <a:r>
              <a:rPr lang="en-GB" altLang="el-GR" dirty="0" smtClean="0"/>
              <a:t>Does not include financial transaction as a condition for  the use or access  to the work</a:t>
            </a:r>
            <a:r>
              <a:rPr lang="el-GR" altLang="el-GR" dirty="0" smtClean="0"/>
              <a:t>.</a:t>
            </a:r>
            <a:r>
              <a:rPr lang="en-GB" altLang="el-GR" dirty="0" smtClean="0"/>
              <a:t> </a:t>
            </a:r>
          </a:p>
          <a:p>
            <a:pPr marL="285750" indent="-285750">
              <a:buFont typeface="Arial" panose="020B0604020202020204" pitchFamily="34" charset="0"/>
              <a:buChar char="•"/>
            </a:pPr>
            <a:r>
              <a:rPr lang="en-GB" altLang="el-GR" dirty="0" smtClean="0"/>
              <a:t>Does not confer to the distributor and license holder of the work  indirect financial benefit (e.g. advertisements) from the viewing of the work on website</a:t>
            </a:r>
            <a:r>
              <a:rPr lang="en-GB" altLang="el-GR" dirty="0" smtClean="0">
                <a:latin typeface="Arial" panose="020B0604020202020204" pitchFamily="34" charset="0"/>
              </a:rPr>
              <a:t> </a:t>
            </a:r>
            <a:r>
              <a:rPr lang="el-GR" altLang="el-GR" dirty="0" smtClean="0">
                <a:latin typeface="Arial" panose="020B0604020202020204" pitchFamily="34" charset="0"/>
              </a:rPr>
              <a:t>.</a:t>
            </a:r>
            <a:endParaRPr lang="en-GB" altLang="el-GR" dirty="0" smtClean="0"/>
          </a:p>
          <a:p>
            <a:pPr>
              <a:buFont typeface="Arial" panose="020B0604020202020204" pitchFamily="34" charset="0"/>
              <a:buChar char="•"/>
            </a:pPr>
            <a:endParaRPr lang="en-GB" altLang="el-GR" dirty="0" smtClean="0"/>
          </a:p>
          <a:p>
            <a:r>
              <a:rPr lang="en-GB" altLang="el-GR" dirty="0" smtClean="0"/>
              <a:t>The copyright holder may give to the license holder a separate license to use the work for commercial use, if requested. </a:t>
            </a:r>
            <a:endParaRPr lang="en-GB" altLang="el-GR" dirty="0"/>
          </a:p>
        </p:txBody>
      </p:sp>
    </p:spTree>
    <p:custDataLst>
      <p:tags r:id="rId1"/>
    </p:custDataLst>
    <p:extLst>
      <p:ext uri="{BB962C8B-B14F-4D97-AF65-F5344CB8AC3E}">
        <p14:creationId xmlns:p14="http://schemas.microsoft.com/office/powerpoint/2010/main" val="11065158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GB" altLang="el-GR" dirty="0" smtClean="0"/>
              <a:t>Preservation Notices</a:t>
            </a:r>
          </a:p>
        </p:txBody>
      </p:sp>
      <p:sp>
        <p:nvSpPr>
          <p:cNvPr id="3" name="Content Placeholder 2"/>
          <p:cNvSpPr>
            <a:spLocks noGrp="1"/>
          </p:cNvSpPr>
          <p:nvPr>
            <p:ph idx="1"/>
          </p:nvPr>
        </p:nvSpPr>
        <p:spPr>
          <a:xfrm>
            <a:off x="463550" y="1557338"/>
            <a:ext cx="8229600" cy="4525962"/>
          </a:xfrm>
        </p:spPr>
        <p:txBody>
          <a:bodyPr>
            <a:normAutofit/>
          </a:bodyPr>
          <a:lstStyle/>
          <a:p>
            <a:pPr marL="0" indent="0">
              <a:buFont typeface="Arial" panose="020B0604020202020204" pitchFamily="34" charset="0"/>
              <a:buNone/>
            </a:pPr>
            <a:r>
              <a:rPr lang="en-GB" altLang="el-GR" sz="2400" dirty="0" smtClean="0"/>
              <a:t>Any reproduction or adaptation of the material should include: </a:t>
            </a:r>
          </a:p>
          <a:p>
            <a:pPr lvl="1">
              <a:buFont typeface="Wingdings" panose="05000000000000000000" pitchFamily="2" charset="2"/>
              <a:buChar char="§"/>
            </a:pPr>
            <a:r>
              <a:rPr lang="en-GB" altLang="el-GR" sz="2000" dirty="0"/>
              <a:t>the Reference  Note</a:t>
            </a:r>
            <a:r>
              <a:rPr lang="el-GR" altLang="el-GR" sz="2000" dirty="0"/>
              <a:t>,</a:t>
            </a:r>
            <a:r>
              <a:rPr lang="en-GB" altLang="el-GR" sz="2000" dirty="0"/>
              <a:t> </a:t>
            </a:r>
          </a:p>
          <a:p>
            <a:pPr lvl="1">
              <a:buFont typeface="Wingdings" panose="05000000000000000000" pitchFamily="2" charset="2"/>
              <a:buChar char="§"/>
            </a:pPr>
            <a:r>
              <a:rPr lang="en-GB" altLang="el-GR" sz="2000" dirty="0"/>
              <a:t>the Licensing Note</a:t>
            </a:r>
            <a:r>
              <a:rPr lang="el-GR" altLang="el-GR" sz="2000" dirty="0"/>
              <a:t>,</a:t>
            </a:r>
            <a:endParaRPr lang="en-GB" altLang="el-GR" sz="2000" dirty="0"/>
          </a:p>
          <a:p>
            <a:pPr lvl="1">
              <a:buFont typeface="Wingdings" panose="05000000000000000000" pitchFamily="2" charset="2"/>
              <a:buChar char="§"/>
            </a:pPr>
            <a:r>
              <a:rPr lang="en-GB" altLang="el-GR" sz="2000" dirty="0"/>
              <a:t>the declaration of Notices Preservation</a:t>
            </a:r>
            <a:r>
              <a:rPr lang="el-GR" altLang="el-GR" sz="2000" dirty="0"/>
              <a:t>,</a:t>
            </a:r>
            <a:endParaRPr lang="en-GB" altLang="el-GR" sz="2000" dirty="0"/>
          </a:p>
          <a:p>
            <a:pPr lvl="1">
              <a:buFont typeface="Wingdings" panose="05000000000000000000" pitchFamily="2" charset="2"/>
              <a:buChar char="§"/>
            </a:pPr>
            <a:r>
              <a:rPr lang="en-GB" altLang="el-GR" sz="2000" dirty="0"/>
              <a:t>the Use of Third Parties Work Note (if available), </a:t>
            </a:r>
          </a:p>
          <a:p>
            <a:pPr marL="0" indent="0">
              <a:buFont typeface="Arial" panose="020B0604020202020204" pitchFamily="34" charset="0"/>
              <a:buNone/>
            </a:pPr>
            <a:r>
              <a:rPr lang="en-GB" altLang="el-GR" sz="2400" dirty="0" smtClean="0"/>
              <a:t>together with the accompanied URLs.</a:t>
            </a:r>
          </a:p>
          <a:p>
            <a:pPr marL="0" indent="0"/>
            <a:endParaRPr lang="en-GB" altLang="el-GR" sz="2000" dirty="0" smtClean="0"/>
          </a:p>
        </p:txBody>
      </p:sp>
    </p:spTree>
    <p:custDataLst>
      <p:tags r:id="rId1"/>
    </p:custDataLst>
    <p:extLst>
      <p:ext uri="{BB962C8B-B14F-4D97-AF65-F5344CB8AC3E}">
        <p14:creationId xmlns:p14="http://schemas.microsoft.com/office/powerpoint/2010/main" val="21737813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Τίτλος 1"/>
          <p:cNvSpPr>
            <a:spLocks noGrp="1"/>
          </p:cNvSpPr>
          <p:nvPr>
            <p:ph type="title"/>
          </p:nvPr>
        </p:nvSpPr>
        <p:spPr/>
        <p:txBody>
          <a:bodyPr/>
          <a:lstStyle/>
          <a:p>
            <a:r>
              <a:rPr lang="en-GB" altLang="en-US" sz="4000" dirty="0" smtClean="0"/>
              <a:t>Summary of the 3 CALL traditions (1/2)</a:t>
            </a:r>
          </a:p>
        </p:txBody>
      </p:sp>
      <p:graphicFrame>
        <p:nvGraphicFramePr>
          <p:cNvPr id="4" name="Θέση περιεχομένου 3" descr="CALL traditions: View of Language and English teaching paradigm per Tradition&#10;"/>
          <p:cNvGraphicFramePr>
            <a:graphicFrameLocks noGrp="1"/>
          </p:cNvGraphicFramePr>
          <p:nvPr>
            <p:ph idx="1"/>
            <p:custDataLst>
              <p:tags r:id="rId2"/>
            </p:custDataLst>
            <p:extLst>
              <p:ext uri="{D42A27DB-BD31-4B8C-83A1-F6EECF244321}">
                <p14:modId xmlns:p14="http://schemas.microsoft.com/office/powerpoint/2010/main" val="3576380302"/>
              </p:ext>
            </p:extLst>
          </p:nvPr>
        </p:nvGraphicFramePr>
        <p:xfrm>
          <a:off x="463550" y="1557338"/>
          <a:ext cx="8223250" cy="4608512"/>
        </p:xfrm>
        <a:graphic>
          <a:graphicData uri="http://schemas.openxmlformats.org/drawingml/2006/table">
            <a:tbl>
              <a:tblPr firstRow="1" firstCol="1" bandRow="1">
                <a:tableStyleId>{69012ECD-51FC-41F1-AA8D-1B2483CD663E}</a:tableStyleId>
              </a:tblPr>
              <a:tblGrid>
                <a:gridCol w="1565336"/>
                <a:gridCol w="1833960"/>
                <a:gridCol w="2266502"/>
                <a:gridCol w="2557452"/>
              </a:tblGrid>
              <a:tr h="1037955">
                <a:tc>
                  <a:txBody>
                    <a:bodyPr/>
                    <a:lstStyle/>
                    <a:p>
                      <a:pPr algn="l"/>
                      <a:r>
                        <a:rPr lang="en-GB" sz="2400" dirty="0" smtClean="0"/>
                        <a:t>CALL </a:t>
                      </a:r>
                    </a:p>
                    <a:p>
                      <a:pPr algn="l"/>
                      <a:r>
                        <a:rPr lang="en-GB" sz="2400" dirty="0" smtClean="0"/>
                        <a:t>traditions</a:t>
                      </a:r>
                      <a:endParaRPr lang="en-GB" sz="2400" dirty="0"/>
                    </a:p>
                  </a:txBody>
                  <a:tcPr marL="91435" marR="91435" marT="45727" marB="45727">
                    <a:lnL w="12700" cap="flat" cmpd="sng" algn="ctr">
                      <a:solidFill>
                        <a:srgbClr val="4F81BD"/>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p>
                      <a:pPr algn="l"/>
                      <a:r>
                        <a:rPr lang="en-GB" sz="2400" dirty="0" smtClean="0"/>
                        <a:t>Behaviourist  (1960s-70s)</a:t>
                      </a:r>
                      <a:endParaRPr lang="en-GB" sz="2400" dirty="0"/>
                    </a:p>
                  </a:txBody>
                  <a:tcPr marL="91435" marR="91435" marT="45727" marB="45727">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GB" sz="2400" dirty="0" smtClean="0"/>
                        <a:t>Communicative </a:t>
                      </a:r>
                    </a:p>
                    <a:p>
                      <a:pPr algn="l"/>
                      <a:r>
                        <a:rPr lang="en-GB" sz="2400" dirty="0" smtClean="0"/>
                        <a:t>(1980s-1990s)</a:t>
                      </a:r>
                      <a:endParaRPr lang="en-GB" sz="2400" dirty="0"/>
                    </a:p>
                  </a:txBody>
                  <a:tcPr marL="91435" marR="91435" marT="45727" marB="45727">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GB" sz="2400" dirty="0" smtClean="0"/>
                        <a:t>Integrative</a:t>
                      </a:r>
                    </a:p>
                    <a:p>
                      <a:pPr algn="l"/>
                      <a:r>
                        <a:rPr lang="en-GB" sz="2400" dirty="0" smtClean="0"/>
                        <a:t>(1990s- today)</a:t>
                      </a:r>
                      <a:endParaRPr lang="en-GB" sz="2400" dirty="0"/>
                    </a:p>
                  </a:txBody>
                  <a:tcPr marL="91435" marR="91435" marT="45727" marB="45727">
                    <a:lnL w="12700" cap="flat" cmpd="sng" algn="ctr">
                      <a:solidFill>
                        <a:schemeClr val="bg1"/>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w="12700" cmpd="sng">
                      <a:noFill/>
                      <a:prstDash val="solid"/>
                    </a:lnTlToBr>
                    <a:lnBlToTr w="12700" cmpd="sng">
                      <a:noFill/>
                      <a:prstDash val="solid"/>
                    </a:lnBlToTr>
                  </a:tcPr>
                </a:tc>
              </a:tr>
              <a:tr h="2200458">
                <a:tc>
                  <a:txBody>
                    <a:bodyPr/>
                    <a:lstStyle/>
                    <a:p>
                      <a:pPr algn="l"/>
                      <a:r>
                        <a:rPr lang="en-GB" sz="2400" b="1" dirty="0" smtClean="0"/>
                        <a:t>View</a:t>
                      </a:r>
                      <a:r>
                        <a:rPr lang="en-GB" sz="2400" b="1" baseline="0" dirty="0" smtClean="0"/>
                        <a:t> of language</a:t>
                      </a:r>
                      <a:endParaRPr lang="en-GB" sz="2400" b="1" dirty="0"/>
                    </a:p>
                  </a:txBody>
                  <a:tcPr marL="91435" marR="91435" marT="45727" marB="45727">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2400" dirty="0" smtClean="0"/>
                        <a:t>Structural </a:t>
                      </a:r>
                    </a:p>
                    <a:p>
                      <a:r>
                        <a:rPr lang="en-GB" sz="2400" dirty="0" smtClean="0"/>
                        <a:t>(a formal</a:t>
                      </a:r>
                      <a:r>
                        <a:rPr lang="en-GB" sz="2400" baseline="0" dirty="0" smtClean="0"/>
                        <a:t> structural system)</a:t>
                      </a:r>
                      <a:endParaRPr lang="en-GB" sz="2400" dirty="0"/>
                    </a:p>
                  </a:txBody>
                  <a:tcPr marL="91435" marR="91435" marT="45727" marB="45727">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2400" dirty="0" smtClean="0"/>
                        <a:t>Cognitive </a:t>
                      </a:r>
                    </a:p>
                    <a:p>
                      <a:r>
                        <a:rPr lang="en-GB" sz="2400" dirty="0" smtClean="0"/>
                        <a:t>(a mentally constructed system through interaction)</a:t>
                      </a:r>
                      <a:endParaRPr lang="en-GB" sz="2400" dirty="0"/>
                    </a:p>
                  </a:txBody>
                  <a:tcPr marL="91435" marR="91435" marT="45727" marB="45727">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2400" dirty="0" err="1" smtClean="0"/>
                        <a:t>Sociocognitive</a:t>
                      </a:r>
                      <a:r>
                        <a:rPr lang="en-GB" sz="2400" dirty="0" smtClean="0"/>
                        <a:t> (developed in social interaction through discourse communities)</a:t>
                      </a:r>
                      <a:endParaRPr lang="en-GB" sz="2400" dirty="0"/>
                    </a:p>
                  </a:txBody>
                  <a:tcPr marL="91435" marR="91435" marT="45727" marB="45727">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w="12700" cmpd="sng">
                      <a:noFill/>
                      <a:prstDash val="solid"/>
                    </a:lnTlToBr>
                    <a:lnBlToTr w="12700" cmpd="sng">
                      <a:noFill/>
                      <a:prstDash val="solid"/>
                    </a:lnBlToTr>
                  </a:tcPr>
                </a:tc>
              </a:tr>
              <a:tr h="1370099">
                <a:tc>
                  <a:txBody>
                    <a:bodyPr/>
                    <a:lstStyle/>
                    <a:p>
                      <a:pPr algn="l"/>
                      <a:r>
                        <a:rPr lang="en-GB" sz="2400" b="1" dirty="0" smtClean="0"/>
                        <a:t>English teaching paradigm</a:t>
                      </a:r>
                      <a:endParaRPr lang="en-GB" sz="2400" b="1" dirty="0"/>
                    </a:p>
                  </a:txBody>
                  <a:tcPr marL="91435" marR="91435" marT="45727" marB="45727">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2400" dirty="0" smtClean="0"/>
                        <a:t>Grammar-translation </a:t>
                      </a:r>
                    </a:p>
                    <a:p>
                      <a:r>
                        <a:rPr lang="en-GB" sz="2400" dirty="0" smtClean="0"/>
                        <a:t>Audio-lingual</a:t>
                      </a:r>
                      <a:endParaRPr lang="en-GB" sz="2400" dirty="0"/>
                    </a:p>
                  </a:txBody>
                  <a:tcPr marL="91435" marR="91435" marT="45727" marB="45727">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2400" dirty="0" smtClean="0"/>
                        <a:t>Communicative Language</a:t>
                      </a:r>
                      <a:r>
                        <a:rPr lang="en-GB" sz="2400" baseline="0" dirty="0" smtClean="0"/>
                        <a:t> Teaching</a:t>
                      </a:r>
                      <a:endParaRPr lang="en-GB" sz="2400" dirty="0"/>
                    </a:p>
                  </a:txBody>
                  <a:tcPr marL="91435" marR="91435" marT="45727" marB="45727">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2400" dirty="0" smtClean="0"/>
                        <a:t>Content-based &amp; ESP/EAP</a:t>
                      </a:r>
                      <a:endParaRPr lang="en-GB" sz="2400" b="0" dirty="0"/>
                    </a:p>
                  </a:txBody>
                  <a:tcPr marL="91435" marR="91435" marT="45727" marB="45727">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Tree>
    <p:custDataLst>
      <p:tags r:id="rId1"/>
    </p:custData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Τίτλος 1"/>
          <p:cNvSpPr>
            <a:spLocks noGrp="1"/>
          </p:cNvSpPr>
          <p:nvPr>
            <p:ph type="title"/>
          </p:nvPr>
        </p:nvSpPr>
        <p:spPr/>
        <p:txBody>
          <a:bodyPr/>
          <a:lstStyle/>
          <a:p>
            <a:r>
              <a:rPr lang="en-GB" altLang="en-US" sz="4000" smtClean="0"/>
              <a:t>Summary of the 3 CALL traditions (2/2)</a:t>
            </a:r>
          </a:p>
        </p:txBody>
      </p:sp>
      <p:graphicFrame>
        <p:nvGraphicFramePr>
          <p:cNvPr id="4" name="Θέση περιεχομένου 3" descr="CALL traditions: View of Language and English teaching paradigm per Tradition&#10;"/>
          <p:cNvGraphicFramePr>
            <a:graphicFrameLocks noGrp="1"/>
          </p:cNvGraphicFramePr>
          <p:nvPr>
            <p:ph idx="1"/>
            <p:custDataLst>
              <p:tags r:id="rId2"/>
            </p:custDataLst>
            <p:extLst>
              <p:ext uri="{D42A27DB-BD31-4B8C-83A1-F6EECF244321}">
                <p14:modId xmlns:p14="http://schemas.microsoft.com/office/powerpoint/2010/main" val="93351631"/>
              </p:ext>
            </p:extLst>
          </p:nvPr>
        </p:nvGraphicFramePr>
        <p:xfrm>
          <a:off x="463550" y="1557338"/>
          <a:ext cx="8223250" cy="4032250"/>
        </p:xfrm>
        <a:graphic>
          <a:graphicData uri="http://schemas.openxmlformats.org/drawingml/2006/table">
            <a:tbl>
              <a:tblPr firstRow="1" firstCol="1" bandRow="1">
                <a:tableStyleId>{69012ECD-51FC-41F1-AA8D-1B2483CD663E}</a:tableStyleId>
              </a:tblPr>
              <a:tblGrid>
                <a:gridCol w="1565336"/>
                <a:gridCol w="1833960"/>
                <a:gridCol w="2266502"/>
                <a:gridCol w="2557452"/>
              </a:tblGrid>
              <a:tr h="1138184">
                <a:tc>
                  <a:txBody>
                    <a:bodyPr/>
                    <a:lstStyle/>
                    <a:p>
                      <a:pPr algn="l"/>
                      <a:r>
                        <a:rPr lang="en-GB" sz="2400" dirty="0" smtClean="0"/>
                        <a:t>CALL </a:t>
                      </a:r>
                    </a:p>
                    <a:p>
                      <a:pPr algn="l"/>
                      <a:r>
                        <a:rPr lang="en-GB" sz="2400" dirty="0" smtClean="0"/>
                        <a:t>traditions</a:t>
                      </a:r>
                      <a:endParaRPr lang="en-GB" sz="2400" dirty="0"/>
                    </a:p>
                  </a:txBody>
                  <a:tcPr marL="91435" marR="91435" marT="45726" marB="45726">
                    <a:lnL w="12700" cap="flat" cmpd="sng" algn="ctr">
                      <a:solidFill>
                        <a:srgbClr val="4F81BD"/>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pPr algn="l"/>
                      <a:r>
                        <a:rPr lang="en-GB" sz="2400" dirty="0" smtClean="0"/>
                        <a:t>Behaviourist  (1960s-70s)</a:t>
                      </a:r>
                      <a:endParaRPr lang="en-GB" sz="2400" dirty="0"/>
                    </a:p>
                  </a:txBody>
                  <a:tcPr marL="91435" marR="91435" marT="45726" marB="45726">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pPr algn="l"/>
                      <a:r>
                        <a:rPr lang="en-GB" sz="2400" dirty="0" smtClean="0"/>
                        <a:t>Communicative </a:t>
                      </a:r>
                    </a:p>
                    <a:p>
                      <a:pPr algn="l"/>
                      <a:r>
                        <a:rPr lang="en-GB" sz="2400" dirty="0" smtClean="0"/>
                        <a:t>(1980s-1990s)</a:t>
                      </a:r>
                      <a:endParaRPr lang="en-GB" sz="2400" dirty="0"/>
                    </a:p>
                  </a:txBody>
                  <a:tcPr marL="91435" marR="91435" marT="45726" marB="45726">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pPr algn="l"/>
                      <a:r>
                        <a:rPr lang="en-GB" sz="2400" dirty="0" smtClean="0"/>
                        <a:t>Integrative</a:t>
                      </a:r>
                    </a:p>
                    <a:p>
                      <a:pPr algn="l"/>
                      <a:r>
                        <a:rPr lang="en-GB" sz="2400" dirty="0" smtClean="0"/>
                        <a:t>(1990s- today)</a:t>
                      </a:r>
                      <a:endParaRPr lang="en-GB" sz="2400" dirty="0"/>
                    </a:p>
                  </a:txBody>
                  <a:tcPr marL="91435" marR="91435" marT="45726" marB="45726">
                    <a:lnL w="12700" cap="flat" cmpd="sng" algn="ctr">
                      <a:solidFill>
                        <a:schemeClr val="bg1"/>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r>
              <a:tr h="1937990">
                <a:tc>
                  <a:txBody>
                    <a:bodyPr/>
                    <a:lstStyle/>
                    <a:p>
                      <a:pPr algn="l"/>
                      <a:r>
                        <a:rPr lang="en-GB" sz="2400" b="1" dirty="0" smtClean="0"/>
                        <a:t>Principal</a:t>
                      </a:r>
                      <a:r>
                        <a:rPr lang="en-GB" sz="2400" b="1" baseline="0" dirty="0" smtClean="0"/>
                        <a:t> use of computers</a:t>
                      </a:r>
                      <a:endParaRPr lang="en-GB" sz="2400" b="1" dirty="0"/>
                    </a:p>
                  </a:txBody>
                  <a:tcPr marL="91435" marR="91435" marT="45726" marB="45726">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r>
                        <a:rPr lang="en-GB" sz="2400" dirty="0" smtClean="0"/>
                        <a:t>Drill and Practice</a:t>
                      </a:r>
                      <a:endParaRPr lang="en-GB" sz="2400" b="1" dirty="0"/>
                    </a:p>
                  </a:txBody>
                  <a:tcPr marL="91435" marR="91435" marT="45726" marB="45726">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r>
                        <a:rPr lang="en-GB" sz="2400" dirty="0" smtClean="0"/>
                        <a:t>Communicative</a:t>
                      </a:r>
                      <a:r>
                        <a:rPr lang="en-GB" sz="2400" baseline="0" dirty="0" smtClean="0"/>
                        <a:t> activities </a:t>
                      </a:r>
                    </a:p>
                    <a:p>
                      <a:r>
                        <a:rPr lang="en-GB" sz="2400" baseline="0" dirty="0" smtClean="0"/>
                        <a:t>(to practice language  use,</a:t>
                      </a:r>
                    </a:p>
                    <a:p>
                      <a:r>
                        <a:rPr lang="en-GB" sz="2400" baseline="0" dirty="0" smtClean="0"/>
                        <a:t> not drill format)</a:t>
                      </a:r>
                      <a:endParaRPr lang="en-GB" sz="2400" dirty="0"/>
                    </a:p>
                  </a:txBody>
                  <a:tcPr marL="91435" marR="91435" marT="45726" marB="45726">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r>
                        <a:rPr lang="en-GB" sz="2400" dirty="0" smtClean="0"/>
                        <a:t>Authentic Discourse (to perform real-life tasks)</a:t>
                      </a:r>
                      <a:endParaRPr lang="en-GB" sz="2400" dirty="0"/>
                    </a:p>
                  </a:txBody>
                  <a:tcPr marL="91435" marR="91435" marT="45726" marB="45726">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r>
              <a:tr h="956076">
                <a:tc>
                  <a:txBody>
                    <a:bodyPr/>
                    <a:lstStyle/>
                    <a:p>
                      <a:pPr algn="l"/>
                      <a:r>
                        <a:rPr lang="en-GB" sz="2400" b="1" dirty="0" smtClean="0"/>
                        <a:t>Main</a:t>
                      </a:r>
                      <a:r>
                        <a:rPr lang="en-GB" sz="2400" b="1" baseline="0" dirty="0" smtClean="0"/>
                        <a:t> objective</a:t>
                      </a:r>
                      <a:endParaRPr lang="en-GB" sz="2400" b="1" dirty="0"/>
                    </a:p>
                  </a:txBody>
                  <a:tcPr marL="91435" marR="91435" marT="45726" marB="45726">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r>
                        <a:rPr lang="en-GB" sz="2400" dirty="0" smtClean="0"/>
                        <a:t>Accuracy</a:t>
                      </a:r>
                      <a:endParaRPr lang="en-GB" sz="2400" b="1" dirty="0"/>
                    </a:p>
                  </a:txBody>
                  <a:tcPr marL="91435" marR="91435" marT="45726" marB="45726">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r>
                        <a:rPr lang="en-GB" sz="2400" dirty="0" smtClean="0"/>
                        <a:t>Fluency</a:t>
                      </a:r>
                      <a:endParaRPr lang="en-GB" sz="2400" b="1" dirty="0"/>
                    </a:p>
                  </a:txBody>
                  <a:tcPr marL="91435" marR="91435" marT="45726" marB="45726">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r>
                        <a:rPr lang="en-GB" sz="2400" dirty="0" smtClean="0"/>
                        <a:t>Agency</a:t>
                      </a:r>
                      <a:endParaRPr lang="en-GB" sz="2400" b="1" dirty="0"/>
                    </a:p>
                  </a:txBody>
                  <a:tcPr marL="91435" marR="91435" marT="45726" marB="45726">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r>
            </a:tbl>
          </a:graphicData>
        </a:graphic>
      </p:graphicFrame>
    </p:spTree>
    <p:custDataLst>
      <p:tags r:id="rId1"/>
    </p:custData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Τίτλος 1"/>
          <p:cNvSpPr>
            <a:spLocks noGrp="1"/>
          </p:cNvSpPr>
          <p:nvPr>
            <p:ph type="title"/>
          </p:nvPr>
        </p:nvSpPr>
        <p:spPr/>
        <p:txBody>
          <a:bodyPr/>
          <a:lstStyle/>
          <a:p>
            <a:r>
              <a:rPr lang="en-GB" altLang="en-US" smtClean="0"/>
              <a:t>Conclusion</a:t>
            </a:r>
          </a:p>
        </p:txBody>
      </p:sp>
      <p:sp>
        <p:nvSpPr>
          <p:cNvPr id="99331" name="Θέση περιεχομένου 2"/>
          <p:cNvSpPr>
            <a:spLocks noGrp="1"/>
          </p:cNvSpPr>
          <p:nvPr>
            <p:ph idx="1"/>
          </p:nvPr>
        </p:nvSpPr>
        <p:spPr>
          <a:xfrm>
            <a:off x="463550" y="1557338"/>
            <a:ext cx="8229600" cy="4525962"/>
          </a:xfrm>
        </p:spPr>
        <p:txBody>
          <a:bodyPr/>
          <a:lstStyle/>
          <a:p>
            <a:pPr marL="0" indent="0">
              <a:buFont typeface="Arial" panose="020B0604020202020204" pitchFamily="34" charset="0"/>
              <a:buNone/>
            </a:pPr>
            <a:r>
              <a:rPr lang="en-GB" altLang="en-US" dirty="0" smtClean="0"/>
              <a:t>To exploit computers’ potential we need language teaching specialists who can promote a complementary relationship between computer technology and appropriate pedagogic programmes. The computer provides opportunity for students to be less dependent on a teacher and have more freedom to experiment on their own.</a:t>
            </a:r>
          </a:p>
        </p:txBody>
      </p:sp>
    </p:spTree>
    <p:custDataLst>
      <p:tags r:id="rId1"/>
    </p:custData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Τίτλος 1"/>
          <p:cNvSpPr>
            <a:spLocks noGrp="1"/>
          </p:cNvSpPr>
          <p:nvPr>
            <p:ph type="title"/>
          </p:nvPr>
        </p:nvSpPr>
        <p:spPr/>
        <p:txBody>
          <a:bodyPr/>
          <a:lstStyle/>
          <a:p>
            <a:r>
              <a:rPr lang="en-GB" altLang="en-US" smtClean="0"/>
              <a:t>Tips</a:t>
            </a:r>
          </a:p>
        </p:txBody>
      </p:sp>
      <p:sp>
        <p:nvSpPr>
          <p:cNvPr id="100355" name="Θέση περιεχομένου 2"/>
          <p:cNvSpPr>
            <a:spLocks noGrp="1"/>
          </p:cNvSpPr>
          <p:nvPr>
            <p:ph idx="1"/>
          </p:nvPr>
        </p:nvSpPr>
        <p:spPr>
          <a:xfrm>
            <a:off x="463550" y="1557338"/>
            <a:ext cx="8229600" cy="4525962"/>
          </a:xfrm>
        </p:spPr>
        <p:txBody>
          <a:bodyPr/>
          <a:lstStyle/>
          <a:p>
            <a:pPr eaLnBrk="1" hangingPunct="1">
              <a:spcBef>
                <a:spcPts val="1000"/>
              </a:spcBef>
            </a:pPr>
            <a:r>
              <a:rPr lang="en-GB" altLang="en-US" dirty="0" smtClean="0"/>
              <a:t>Don’t be afraid of knowing less than your students.</a:t>
            </a:r>
          </a:p>
          <a:p>
            <a:pPr eaLnBrk="1" hangingPunct="1">
              <a:spcBef>
                <a:spcPts val="1000"/>
              </a:spcBef>
            </a:pPr>
            <a:r>
              <a:rPr lang="en-GB" altLang="en-US" dirty="0" smtClean="0"/>
              <a:t>Pair and group activities. Encourage meta-language discussion about what they are doing.</a:t>
            </a:r>
          </a:p>
          <a:p>
            <a:pPr eaLnBrk="1" hangingPunct="1">
              <a:spcBef>
                <a:spcPts val="1000"/>
              </a:spcBef>
            </a:pPr>
            <a:r>
              <a:rPr lang="en-GB" altLang="en-US" dirty="0" smtClean="0"/>
              <a:t>Offer choices to students.</a:t>
            </a:r>
          </a:p>
          <a:p>
            <a:pPr eaLnBrk="1" hangingPunct="1">
              <a:spcBef>
                <a:spcPts val="1000"/>
              </a:spcBef>
            </a:pPr>
            <a:r>
              <a:rPr lang="en-GB" altLang="en-US" dirty="0" smtClean="0"/>
              <a:t>Balance.</a:t>
            </a:r>
          </a:p>
          <a:p>
            <a:pPr eaLnBrk="1" hangingPunct="1">
              <a:spcBef>
                <a:spcPts val="1000"/>
              </a:spcBef>
            </a:pPr>
            <a:r>
              <a:rPr lang="en-GB" altLang="en-US" dirty="0" smtClean="0"/>
              <a:t>Learner autonomy is the goal.</a:t>
            </a:r>
          </a:p>
        </p:txBody>
      </p:sp>
    </p:spTree>
    <p:custDataLst>
      <p:tags r:id="rId1"/>
    </p:custData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Τίτλος 1"/>
          <p:cNvSpPr>
            <a:spLocks noGrp="1"/>
          </p:cNvSpPr>
          <p:nvPr>
            <p:ph type="title"/>
          </p:nvPr>
        </p:nvSpPr>
        <p:spPr/>
        <p:txBody>
          <a:bodyPr/>
          <a:lstStyle/>
          <a:p>
            <a:r>
              <a:rPr lang="en-GB" altLang="en-US" dirty="0" smtClean="0"/>
              <a:t>Academic Journals on CALL</a:t>
            </a:r>
          </a:p>
        </p:txBody>
      </p:sp>
      <p:sp>
        <p:nvSpPr>
          <p:cNvPr id="3" name="Θέση περιεχομένου 2"/>
          <p:cNvSpPr>
            <a:spLocks noGrp="1"/>
          </p:cNvSpPr>
          <p:nvPr>
            <p:ph idx="1"/>
          </p:nvPr>
        </p:nvSpPr>
        <p:spPr>
          <a:xfrm>
            <a:off x="463550" y="1557338"/>
            <a:ext cx="8229600" cy="4525962"/>
          </a:xfrm>
        </p:spPr>
        <p:txBody>
          <a:bodyPr/>
          <a:lstStyle/>
          <a:p>
            <a:pPr marL="357188" indent="-357188" eaLnBrk="1" hangingPunct="1">
              <a:spcBef>
                <a:spcPts val="1000"/>
              </a:spcBef>
              <a:defRPr/>
            </a:pPr>
            <a:r>
              <a:rPr lang="en-GB" altLang="el-GR" sz="2000" dirty="0" err="1" smtClean="0">
                <a:hlinkClick r:id="rId3"/>
              </a:rPr>
              <a:t>ReCALL</a:t>
            </a:r>
            <a:r>
              <a:rPr lang="en-GB" altLang="el-GR" sz="2000" dirty="0" smtClean="0">
                <a:hlinkClick r:id="rId3"/>
              </a:rPr>
              <a:t> - European Association for Computer-Assisted Language Learning</a:t>
            </a:r>
            <a:r>
              <a:rPr lang="en-GB" altLang="el-GR" sz="2000" dirty="0" smtClean="0"/>
              <a:t>.</a:t>
            </a:r>
          </a:p>
          <a:p>
            <a:pPr marL="357188" indent="-357188" eaLnBrk="1" hangingPunct="1">
              <a:spcBef>
                <a:spcPts val="1000"/>
              </a:spcBef>
              <a:defRPr/>
            </a:pPr>
            <a:r>
              <a:rPr lang="en-GB" altLang="el-GR" sz="2000" dirty="0" smtClean="0">
                <a:hlinkClick r:id="rId4"/>
              </a:rPr>
              <a:t>International Journal of Computer-Assisted Language Learning and Teaching (IJCALLT).</a:t>
            </a:r>
            <a:endParaRPr lang="en-GB" altLang="el-GR" sz="2000" dirty="0" smtClean="0"/>
          </a:p>
          <a:p>
            <a:pPr marL="357188" indent="-357188" eaLnBrk="1" hangingPunct="1">
              <a:spcBef>
                <a:spcPts val="1000"/>
              </a:spcBef>
              <a:defRPr/>
            </a:pPr>
            <a:r>
              <a:rPr lang="en-GB" altLang="el-GR" sz="2000" dirty="0" smtClean="0">
                <a:hlinkClick r:id="rId5"/>
              </a:rPr>
              <a:t>SYSTEM: An International Journal of Educational Technology and Applied Linguistics.</a:t>
            </a:r>
            <a:endParaRPr lang="en-GB" altLang="el-GR" sz="2000" dirty="0" smtClean="0"/>
          </a:p>
          <a:p>
            <a:pPr marL="357188" indent="-357188" eaLnBrk="1" hangingPunct="1">
              <a:spcBef>
                <a:spcPts val="1000"/>
              </a:spcBef>
              <a:defRPr/>
            </a:pPr>
            <a:r>
              <a:rPr lang="en-GB" altLang="el-GR" sz="2000" dirty="0" smtClean="0">
                <a:hlinkClick r:id="rId6"/>
              </a:rPr>
              <a:t>Computer Assisted Language Learning</a:t>
            </a:r>
            <a:r>
              <a:rPr lang="en-GB" altLang="el-GR" sz="2000" dirty="0" smtClean="0"/>
              <a:t>.</a:t>
            </a:r>
          </a:p>
          <a:p>
            <a:pPr marL="357188" indent="-357188" eaLnBrk="1" hangingPunct="1">
              <a:spcBef>
                <a:spcPts val="1000"/>
              </a:spcBef>
              <a:defRPr/>
            </a:pPr>
            <a:r>
              <a:rPr lang="en-GB" altLang="el-GR" sz="2000" dirty="0" smtClean="0">
                <a:hlinkClick r:id="rId7"/>
              </a:rPr>
              <a:t>Computer Assisted Language Learning – Electronic Journal</a:t>
            </a:r>
            <a:r>
              <a:rPr lang="en-GB" altLang="el-GR" sz="2000" dirty="0" smtClean="0"/>
              <a:t>.</a:t>
            </a:r>
          </a:p>
          <a:p>
            <a:pPr>
              <a:spcBef>
                <a:spcPts val="1000"/>
              </a:spcBef>
            </a:pPr>
            <a:r>
              <a:rPr lang="en-GB" altLang="el-GR" sz="2000" dirty="0" smtClean="0">
                <a:hlinkClick r:id="rId8"/>
              </a:rPr>
              <a:t>CALICO</a:t>
            </a:r>
            <a:endParaRPr lang="en-GB" altLang="el-GR" sz="2000" dirty="0" smtClean="0"/>
          </a:p>
          <a:p>
            <a:pPr>
              <a:spcBef>
                <a:spcPts val="1000"/>
              </a:spcBef>
            </a:pPr>
            <a:r>
              <a:rPr lang="en-GB" altLang="el-GR" sz="2000" dirty="0" smtClean="0">
                <a:hlinkClick r:id="rId9"/>
              </a:rPr>
              <a:t>Computers and Composition</a:t>
            </a:r>
            <a:r>
              <a:rPr lang="en-GB" altLang="el-GR" sz="2000" dirty="0" smtClean="0"/>
              <a:t>.</a:t>
            </a:r>
          </a:p>
          <a:p>
            <a:pPr>
              <a:spcBef>
                <a:spcPts val="1000"/>
              </a:spcBef>
            </a:pPr>
            <a:r>
              <a:rPr lang="en-GB" altLang="en-US" sz="2000" dirty="0" smtClean="0">
                <a:hlinkClick r:id="rId10"/>
              </a:rPr>
              <a:t>Journal of Technology and Teacher Education</a:t>
            </a:r>
            <a:r>
              <a:rPr lang="en-GB" altLang="en-US" sz="2000" dirty="0" smtClean="0"/>
              <a:t>.</a:t>
            </a:r>
          </a:p>
          <a:p>
            <a:pPr>
              <a:spcBef>
                <a:spcPts val="1000"/>
              </a:spcBef>
            </a:pPr>
            <a:r>
              <a:rPr lang="en-GB" altLang="el-GR" sz="2000" dirty="0" smtClean="0">
                <a:hlinkClick r:id="rId11"/>
              </a:rPr>
              <a:t>E-Learning and Digital Media</a:t>
            </a:r>
            <a:r>
              <a:rPr lang="en-GB" altLang="el-GR" sz="2000" dirty="0" smtClean="0"/>
              <a:t>.</a:t>
            </a:r>
            <a:endParaRPr lang="en-GB" sz="2000" dirty="0"/>
          </a:p>
        </p:txBody>
      </p:sp>
    </p:spTree>
    <p:custDataLst>
      <p:tags r:id="rId1"/>
    </p:custData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GB" altLang="el-GR" dirty="0" smtClean="0"/>
              <a:t>Financing</a:t>
            </a:r>
          </a:p>
        </p:txBody>
      </p:sp>
      <p:sp>
        <p:nvSpPr>
          <p:cNvPr id="32771" name="Content Placeholder 2"/>
          <p:cNvSpPr>
            <a:spLocks noGrp="1"/>
          </p:cNvSpPr>
          <p:nvPr>
            <p:ph idx="1"/>
          </p:nvPr>
        </p:nvSpPr>
        <p:spPr>
          <a:xfrm>
            <a:off x="457200" y="1341438"/>
            <a:ext cx="8229600" cy="4525962"/>
          </a:xfrm>
        </p:spPr>
        <p:txBody>
          <a:bodyPr/>
          <a:lstStyle/>
          <a:p>
            <a:r>
              <a:rPr lang="en-GB" altLang="el-GR" sz="2000" dirty="0" smtClean="0"/>
              <a:t>The present educational material has been developed as part of the educational work of the instructor.</a:t>
            </a:r>
          </a:p>
          <a:p>
            <a:r>
              <a:rPr lang="en-GB" altLang="el-GR" sz="2000" dirty="0" smtClean="0"/>
              <a:t>The project “Open Academic Courses of the University of Athens” has only financed the reform of the educational material. </a:t>
            </a:r>
          </a:p>
          <a:p>
            <a:r>
              <a:rPr lang="en-GB" altLang="el-GR" sz="2000" dirty="0" smtClean="0"/>
              <a:t>The project is implemented under the operational program “Education and Lifelong Learning” and funded by the European Union (European Social Fund) and National Resources. </a:t>
            </a:r>
            <a:endParaRPr lang="el-GR" altLang="el-GR" sz="2000" dirty="0" smtClean="0"/>
          </a:p>
        </p:txBody>
      </p:sp>
      <p:pic>
        <p:nvPicPr>
          <p:cNvPr id="5" name="Εικόνα 4" descr="project logo"/>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871663" y="4293096"/>
            <a:ext cx="5400675" cy="1285875"/>
          </a:xfrm>
          <a:prstGeom prst="rect">
            <a:avLst/>
          </a:prstGeom>
          <a:noFill/>
          <a:ln>
            <a:noFill/>
          </a:ln>
        </p:spPr>
      </p:pic>
    </p:spTree>
    <p:custDataLst>
      <p:tags r:id="rId1"/>
    </p:custDataLst>
    <p:extLst>
      <p:ext uri="{BB962C8B-B14F-4D97-AF65-F5344CB8AC3E}">
        <p14:creationId xmlns:p14="http://schemas.microsoft.com/office/powerpoint/2010/main" val="32344524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Title 3"/>
          <p:cNvSpPr>
            <a:spLocks noGrp="1"/>
          </p:cNvSpPr>
          <p:nvPr>
            <p:ph type="title"/>
          </p:nvPr>
        </p:nvSpPr>
        <p:spPr/>
        <p:txBody>
          <a:bodyPr/>
          <a:lstStyle/>
          <a:p>
            <a:pPr eaLnBrk="1" hangingPunct="1"/>
            <a:r>
              <a:rPr lang="en-GB" altLang="en-US" sz="4400" dirty="0" smtClean="0"/>
              <a:t>Notes</a:t>
            </a:r>
          </a:p>
        </p:txBody>
      </p:sp>
      <p:sp>
        <p:nvSpPr>
          <p:cNvPr id="108547" name="Text Placeholder 4"/>
          <p:cNvSpPr>
            <a:spLocks noGrp="1"/>
          </p:cNvSpPr>
          <p:nvPr>
            <p:ph type="body" idx="1"/>
          </p:nvPr>
        </p:nvSpPr>
        <p:spPr/>
        <p:txBody>
          <a:bodyPr/>
          <a:lstStyle/>
          <a:p>
            <a:pPr eaLnBrk="1" hangingPunct="1"/>
            <a:endParaRPr lang="en-US" altLang="en-US" smtClean="0"/>
          </a:p>
        </p:txBody>
      </p:sp>
    </p:spTree>
    <p:custDataLst>
      <p:tags r:id="rId1"/>
    </p:custData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Title 3"/>
          <p:cNvSpPr>
            <a:spLocks noGrp="1"/>
          </p:cNvSpPr>
          <p:nvPr>
            <p:ph type="title"/>
          </p:nvPr>
        </p:nvSpPr>
        <p:spPr>
          <a:xfrm>
            <a:off x="0" y="274638"/>
            <a:ext cx="9144000" cy="1143000"/>
          </a:xfrm>
        </p:spPr>
        <p:txBody>
          <a:bodyPr/>
          <a:lstStyle/>
          <a:p>
            <a:pPr eaLnBrk="1" hangingPunct="1"/>
            <a:r>
              <a:rPr lang="en-GB" altLang="en-US" dirty="0" smtClean="0">
                <a:solidFill>
                  <a:schemeClr val="accent1"/>
                </a:solidFill>
              </a:rPr>
              <a:t>Note on History of Published Version </a:t>
            </a:r>
          </a:p>
        </p:txBody>
      </p:sp>
      <p:sp>
        <p:nvSpPr>
          <p:cNvPr id="110595" name="Content Placeholder 4"/>
          <p:cNvSpPr>
            <a:spLocks noGrp="1"/>
          </p:cNvSpPr>
          <p:nvPr>
            <p:ph idx="1"/>
          </p:nvPr>
        </p:nvSpPr>
        <p:spPr>
          <a:xfrm>
            <a:off x="234950" y="1557338"/>
            <a:ext cx="8585200" cy="4525962"/>
          </a:xfrm>
        </p:spPr>
        <p:txBody>
          <a:bodyPr/>
          <a:lstStyle/>
          <a:p>
            <a:pPr marL="0" indent="0" eaLnBrk="1" hangingPunct="1">
              <a:buFont typeface="Arial" panose="020B0604020202020204" pitchFamily="34" charset="0"/>
              <a:buNone/>
            </a:pPr>
            <a:r>
              <a:rPr lang="en-GB" altLang="en-US" sz="2000" dirty="0" smtClean="0"/>
              <a:t>The present work is the edition</a:t>
            </a:r>
            <a:r>
              <a:rPr lang="en-GB" altLang="en-US" dirty="0" smtClean="0"/>
              <a:t> </a:t>
            </a:r>
            <a:r>
              <a:rPr lang="en-GB" altLang="en-US" sz="2000" dirty="0" smtClean="0"/>
              <a:t>1.0.  </a:t>
            </a:r>
          </a:p>
        </p:txBody>
      </p:sp>
    </p:spTree>
    <p:custDataLst>
      <p:tags r:id="rId1"/>
    </p:custData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85"/>
  <p:tag name="ZHAW.ACCESSIBILITYADDIN.DEFAULTLANGUAGE" val="msoLanguageIDEnglishUK"/>
  <p:tag name="ZHAW.ACCESSIBILITYADDIN.CHECKTIMEDATE" val="9/2/2015 11:35:58 PM"/>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 name="ZHAW.ACCESSIBILITYADDIN.READINGORDER" val="32770,32771,5,"/>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ZHAW.ACCESSIBILITYADDIN.READINGORDER" val="36866,36867,36868,6,"/>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 name="ZHAW.ACCESSIBILITYADDIN.READINGORDER" val="5,10242,3,"/>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ZHAW.ACCESSIBILITYADDIN.TABLEHEADER" val="R0;C0;"/>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ZHAW.ACCESSIBILITYADDIN.TABLEHEADER" val="R0;C0;"/>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C0A38604-A586-4967-8008-8FABA7F8A53D}">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2866</TotalTime>
  <Words>632</Words>
  <Application>Microsoft Office PowerPoint</Application>
  <PresentationFormat>On-screen Show (4:3)</PresentationFormat>
  <Paragraphs>93</Paragraphs>
  <Slides>12</Slides>
  <Notes>7</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Θέμα του Office</vt:lpstr>
      <vt:lpstr>English and Digital Literacies</vt:lpstr>
      <vt:lpstr>Summary of the 3 CALL traditions (1/2)</vt:lpstr>
      <vt:lpstr>Summary of the 3 CALL traditions (2/2)</vt:lpstr>
      <vt:lpstr>Conclusion</vt:lpstr>
      <vt:lpstr>Tips</vt:lpstr>
      <vt:lpstr>Academic Journals on CALL</vt:lpstr>
      <vt:lpstr>Financing</vt:lpstr>
      <vt:lpstr>Notes</vt:lpstr>
      <vt:lpstr>Note on History of Published Version </vt:lpstr>
      <vt:lpstr>Reference Note </vt:lpstr>
      <vt:lpstr>Licensing Note </vt:lpstr>
      <vt:lpstr>Preservation Notices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Stevy</dc:creator>
  <cp:lastModifiedBy>Smaragda Papadopoulou</cp:lastModifiedBy>
  <cp:revision>252</cp:revision>
  <dcterms:created xsi:type="dcterms:W3CDTF">2012-09-06T09:03:05Z</dcterms:created>
  <dcterms:modified xsi:type="dcterms:W3CDTF">2015-09-25T08:38:53Z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FB8D02B5-C4A1-4869-99F2-B5386B6DCFBD</vt:lpwstr>
  </property>
  <property fmtid="{D5CDD505-2E9C-101B-9397-08002B2CF9AE}" pid="3" name="ArticulatePath">
    <vt:lpwstr>Unit3</vt:lpwstr>
  </property>
</Properties>
</file>