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heme/theme2.xml" ContentType="application/vnd.openxmlformats-officedocument.theme+xml"/>
  <Override PartName="/ppt/tags/tag14.xml" ContentType="application/vnd.openxmlformats-officedocument.presentationml.tags+xml"/>
  <Override PartName="/ppt/notesSlides/notesSlide1.xml" ContentType="application/vnd.openxmlformats-officedocument.presentationml.notesSlide+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notesSlides/notesSlide2.xml" ContentType="application/vnd.openxmlformats-officedocument.presentationml.notesSlide+xml"/>
  <Override PartName="/ppt/tags/tag22.xml" ContentType="application/vnd.openxmlformats-officedocument.presentationml.tags+xml"/>
  <Override PartName="/ppt/notesSlides/notesSlide3.xml" ContentType="application/vnd.openxmlformats-officedocument.presentationml.notesSlide+xml"/>
  <Override PartName="/ppt/tags/tag23.xml" ContentType="application/vnd.openxmlformats-officedocument.presentationml.tags+xml"/>
  <Override PartName="/ppt/notesSlides/notesSlide4.xml" ContentType="application/vnd.openxmlformats-officedocument.presentationml.notesSlide+xml"/>
  <Override PartName="/ppt/tags/tag24.xml" ContentType="application/vnd.openxmlformats-officedocument.presentationml.tags+xml"/>
  <Override PartName="/ppt/notesSlides/notesSlide5.xml" ContentType="application/vnd.openxmlformats-officedocument.presentationml.notesSlide+xml"/>
  <Override PartName="/ppt/tags/tag25.xml" ContentType="application/vnd.openxmlformats-officedocument.presentationml.tags+xml"/>
  <Override PartName="/ppt/notesSlides/notesSlide6.xml" ContentType="application/vnd.openxmlformats-officedocument.presentationml.notesSlide+xml"/>
  <Override PartName="/ppt/tags/tag26.xml" ContentType="application/vnd.openxmlformats-officedocument.presentationml.tags+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16"/>
  </p:notesMasterIdLst>
  <p:sldIdLst>
    <p:sldId id="348" r:id="rId3"/>
    <p:sldId id="386" r:id="rId4"/>
    <p:sldId id="387" r:id="rId5"/>
    <p:sldId id="388" r:id="rId6"/>
    <p:sldId id="389" r:id="rId7"/>
    <p:sldId id="390" r:id="rId8"/>
    <p:sldId id="391" r:id="rId9"/>
    <p:sldId id="395" r:id="rId10"/>
    <p:sldId id="295" r:id="rId11"/>
    <p:sldId id="299" r:id="rId12"/>
    <p:sldId id="292" r:id="rId13"/>
    <p:sldId id="393" r:id="rId14"/>
    <p:sldId id="394" r:id="rId15"/>
  </p:sldIdLst>
  <p:sldSz cx="9144000" cy="6858000" type="screen4x3"/>
  <p:notesSz cx="6669088" cy="9753600"/>
  <p:custDataLst>
    <p:tags r:id="rId17"/>
  </p:custDataLst>
  <p:defaultTextStyle>
    <a:defPPr>
      <a:defRPr lang="el-GR"/>
    </a:defPPr>
    <a:lvl1pPr algn="l" rtl="0" eaLnBrk="0" fontAlgn="base" hangingPunct="0">
      <a:spcBef>
        <a:spcPct val="0"/>
      </a:spcBef>
      <a:spcAft>
        <a:spcPct val="0"/>
      </a:spcAft>
      <a:defRPr kern="1200">
        <a:solidFill>
          <a:schemeClr val="tx1"/>
        </a:solidFill>
        <a:latin typeface="Arial" charset="0"/>
        <a:ea typeface="+mn-ea"/>
        <a:cs typeface="Arial" charset="0"/>
      </a:defRPr>
    </a:lvl1pPr>
    <a:lvl2pPr marL="457200" algn="l" rtl="0" eaLnBrk="0" fontAlgn="base" hangingPunct="0">
      <a:spcBef>
        <a:spcPct val="0"/>
      </a:spcBef>
      <a:spcAft>
        <a:spcPct val="0"/>
      </a:spcAft>
      <a:defRPr kern="1200">
        <a:solidFill>
          <a:schemeClr val="tx1"/>
        </a:solidFill>
        <a:latin typeface="Arial" charset="0"/>
        <a:ea typeface="+mn-ea"/>
        <a:cs typeface="Arial" charset="0"/>
      </a:defRPr>
    </a:lvl2pPr>
    <a:lvl3pPr marL="914400" algn="l" rtl="0" eaLnBrk="0" fontAlgn="base" hangingPunct="0">
      <a:spcBef>
        <a:spcPct val="0"/>
      </a:spcBef>
      <a:spcAft>
        <a:spcPct val="0"/>
      </a:spcAft>
      <a:defRPr kern="1200">
        <a:solidFill>
          <a:schemeClr val="tx1"/>
        </a:solidFill>
        <a:latin typeface="Arial" charset="0"/>
        <a:ea typeface="+mn-ea"/>
        <a:cs typeface="Arial" charset="0"/>
      </a:defRPr>
    </a:lvl3pPr>
    <a:lvl4pPr marL="1371600" algn="l" rtl="0" eaLnBrk="0" fontAlgn="base" hangingPunct="0">
      <a:spcBef>
        <a:spcPct val="0"/>
      </a:spcBef>
      <a:spcAft>
        <a:spcPct val="0"/>
      </a:spcAft>
      <a:defRPr kern="1200">
        <a:solidFill>
          <a:schemeClr val="tx1"/>
        </a:solidFill>
        <a:latin typeface="Arial" charset="0"/>
        <a:ea typeface="+mn-ea"/>
        <a:cs typeface="Arial" charset="0"/>
      </a:defRPr>
    </a:lvl4pPr>
    <a:lvl5pPr marL="1828800" algn="l" rtl="0" eaLnBrk="0" fontAlgn="base" hangingPunct="0">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ibstaff" initials="l"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377" autoAdjust="0"/>
    <p:restoredTop sz="99309" autoAdjust="0"/>
  </p:normalViewPr>
  <p:slideViewPr>
    <p:cSldViewPr>
      <p:cViewPr varScale="1">
        <p:scale>
          <a:sx n="112" d="100"/>
          <a:sy n="112" d="100"/>
        </p:scale>
        <p:origin x="-450"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commentAuthors" Target="commentAuthors.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gs" Target="tags/tag1.xml"/><Relationship Id="rId2" Type="http://schemas.openxmlformats.org/officeDocument/2006/relationships/slideMaster" Target="slideMasters/slideMaster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889938" cy="48768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el-GR"/>
          </a:p>
        </p:txBody>
      </p:sp>
      <p:sp>
        <p:nvSpPr>
          <p:cNvPr id="3" name="Θέση ημερομηνίας 2"/>
          <p:cNvSpPr>
            <a:spLocks noGrp="1"/>
          </p:cNvSpPr>
          <p:nvPr>
            <p:ph type="dt" idx="1"/>
          </p:nvPr>
        </p:nvSpPr>
        <p:spPr>
          <a:xfrm>
            <a:off x="3777607" y="0"/>
            <a:ext cx="2889938" cy="48768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7E2A02AD-3B2F-4D93-A788-38AAA2F18BB5}" type="datetimeFigureOut">
              <a:rPr lang="el-GR"/>
              <a:pPr>
                <a:defRPr/>
              </a:pPr>
              <a:t>25/9/2015</a:t>
            </a:fld>
            <a:endParaRPr lang="el-GR"/>
          </a:p>
        </p:txBody>
      </p:sp>
      <p:sp>
        <p:nvSpPr>
          <p:cNvPr id="4" name="Θέση εικόνας διαφάνειας 3"/>
          <p:cNvSpPr>
            <a:spLocks noGrp="1" noRot="1" noChangeAspect="1"/>
          </p:cNvSpPr>
          <p:nvPr>
            <p:ph type="sldImg" idx="2"/>
          </p:nvPr>
        </p:nvSpPr>
        <p:spPr>
          <a:xfrm>
            <a:off x="896938" y="731838"/>
            <a:ext cx="4875212" cy="3657600"/>
          </a:xfrm>
          <a:prstGeom prst="rect">
            <a:avLst/>
          </a:prstGeom>
          <a:noFill/>
          <a:ln w="12700">
            <a:solidFill>
              <a:prstClr val="black"/>
            </a:solidFill>
          </a:ln>
        </p:spPr>
        <p:txBody>
          <a:bodyPr vert="horz" lIns="91440" tIns="45720" rIns="91440" bIns="45720" rtlCol="0" anchor="ctr"/>
          <a:lstStyle/>
          <a:p>
            <a:pPr lvl="0"/>
            <a:endParaRPr lang="el-GR" noProof="0"/>
          </a:p>
        </p:txBody>
      </p:sp>
      <p:sp>
        <p:nvSpPr>
          <p:cNvPr id="5" name="Θέση σημειώσεων 4"/>
          <p:cNvSpPr>
            <a:spLocks noGrp="1"/>
          </p:cNvSpPr>
          <p:nvPr>
            <p:ph type="body" sz="quarter" idx="3"/>
          </p:nvPr>
        </p:nvSpPr>
        <p:spPr>
          <a:xfrm>
            <a:off x="666909" y="4632960"/>
            <a:ext cx="5335270" cy="4389120"/>
          </a:xfrm>
          <a:prstGeom prst="rect">
            <a:avLst/>
          </a:prstGeom>
        </p:spPr>
        <p:txBody>
          <a:bodyPr vert="horz" lIns="91440" tIns="45720" rIns="91440" bIns="45720" rtlCol="0"/>
          <a:lstStyle/>
          <a:p>
            <a:pPr lvl="0"/>
            <a:r>
              <a:rPr lang="el-GR" noProof="0" smtClean="0"/>
              <a:t>Στυλ υποδείγματος κειμένου</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endParaRPr lang="el-GR" noProof="0"/>
          </a:p>
        </p:txBody>
      </p:sp>
      <p:sp>
        <p:nvSpPr>
          <p:cNvPr id="6" name="Θέση υποσέλιδου 5"/>
          <p:cNvSpPr>
            <a:spLocks noGrp="1"/>
          </p:cNvSpPr>
          <p:nvPr>
            <p:ph type="ftr" sz="quarter" idx="4"/>
          </p:nvPr>
        </p:nvSpPr>
        <p:spPr>
          <a:xfrm>
            <a:off x="0" y="9264227"/>
            <a:ext cx="2889938" cy="48768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el-GR"/>
          </a:p>
        </p:txBody>
      </p:sp>
      <p:sp>
        <p:nvSpPr>
          <p:cNvPr id="7" name="Θέση αριθμού διαφάνειας 6"/>
          <p:cNvSpPr>
            <a:spLocks noGrp="1"/>
          </p:cNvSpPr>
          <p:nvPr>
            <p:ph type="sldNum" sz="quarter" idx="5"/>
          </p:nvPr>
        </p:nvSpPr>
        <p:spPr>
          <a:xfrm>
            <a:off x="3777607" y="9264227"/>
            <a:ext cx="2889938" cy="48768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itchFamily="34" charset="0"/>
              </a:defRPr>
            </a:lvl1pPr>
          </a:lstStyle>
          <a:p>
            <a:fld id="{B982C2FA-29C3-46EE-97C1-77DCE7C4FD55}" type="slidenum">
              <a:rPr lang="el-GR" altLang="en-US"/>
              <a:pPr/>
              <a:t>‹#›</a:t>
            </a:fld>
            <a:endParaRPr lang="el-GR" altLang="en-US"/>
          </a:p>
        </p:txBody>
      </p:sp>
    </p:spTree>
    <p:extLst>
      <p:ext uri="{BB962C8B-B14F-4D97-AF65-F5344CB8AC3E}">
        <p14:creationId xmlns:p14="http://schemas.microsoft.com/office/powerpoint/2010/main" val="19986547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eaLnBrk="1" hangingPunct="1">
              <a:spcBef>
                <a:spcPct val="0"/>
              </a:spcBef>
              <a:buFontTx/>
              <a:buChar char="•"/>
            </a:pPr>
            <a:endParaRPr lang="en-US" altLang="en-US" smtClean="0">
              <a:solidFill>
                <a:srgbClr val="FF0000"/>
              </a:solidFill>
            </a:endParaRPr>
          </a:p>
        </p:txBody>
      </p:sp>
      <p:sp>
        <p:nvSpPr>
          <p:cNvPr id="11268"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fld id="{458D4306-5740-492B-8083-CDC93AB3BE27}" type="slidenum">
              <a:rPr lang="el-GR" altLang="en-US">
                <a:latin typeface="Calibri" pitchFamily="34" charset="0"/>
              </a:rPr>
              <a:pPr/>
              <a:t>1</a:t>
            </a:fld>
            <a:endParaRPr lang="el-GR" altLang="en-US">
              <a:latin typeface="Calibri" pitchFamily="34" charset="0"/>
            </a:endParaRPr>
          </a:p>
        </p:txBody>
      </p:sp>
    </p:spTree>
    <p:extLst>
      <p:ext uri="{BB962C8B-B14F-4D97-AF65-F5344CB8AC3E}">
        <p14:creationId xmlns:p14="http://schemas.microsoft.com/office/powerpoint/2010/main" val="34035270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spcBef>
                <a:spcPct val="0"/>
              </a:spcBef>
              <a:buFontTx/>
              <a:buChar char="•"/>
            </a:pPr>
            <a:endParaRPr lang="el-GR" altLang="el-GR" smtClean="0"/>
          </a:p>
        </p:txBody>
      </p:sp>
      <p:sp>
        <p:nvSpPr>
          <p:cNvPr id="65540"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6EBD6250-4A85-4A1B-933B-14F114803BDD}" type="slidenum">
              <a:rPr lang="el-GR" altLang="el-GR"/>
              <a:pPr/>
              <a:t>8</a:t>
            </a:fld>
            <a:endParaRPr lang="el-GR" altLang="el-GR"/>
          </a:p>
        </p:txBody>
      </p:sp>
    </p:spTree>
    <p:extLst>
      <p:ext uri="{BB962C8B-B14F-4D97-AF65-F5344CB8AC3E}">
        <p14:creationId xmlns:p14="http://schemas.microsoft.com/office/powerpoint/2010/main" val="20284267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696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fld id="{765BFCA4-EB48-468A-87F7-04A9CE84BD76}" type="slidenum">
              <a:rPr lang="el-GR" altLang="en-US">
                <a:latin typeface="Calibri" pitchFamily="34" charset="0"/>
              </a:rPr>
              <a:pPr/>
              <a:t>9</a:t>
            </a:fld>
            <a:endParaRPr lang="el-GR" altLang="en-US">
              <a:latin typeface="Calibri" pitchFamily="34" charset="0"/>
            </a:endParaRPr>
          </a:p>
        </p:txBody>
      </p:sp>
    </p:spTree>
    <p:extLst>
      <p:ext uri="{BB962C8B-B14F-4D97-AF65-F5344CB8AC3E}">
        <p14:creationId xmlns:p14="http://schemas.microsoft.com/office/powerpoint/2010/main" val="1490912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6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716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fld id="{1D6CF818-BBFF-4183-9ABF-8C0F0AA76D3B}" type="slidenum">
              <a:rPr lang="el-GR" altLang="en-US">
                <a:latin typeface="Calibri" pitchFamily="34" charset="0"/>
              </a:rPr>
              <a:pPr/>
              <a:t>10</a:t>
            </a:fld>
            <a:endParaRPr lang="el-GR" altLang="en-US">
              <a:latin typeface="Calibri" pitchFamily="34" charset="0"/>
            </a:endParaRPr>
          </a:p>
        </p:txBody>
      </p:sp>
    </p:spTree>
    <p:extLst>
      <p:ext uri="{BB962C8B-B14F-4D97-AF65-F5344CB8AC3E}">
        <p14:creationId xmlns:p14="http://schemas.microsoft.com/office/powerpoint/2010/main" val="3191621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37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737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fld id="{B9A1BD08-1928-4D94-8A37-0C944343C55C}" type="slidenum">
              <a:rPr lang="el-GR" altLang="en-US">
                <a:latin typeface="Calibri" pitchFamily="34" charset="0"/>
              </a:rPr>
              <a:pPr/>
              <a:t>11</a:t>
            </a:fld>
            <a:endParaRPr lang="el-GR" altLang="en-US">
              <a:latin typeface="Calibri" pitchFamily="34" charset="0"/>
            </a:endParaRPr>
          </a:p>
        </p:txBody>
      </p:sp>
    </p:spTree>
    <p:extLst>
      <p:ext uri="{BB962C8B-B14F-4D97-AF65-F5344CB8AC3E}">
        <p14:creationId xmlns:p14="http://schemas.microsoft.com/office/powerpoint/2010/main" val="27145831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696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DCA7EF54-667E-457E-BF87-FAB16EFF87C7}" type="slidenum">
              <a:rPr lang="el-GR" altLang="el-GR"/>
              <a:pPr/>
              <a:t>12</a:t>
            </a:fld>
            <a:endParaRPr lang="el-GR" altLang="el-GR"/>
          </a:p>
        </p:txBody>
      </p:sp>
    </p:spTree>
    <p:extLst>
      <p:ext uri="{BB962C8B-B14F-4D97-AF65-F5344CB8AC3E}">
        <p14:creationId xmlns:p14="http://schemas.microsoft.com/office/powerpoint/2010/main" val="5334649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706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FF3DE28D-DFFF-4209-8934-00DEF19FACFB}" type="slidenum">
              <a:rPr lang="el-GR" altLang="el-GR"/>
              <a:pPr/>
              <a:t>13</a:t>
            </a:fld>
            <a:endParaRPr lang="el-GR" altLang="el-GR"/>
          </a:p>
        </p:txBody>
      </p:sp>
    </p:spTree>
    <p:extLst>
      <p:ext uri="{BB962C8B-B14F-4D97-AF65-F5344CB8AC3E}">
        <p14:creationId xmlns:p14="http://schemas.microsoft.com/office/powerpoint/2010/main" val="426793359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0.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custDataLst>
      <p:tags r:id="rId1"/>
    </p:custDataLst>
    <p:extLst>
      <p:ext uri="{BB962C8B-B14F-4D97-AF65-F5344CB8AC3E}">
        <p14:creationId xmlns:p14="http://schemas.microsoft.com/office/powerpoint/2010/main" val="165040165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4" name="Θέση αριθμού διαφάνειας 5"/>
          <p:cNvSpPr txBox="1">
            <a:spLocks/>
          </p:cNvSpPr>
          <p:nvPr userDrawn="1"/>
        </p:nvSpPr>
        <p:spPr>
          <a:xfrm>
            <a:off x="8645525" y="6442075"/>
            <a:ext cx="431800" cy="268288"/>
          </a:xfrm>
          <a:prstGeom prst="rect">
            <a:avLst/>
          </a:prstGeom>
          <a:solidFill>
            <a:schemeClr val="bg1">
              <a:lumMod val="95000"/>
            </a:schemeClr>
          </a:solidFill>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fld id="{38ADDAE2-E3ED-4D3C-BB6D-0F75855D06D5}" type="slidenum">
              <a:rPr lang="el-GR" altLang="en-US" sz="1200">
                <a:solidFill>
                  <a:srgbClr val="5075BC"/>
                </a:solidFill>
                <a:latin typeface="Calibri" pitchFamily="34" charset="0"/>
              </a:rPr>
              <a:pPr algn="ctr" eaLnBrk="1" hangingPunct="1"/>
              <a:t>‹#›</a:t>
            </a:fld>
            <a:endParaRPr lang="el-GR" altLang="en-US" sz="1200">
              <a:solidFill>
                <a:srgbClr val="5075BC"/>
              </a:solidFill>
              <a:latin typeface="Calibri" pitchFamily="34" charset="0"/>
            </a:endParaRPr>
          </a:p>
        </p:txBody>
      </p:sp>
      <p:sp>
        <p:nvSpPr>
          <p:cNvPr id="5" name="2 - Θέση υποσέλιδου"/>
          <p:cNvSpPr txBox="1">
            <a:spLocks/>
          </p:cNvSpPr>
          <p:nvPr userDrawn="1"/>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eaLnBrk="1" fontAlgn="auto" hangingPunct="1">
              <a:spcBef>
                <a:spcPts val="0"/>
              </a:spcBef>
              <a:spcAft>
                <a:spcPts val="0"/>
              </a:spcAft>
              <a:defRPr/>
            </a:pPr>
            <a:r>
              <a:rPr lang="en-GB" sz="1000" dirty="0" smtClean="0">
                <a:solidFill>
                  <a:srgbClr val="5075BC"/>
                </a:solidFill>
                <a:latin typeface="+mn-lt"/>
                <a:cs typeface="+mn-cs"/>
              </a:rPr>
              <a:t>Group Roles for a Digital Story Project</a:t>
            </a:r>
            <a:endParaRPr lang="en-US" sz="1000" dirty="0">
              <a:solidFill>
                <a:srgbClr val="5075BC"/>
              </a:solidFill>
              <a:latin typeface="+mn-lt"/>
              <a:ea typeface="ＭＳ Ｐゴシック" pitchFamily="34" charset="-128"/>
              <a:cs typeface="+mn-cs"/>
            </a:endParaRPr>
          </a:p>
        </p:txBody>
      </p:sp>
      <p:pic>
        <p:nvPicPr>
          <p:cNvPr id="6" name="Picture 5"/>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custDataLst>
      <p:tags r:id="rId1"/>
    </p:custDataLst>
    <p:extLst>
      <p:ext uri="{BB962C8B-B14F-4D97-AF65-F5344CB8AC3E}">
        <p14:creationId xmlns:p14="http://schemas.microsoft.com/office/powerpoint/2010/main" val="355396763"/>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custDataLst>
      <p:tags r:id="rId1"/>
    </p:custDataLst>
    <p:extLst>
      <p:ext uri="{BB962C8B-B14F-4D97-AF65-F5344CB8AC3E}">
        <p14:creationId xmlns:p14="http://schemas.microsoft.com/office/powerpoint/2010/main" val="423758826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4" name="Θέση αριθμού διαφάνειας 5" descr="[DECORATIVE]"/>
          <p:cNvSpPr txBox="1">
            <a:spLocks/>
          </p:cNvSpPr>
          <p:nvPr userDrawn="1"/>
        </p:nvSpPr>
        <p:spPr>
          <a:xfrm>
            <a:off x="8645525" y="6442075"/>
            <a:ext cx="431800" cy="268288"/>
          </a:xfrm>
          <a:prstGeom prst="rect">
            <a:avLst/>
          </a:prstGeom>
          <a:solidFill>
            <a:schemeClr val="bg1">
              <a:lumMod val="95000"/>
            </a:schemeClr>
          </a:solidFill>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fld id="{F732678A-8FDF-4830-B02D-C622DB5ABFC5}" type="slidenum">
              <a:rPr lang="el-GR" altLang="en-US" sz="1200">
                <a:solidFill>
                  <a:srgbClr val="5075BC"/>
                </a:solidFill>
                <a:latin typeface="Calibri" pitchFamily="34" charset="0"/>
              </a:rPr>
              <a:pPr algn="ctr" eaLnBrk="1" hangingPunct="1"/>
              <a:t>‹#›</a:t>
            </a:fld>
            <a:endParaRPr lang="el-GR" altLang="en-US" sz="1200">
              <a:solidFill>
                <a:srgbClr val="5075BC"/>
              </a:solidFill>
              <a:latin typeface="Calibri" pitchFamily="34" charset="0"/>
            </a:endParaRPr>
          </a:p>
        </p:txBody>
      </p:sp>
      <p:sp>
        <p:nvSpPr>
          <p:cNvPr id="5" name="2 - Θέση υποσέλιδου" descr="[DECORATIVE]"/>
          <p:cNvSpPr txBox="1">
            <a:spLocks/>
          </p:cNvSpPr>
          <p:nvPr userDrawn="1"/>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eaLnBrk="1" fontAlgn="auto" hangingPunct="1">
              <a:spcBef>
                <a:spcPts val="0"/>
              </a:spcBef>
              <a:spcAft>
                <a:spcPts val="0"/>
              </a:spcAft>
              <a:defRPr/>
            </a:pPr>
            <a:r>
              <a:rPr lang="en-GB" sz="1000" dirty="0" smtClean="0">
                <a:solidFill>
                  <a:srgbClr val="5075BC"/>
                </a:solidFill>
                <a:latin typeface="+mn-lt"/>
                <a:cs typeface="+mn-cs"/>
              </a:rPr>
              <a:t>Group Roles for a Digital Story Project</a:t>
            </a:r>
            <a:endParaRPr lang="en-US" sz="1000" dirty="0">
              <a:solidFill>
                <a:srgbClr val="5075BC"/>
              </a:solidFill>
              <a:latin typeface="+mn-lt"/>
              <a:ea typeface="ＭＳ Ｐゴシック" pitchFamily="34" charset="-128"/>
              <a:cs typeface="+mn-cs"/>
            </a:endParaRPr>
          </a:p>
        </p:txBody>
      </p:sp>
      <p:pic>
        <p:nvPicPr>
          <p:cNvPr id="6" name="Picture 5" descr="[DECORATIVE]"/>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Tree>
    <p:custDataLst>
      <p:tags r:id="rId1"/>
    </p:custDataLst>
    <p:extLst>
      <p:ext uri="{BB962C8B-B14F-4D97-AF65-F5344CB8AC3E}">
        <p14:creationId xmlns:p14="http://schemas.microsoft.com/office/powerpoint/2010/main" val="351669109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custDataLst>
      <p:tags r:id="rId1"/>
    </p:custDataLst>
    <p:extLst>
      <p:ext uri="{BB962C8B-B14F-4D97-AF65-F5344CB8AC3E}">
        <p14:creationId xmlns:p14="http://schemas.microsoft.com/office/powerpoint/2010/main" val="277952441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5" name="Θέση αριθμού διαφάνειας 5" descr="[DECORATIVE]"/>
          <p:cNvSpPr txBox="1">
            <a:spLocks/>
          </p:cNvSpPr>
          <p:nvPr userDrawn="1"/>
        </p:nvSpPr>
        <p:spPr>
          <a:xfrm>
            <a:off x="8645525" y="6442075"/>
            <a:ext cx="431800" cy="268288"/>
          </a:xfrm>
          <a:prstGeom prst="rect">
            <a:avLst/>
          </a:prstGeom>
          <a:solidFill>
            <a:schemeClr val="bg1">
              <a:lumMod val="95000"/>
            </a:schemeClr>
          </a:solidFill>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fld id="{109AF135-4C6E-400F-A41E-61ECA241EEBC}" type="slidenum">
              <a:rPr lang="el-GR" altLang="en-US" sz="1200">
                <a:solidFill>
                  <a:srgbClr val="5075BC"/>
                </a:solidFill>
                <a:latin typeface="Calibri" pitchFamily="34" charset="0"/>
              </a:rPr>
              <a:pPr algn="ctr" eaLnBrk="1" hangingPunct="1"/>
              <a:t>‹#›</a:t>
            </a:fld>
            <a:endParaRPr lang="el-GR" altLang="en-US" sz="1200">
              <a:solidFill>
                <a:srgbClr val="5075BC"/>
              </a:solidFill>
              <a:latin typeface="Calibri" pitchFamily="34" charset="0"/>
            </a:endParaRPr>
          </a:p>
        </p:txBody>
      </p:sp>
      <p:sp>
        <p:nvSpPr>
          <p:cNvPr id="6" name="2 - Θέση υποσέλιδου" descr="[DECORATIVE]"/>
          <p:cNvSpPr txBox="1">
            <a:spLocks/>
          </p:cNvSpPr>
          <p:nvPr userDrawn="1"/>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eaLnBrk="1" fontAlgn="auto" hangingPunct="1">
              <a:spcBef>
                <a:spcPts val="0"/>
              </a:spcBef>
              <a:spcAft>
                <a:spcPts val="0"/>
              </a:spcAft>
              <a:defRPr/>
            </a:pPr>
            <a:r>
              <a:rPr lang="en-GB" sz="1000" dirty="0" smtClean="0">
                <a:solidFill>
                  <a:srgbClr val="5075BC"/>
                </a:solidFill>
                <a:latin typeface="+mn-lt"/>
                <a:cs typeface="+mn-cs"/>
              </a:rPr>
              <a:t>Group Roles for a Digital Story Project</a:t>
            </a:r>
            <a:endParaRPr lang="en-US" sz="1000" dirty="0">
              <a:solidFill>
                <a:srgbClr val="5075BC"/>
              </a:solidFill>
              <a:latin typeface="+mn-lt"/>
              <a:ea typeface="ＭＳ Ｐゴシック" pitchFamily="34" charset="-128"/>
              <a:cs typeface="+mn-cs"/>
            </a:endParaRPr>
          </a:p>
        </p:txBody>
      </p:sp>
      <p:pic>
        <p:nvPicPr>
          <p:cNvPr id="7" name="Picture 6" descr="[DECORATIVE]"/>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custDataLst>
      <p:tags r:id="rId1"/>
    </p:custDataLst>
    <p:extLst>
      <p:ext uri="{BB962C8B-B14F-4D97-AF65-F5344CB8AC3E}">
        <p14:creationId xmlns:p14="http://schemas.microsoft.com/office/powerpoint/2010/main" val="4154309443"/>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7" name="Θέση αριθμού διαφάνειας 5"/>
          <p:cNvSpPr txBox="1">
            <a:spLocks/>
          </p:cNvSpPr>
          <p:nvPr userDrawn="1"/>
        </p:nvSpPr>
        <p:spPr>
          <a:xfrm>
            <a:off x="8645525" y="6442075"/>
            <a:ext cx="431800" cy="268288"/>
          </a:xfrm>
          <a:prstGeom prst="rect">
            <a:avLst/>
          </a:prstGeom>
          <a:solidFill>
            <a:schemeClr val="bg1">
              <a:lumMod val="95000"/>
            </a:schemeClr>
          </a:solidFill>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fld id="{76ABE973-C4E6-4857-8DFC-59F8CEA505A9}" type="slidenum">
              <a:rPr lang="el-GR" altLang="en-US" sz="1200">
                <a:solidFill>
                  <a:srgbClr val="5075BC"/>
                </a:solidFill>
                <a:latin typeface="Calibri" pitchFamily="34" charset="0"/>
              </a:rPr>
              <a:pPr algn="ctr" eaLnBrk="1" hangingPunct="1"/>
              <a:t>‹#›</a:t>
            </a:fld>
            <a:endParaRPr lang="el-GR" altLang="en-US" sz="1200">
              <a:solidFill>
                <a:srgbClr val="5075BC"/>
              </a:solidFill>
              <a:latin typeface="Calibri" pitchFamily="34" charset="0"/>
            </a:endParaRPr>
          </a:p>
        </p:txBody>
      </p:sp>
      <p:sp>
        <p:nvSpPr>
          <p:cNvPr id="8" name="2 - Θέση υποσέλιδου"/>
          <p:cNvSpPr txBox="1">
            <a:spLocks/>
          </p:cNvSpPr>
          <p:nvPr userDrawn="1"/>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eaLnBrk="1" fontAlgn="auto" hangingPunct="1">
              <a:spcBef>
                <a:spcPts val="0"/>
              </a:spcBef>
              <a:spcAft>
                <a:spcPts val="0"/>
              </a:spcAft>
              <a:defRPr/>
            </a:pPr>
            <a:r>
              <a:rPr lang="en-GB" sz="1000" dirty="0" smtClean="0">
                <a:solidFill>
                  <a:srgbClr val="5075BC"/>
                </a:solidFill>
                <a:latin typeface="+mn-lt"/>
                <a:cs typeface="+mn-cs"/>
              </a:rPr>
              <a:t>Group Roles for a Digital Story Project</a:t>
            </a:r>
            <a:endParaRPr lang="en-US" sz="1000" dirty="0">
              <a:solidFill>
                <a:srgbClr val="5075BC"/>
              </a:solidFill>
              <a:latin typeface="+mn-lt"/>
              <a:ea typeface="ＭＳ Ｐゴシック" pitchFamily="34" charset="-128"/>
              <a:cs typeface="+mn-cs"/>
            </a:endParaRPr>
          </a:p>
        </p:txBody>
      </p:sp>
      <p:pic>
        <p:nvPicPr>
          <p:cNvPr id="9" name="Picture 8"/>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custDataLst>
      <p:tags r:id="rId1"/>
    </p:custDataLst>
    <p:extLst>
      <p:ext uri="{BB962C8B-B14F-4D97-AF65-F5344CB8AC3E}">
        <p14:creationId xmlns:p14="http://schemas.microsoft.com/office/powerpoint/2010/main" val="2281472104"/>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3" name="Θέση αριθμού διαφάνειας 5"/>
          <p:cNvSpPr txBox="1">
            <a:spLocks/>
          </p:cNvSpPr>
          <p:nvPr userDrawn="1"/>
        </p:nvSpPr>
        <p:spPr>
          <a:xfrm>
            <a:off x="8645525" y="6442075"/>
            <a:ext cx="431800" cy="268288"/>
          </a:xfrm>
          <a:prstGeom prst="rect">
            <a:avLst/>
          </a:prstGeom>
          <a:solidFill>
            <a:schemeClr val="bg1">
              <a:lumMod val="95000"/>
            </a:schemeClr>
          </a:solidFill>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fld id="{C47F8078-0FF2-418B-9DBE-ABD929B1C7D4}" type="slidenum">
              <a:rPr lang="el-GR" altLang="en-US" sz="1200">
                <a:solidFill>
                  <a:srgbClr val="5075BC"/>
                </a:solidFill>
                <a:latin typeface="Calibri" pitchFamily="34" charset="0"/>
              </a:rPr>
              <a:pPr algn="ctr" eaLnBrk="1" hangingPunct="1"/>
              <a:t>‹#›</a:t>
            </a:fld>
            <a:endParaRPr lang="el-GR" altLang="en-US" sz="1200">
              <a:solidFill>
                <a:srgbClr val="5075BC"/>
              </a:solidFill>
              <a:latin typeface="Calibri" pitchFamily="34" charset="0"/>
            </a:endParaRPr>
          </a:p>
        </p:txBody>
      </p:sp>
      <p:sp>
        <p:nvSpPr>
          <p:cNvPr id="4" name="2 - Θέση υποσέλιδου"/>
          <p:cNvSpPr txBox="1">
            <a:spLocks/>
          </p:cNvSpPr>
          <p:nvPr userDrawn="1"/>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eaLnBrk="1" fontAlgn="auto" hangingPunct="1">
              <a:spcBef>
                <a:spcPts val="0"/>
              </a:spcBef>
              <a:spcAft>
                <a:spcPts val="0"/>
              </a:spcAft>
              <a:defRPr/>
            </a:pPr>
            <a:r>
              <a:rPr lang="en-GB" sz="1000" dirty="0" smtClean="0">
                <a:solidFill>
                  <a:srgbClr val="5075BC"/>
                </a:solidFill>
                <a:latin typeface="+mn-lt"/>
                <a:cs typeface="+mn-cs"/>
              </a:rPr>
              <a:t>Group Roles for a Digital Story Project</a:t>
            </a:r>
            <a:endParaRPr lang="en-US" sz="1000" dirty="0">
              <a:solidFill>
                <a:srgbClr val="5075BC"/>
              </a:solidFill>
              <a:latin typeface="+mn-lt"/>
              <a:ea typeface="ＭＳ Ｐゴシック" pitchFamily="34" charset="-128"/>
              <a:cs typeface="+mn-cs"/>
            </a:endParaRPr>
          </a:p>
        </p:txBody>
      </p:sp>
      <p:pic>
        <p:nvPicPr>
          <p:cNvPr id="5" name="Picture 4"/>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Tree>
    <p:custDataLst>
      <p:tags r:id="rId1"/>
    </p:custDataLst>
    <p:extLst>
      <p:ext uri="{BB962C8B-B14F-4D97-AF65-F5344CB8AC3E}">
        <p14:creationId xmlns:p14="http://schemas.microsoft.com/office/powerpoint/2010/main" val="3311128496"/>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1599046829"/>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5" name="Θέση αριθμού διαφάνειας 5"/>
          <p:cNvSpPr txBox="1">
            <a:spLocks/>
          </p:cNvSpPr>
          <p:nvPr userDrawn="1"/>
        </p:nvSpPr>
        <p:spPr>
          <a:xfrm>
            <a:off x="8645525" y="6442075"/>
            <a:ext cx="431800" cy="268288"/>
          </a:xfrm>
          <a:prstGeom prst="rect">
            <a:avLst/>
          </a:prstGeom>
          <a:solidFill>
            <a:schemeClr val="bg1">
              <a:lumMod val="95000"/>
            </a:schemeClr>
          </a:solidFill>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fld id="{8612CEF9-E172-4F8C-B51D-3192559DBE73}" type="slidenum">
              <a:rPr lang="el-GR" altLang="en-US" sz="1200">
                <a:solidFill>
                  <a:srgbClr val="5075BC"/>
                </a:solidFill>
                <a:latin typeface="Calibri" pitchFamily="34" charset="0"/>
              </a:rPr>
              <a:pPr algn="ctr" eaLnBrk="1" hangingPunct="1"/>
              <a:t>‹#›</a:t>
            </a:fld>
            <a:endParaRPr lang="el-GR" altLang="en-US" sz="1200">
              <a:solidFill>
                <a:srgbClr val="5075BC"/>
              </a:solidFill>
              <a:latin typeface="Calibri" pitchFamily="34" charset="0"/>
            </a:endParaRPr>
          </a:p>
        </p:txBody>
      </p:sp>
      <p:sp>
        <p:nvSpPr>
          <p:cNvPr id="7" name="2 - Θέση υποσέλιδου"/>
          <p:cNvSpPr txBox="1">
            <a:spLocks/>
          </p:cNvSpPr>
          <p:nvPr userDrawn="1"/>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eaLnBrk="1" fontAlgn="auto" hangingPunct="1">
              <a:spcBef>
                <a:spcPts val="0"/>
              </a:spcBef>
              <a:spcAft>
                <a:spcPts val="0"/>
              </a:spcAft>
              <a:defRPr/>
            </a:pPr>
            <a:r>
              <a:rPr lang="en-GB" sz="1000" dirty="0" smtClean="0">
                <a:solidFill>
                  <a:srgbClr val="5075BC"/>
                </a:solidFill>
                <a:latin typeface="+mn-lt"/>
                <a:cs typeface="+mn-cs"/>
              </a:rPr>
              <a:t>Group Roles for a Digital Story Project</a:t>
            </a:r>
            <a:endParaRPr lang="en-US" sz="1000" dirty="0">
              <a:solidFill>
                <a:srgbClr val="5075BC"/>
              </a:solidFill>
              <a:latin typeface="+mn-lt"/>
              <a:ea typeface="ＭＳ Ｐゴシック" pitchFamily="34" charset="-128"/>
              <a:cs typeface="+mn-cs"/>
            </a:endParaRPr>
          </a:p>
        </p:txBody>
      </p:sp>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rtlCol="0">
            <a:normAutofit/>
          </a:bodyPr>
          <a:lstStyle>
            <a:lvl1pPr>
              <a:defRPr lang="el-GR" b="0">
                <a:solidFill>
                  <a:schemeClr val="accent1"/>
                </a:solidFill>
              </a:defRPr>
            </a:lvl1pPr>
          </a:lstStyle>
          <a:p>
            <a:pPr lvl="0"/>
            <a:r>
              <a:rPr lang="el-GR" dirty="0" smtClean="0"/>
              <a:t>Στυλ κύριου τίτλου</a:t>
            </a:r>
            <a:endParaRPr lang="el-GR" dirty="0"/>
          </a:p>
        </p:txBody>
      </p:sp>
    </p:spTree>
    <p:custDataLst>
      <p:tags r:id="rId1"/>
    </p:custDataLst>
    <p:extLst>
      <p:ext uri="{BB962C8B-B14F-4D97-AF65-F5344CB8AC3E}">
        <p14:creationId xmlns:p14="http://schemas.microsoft.com/office/powerpoint/2010/main" val="2959231407"/>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5" name="Θέση αριθμού διαφάνειας 5"/>
          <p:cNvSpPr txBox="1">
            <a:spLocks/>
          </p:cNvSpPr>
          <p:nvPr userDrawn="1"/>
        </p:nvSpPr>
        <p:spPr>
          <a:xfrm>
            <a:off x="8645525" y="6442075"/>
            <a:ext cx="431800" cy="268288"/>
          </a:xfrm>
          <a:prstGeom prst="rect">
            <a:avLst/>
          </a:prstGeom>
          <a:solidFill>
            <a:schemeClr val="bg1">
              <a:lumMod val="95000"/>
            </a:schemeClr>
          </a:solidFill>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fld id="{38E7ABA0-8452-496E-B243-9AADE899FA80}" type="slidenum">
              <a:rPr lang="el-GR" altLang="en-US" sz="1200">
                <a:solidFill>
                  <a:srgbClr val="5075BC"/>
                </a:solidFill>
                <a:latin typeface="Calibri" pitchFamily="34" charset="0"/>
              </a:rPr>
              <a:pPr algn="ctr" eaLnBrk="1" hangingPunct="1"/>
              <a:t>‹#›</a:t>
            </a:fld>
            <a:endParaRPr lang="el-GR" altLang="en-US" sz="1200">
              <a:solidFill>
                <a:srgbClr val="5075BC"/>
              </a:solidFill>
              <a:latin typeface="Calibri" pitchFamily="34" charset="0"/>
            </a:endParaRPr>
          </a:p>
        </p:txBody>
      </p:sp>
      <p:sp>
        <p:nvSpPr>
          <p:cNvPr id="6" name="2 - Θέση υποσέλιδου"/>
          <p:cNvSpPr txBox="1">
            <a:spLocks/>
          </p:cNvSpPr>
          <p:nvPr userDrawn="1"/>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eaLnBrk="1" fontAlgn="auto" hangingPunct="1">
              <a:spcBef>
                <a:spcPts val="0"/>
              </a:spcBef>
              <a:spcAft>
                <a:spcPts val="0"/>
              </a:spcAft>
              <a:defRPr/>
            </a:pPr>
            <a:r>
              <a:rPr lang="en-GB" sz="1000" dirty="0" smtClean="0">
                <a:solidFill>
                  <a:srgbClr val="5075BC"/>
                </a:solidFill>
                <a:latin typeface="+mn-lt"/>
                <a:cs typeface="+mn-cs"/>
              </a:rPr>
              <a:t>Group Roles for a Digital Story Project</a:t>
            </a:r>
            <a:endParaRPr lang="en-US" sz="1000" dirty="0">
              <a:solidFill>
                <a:srgbClr val="5075BC"/>
              </a:solidFill>
              <a:latin typeface="+mn-lt"/>
              <a:ea typeface="ＭＳ Ｐゴシック" pitchFamily="34" charset="-128"/>
              <a:cs typeface="+mn-cs"/>
            </a:endParaRPr>
          </a:p>
        </p:txBody>
      </p:sp>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Θέση εικόνας 2"/>
          <p:cNvSpPr>
            <a:spLocks noGrp="1"/>
          </p:cNvSpPr>
          <p:nvPr>
            <p:ph type="pic" idx="1"/>
          </p:nvPr>
        </p:nvSpPr>
        <p:spPr>
          <a:xfrm>
            <a:off x="1792288" y="1556792"/>
            <a:ext cx="5486400" cy="3456384"/>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rtlCol="0">
            <a:normAutofit/>
          </a:bodyPr>
          <a:lstStyle>
            <a:lvl1pPr>
              <a:defRPr lang="el-GR" b="0">
                <a:solidFill>
                  <a:schemeClr val="accent1"/>
                </a:solidFill>
              </a:defRPr>
            </a:lvl1pPr>
          </a:lstStyle>
          <a:p>
            <a:pPr lvl="0"/>
            <a:r>
              <a:rPr lang="el-GR" dirty="0" smtClean="0"/>
              <a:t>Στυλ κύριου τίτλου</a:t>
            </a:r>
            <a:endParaRPr lang="el-GR" dirty="0"/>
          </a:p>
        </p:txBody>
      </p:sp>
    </p:spTree>
    <p:custDataLst>
      <p:tags r:id="rId1"/>
    </p:custDataLst>
    <p:extLst>
      <p:ext uri="{BB962C8B-B14F-4D97-AF65-F5344CB8AC3E}">
        <p14:creationId xmlns:p14="http://schemas.microsoft.com/office/powerpoint/2010/main" val="364470849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Θέση τίτλου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en-US" smtClean="0"/>
              <a:t>Στυλ κύριου τίτλου</a:t>
            </a:r>
          </a:p>
        </p:txBody>
      </p:sp>
      <p:sp>
        <p:nvSpPr>
          <p:cNvPr id="1027" name="Θέση κειμένου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n-US" smtClean="0"/>
              <a:t>Στυλ υποδείγματος κειμένου</a:t>
            </a:r>
          </a:p>
          <a:p>
            <a:pPr lvl="1"/>
            <a:r>
              <a:rPr lang="el-GR" altLang="en-US" smtClean="0"/>
              <a:t>Δεύτερου επιπέδου</a:t>
            </a:r>
          </a:p>
          <a:p>
            <a:pPr lvl="2"/>
            <a:r>
              <a:rPr lang="el-GR" altLang="en-US" smtClean="0"/>
              <a:t>Τρίτου επιπέδου</a:t>
            </a:r>
          </a:p>
          <a:p>
            <a:pPr lvl="3"/>
            <a:r>
              <a:rPr lang="el-GR" altLang="en-US" smtClean="0"/>
              <a:t>Τέταρτου επιπέδου</a:t>
            </a:r>
          </a:p>
          <a:p>
            <a:pPr lvl="4"/>
            <a:r>
              <a:rPr lang="el-GR" altLang="en-US" smtClean="0"/>
              <a:t>Πέμπτου επιπέδου</a:t>
            </a:r>
          </a:p>
        </p:txBody>
      </p:sp>
    </p:spTree>
    <p:custDataLst>
      <p:tags r:id="rId13"/>
    </p:custDataLst>
  </p:cSld>
  <p:clrMap bg1="lt1" tx1="dk1" bg2="lt2" tx2="dk2" accent1="accent1" accent2="accent2" accent3="accent3" accent4="accent4" accent5="accent5" accent6="accent6" hlink="hlink" folHlink="folHlink"/>
  <p:sldLayoutIdLst>
    <p:sldLayoutId id="2147483705" r:id="rId1"/>
    <p:sldLayoutId id="2147483709" r:id="rId2"/>
    <p:sldLayoutId id="2147483706" r:id="rId3"/>
    <p:sldLayoutId id="2147483710" r:id="rId4"/>
    <p:sldLayoutId id="2147483711" r:id="rId5"/>
    <p:sldLayoutId id="2147483712" r:id="rId6"/>
    <p:sldLayoutId id="2147483707" r:id="rId7"/>
    <p:sldLayoutId id="2147483713" r:id="rId8"/>
    <p:sldLayoutId id="2147483714" r:id="rId9"/>
    <p:sldLayoutId id="2147483715" r:id="rId10"/>
    <p:sldLayoutId id="2147483708" r:id="rId11"/>
  </p:sldLayoutIdLst>
  <p:timing>
    <p:tnLst>
      <p:par>
        <p:cTn id="1" dur="indefinite" restart="never" nodeType="tmRoot"/>
      </p:par>
    </p:tnLst>
  </p:timing>
  <p:hf hdr="0" ftr="0" dt="0"/>
  <p:txStyles>
    <p:titleStyle>
      <a:lvl1pPr algn="ctr" rtl="0" eaLnBrk="0" fontAlgn="base" hangingPunct="0">
        <a:spcBef>
          <a:spcPct val="0"/>
        </a:spcBef>
        <a:spcAft>
          <a:spcPct val="0"/>
        </a:spcAft>
        <a:defRPr sz="4400" kern="1200">
          <a:solidFill>
            <a:schemeClr val="accent1"/>
          </a:solidFill>
          <a:latin typeface="+mj-lt"/>
          <a:ea typeface="+mj-ea"/>
          <a:cs typeface="+mj-cs"/>
        </a:defRPr>
      </a:lvl1pPr>
      <a:lvl2pPr algn="ctr" rtl="0" eaLnBrk="0" fontAlgn="base" hangingPunct="0">
        <a:spcBef>
          <a:spcPct val="0"/>
        </a:spcBef>
        <a:spcAft>
          <a:spcPct val="0"/>
        </a:spcAft>
        <a:defRPr sz="4400">
          <a:solidFill>
            <a:schemeClr val="accent1"/>
          </a:solidFill>
          <a:latin typeface="Calibri" panose="020F0502020204030204" pitchFamily="34" charset="0"/>
        </a:defRPr>
      </a:lvl2pPr>
      <a:lvl3pPr algn="ctr" rtl="0" eaLnBrk="0" fontAlgn="base" hangingPunct="0">
        <a:spcBef>
          <a:spcPct val="0"/>
        </a:spcBef>
        <a:spcAft>
          <a:spcPct val="0"/>
        </a:spcAft>
        <a:defRPr sz="4400">
          <a:solidFill>
            <a:schemeClr val="accent1"/>
          </a:solidFill>
          <a:latin typeface="Calibri" panose="020F0502020204030204" pitchFamily="34" charset="0"/>
        </a:defRPr>
      </a:lvl3pPr>
      <a:lvl4pPr algn="ctr" rtl="0" eaLnBrk="0" fontAlgn="base" hangingPunct="0">
        <a:spcBef>
          <a:spcPct val="0"/>
        </a:spcBef>
        <a:spcAft>
          <a:spcPct val="0"/>
        </a:spcAft>
        <a:defRPr sz="4400">
          <a:solidFill>
            <a:schemeClr val="accent1"/>
          </a:solidFill>
          <a:latin typeface="Calibri" panose="020F0502020204030204" pitchFamily="34" charset="0"/>
        </a:defRPr>
      </a:lvl4pPr>
      <a:lvl5pPr algn="ctr" rtl="0" eaLnBrk="0" fontAlgn="base" hangingPunct="0">
        <a:spcBef>
          <a:spcPct val="0"/>
        </a:spcBef>
        <a:spcAft>
          <a:spcPct val="0"/>
        </a:spcAft>
        <a:defRPr sz="4400">
          <a:solidFill>
            <a:schemeClr val="accent1"/>
          </a:solidFill>
          <a:latin typeface="Calibri" panose="020F0502020204030204" pitchFamily="34" charset="0"/>
        </a:defRPr>
      </a:lvl5pPr>
      <a:lvl6pPr marL="457200" algn="ctr" rtl="0" fontAlgn="base">
        <a:spcBef>
          <a:spcPct val="0"/>
        </a:spcBef>
        <a:spcAft>
          <a:spcPct val="0"/>
        </a:spcAft>
        <a:defRPr sz="4400">
          <a:solidFill>
            <a:schemeClr val="accent1"/>
          </a:solidFill>
          <a:latin typeface="Calibri" panose="020F0502020204030204" pitchFamily="34" charset="0"/>
        </a:defRPr>
      </a:lvl6pPr>
      <a:lvl7pPr marL="914400" algn="ctr" rtl="0" fontAlgn="base">
        <a:spcBef>
          <a:spcPct val="0"/>
        </a:spcBef>
        <a:spcAft>
          <a:spcPct val="0"/>
        </a:spcAft>
        <a:defRPr sz="4400">
          <a:solidFill>
            <a:schemeClr val="accent1"/>
          </a:solidFill>
          <a:latin typeface="Calibri" panose="020F0502020204030204" pitchFamily="34" charset="0"/>
        </a:defRPr>
      </a:lvl7pPr>
      <a:lvl8pPr marL="1371600" algn="ctr" rtl="0" fontAlgn="base">
        <a:spcBef>
          <a:spcPct val="0"/>
        </a:spcBef>
        <a:spcAft>
          <a:spcPct val="0"/>
        </a:spcAft>
        <a:defRPr sz="4400">
          <a:solidFill>
            <a:schemeClr val="accent1"/>
          </a:solidFill>
          <a:latin typeface="Calibri" panose="020F0502020204030204" pitchFamily="34" charset="0"/>
        </a:defRPr>
      </a:lvl8pPr>
      <a:lvl9pPr marL="1828800" algn="ctr" rtl="0" fontAlgn="base">
        <a:spcBef>
          <a:spcPct val="0"/>
        </a:spcBef>
        <a:spcAft>
          <a:spcPct val="0"/>
        </a:spcAft>
        <a:defRPr sz="4400">
          <a:solidFill>
            <a:schemeClr val="accent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4.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23.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24.xml"/><Relationship Id="rId4" Type="http://schemas.openxmlformats.org/officeDocument/2006/relationships/hyperlink" Target="http://opencourses.uoa.gr/courses/ENL10/" TargetMode="Externa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25.xml"/><Relationship Id="rId5" Type="http://schemas.openxmlformats.org/officeDocument/2006/relationships/image" Target="../media/image4.png"/><Relationship Id="rId4" Type="http://schemas.openxmlformats.org/officeDocument/2006/relationships/hyperlink" Target="%5b1%5d%20http:/creativecommons.org/licenses/by-nc-sa/4.0/" TargetMode="Externa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26.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20.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21.xml"/><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xml"/><Relationship Id="rId1" Type="http://schemas.openxmlformats.org/officeDocument/2006/relationships/tags" Target="../tags/tag2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6" descr="The logo depicts the goddess Athena." title="University of Athens Logo"/>
          <p:cNvPicPr>
            <a:picLocks noChangeAspect="1"/>
          </p:cNvPicPr>
          <p:nvPr/>
        </p:nvPicPr>
        <p:blipFill>
          <a:blip r:embed="rId4"/>
          <a:stretch>
            <a:fillRect/>
          </a:stretch>
        </p:blipFill>
        <p:spPr>
          <a:xfrm>
            <a:off x="179388" y="260350"/>
            <a:ext cx="3938587" cy="1112838"/>
          </a:xfrm>
          <a:prstGeom prst="rect">
            <a:avLst/>
          </a:prstGeom>
        </p:spPr>
      </p:pic>
      <p:sp>
        <p:nvSpPr>
          <p:cNvPr id="10242" name="Τίτλος 1"/>
          <p:cNvSpPr>
            <a:spLocks noGrp="1"/>
          </p:cNvSpPr>
          <p:nvPr>
            <p:ph type="ctrTitle"/>
          </p:nvPr>
        </p:nvSpPr>
        <p:spPr>
          <a:xfrm>
            <a:off x="685800" y="2006600"/>
            <a:ext cx="7772400" cy="1470025"/>
          </a:xfrm>
        </p:spPr>
        <p:txBody>
          <a:bodyPr/>
          <a:lstStyle/>
          <a:p>
            <a:pPr eaLnBrk="1" hangingPunct="1"/>
            <a:r>
              <a:rPr lang="en-GB" altLang="en-US" dirty="0" smtClean="0">
                <a:solidFill>
                  <a:srgbClr val="5075BC"/>
                </a:solidFill>
              </a:rPr>
              <a:t>English and Digital Literacies</a:t>
            </a:r>
            <a:endParaRPr lang="el-GR" altLang="en-US" dirty="0" smtClean="0">
              <a:solidFill>
                <a:srgbClr val="5075BC"/>
              </a:solidFill>
            </a:endParaRPr>
          </a:p>
        </p:txBody>
      </p:sp>
      <p:sp>
        <p:nvSpPr>
          <p:cNvPr id="3" name="Υπότιτλος 2"/>
          <p:cNvSpPr>
            <a:spLocks noGrp="1"/>
          </p:cNvSpPr>
          <p:nvPr>
            <p:ph type="subTitle" idx="1"/>
          </p:nvPr>
        </p:nvSpPr>
        <p:spPr>
          <a:xfrm>
            <a:off x="684213" y="3384550"/>
            <a:ext cx="7775575" cy="1752600"/>
          </a:xfrm>
        </p:spPr>
        <p:txBody>
          <a:bodyPr rtlCol="0">
            <a:noAutofit/>
          </a:bodyPr>
          <a:lstStyle/>
          <a:p>
            <a:pPr eaLnBrk="1" fontAlgn="auto" hangingPunct="1">
              <a:spcAft>
                <a:spcPts val="0"/>
              </a:spcAft>
              <a:defRPr/>
            </a:pPr>
            <a:r>
              <a:rPr lang="en-GB" sz="2800" dirty="0" smtClean="0">
                <a:solidFill>
                  <a:srgbClr val="5075BC"/>
                </a:solidFill>
                <a:latin typeface="+mj-lt"/>
                <a:ea typeface="+mj-ea"/>
                <a:cs typeface="+mj-cs"/>
              </a:rPr>
              <a:t>Unit 3.4</a:t>
            </a:r>
            <a:r>
              <a:rPr lang="el-GR" sz="2800" dirty="0" smtClean="0">
                <a:solidFill>
                  <a:srgbClr val="5075BC"/>
                </a:solidFill>
                <a:latin typeface="+mj-lt"/>
                <a:ea typeface="+mj-ea"/>
                <a:cs typeface="+mj-cs"/>
              </a:rPr>
              <a:t>:</a:t>
            </a:r>
            <a:r>
              <a:rPr lang="en-US" sz="2800" dirty="0" smtClean="0">
                <a:solidFill>
                  <a:srgbClr val="5075BC"/>
                </a:solidFill>
                <a:latin typeface="+mj-lt"/>
                <a:ea typeface="+mj-ea"/>
                <a:cs typeface="+mj-cs"/>
              </a:rPr>
              <a:t> </a:t>
            </a:r>
            <a:r>
              <a:rPr lang="en-GB" altLang="en-US" sz="2800" dirty="0" smtClean="0"/>
              <a:t>Group </a:t>
            </a:r>
            <a:r>
              <a:rPr lang="en-GB" altLang="en-US" sz="2800" dirty="0"/>
              <a:t>Roles for a Digital Story Project</a:t>
            </a:r>
            <a:r>
              <a:rPr lang="en-GB" sz="2800" dirty="0"/>
              <a:t/>
            </a:r>
            <a:br>
              <a:rPr lang="en-GB" sz="2800" dirty="0"/>
            </a:br>
            <a:endParaRPr lang="en-US" sz="2800" dirty="0" smtClean="0"/>
          </a:p>
          <a:p>
            <a:pPr eaLnBrk="1" fontAlgn="auto" hangingPunct="1">
              <a:spcAft>
                <a:spcPts val="0"/>
              </a:spcAft>
              <a:buFont typeface="Arial" panose="020B0604020202020204" pitchFamily="34" charset="0"/>
              <a:buNone/>
              <a:defRPr/>
            </a:pPr>
            <a:r>
              <a:rPr lang="en-GB" sz="2800" dirty="0"/>
              <a:t>Bessie </a:t>
            </a:r>
            <a:r>
              <a:rPr lang="en-GB" sz="2800" dirty="0" err="1"/>
              <a:t>Mitsikopoulou</a:t>
            </a:r>
            <a:endParaRPr lang="en-GB" sz="2800" dirty="0"/>
          </a:p>
          <a:p>
            <a:pPr eaLnBrk="1" fontAlgn="auto" hangingPunct="1">
              <a:spcAft>
                <a:spcPts val="0"/>
              </a:spcAft>
              <a:buFont typeface="Arial" panose="020B0604020202020204" pitchFamily="34" charset="0"/>
              <a:buNone/>
              <a:defRPr/>
            </a:pPr>
            <a:r>
              <a:rPr lang="en-GB" sz="2800" dirty="0"/>
              <a:t>School of Philosophy</a:t>
            </a:r>
          </a:p>
          <a:p>
            <a:pPr eaLnBrk="1" fontAlgn="auto" hangingPunct="1">
              <a:spcAft>
                <a:spcPts val="0"/>
              </a:spcAft>
              <a:buFont typeface="Arial" panose="020B0604020202020204" pitchFamily="34" charset="0"/>
              <a:buNone/>
              <a:defRPr/>
            </a:pPr>
            <a:r>
              <a:rPr lang="en-GB" sz="2800" dirty="0"/>
              <a:t>Faculty of English Language and </a:t>
            </a:r>
            <a:r>
              <a:rPr lang="en-GB" sz="2800" dirty="0" smtClean="0"/>
              <a:t>Literature</a:t>
            </a:r>
            <a:endParaRPr lang="en-US" sz="2800" dirty="0"/>
          </a:p>
        </p:txBody>
      </p:sp>
    </p:spTree>
    <p:custDataLst>
      <p:tags r:id="rId1"/>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3"/>
          <p:cNvSpPr>
            <a:spLocks noGrp="1"/>
          </p:cNvSpPr>
          <p:nvPr>
            <p:ph type="title"/>
          </p:nvPr>
        </p:nvSpPr>
        <p:spPr>
          <a:xfrm>
            <a:off x="0" y="274638"/>
            <a:ext cx="9144000" cy="1143000"/>
          </a:xfrm>
        </p:spPr>
        <p:txBody>
          <a:bodyPr/>
          <a:lstStyle/>
          <a:p>
            <a:pPr eaLnBrk="1" hangingPunct="1"/>
            <a:r>
              <a:rPr lang="en-GB" altLang="en-US" dirty="0" smtClean="0">
                <a:solidFill>
                  <a:schemeClr val="accent1"/>
                </a:solidFill>
              </a:rPr>
              <a:t>Note on History of Published Version </a:t>
            </a:r>
          </a:p>
        </p:txBody>
      </p:sp>
      <p:sp>
        <p:nvSpPr>
          <p:cNvPr id="70659" name="Content Placeholder 4"/>
          <p:cNvSpPr>
            <a:spLocks noGrp="1"/>
          </p:cNvSpPr>
          <p:nvPr>
            <p:ph idx="1"/>
          </p:nvPr>
        </p:nvSpPr>
        <p:spPr>
          <a:xfrm>
            <a:off x="234950" y="1557338"/>
            <a:ext cx="8585200" cy="4525962"/>
          </a:xfrm>
        </p:spPr>
        <p:txBody>
          <a:bodyPr/>
          <a:lstStyle/>
          <a:p>
            <a:pPr marL="0" indent="0" eaLnBrk="1" hangingPunct="1">
              <a:buFont typeface="Arial" charset="0"/>
              <a:buNone/>
            </a:pPr>
            <a:r>
              <a:rPr lang="en-GB" altLang="en-US" sz="2000" dirty="0" smtClean="0"/>
              <a:t>The present work is the edition</a:t>
            </a:r>
            <a:r>
              <a:rPr lang="en-GB" altLang="en-US" dirty="0" smtClean="0"/>
              <a:t> </a:t>
            </a:r>
            <a:r>
              <a:rPr lang="en-GB" altLang="en-US" sz="2000" dirty="0" smtClean="0"/>
              <a:t>1.0.  </a:t>
            </a:r>
          </a:p>
        </p:txBody>
      </p:sp>
    </p:spTree>
    <p:custDataLst>
      <p:tags r:id="rId1"/>
    </p:custData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Title 1"/>
          <p:cNvSpPr>
            <a:spLocks noGrp="1"/>
          </p:cNvSpPr>
          <p:nvPr>
            <p:ph type="title"/>
          </p:nvPr>
        </p:nvSpPr>
        <p:spPr/>
        <p:txBody>
          <a:bodyPr/>
          <a:lstStyle/>
          <a:p>
            <a:pPr eaLnBrk="1" hangingPunct="1"/>
            <a:r>
              <a:rPr lang="en-GB" altLang="en-US" dirty="0" smtClean="0">
                <a:solidFill>
                  <a:schemeClr val="accent1"/>
                </a:solidFill>
              </a:rPr>
              <a:t>Reference Note </a:t>
            </a:r>
          </a:p>
        </p:txBody>
      </p:sp>
      <p:sp>
        <p:nvSpPr>
          <p:cNvPr id="72707" name="Content Placeholder 2"/>
          <p:cNvSpPr>
            <a:spLocks noGrp="1"/>
          </p:cNvSpPr>
          <p:nvPr>
            <p:ph idx="1"/>
          </p:nvPr>
        </p:nvSpPr>
        <p:spPr>
          <a:xfrm>
            <a:off x="463550" y="1557338"/>
            <a:ext cx="8229600" cy="4525962"/>
          </a:xfrm>
        </p:spPr>
        <p:txBody>
          <a:bodyPr/>
          <a:lstStyle/>
          <a:p>
            <a:pPr marL="0" indent="0">
              <a:buNone/>
            </a:pPr>
            <a:r>
              <a:rPr lang="en-GB" altLang="en-US" sz="2000" dirty="0" smtClean="0"/>
              <a:t>Copyright National and </a:t>
            </a:r>
            <a:r>
              <a:rPr lang="en-GB" altLang="en-US" sz="2000" dirty="0" err="1" smtClean="0"/>
              <a:t>Kapodistrian</a:t>
            </a:r>
            <a:r>
              <a:rPr lang="en-GB" altLang="en-US" sz="2000" dirty="0" smtClean="0"/>
              <a:t> University of Athens, Bessie </a:t>
            </a:r>
            <a:r>
              <a:rPr lang="en-GB" altLang="en-US" sz="2000" dirty="0" err="1" smtClean="0"/>
              <a:t>Mitsikopoulou</a:t>
            </a:r>
            <a:r>
              <a:rPr lang="en-GB" altLang="en-US" sz="2000" dirty="0" smtClean="0"/>
              <a:t> 2014. Bessie </a:t>
            </a:r>
            <a:r>
              <a:rPr lang="en-GB" altLang="en-US" sz="2000" dirty="0" err="1" smtClean="0"/>
              <a:t>Mitsikopoulou</a:t>
            </a:r>
            <a:r>
              <a:rPr lang="en-GB" altLang="en-US" sz="2000" dirty="0" smtClean="0"/>
              <a:t>. “English and Digital Literacies. </a:t>
            </a:r>
            <a:r>
              <a:rPr lang="en-GB" sz="2000" dirty="0" smtClean="0"/>
              <a:t>Group Roles for a Digital Story Project</a:t>
            </a:r>
            <a:r>
              <a:rPr lang="en-GB" altLang="en-US" sz="2000" dirty="0" smtClean="0"/>
              <a:t>”.</a:t>
            </a:r>
            <a:r>
              <a:rPr lang="en-GB" altLang="en-US" sz="2000" dirty="0" smtClean="0">
                <a:solidFill>
                  <a:srgbClr val="FF0000"/>
                </a:solidFill>
              </a:rPr>
              <a:t> </a:t>
            </a:r>
            <a:r>
              <a:rPr lang="en-GB" altLang="en-US" sz="2000" dirty="0" smtClean="0"/>
              <a:t>Edition: 1.0. Athens 2014. </a:t>
            </a:r>
            <a:r>
              <a:rPr lang="en-US" altLang="en-US" sz="2000" dirty="0" smtClean="0"/>
              <a:t>Available </a:t>
            </a:r>
            <a:r>
              <a:rPr lang="en-US" altLang="en-US" sz="2000" dirty="0"/>
              <a:t>at:</a:t>
            </a:r>
            <a:r>
              <a:rPr lang="el-GR" altLang="en-US" sz="2000" dirty="0"/>
              <a:t> </a:t>
            </a:r>
            <a:r>
              <a:rPr lang="en-GB" altLang="en-US" sz="2000" dirty="0">
                <a:hlinkClick r:id="rId4" tooltip="English and Digital Literacies Open Online Course"/>
              </a:rPr>
              <a:t>http://opencourses.uoa.gr/courses/ENL10</a:t>
            </a:r>
            <a:r>
              <a:rPr lang="en-GB" altLang="en-US" sz="2000">
                <a:hlinkClick r:id="rId4" tooltip="English and Digital Literacies Open Online Course"/>
              </a:rPr>
              <a:t>/</a:t>
            </a:r>
            <a:r>
              <a:rPr lang="en-GB" altLang="en-US" sz="2000"/>
              <a:t>.  </a:t>
            </a:r>
            <a:endParaRPr lang="en-GB" altLang="en-US" sz="2000" dirty="0"/>
          </a:p>
        </p:txBody>
      </p:sp>
    </p:spTree>
    <p:custDataLst>
      <p:tags r:id="rId1"/>
    </p:custData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457200" y="-161925"/>
            <a:ext cx="8229600" cy="1143000"/>
          </a:xfrm>
        </p:spPr>
        <p:txBody>
          <a:bodyPr/>
          <a:lstStyle/>
          <a:p>
            <a:r>
              <a:rPr lang="en-GB" altLang="el-GR" dirty="0" smtClean="0">
                <a:solidFill>
                  <a:schemeClr val="accent1"/>
                </a:solidFill>
              </a:rPr>
              <a:t>Licensing Note </a:t>
            </a:r>
          </a:p>
        </p:txBody>
      </p:sp>
      <p:sp>
        <p:nvSpPr>
          <p:cNvPr id="36867" name="Content Placeholder 2"/>
          <p:cNvSpPr>
            <a:spLocks noGrp="1"/>
          </p:cNvSpPr>
          <p:nvPr>
            <p:ph idx="1"/>
          </p:nvPr>
        </p:nvSpPr>
        <p:spPr>
          <a:xfrm>
            <a:off x="107950" y="765175"/>
            <a:ext cx="8928100" cy="1439863"/>
          </a:xfrm>
        </p:spPr>
        <p:txBody>
          <a:bodyPr>
            <a:noAutofit/>
          </a:bodyPr>
          <a:lstStyle/>
          <a:p>
            <a:pPr marL="0" indent="0">
              <a:buNone/>
            </a:pPr>
            <a:r>
              <a:rPr lang="en-GB" altLang="el-GR" sz="1900" dirty="0" smtClean="0"/>
              <a:t>The current material is available under the Creative Commons Attribution-</a:t>
            </a:r>
            <a:r>
              <a:rPr lang="en-GB" altLang="el-GR" sz="1900" dirty="0" err="1" smtClean="0"/>
              <a:t>NonCommercial</a:t>
            </a:r>
            <a:r>
              <a:rPr lang="en-GB" altLang="el-GR" sz="1900" dirty="0" smtClean="0"/>
              <a:t>-</a:t>
            </a:r>
            <a:r>
              <a:rPr lang="en-GB" altLang="el-GR" sz="1900" dirty="0" err="1" smtClean="0"/>
              <a:t>ShareAlike</a:t>
            </a:r>
            <a:r>
              <a:rPr lang="en-GB" altLang="el-GR" sz="1900" dirty="0" smtClean="0"/>
              <a:t> 4.0 International license or later International Edition.  The individual works of third parties are excluded, e.g. photographs, diagrams etc. They are contained therein and covered under their conditions of use in the section «Use of Third Parties Work Note»</a:t>
            </a:r>
            <a:r>
              <a:rPr lang="el-GR" altLang="el-GR" sz="1900" dirty="0" smtClean="0"/>
              <a:t>.</a:t>
            </a:r>
            <a:endParaRPr lang="en-GB" altLang="el-GR" sz="1900" dirty="0" smtClean="0"/>
          </a:p>
          <a:p>
            <a:pPr marL="0" indent="0">
              <a:buNone/>
            </a:pPr>
            <a:endParaRPr lang="en-GB" altLang="el-GR" sz="2400" dirty="0" smtClean="0"/>
          </a:p>
          <a:p>
            <a:pPr marL="0" indent="0">
              <a:buFont typeface="Arial" panose="020B0604020202020204" pitchFamily="34" charset="0"/>
              <a:buNone/>
            </a:pPr>
            <a:endParaRPr lang="en-GB" altLang="el-GR" sz="2000" dirty="0" smtClean="0"/>
          </a:p>
        </p:txBody>
      </p:sp>
      <p:pic>
        <p:nvPicPr>
          <p:cNvPr id="36868" name="Picture 22" descr="Λογότυπο για Άδειες χρήσης Creative Commons BY-NC-ND">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748088" y="2420938"/>
            <a:ext cx="16478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107950" y="2924175"/>
            <a:ext cx="9036050" cy="3457575"/>
          </a:xfrm>
          <a:prstGeom prst="rect">
            <a:avLst/>
          </a:prstGeom>
        </p:spPr>
        <p:txBody>
          <a:bodyPr anchor="ctr">
            <a:norm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GB" altLang="el-GR" dirty="0" smtClean="0"/>
              <a:t>[1] http://creativecommons.org/licenses/by-nc-sa/4.0/ </a:t>
            </a:r>
          </a:p>
          <a:p>
            <a:endParaRPr lang="en-GB" altLang="el-GR" dirty="0" smtClean="0"/>
          </a:p>
          <a:p>
            <a:r>
              <a:rPr lang="en-GB" altLang="el-GR" dirty="0" smtClean="0"/>
              <a:t>As Non-Commercial is defined the use that:</a:t>
            </a:r>
          </a:p>
          <a:p>
            <a:pPr marL="285750" indent="-285750">
              <a:buFont typeface="Arial" panose="020B0604020202020204" pitchFamily="34" charset="0"/>
              <a:buChar char="•"/>
            </a:pPr>
            <a:r>
              <a:rPr lang="en-GB" altLang="el-GR" dirty="0" smtClean="0"/>
              <a:t>Does not involve direct or indirect financial benefits from the use of the work for the distributor of the work and the license holder</a:t>
            </a:r>
            <a:r>
              <a:rPr lang="el-GR" altLang="el-GR" dirty="0" smtClean="0"/>
              <a:t>.</a:t>
            </a:r>
            <a:endParaRPr lang="en-GB" altLang="el-GR" dirty="0" smtClean="0"/>
          </a:p>
          <a:p>
            <a:pPr marL="285750" indent="-285750">
              <a:buFont typeface="Arial" panose="020B0604020202020204" pitchFamily="34" charset="0"/>
              <a:buChar char="•"/>
            </a:pPr>
            <a:r>
              <a:rPr lang="en-GB" altLang="el-GR" dirty="0" smtClean="0"/>
              <a:t>Does not include financial transaction as a condition for  the use or access  to the work</a:t>
            </a:r>
            <a:r>
              <a:rPr lang="el-GR" altLang="el-GR" dirty="0" smtClean="0"/>
              <a:t>.</a:t>
            </a:r>
            <a:r>
              <a:rPr lang="en-GB" altLang="el-GR" dirty="0" smtClean="0"/>
              <a:t> </a:t>
            </a:r>
          </a:p>
          <a:p>
            <a:pPr marL="285750" indent="-285750">
              <a:buFont typeface="Arial" panose="020B0604020202020204" pitchFamily="34" charset="0"/>
              <a:buChar char="•"/>
            </a:pPr>
            <a:r>
              <a:rPr lang="en-GB" altLang="el-GR" dirty="0" smtClean="0"/>
              <a:t>Does not confer to the distributor and license holder of the work  indirect financial benefit (e.g. advertisements) from the viewing of the work on website</a:t>
            </a:r>
            <a:r>
              <a:rPr lang="en-GB" altLang="el-GR" dirty="0" smtClean="0">
                <a:latin typeface="Arial" panose="020B0604020202020204" pitchFamily="34" charset="0"/>
              </a:rPr>
              <a:t> </a:t>
            </a:r>
            <a:r>
              <a:rPr lang="el-GR" altLang="el-GR" dirty="0" smtClean="0">
                <a:latin typeface="Arial" panose="020B0604020202020204" pitchFamily="34" charset="0"/>
              </a:rPr>
              <a:t>.</a:t>
            </a:r>
            <a:endParaRPr lang="en-GB" altLang="el-GR" dirty="0" smtClean="0"/>
          </a:p>
          <a:p>
            <a:pPr>
              <a:buFont typeface="Arial" panose="020B0604020202020204" pitchFamily="34" charset="0"/>
              <a:buChar char="•"/>
            </a:pPr>
            <a:endParaRPr lang="en-GB" altLang="el-GR" dirty="0" smtClean="0"/>
          </a:p>
          <a:p>
            <a:r>
              <a:rPr lang="en-GB" altLang="el-GR" dirty="0" smtClean="0"/>
              <a:t>The copyright holder may give to the license holder a separate license to use the work for commercial use, if requested. </a:t>
            </a:r>
            <a:endParaRPr lang="en-GB" altLang="el-GR" dirty="0"/>
          </a:p>
        </p:txBody>
      </p:sp>
    </p:spTree>
    <p:custDataLst>
      <p:tags r:id="rId1"/>
    </p:custDataLst>
    <p:extLst>
      <p:ext uri="{BB962C8B-B14F-4D97-AF65-F5344CB8AC3E}">
        <p14:creationId xmlns:p14="http://schemas.microsoft.com/office/powerpoint/2010/main" val="21470355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r>
              <a:rPr lang="en-GB" altLang="el-GR" dirty="0" smtClean="0"/>
              <a:t>Preservation Notices</a:t>
            </a:r>
          </a:p>
        </p:txBody>
      </p:sp>
      <p:sp>
        <p:nvSpPr>
          <p:cNvPr id="3" name="Content Placeholder 2"/>
          <p:cNvSpPr>
            <a:spLocks noGrp="1"/>
          </p:cNvSpPr>
          <p:nvPr>
            <p:ph idx="1"/>
          </p:nvPr>
        </p:nvSpPr>
        <p:spPr>
          <a:xfrm>
            <a:off x="463550" y="1557338"/>
            <a:ext cx="8229600" cy="4525962"/>
          </a:xfrm>
        </p:spPr>
        <p:txBody>
          <a:bodyPr>
            <a:normAutofit/>
          </a:bodyPr>
          <a:lstStyle/>
          <a:p>
            <a:pPr marL="0" indent="0">
              <a:buFont typeface="Arial" panose="020B0604020202020204" pitchFamily="34" charset="0"/>
              <a:buNone/>
            </a:pPr>
            <a:r>
              <a:rPr lang="en-GB" altLang="el-GR" sz="2400" dirty="0" smtClean="0"/>
              <a:t>Any reproduction or adaptation of the material should include: </a:t>
            </a:r>
          </a:p>
          <a:p>
            <a:pPr lvl="1">
              <a:buFont typeface="Wingdings" panose="05000000000000000000" pitchFamily="2" charset="2"/>
              <a:buChar char="§"/>
            </a:pPr>
            <a:r>
              <a:rPr lang="en-GB" altLang="el-GR" sz="2000" dirty="0" smtClean="0"/>
              <a:t>the Reference  Note</a:t>
            </a:r>
            <a:r>
              <a:rPr lang="el-GR" altLang="el-GR" sz="2000" dirty="0" smtClean="0"/>
              <a:t>,</a:t>
            </a:r>
            <a:r>
              <a:rPr lang="en-GB" altLang="el-GR" dirty="0" smtClean="0"/>
              <a:t> </a:t>
            </a:r>
            <a:endParaRPr lang="en-GB" altLang="el-GR" sz="2000" dirty="0" smtClean="0"/>
          </a:p>
          <a:p>
            <a:pPr lvl="1">
              <a:buFont typeface="Wingdings" panose="05000000000000000000" pitchFamily="2" charset="2"/>
              <a:buChar char="§"/>
            </a:pPr>
            <a:r>
              <a:rPr lang="en-GB" altLang="el-GR" sz="2000" dirty="0" smtClean="0"/>
              <a:t>the Licensing Note</a:t>
            </a:r>
            <a:r>
              <a:rPr lang="el-GR" altLang="el-GR" sz="2000" dirty="0" smtClean="0"/>
              <a:t>,</a:t>
            </a:r>
            <a:endParaRPr lang="en-GB" altLang="el-GR" sz="2000" dirty="0" smtClean="0"/>
          </a:p>
          <a:p>
            <a:pPr lvl="1">
              <a:buFont typeface="Wingdings" panose="05000000000000000000" pitchFamily="2" charset="2"/>
              <a:buChar char="§"/>
            </a:pPr>
            <a:r>
              <a:rPr lang="en-GB" altLang="el-GR" sz="2000" dirty="0" smtClean="0"/>
              <a:t>the declaration of Notices Preservation</a:t>
            </a:r>
            <a:r>
              <a:rPr lang="el-GR" altLang="el-GR" sz="2000" dirty="0" smtClean="0"/>
              <a:t>,</a:t>
            </a:r>
            <a:endParaRPr lang="en-GB" altLang="el-GR" sz="2000" dirty="0" smtClean="0"/>
          </a:p>
          <a:p>
            <a:pPr lvl="1">
              <a:buFont typeface="Wingdings" panose="05000000000000000000" pitchFamily="2" charset="2"/>
              <a:buChar char="§"/>
            </a:pPr>
            <a:r>
              <a:rPr lang="en-GB" altLang="el-GR" sz="2000" dirty="0"/>
              <a:t>the Use of Third Parties Work Note (if available</a:t>
            </a:r>
            <a:r>
              <a:rPr lang="en-GB" altLang="el-GR" sz="2000" dirty="0" smtClean="0"/>
              <a:t>), </a:t>
            </a:r>
            <a:endParaRPr lang="en-GB" altLang="el-GR" sz="2000" dirty="0"/>
          </a:p>
          <a:p>
            <a:pPr marL="0" indent="0">
              <a:buFont typeface="Arial" panose="020B0604020202020204" pitchFamily="34" charset="0"/>
              <a:buNone/>
            </a:pPr>
            <a:r>
              <a:rPr lang="en-GB" altLang="el-GR" sz="2400" dirty="0" smtClean="0"/>
              <a:t>together with the accompanied URLs.</a:t>
            </a:r>
          </a:p>
          <a:p>
            <a:pPr marL="0" indent="0"/>
            <a:endParaRPr lang="en-GB" altLang="el-GR" sz="2000" dirty="0" smtClean="0"/>
          </a:p>
        </p:txBody>
      </p:sp>
    </p:spTree>
    <p:custDataLst>
      <p:tags r:id="rId1"/>
    </p:custDataLst>
    <p:extLst>
      <p:ext uri="{BB962C8B-B14F-4D97-AF65-F5344CB8AC3E}">
        <p14:creationId xmlns:p14="http://schemas.microsoft.com/office/powerpoint/2010/main" val="41941740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Τίτλος 1"/>
          <p:cNvSpPr>
            <a:spLocks noGrp="1"/>
          </p:cNvSpPr>
          <p:nvPr>
            <p:ph type="title"/>
          </p:nvPr>
        </p:nvSpPr>
        <p:spPr/>
        <p:txBody>
          <a:bodyPr/>
          <a:lstStyle/>
          <a:p>
            <a:r>
              <a:rPr lang="en-GB" altLang="en-US" dirty="0" smtClean="0"/>
              <a:t>Project Coordinator (1/2)</a:t>
            </a:r>
          </a:p>
        </p:txBody>
      </p:sp>
      <p:sp>
        <p:nvSpPr>
          <p:cNvPr id="57347" name="Θέση περιεχομένου 5"/>
          <p:cNvSpPr>
            <a:spLocks noGrp="1"/>
          </p:cNvSpPr>
          <p:nvPr>
            <p:ph idx="1"/>
          </p:nvPr>
        </p:nvSpPr>
        <p:spPr>
          <a:xfrm>
            <a:off x="463550" y="1557338"/>
            <a:ext cx="8229600" cy="4525962"/>
          </a:xfrm>
        </p:spPr>
        <p:txBody>
          <a:bodyPr/>
          <a:lstStyle/>
          <a:p>
            <a:pPr marL="0" indent="0">
              <a:buNone/>
            </a:pPr>
            <a:r>
              <a:rPr lang="en-GB" altLang="el-GR" sz="3000" dirty="0" smtClean="0"/>
              <a:t>Coordinates work throughout the project: </a:t>
            </a:r>
          </a:p>
          <a:p>
            <a:r>
              <a:rPr lang="en-GB" altLang="el-GR" sz="3000" dirty="0" smtClean="0"/>
              <a:t>Organizes the time schedule, allocates tasks, sets the deadlines and monitors progress. Is responsible for maintaining consistency among content, script and technical attributes of the digital story. Reviews submitted materials and provides feedback. Helps by providing content when needed.</a:t>
            </a:r>
          </a:p>
        </p:txBody>
      </p:sp>
    </p:spTree>
    <p:custDataLst>
      <p:tags r:id="rId1"/>
    </p:custData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Τίτλος 1"/>
          <p:cNvSpPr>
            <a:spLocks noGrp="1"/>
          </p:cNvSpPr>
          <p:nvPr>
            <p:ph type="title"/>
          </p:nvPr>
        </p:nvSpPr>
        <p:spPr/>
        <p:txBody>
          <a:bodyPr/>
          <a:lstStyle/>
          <a:p>
            <a:r>
              <a:rPr lang="en-GB" altLang="en-US" dirty="0" smtClean="0"/>
              <a:t>Project Coordinator (2/2)</a:t>
            </a:r>
          </a:p>
        </p:txBody>
      </p:sp>
      <p:sp>
        <p:nvSpPr>
          <p:cNvPr id="58371" name="Θέση περιεχομένου 5"/>
          <p:cNvSpPr>
            <a:spLocks noGrp="1"/>
          </p:cNvSpPr>
          <p:nvPr>
            <p:ph idx="1"/>
          </p:nvPr>
        </p:nvSpPr>
        <p:spPr>
          <a:xfrm>
            <a:off x="463550" y="1557338"/>
            <a:ext cx="8229600" cy="4525962"/>
          </a:xfrm>
        </p:spPr>
        <p:txBody>
          <a:bodyPr/>
          <a:lstStyle/>
          <a:p>
            <a:pPr>
              <a:spcBef>
                <a:spcPts val="600"/>
              </a:spcBef>
            </a:pPr>
            <a:r>
              <a:rPr lang="en-GB" altLang="el-GR" sz="3000" dirty="0" smtClean="0"/>
              <a:t>Regularly moderates asynchronous communication (e-class) and sees to it that all group members contribute equally. </a:t>
            </a:r>
          </a:p>
          <a:p>
            <a:pPr>
              <a:spcBef>
                <a:spcPts val="600"/>
              </a:spcBef>
            </a:pPr>
            <a:r>
              <a:rPr lang="en-GB" altLang="el-GR" sz="3000" dirty="0" smtClean="0"/>
              <a:t>Regularly collects reports from group members and caters for the smooth flow of information within the group. </a:t>
            </a:r>
          </a:p>
          <a:p>
            <a:pPr>
              <a:spcBef>
                <a:spcPts val="600"/>
              </a:spcBef>
            </a:pPr>
            <a:r>
              <a:rPr lang="en-GB" altLang="el-GR" sz="3000" dirty="0" smtClean="0"/>
              <a:t>Organizes the final class presentation of the project and prepares brief documentation for the digital story.</a:t>
            </a:r>
            <a:endParaRPr lang="en-GB" altLang="en-US" sz="3000" dirty="0" smtClean="0"/>
          </a:p>
        </p:txBody>
      </p:sp>
    </p:spTree>
    <p:custDataLst>
      <p:tags r:id="rId1"/>
    </p:custData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Τίτλος 1"/>
          <p:cNvSpPr>
            <a:spLocks noGrp="1"/>
          </p:cNvSpPr>
          <p:nvPr>
            <p:ph type="title"/>
          </p:nvPr>
        </p:nvSpPr>
        <p:spPr/>
        <p:txBody>
          <a:bodyPr/>
          <a:lstStyle/>
          <a:p>
            <a:r>
              <a:rPr lang="en-GB" altLang="en-US" dirty="0" smtClean="0"/>
              <a:t>Content Manager (1/2)</a:t>
            </a:r>
          </a:p>
        </p:txBody>
      </p:sp>
      <p:sp>
        <p:nvSpPr>
          <p:cNvPr id="3" name="Θέση περιεχομένου 2"/>
          <p:cNvSpPr>
            <a:spLocks noGrp="1"/>
          </p:cNvSpPr>
          <p:nvPr>
            <p:ph idx="1"/>
          </p:nvPr>
        </p:nvSpPr>
        <p:spPr>
          <a:xfrm>
            <a:off x="463550" y="1557338"/>
            <a:ext cx="8229600" cy="4525962"/>
          </a:xfrm>
        </p:spPr>
        <p:txBody>
          <a:bodyPr/>
          <a:lstStyle/>
          <a:p>
            <a:pPr marL="0" indent="0">
              <a:spcBef>
                <a:spcPts val="600"/>
              </a:spcBef>
              <a:buFont typeface="Arial" panose="020B0604020202020204" pitchFamily="34" charset="0"/>
              <a:buNone/>
              <a:defRPr/>
            </a:pPr>
            <a:r>
              <a:rPr lang="en-GB" altLang="el-GR" sz="3000" dirty="0" smtClean="0"/>
              <a:t>Is responsible for evaluating, choosing, editing, integrating and presenting the digital content of the story. The content may include:</a:t>
            </a:r>
          </a:p>
          <a:p>
            <a:pPr>
              <a:spcBef>
                <a:spcPts val="600"/>
              </a:spcBef>
              <a:buFont typeface="Arial" panose="020B0604020202020204" pitchFamily="34" charset="0"/>
              <a:buChar char="•"/>
              <a:defRPr/>
            </a:pPr>
            <a:r>
              <a:rPr lang="en-GB" altLang="el-GR" sz="3000" dirty="0" smtClean="0"/>
              <a:t>images (scanned, downloaded from the internet or taken with a digital camera),</a:t>
            </a:r>
          </a:p>
          <a:p>
            <a:pPr>
              <a:spcBef>
                <a:spcPts val="600"/>
              </a:spcBef>
              <a:buFont typeface="Arial" panose="020B0604020202020204" pitchFamily="34" charset="0"/>
              <a:buChar char="•"/>
              <a:defRPr/>
            </a:pPr>
            <a:r>
              <a:rPr lang="en-GB" altLang="el-GR" sz="3000" dirty="0" smtClean="0"/>
              <a:t>sound (mp3 files, voice recordings, music)</a:t>
            </a:r>
          </a:p>
          <a:p>
            <a:pPr>
              <a:spcBef>
                <a:spcPts val="600"/>
              </a:spcBef>
              <a:buFont typeface="Arial" panose="020B0604020202020204" pitchFamily="34" charset="0"/>
              <a:buChar char="•"/>
              <a:defRPr/>
            </a:pPr>
            <a:r>
              <a:rPr lang="en-GB" altLang="el-GR" sz="3000" dirty="0" smtClean="0"/>
              <a:t>animations (cartoons or animations created with Web 2.0 tools),</a:t>
            </a:r>
          </a:p>
          <a:p>
            <a:pPr>
              <a:spcBef>
                <a:spcPts val="600"/>
              </a:spcBef>
              <a:buFont typeface="Arial" panose="020B0604020202020204" pitchFamily="34" charset="0"/>
              <a:buChar char="•"/>
              <a:defRPr/>
            </a:pPr>
            <a:r>
              <a:rPr lang="en-GB" altLang="el-GR" sz="3000" dirty="0" smtClean="0"/>
              <a:t>short videos.</a:t>
            </a:r>
            <a:endParaRPr lang="en-GB" altLang="el-GR" sz="3000" dirty="0"/>
          </a:p>
        </p:txBody>
      </p:sp>
    </p:spTree>
    <p:custDataLst>
      <p:tags r:id="rId1"/>
    </p:custData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Τίτλος 1"/>
          <p:cNvSpPr>
            <a:spLocks noGrp="1"/>
          </p:cNvSpPr>
          <p:nvPr>
            <p:ph type="title"/>
          </p:nvPr>
        </p:nvSpPr>
        <p:spPr/>
        <p:txBody>
          <a:bodyPr/>
          <a:lstStyle/>
          <a:p>
            <a:r>
              <a:rPr lang="en-GB" altLang="en-US" dirty="0" smtClean="0"/>
              <a:t>Content Manager (2/2)</a:t>
            </a:r>
          </a:p>
        </p:txBody>
      </p:sp>
      <p:sp>
        <p:nvSpPr>
          <p:cNvPr id="3" name="Θέση περιεχομένου 2"/>
          <p:cNvSpPr>
            <a:spLocks noGrp="1"/>
          </p:cNvSpPr>
          <p:nvPr>
            <p:ph idx="1"/>
          </p:nvPr>
        </p:nvSpPr>
        <p:spPr>
          <a:xfrm>
            <a:off x="463550" y="1557338"/>
            <a:ext cx="8229600" cy="4525962"/>
          </a:xfrm>
        </p:spPr>
        <p:txBody>
          <a:bodyPr/>
          <a:lstStyle/>
          <a:p>
            <a:pPr marL="0" indent="0">
              <a:buFont typeface="Arial" panose="020B0604020202020204" pitchFamily="34" charset="0"/>
              <a:buNone/>
              <a:defRPr/>
            </a:pPr>
            <a:r>
              <a:rPr lang="en-GB" altLang="el-GR" sz="3000" dirty="0" smtClean="0"/>
              <a:t>Works alongside the script writer, ensuring that the content is presented in a consistent way (duration, transitions, </a:t>
            </a:r>
            <a:r>
              <a:rPr lang="en-GB" altLang="el-GR" sz="3000" dirty="0" err="1" smtClean="0"/>
              <a:t>rythm</a:t>
            </a:r>
            <a:r>
              <a:rPr lang="en-GB" altLang="el-GR" sz="3000" dirty="0" smtClean="0"/>
              <a:t> and pacing of the story). Works alongside the technician, guiding the wise use of technical resources (aesthetics, economy or resources). </a:t>
            </a:r>
          </a:p>
          <a:p>
            <a:pPr marL="0" indent="0">
              <a:buFont typeface="Arial" panose="020B0604020202020204" pitchFamily="34" charset="0"/>
              <a:buNone/>
              <a:defRPr/>
            </a:pPr>
            <a:r>
              <a:rPr lang="en-GB" altLang="el-GR" sz="3000" dirty="0" smtClean="0"/>
              <a:t>Is responsible for authenticity and credibility of sources of information and of copyright issues. Regularly reports to coordinator.</a:t>
            </a:r>
            <a:endParaRPr lang="en-GB" sz="3000" dirty="0"/>
          </a:p>
        </p:txBody>
      </p:sp>
    </p:spTree>
    <p:custDataLst>
      <p:tags r:id="rId1"/>
    </p:custData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Τίτλος 1"/>
          <p:cNvSpPr>
            <a:spLocks noGrp="1"/>
          </p:cNvSpPr>
          <p:nvPr>
            <p:ph type="title"/>
          </p:nvPr>
        </p:nvSpPr>
        <p:spPr/>
        <p:txBody>
          <a:bodyPr/>
          <a:lstStyle/>
          <a:p>
            <a:r>
              <a:rPr lang="en-GB" altLang="en-US" smtClean="0"/>
              <a:t>Script writer </a:t>
            </a:r>
          </a:p>
        </p:txBody>
      </p:sp>
      <p:sp>
        <p:nvSpPr>
          <p:cNvPr id="61443" name="Θέση περιεχομένου 2"/>
          <p:cNvSpPr>
            <a:spLocks noGrp="1"/>
          </p:cNvSpPr>
          <p:nvPr>
            <p:ph idx="1"/>
          </p:nvPr>
        </p:nvSpPr>
        <p:spPr>
          <a:xfrm>
            <a:off x="463550" y="1557338"/>
            <a:ext cx="8229600" cy="4525962"/>
          </a:xfrm>
        </p:spPr>
        <p:txBody>
          <a:bodyPr/>
          <a:lstStyle/>
          <a:p>
            <a:pPr marL="0" indent="0">
              <a:buNone/>
            </a:pPr>
            <a:r>
              <a:rPr lang="en-GB" altLang="el-GR" sz="2600" dirty="0" smtClean="0"/>
              <a:t>Is responsible for choosing the reading text, story or theme and presenting it to the team for negotiation and discussion. Adjusts or adds text when needed.</a:t>
            </a:r>
          </a:p>
          <a:p>
            <a:pPr marL="0" indent="0">
              <a:buNone/>
            </a:pPr>
            <a:r>
              <a:rPr lang="en-GB" altLang="el-GR" sz="2600" dirty="0" smtClean="0"/>
              <a:t>Writes and reviews the script (storyboard). Communicates it to the team for feedback, collects review comments and finalises the story. Works with the content manager to ensure the resources are appropriate. Works with the technician, so that the content and script are presented through the best available technical solution. Regularly reports to the coordinator.</a:t>
            </a:r>
          </a:p>
          <a:p>
            <a:endParaRPr lang="en-GB" altLang="en-US" sz="2600" dirty="0" smtClean="0"/>
          </a:p>
        </p:txBody>
      </p:sp>
    </p:spTree>
    <p:custDataLst>
      <p:tags r:id="rId1"/>
    </p:custData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Τίτλος 1"/>
          <p:cNvSpPr>
            <a:spLocks noGrp="1"/>
          </p:cNvSpPr>
          <p:nvPr>
            <p:ph type="title"/>
          </p:nvPr>
        </p:nvSpPr>
        <p:spPr/>
        <p:txBody>
          <a:bodyPr/>
          <a:lstStyle/>
          <a:p>
            <a:r>
              <a:rPr lang="en-GB" altLang="en-US" dirty="0" smtClean="0"/>
              <a:t>Technician (1/2)</a:t>
            </a:r>
          </a:p>
        </p:txBody>
      </p:sp>
      <p:sp>
        <p:nvSpPr>
          <p:cNvPr id="3" name="Θέση περιεχομένου 2"/>
          <p:cNvSpPr>
            <a:spLocks noGrp="1"/>
          </p:cNvSpPr>
          <p:nvPr>
            <p:ph sz="half" idx="1"/>
          </p:nvPr>
        </p:nvSpPr>
        <p:spPr/>
        <p:txBody>
          <a:bodyPr/>
          <a:lstStyle/>
          <a:p>
            <a:pPr marL="0" indent="0">
              <a:spcBef>
                <a:spcPts val="600"/>
              </a:spcBef>
              <a:buFont typeface="Arial" panose="020B0604020202020204" pitchFamily="34" charset="0"/>
              <a:buNone/>
              <a:defRPr/>
            </a:pPr>
            <a:r>
              <a:rPr lang="en-GB" altLang="el-GR" sz="2600" dirty="0" smtClean="0"/>
              <a:t>Is responsible for the technical aspects of the project, including:</a:t>
            </a:r>
          </a:p>
          <a:p>
            <a:pPr>
              <a:spcBef>
                <a:spcPts val="600"/>
              </a:spcBef>
              <a:buFont typeface="Arial" panose="020B0604020202020204" pitchFamily="34" charset="0"/>
              <a:buChar char="•"/>
              <a:defRPr/>
            </a:pPr>
            <a:r>
              <a:rPr lang="en-GB" altLang="el-GR" sz="2600" dirty="0" smtClean="0"/>
              <a:t>reviewing and choosing appropriate tools (video and sound editing, image processing, animation authoring etc.).</a:t>
            </a:r>
          </a:p>
          <a:p>
            <a:pPr>
              <a:spcBef>
                <a:spcPts val="600"/>
              </a:spcBef>
              <a:buFont typeface="Arial" panose="020B0604020202020204" pitchFamily="34" charset="0"/>
              <a:buChar char="•"/>
              <a:defRPr/>
            </a:pPr>
            <a:r>
              <a:rPr lang="en-GB" altLang="el-GR" sz="2600" dirty="0" smtClean="0"/>
              <a:t>learning to use the tools.</a:t>
            </a:r>
            <a:endParaRPr lang="en-GB" altLang="el-GR" sz="2600" dirty="0"/>
          </a:p>
        </p:txBody>
      </p:sp>
      <p:sp>
        <p:nvSpPr>
          <p:cNvPr id="2" name="Θέση περιεχομένου 1"/>
          <p:cNvSpPr>
            <a:spLocks noGrp="1"/>
          </p:cNvSpPr>
          <p:nvPr>
            <p:ph sz="half" idx="2"/>
          </p:nvPr>
        </p:nvSpPr>
        <p:spPr/>
        <p:txBody>
          <a:bodyPr/>
          <a:lstStyle/>
          <a:p>
            <a:pPr>
              <a:spcBef>
                <a:spcPts val="600"/>
              </a:spcBef>
              <a:buFont typeface="Arial" panose="020B0604020202020204" pitchFamily="34" charset="0"/>
              <a:buChar char="•"/>
              <a:defRPr/>
            </a:pPr>
            <a:r>
              <a:rPr lang="en-GB" altLang="el-GR" sz="2600" dirty="0" smtClean="0"/>
              <a:t>communicating (and justifying) the technical aspects and choices to the rest of the group. </a:t>
            </a:r>
          </a:p>
          <a:p>
            <a:pPr>
              <a:spcBef>
                <a:spcPts val="600"/>
              </a:spcBef>
              <a:buFont typeface="Arial" panose="020B0604020202020204" pitchFamily="34" charset="0"/>
              <a:buChar char="•"/>
              <a:defRPr/>
            </a:pPr>
            <a:r>
              <a:rPr lang="en-GB" altLang="el-GR" sz="2600" dirty="0" smtClean="0"/>
              <a:t>communicating the technical aspects to the coordinator and jointly organising training sessions for the other members, if needed.</a:t>
            </a:r>
          </a:p>
          <a:p>
            <a:endParaRPr lang="en-GB" sz="2600" dirty="0"/>
          </a:p>
        </p:txBody>
      </p:sp>
    </p:spTree>
    <p:custDataLst>
      <p:tags r:id="rId1"/>
    </p:custData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GB" altLang="el-GR" dirty="0" smtClean="0"/>
              <a:t>Financing</a:t>
            </a:r>
          </a:p>
        </p:txBody>
      </p:sp>
      <p:sp>
        <p:nvSpPr>
          <p:cNvPr id="32771" name="Content Placeholder 2"/>
          <p:cNvSpPr>
            <a:spLocks noGrp="1"/>
          </p:cNvSpPr>
          <p:nvPr>
            <p:ph idx="1"/>
          </p:nvPr>
        </p:nvSpPr>
        <p:spPr>
          <a:xfrm>
            <a:off x="457200" y="1341438"/>
            <a:ext cx="8229600" cy="4525962"/>
          </a:xfrm>
        </p:spPr>
        <p:txBody>
          <a:bodyPr/>
          <a:lstStyle/>
          <a:p>
            <a:r>
              <a:rPr lang="en-GB" altLang="el-GR" sz="2000" dirty="0" smtClean="0"/>
              <a:t>The present educational material has been developed as part of the educational work of the instructor.</a:t>
            </a:r>
          </a:p>
          <a:p>
            <a:r>
              <a:rPr lang="en-GB" altLang="el-GR" sz="2000" dirty="0" smtClean="0"/>
              <a:t>The project “Open Academic Courses of the University of Athens” has only financed the reform of the educational material. </a:t>
            </a:r>
          </a:p>
          <a:p>
            <a:r>
              <a:rPr lang="en-GB" altLang="el-GR" sz="2000" dirty="0" smtClean="0"/>
              <a:t>The project is implemented under the operational program “Education and Lifelong Learning” and funded by the European Union (European Social Fund) and National Resources. </a:t>
            </a:r>
            <a:endParaRPr lang="el-GR" altLang="el-GR" sz="2000" dirty="0" smtClean="0"/>
          </a:p>
        </p:txBody>
      </p:sp>
      <p:pic>
        <p:nvPicPr>
          <p:cNvPr id="5" name="Εικόνα 4" descr="project logo"/>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871663" y="4293096"/>
            <a:ext cx="5400675" cy="1285875"/>
          </a:xfrm>
          <a:prstGeom prst="rect">
            <a:avLst/>
          </a:prstGeom>
          <a:noFill/>
          <a:ln>
            <a:noFill/>
          </a:ln>
        </p:spPr>
      </p:pic>
    </p:spTree>
    <p:custDataLst>
      <p:tags r:id="rId1"/>
    </p:custDataLst>
    <p:extLst>
      <p:ext uri="{BB962C8B-B14F-4D97-AF65-F5344CB8AC3E}">
        <p14:creationId xmlns:p14="http://schemas.microsoft.com/office/powerpoint/2010/main" val="26829216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Title 3"/>
          <p:cNvSpPr>
            <a:spLocks noGrp="1"/>
          </p:cNvSpPr>
          <p:nvPr>
            <p:ph type="title"/>
          </p:nvPr>
        </p:nvSpPr>
        <p:spPr/>
        <p:txBody>
          <a:bodyPr/>
          <a:lstStyle/>
          <a:p>
            <a:pPr eaLnBrk="1" hangingPunct="1"/>
            <a:r>
              <a:rPr lang="en-GB" altLang="en-US" sz="4400" dirty="0" smtClean="0"/>
              <a:t>Notes</a:t>
            </a:r>
          </a:p>
        </p:txBody>
      </p:sp>
      <p:sp>
        <p:nvSpPr>
          <p:cNvPr id="68611" name="Text Placeholder 4"/>
          <p:cNvSpPr>
            <a:spLocks noGrp="1"/>
          </p:cNvSpPr>
          <p:nvPr>
            <p:ph type="body" idx="1"/>
          </p:nvPr>
        </p:nvSpPr>
        <p:spPr/>
        <p:txBody>
          <a:bodyPr/>
          <a:lstStyle/>
          <a:p>
            <a:pPr eaLnBrk="1" hangingPunct="1"/>
            <a:endParaRPr lang="en-US" altLang="en-US" smtClean="0"/>
          </a:p>
        </p:txBody>
      </p:sp>
    </p:spTree>
    <p:custDataLst>
      <p:tags r:id="rId1"/>
    </p:custData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SLIDE_COUNT" val="58"/>
  <p:tag name="ARTICULATE_PROJECT_OPEN" val="0"/>
  <p:tag name="ZHAW.ACCESSIBILITYADDIN.CHECKTIMEDATE" val="9/25/2015 11:51:43 AM"/>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 name="ZHAW.ACCESSIBILITYADDIN.READINGORDER" val="5,10242,3,"/>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 name="ZHAW.ACCESSIBILITYADDIN.READINGORDER" val="32770,32771,5,"/>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ZHAW.ACCESSIBILITYADDIN.READINGORDER" val="36866,36867,36868,6,"/>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976FE6D8-DA9A-4BA4-BCAF-8176ACACD0F5}">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2137</TotalTime>
  <Words>786</Words>
  <Application>Microsoft Office PowerPoint</Application>
  <PresentationFormat>On-screen Show (4:3)</PresentationFormat>
  <Paragraphs>63</Paragraphs>
  <Slides>13</Slides>
  <Notes>7</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Θέμα του Office</vt:lpstr>
      <vt:lpstr>English and Digital Literacies</vt:lpstr>
      <vt:lpstr>Project Coordinator (1/2)</vt:lpstr>
      <vt:lpstr>Project Coordinator (2/2)</vt:lpstr>
      <vt:lpstr>Content Manager (1/2)</vt:lpstr>
      <vt:lpstr>Content Manager (2/2)</vt:lpstr>
      <vt:lpstr>Script writer </vt:lpstr>
      <vt:lpstr>Technician (1/2)</vt:lpstr>
      <vt:lpstr>Financing</vt:lpstr>
      <vt:lpstr>Notes</vt:lpstr>
      <vt:lpstr>Note on History of Published Version </vt:lpstr>
      <vt:lpstr>Reference Note </vt:lpstr>
      <vt:lpstr>Licensing Note </vt:lpstr>
      <vt:lpstr>Preservation Notices</vt:lpstr>
    </vt:vector>
  </TitlesOfParts>
  <Manager>Faculty of English Language and Literature</Manager>
  <Company>National and Kapodistrian University of Athens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Group Roles for a Digital Story Project</dc:title>
  <dc:subject>English and Digital Literacies</dc:subject>
  <dc:creator> Bessie Mitsikopoulou</dc:creator>
  <cp:lastModifiedBy>Smaragda Papadopoulou</cp:lastModifiedBy>
  <cp:revision>219</cp:revision>
  <dcterms:created xsi:type="dcterms:W3CDTF">2012-09-06T09:03:05Z</dcterms:created>
  <dcterms:modified xsi:type="dcterms:W3CDTF">2015-09-25T08:52:10Z</dcterms:modified>
  <cp:category>ELT</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2D7EEFAD-9039-4A53-9F37-EAF6A6464503</vt:lpwstr>
  </property>
  <property fmtid="{D5CDD505-2E9C-101B-9397-08002B2CF9AE}" pid="3" name="ArticulatePath">
    <vt:lpwstr>Unit4b</vt:lpwstr>
  </property>
</Properties>
</file>