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2"/>
  </p:notesMasterIdLst>
  <p:sldIdLst>
    <p:sldId id="256" r:id="rId3"/>
    <p:sldId id="446" r:id="rId4"/>
    <p:sldId id="443" r:id="rId5"/>
    <p:sldId id="410" r:id="rId6"/>
    <p:sldId id="411" r:id="rId7"/>
    <p:sldId id="412" r:id="rId8"/>
    <p:sldId id="413" r:id="rId9"/>
    <p:sldId id="414" r:id="rId10"/>
    <p:sldId id="415" r:id="rId11"/>
    <p:sldId id="417" r:id="rId12"/>
    <p:sldId id="418" r:id="rId13"/>
    <p:sldId id="421" r:id="rId14"/>
    <p:sldId id="419" r:id="rId15"/>
    <p:sldId id="422" r:id="rId16"/>
    <p:sldId id="444" r:id="rId17"/>
    <p:sldId id="423" r:id="rId18"/>
    <p:sldId id="420" r:id="rId19"/>
    <p:sldId id="424" r:id="rId20"/>
    <p:sldId id="426" r:id="rId21"/>
    <p:sldId id="429" r:id="rId22"/>
    <p:sldId id="430" r:id="rId23"/>
    <p:sldId id="432" r:id="rId24"/>
    <p:sldId id="445" r:id="rId25"/>
    <p:sldId id="434" r:id="rId26"/>
    <p:sldId id="435" r:id="rId27"/>
    <p:sldId id="436" r:id="rId28"/>
    <p:sldId id="437" r:id="rId29"/>
    <p:sldId id="438" r:id="rId30"/>
    <p:sldId id="439" r:id="rId31"/>
    <p:sldId id="440" r:id="rId32"/>
    <p:sldId id="405" r:id="rId33"/>
    <p:sldId id="295" r:id="rId34"/>
    <p:sldId id="299" r:id="rId35"/>
    <p:sldId id="292" r:id="rId36"/>
    <p:sldId id="403" r:id="rId37"/>
    <p:sldId id="404" r:id="rId38"/>
    <p:sldId id="395" r:id="rId39"/>
    <p:sldId id="441" r:id="rId40"/>
    <p:sldId id="442" r:id="rId41"/>
  </p:sldIdLst>
  <p:sldSz cx="9144000" cy="6858000" type="screen4x3"/>
  <p:notesSz cx="6858000" cy="9144000"/>
  <p:custDataLst>
    <p:tags r:id="rId43"/>
  </p:custDataLst>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bstaff"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F1F6"/>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6" autoAdjust="0"/>
    <p:restoredTop sz="99309" autoAdjust="0"/>
  </p:normalViewPr>
  <p:slideViewPr>
    <p:cSldViewPr>
      <p:cViewPr varScale="1">
        <p:scale>
          <a:sx n="79" d="100"/>
          <a:sy n="79" d="100"/>
        </p:scale>
        <p:origin x="-102" y="-77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5" d="100"/>
          <a:sy n="55" d="100"/>
        </p:scale>
        <p:origin x="279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F1CF0-A2B8-4955-80DA-C6772F786C66}" type="doc">
      <dgm:prSet loTypeId="urn:microsoft.com/office/officeart/2005/8/layout/process2" loCatId="process" qsTypeId="urn:microsoft.com/office/officeart/2005/8/quickstyle/simple4" qsCatId="simple" csTypeId="urn:microsoft.com/office/officeart/2005/8/colors/accent0_3" csCatId="mainScheme" phldr="1"/>
      <dgm:spPr/>
    </dgm:pt>
    <dgm:pt modelId="{BD8707B7-9AC4-4D1C-97BF-219E51979B55}">
      <dgm:prSet phldrT="[Κείμενο]"/>
      <dgm:spPr/>
      <dgm:t>
        <a:bodyPr/>
        <a:lstStyle/>
        <a:p>
          <a:r>
            <a:rPr lang="en-US" b="1" dirty="0" smtClean="0"/>
            <a:t>Introduction</a:t>
          </a:r>
          <a:endParaRPr lang="en-US" b="1" dirty="0"/>
        </a:p>
      </dgm:t>
    </dgm:pt>
    <dgm:pt modelId="{E130F846-0EF3-4669-9F66-376F0F3A0572}" type="parTrans" cxnId="{B62DA6B3-9C63-4AAE-9A60-5ACD64C7C28B}">
      <dgm:prSet/>
      <dgm:spPr/>
      <dgm:t>
        <a:bodyPr/>
        <a:lstStyle/>
        <a:p>
          <a:endParaRPr lang="en-US" b="1"/>
        </a:p>
      </dgm:t>
    </dgm:pt>
    <dgm:pt modelId="{A9B43039-5AC1-4D5F-B7B7-7B634C2CDC14}" type="sibTrans" cxnId="{B62DA6B3-9C63-4AAE-9A60-5ACD64C7C28B}">
      <dgm:prSet/>
      <dgm:spPr/>
      <dgm:t>
        <a:bodyPr/>
        <a:lstStyle/>
        <a:p>
          <a:endParaRPr lang="en-US" b="1"/>
        </a:p>
      </dgm:t>
    </dgm:pt>
    <dgm:pt modelId="{FA9BDA94-6921-467D-9D9F-8BAD3C0A0AC4}">
      <dgm:prSet/>
      <dgm:spPr/>
      <dgm:t>
        <a:bodyPr/>
        <a:lstStyle/>
        <a:p>
          <a:r>
            <a:rPr lang="en-US" b="1" dirty="0" smtClean="0"/>
            <a:t>Task</a:t>
          </a:r>
        </a:p>
      </dgm:t>
    </dgm:pt>
    <dgm:pt modelId="{ACDAC788-69E2-4D16-8A25-11BE112D2E00}" type="parTrans" cxnId="{EABA34F7-9E0D-4DE2-801F-9EA89AEFCE66}">
      <dgm:prSet/>
      <dgm:spPr/>
      <dgm:t>
        <a:bodyPr/>
        <a:lstStyle/>
        <a:p>
          <a:endParaRPr lang="en-US" b="1"/>
        </a:p>
      </dgm:t>
    </dgm:pt>
    <dgm:pt modelId="{2876AB47-35CC-4FE3-BE2D-60902EAEAA43}" type="sibTrans" cxnId="{EABA34F7-9E0D-4DE2-801F-9EA89AEFCE66}">
      <dgm:prSet/>
      <dgm:spPr/>
      <dgm:t>
        <a:bodyPr/>
        <a:lstStyle/>
        <a:p>
          <a:endParaRPr lang="en-US" b="1"/>
        </a:p>
      </dgm:t>
    </dgm:pt>
    <dgm:pt modelId="{ECB2F5CB-9B9C-4204-B891-FC2B5B2020DC}">
      <dgm:prSet/>
      <dgm:spPr/>
      <dgm:t>
        <a:bodyPr/>
        <a:lstStyle/>
        <a:p>
          <a:r>
            <a:rPr lang="en-US" b="1" dirty="0" smtClean="0"/>
            <a:t>Process</a:t>
          </a:r>
        </a:p>
      </dgm:t>
    </dgm:pt>
    <dgm:pt modelId="{8D06A361-6205-4EF3-A577-260B6E1EFF3B}" type="parTrans" cxnId="{49407FAE-E8D8-4C75-9EA4-51EEB3C8AA67}">
      <dgm:prSet/>
      <dgm:spPr/>
      <dgm:t>
        <a:bodyPr/>
        <a:lstStyle/>
        <a:p>
          <a:endParaRPr lang="en-US" b="1"/>
        </a:p>
      </dgm:t>
    </dgm:pt>
    <dgm:pt modelId="{58D3FBD6-4302-448E-B632-B76B6A5DC048}" type="sibTrans" cxnId="{49407FAE-E8D8-4C75-9EA4-51EEB3C8AA67}">
      <dgm:prSet/>
      <dgm:spPr/>
      <dgm:t>
        <a:bodyPr/>
        <a:lstStyle/>
        <a:p>
          <a:endParaRPr lang="en-US" b="1"/>
        </a:p>
      </dgm:t>
    </dgm:pt>
    <dgm:pt modelId="{110FCBD6-81D1-445B-A8AA-7096CF1FDC3B}">
      <dgm:prSet/>
      <dgm:spPr/>
      <dgm:t>
        <a:bodyPr/>
        <a:lstStyle/>
        <a:p>
          <a:r>
            <a:rPr lang="en-US" b="1" dirty="0" smtClean="0"/>
            <a:t>Evaluation</a:t>
          </a:r>
        </a:p>
      </dgm:t>
    </dgm:pt>
    <dgm:pt modelId="{9D8C1311-6792-4160-B78A-2BF58BAE02A3}" type="parTrans" cxnId="{1A216E69-1D62-4A50-86A1-C0D66DAA1A98}">
      <dgm:prSet/>
      <dgm:spPr/>
      <dgm:t>
        <a:bodyPr/>
        <a:lstStyle/>
        <a:p>
          <a:endParaRPr lang="en-US" b="1"/>
        </a:p>
      </dgm:t>
    </dgm:pt>
    <dgm:pt modelId="{4843CDD0-FAE4-48CE-BC56-0D86BA15DFE1}" type="sibTrans" cxnId="{1A216E69-1D62-4A50-86A1-C0D66DAA1A98}">
      <dgm:prSet/>
      <dgm:spPr/>
      <dgm:t>
        <a:bodyPr/>
        <a:lstStyle/>
        <a:p>
          <a:endParaRPr lang="en-US" b="1"/>
        </a:p>
      </dgm:t>
    </dgm:pt>
    <dgm:pt modelId="{650ECAC5-5380-43D4-BE9D-17EB34AE774D}">
      <dgm:prSet/>
      <dgm:spPr/>
      <dgm:t>
        <a:bodyPr/>
        <a:lstStyle/>
        <a:p>
          <a:r>
            <a:rPr lang="en-US" b="1" dirty="0" smtClean="0"/>
            <a:t>Conclusion</a:t>
          </a:r>
        </a:p>
      </dgm:t>
    </dgm:pt>
    <dgm:pt modelId="{0E54891E-2954-48AA-9C59-8491BBD716CF}" type="parTrans" cxnId="{6061F766-9528-4F8E-BBC1-408F426F321B}">
      <dgm:prSet/>
      <dgm:spPr/>
      <dgm:t>
        <a:bodyPr/>
        <a:lstStyle/>
        <a:p>
          <a:endParaRPr lang="en-US" b="1"/>
        </a:p>
      </dgm:t>
    </dgm:pt>
    <dgm:pt modelId="{0CBC2BDC-03C9-4E67-8232-3E2ECF1D3A0B}" type="sibTrans" cxnId="{6061F766-9528-4F8E-BBC1-408F426F321B}">
      <dgm:prSet/>
      <dgm:spPr/>
      <dgm:t>
        <a:bodyPr/>
        <a:lstStyle/>
        <a:p>
          <a:endParaRPr lang="en-US" b="1"/>
        </a:p>
      </dgm:t>
    </dgm:pt>
    <dgm:pt modelId="{454EAD9A-01E2-4787-8EC2-E44F7F616C35}">
      <dgm:prSet/>
      <dgm:spPr/>
      <dgm:t>
        <a:bodyPr/>
        <a:lstStyle/>
        <a:p>
          <a:r>
            <a:rPr lang="en-US" b="1" dirty="0" smtClean="0"/>
            <a:t>Teachers' Page</a:t>
          </a:r>
          <a:endParaRPr lang="el-GR" b="1" dirty="0"/>
        </a:p>
      </dgm:t>
    </dgm:pt>
    <dgm:pt modelId="{1B302CF6-6DB0-4794-874D-0A4890B9D1B2}" type="parTrans" cxnId="{F87FE46C-2315-456B-A8F4-5DD7C5C977AC}">
      <dgm:prSet/>
      <dgm:spPr/>
      <dgm:t>
        <a:bodyPr/>
        <a:lstStyle/>
        <a:p>
          <a:endParaRPr lang="en-US" b="1"/>
        </a:p>
      </dgm:t>
    </dgm:pt>
    <dgm:pt modelId="{F6D9DE61-0067-4573-9850-E69DFA920C32}" type="sibTrans" cxnId="{F87FE46C-2315-456B-A8F4-5DD7C5C977AC}">
      <dgm:prSet/>
      <dgm:spPr/>
      <dgm:t>
        <a:bodyPr/>
        <a:lstStyle/>
        <a:p>
          <a:endParaRPr lang="en-US" b="1"/>
        </a:p>
      </dgm:t>
    </dgm:pt>
    <dgm:pt modelId="{70A1121D-1D93-459A-A3CF-56093980D3FA}" type="pres">
      <dgm:prSet presAssocID="{F54F1CF0-A2B8-4955-80DA-C6772F786C66}" presName="linearFlow" presStyleCnt="0">
        <dgm:presLayoutVars>
          <dgm:resizeHandles val="exact"/>
        </dgm:presLayoutVars>
      </dgm:prSet>
      <dgm:spPr/>
    </dgm:pt>
    <dgm:pt modelId="{DD06CE83-97E6-4FE4-815E-F0C54F5EC060}" type="pres">
      <dgm:prSet presAssocID="{BD8707B7-9AC4-4D1C-97BF-219E51979B55}" presName="node" presStyleLbl="node1" presStyleIdx="0" presStyleCnt="6">
        <dgm:presLayoutVars>
          <dgm:bulletEnabled val="1"/>
        </dgm:presLayoutVars>
      </dgm:prSet>
      <dgm:spPr/>
      <dgm:t>
        <a:bodyPr/>
        <a:lstStyle/>
        <a:p>
          <a:endParaRPr lang="en-US"/>
        </a:p>
      </dgm:t>
    </dgm:pt>
    <dgm:pt modelId="{F923D522-5720-4617-8DAC-558AF1E27F6F}" type="pres">
      <dgm:prSet presAssocID="{A9B43039-5AC1-4D5F-B7B7-7B634C2CDC14}" presName="sibTrans" presStyleLbl="sibTrans2D1" presStyleIdx="0" presStyleCnt="5"/>
      <dgm:spPr/>
      <dgm:t>
        <a:bodyPr/>
        <a:lstStyle/>
        <a:p>
          <a:endParaRPr lang="el-GR"/>
        </a:p>
      </dgm:t>
    </dgm:pt>
    <dgm:pt modelId="{C8FE2281-C1B2-491C-9B40-B9E41E255204}" type="pres">
      <dgm:prSet presAssocID="{A9B43039-5AC1-4D5F-B7B7-7B634C2CDC14}" presName="connectorText" presStyleLbl="sibTrans2D1" presStyleIdx="0" presStyleCnt="5"/>
      <dgm:spPr/>
      <dgm:t>
        <a:bodyPr/>
        <a:lstStyle/>
        <a:p>
          <a:endParaRPr lang="el-GR"/>
        </a:p>
      </dgm:t>
    </dgm:pt>
    <dgm:pt modelId="{68C04CA6-F027-4E68-A1FE-92E628631733}" type="pres">
      <dgm:prSet presAssocID="{FA9BDA94-6921-467D-9D9F-8BAD3C0A0AC4}" presName="node" presStyleLbl="node1" presStyleIdx="1" presStyleCnt="6">
        <dgm:presLayoutVars>
          <dgm:bulletEnabled val="1"/>
        </dgm:presLayoutVars>
      </dgm:prSet>
      <dgm:spPr/>
      <dgm:t>
        <a:bodyPr/>
        <a:lstStyle/>
        <a:p>
          <a:endParaRPr lang="en-US"/>
        </a:p>
      </dgm:t>
    </dgm:pt>
    <dgm:pt modelId="{4CB892C7-D120-489B-8465-69182C4930F1}" type="pres">
      <dgm:prSet presAssocID="{2876AB47-35CC-4FE3-BE2D-60902EAEAA43}" presName="sibTrans" presStyleLbl="sibTrans2D1" presStyleIdx="1" presStyleCnt="5"/>
      <dgm:spPr/>
      <dgm:t>
        <a:bodyPr/>
        <a:lstStyle/>
        <a:p>
          <a:endParaRPr lang="el-GR"/>
        </a:p>
      </dgm:t>
    </dgm:pt>
    <dgm:pt modelId="{998CB46E-18F1-4CB3-B419-CE3352E29627}" type="pres">
      <dgm:prSet presAssocID="{2876AB47-35CC-4FE3-BE2D-60902EAEAA43}" presName="connectorText" presStyleLbl="sibTrans2D1" presStyleIdx="1" presStyleCnt="5"/>
      <dgm:spPr/>
      <dgm:t>
        <a:bodyPr/>
        <a:lstStyle/>
        <a:p>
          <a:endParaRPr lang="el-GR"/>
        </a:p>
      </dgm:t>
    </dgm:pt>
    <dgm:pt modelId="{35D83D72-9A1E-43BB-A00B-65D3C3201C4F}" type="pres">
      <dgm:prSet presAssocID="{ECB2F5CB-9B9C-4204-B891-FC2B5B2020DC}" presName="node" presStyleLbl="node1" presStyleIdx="2" presStyleCnt="6">
        <dgm:presLayoutVars>
          <dgm:bulletEnabled val="1"/>
        </dgm:presLayoutVars>
      </dgm:prSet>
      <dgm:spPr/>
      <dgm:t>
        <a:bodyPr/>
        <a:lstStyle/>
        <a:p>
          <a:endParaRPr lang="en-US"/>
        </a:p>
      </dgm:t>
    </dgm:pt>
    <dgm:pt modelId="{5D68E487-9604-4C7F-9D5F-E09522F29D17}" type="pres">
      <dgm:prSet presAssocID="{58D3FBD6-4302-448E-B632-B76B6A5DC048}" presName="sibTrans" presStyleLbl="sibTrans2D1" presStyleIdx="2" presStyleCnt="5"/>
      <dgm:spPr/>
      <dgm:t>
        <a:bodyPr/>
        <a:lstStyle/>
        <a:p>
          <a:endParaRPr lang="el-GR"/>
        </a:p>
      </dgm:t>
    </dgm:pt>
    <dgm:pt modelId="{34593C73-541F-49E0-9D96-C4ADDAD4D357}" type="pres">
      <dgm:prSet presAssocID="{58D3FBD6-4302-448E-B632-B76B6A5DC048}" presName="connectorText" presStyleLbl="sibTrans2D1" presStyleIdx="2" presStyleCnt="5"/>
      <dgm:spPr/>
      <dgm:t>
        <a:bodyPr/>
        <a:lstStyle/>
        <a:p>
          <a:endParaRPr lang="el-GR"/>
        </a:p>
      </dgm:t>
    </dgm:pt>
    <dgm:pt modelId="{A12EF789-AE8E-445F-A0DD-F1290310F43D}" type="pres">
      <dgm:prSet presAssocID="{110FCBD6-81D1-445B-A8AA-7096CF1FDC3B}" presName="node" presStyleLbl="node1" presStyleIdx="3" presStyleCnt="6">
        <dgm:presLayoutVars>
          <dgm:bulletEnabled val="1"/>
        </dgm:presLayoutVars>
      </dgm:prSet>
      <dgm:spPr/>
      <dgm:t>
        <a:bodyPr/>
        <a:lstStyle/>
        <a:p>
          <a:endParaRPr lang="en-US"/>
        </a:p>
      </dgm:t>
    </dgm:pt>
    <dgm:pt modelId="{F2F36E53-DC7C-4F77-B797-B18F2B8D08DA}" type="pres">
      <dgm:prSet presAssocID="{4843CDD0-FAE4-48CE-BC56-0D86BA15DFE1}" presName="sibTrans" presStyleLbl="sibTrans2D1" presStyleIdx="3" presStyleCnt="5"/>
      <dgm:spPr/>
      <dgm:t>
        <a:bodyPr/>
        <a:lstStyle/>
        <a:p>
          <a:endParaRPr lang="el-GR"/>
        </a:p>
      </dgm:t>
    </dgm:pt>
    <dgm:pt modelId="{15C8677B-E442-4A0C-9538-B597822D26D2}" type="pres">
      <dgm:prSet presAssocID="{4843CDD0-FAE4-48CE-BC56-0D86BA15DFE1}" presName="connectorText" presStyleLbl="sibTrans2D1" presStyleIdx="3" presStyleCnt="5"/>
      <dgm:spPr/>
      <dgm:t>
        <a:bodyPr/>
        <a:lstStyle/>
        <a:p>
          <a:endParaRPr lang="el-GR"/>
        </a:p>
      </dgm:t>
    </dgm:pt>
    <dgm:pt modelId="{B828CB85-36CC-43C4-B0A2-811A53731E5E}" type="pres">
      <dgm:prSet presAssocID="{650ECAC5-5380-43D4-BE9D-17EB34AE774D}" presName="node" presStyleLbl="node1" presStyleIdx="4" presStyleCnt="6">
        <dgm:presLayoutVars>
          <dgm:bulletEnabled val="1"/>
        </dgm:presLayoutVars>
      </dgm:prSet>
      <dgm:spPr/>
      <dgm:t>
        <a:bodyPr/>
        <a:lstStyle/>
        <a:p>
          <a:endParaRPr lang="en-US"/>
        </a:p>
      </dgm:t>
    </dgm:pt>
    <dgm:pt modelId="{29C7F344-2CBB-4C9E-AD18-ACEA02ECC1BA}" type="pres">
      <dgm:prSet presAssocID="{0CBC2BDC-03C9-4E67-8232-3E2ECF1D3A0B}" presName="sibTrans" presStyleLbl="sibTrans2D1" presStyleIdx="4" presStyleCnt="5"/>
      <dgm:spPr/>
      <dgm:t>
        <a:bodyPr/>
        <a:lstStyle/>
        <a:p>
          <a:endParaRPr lang="el-GR"/>
        </a:p>
      </dgm:t>
    </dgm:pt>
    <dgm:pt modelId="{C7B3932B-3D6C-43DC-ACB7-FF2301B25A50}" type="pres">
      <dgm:prSet presAssocID="{0CBC2BDC-03C9-4E67-8232-3E2ECF1D3A0B}" presName="connectorText" presStyleLbl="sibTrans2D1" presStyleIdx="4" presStyleCnt="5"/>
      <dgm:spPr/>
      <dgm:t>
        <a:bodyPr/>
        <a:lstStyle/>
        <a:p>
          <a:endParaRPr lang="el-GR"/>
        </a:p>
      </dgm:t>
    </dgm:pt>
    <dgm:pt modelId="{E859BFE5-8374-482D-96D2-BD7E26503DC7}" type="pres">
      <dgm:prSet presAssocID="{454EAD9A-01E2-4787-8EC2-E44F7F616C35}" presName="node" presStyleLbl="node1" presStyleIdx="5" presStyleCnt="6">
        <dgm:presLayoutVars>
          <dgm:bulletEnabled val="1"/>
        </dgm:presLayoutVars>
      </dgm:prSet>
      <dgm:spPr/>
      <dgm:t>
        <a:bodyPr/>
        <a:lstStyle/>
        <a:p>
          <a:endParaRPr lang="el-GR"/>
        </a:p>
      </dgm:t>
    </dgm:pt>
  </dgm:ptLst>
  <dgm:cxnLst>
    <dgm:cxn modelId="{2996F585-CC61-455F-9A49-D3AF64B9D47B}" type="presOf" srcId="{58D3FBD6-4302-448E-B632-B76B6A5DC048}" destId="{5D68E487-9604-4C7F-9D5F-E09522F29D17}" srcOrd="0" destOrd="0" presId="urn:microsoft.com/office/officeart/2005/8/layout/process2"/>
    <dgm:cxn modelId="{6061F766-9528-4F8E-BBC1-408F426F321B}" srcId="{F54F1CF0-A2B8-4955-80DA-C6772F786C66}" destId="{650ECAC5-5380-43D4-BE9D-17EB34AE774D}" srcOrd="4" destOrd="0" parTransId="{0E54891E-2954-48AA-9C59-8491BBD716CF}" sibTransId="{0CBC2BDC-03C9-4E67-8232-3E2ECF1D3A0B}"/>
    <dgm:cxn modelId="{EABA34F7-9E0D-4DE2-801F-9EA89AEFCE66}" srcId="{F54F1CF0-A2B8-4955-80DA-C6772F786C66}" destId="{FA9BDA94-6921-467D-9D9F-8BAD3C0A0AC4}" srcOrd="1" destOrd="0" parTransId="{ACDAC788-69E2-4D16-8A25-11BE112D2E00}" sibTransId="{2876AB47-35CC-4FE3-BE2D-60902EAEAA43}"/>
    <dgm:cxn modelId="{365576D3-FE69-409A-B6FF-9B483637E776}" type="presOf" srcId="{BD8707B7-9AC4-4D1C-97BF-219E51979B55}" destId="{DD06CE83-97E6-4FE4-815E-F0C54F5EC060}" srcOrd="0" destOrd="0" presId="urn:microsoft.com/office/officeart/2005/8/layout/process2"/>
    <dgm:cxn modelId="{95816347-7D2F-4696-B3F5-2672CE412A67}" type="presOf" srcId="{110FCBD6-81D1-445B-A8AA-7096CF1FDC3B}" destId="{A12EF789-AE8E-445F-A0DD-F1290310F43D}" srcOrd="0" destOrd="0" presId="urn:microsoft.com/office/officeart/2005/8/layout/process2"/>
    <dgm:cxn modelId="{3B788289-FF03-448B-8039-59A7825EE666}" type="presOf" srcId="{0CBC2BDC-03C9-4E67-8232-3E2ECF1D3A0B}" destId="{C7B3932B-3D6C-43DC-ACB7-FF2301B25A50}" srcOrd="1" destOrd="0" presId="urn:microsoft.com/office/officeart/2005/8/layout/process2"/>
    <dgm:cxn modelId="{AE49CF45-E956-46A7-9A07-482EC689EA8F}" type="presOf" srcId="{4843CDD0-FAE4-48CE-BC56-0D86BA15DFE1}" destId="{15C8677B-E442-4A0C-9538-B597822D26D2}" srcOrd="1" destOrd="0" presId="urn:microsoft.com/office/officeart/2005/8/layout/process2"/>
    <dgm:cxn modelId="{8FE50D8F-5F58-436F-8A56-36B65D08B678}" type="presOf" srcId="{454EAD9A-01E2-4787-8EC2-E44F7F616C35}" destId="{E859BFE5-8374-482D-96D2-BD7E26503DC7}" srcOrd="0" destOrd="0" presId="urn:microsoft.com/office/officeart/2005/8/layout/process2"/>
    <dgm:cxn modelId="{9F6C4180-08B8-4420-808B-7EBE21E0A1F4}" type="presOf" srcId="{0CBC2BDC-03C9-4E67-8232-3E2ECF1D3A0B}" destId="{29C7F344-2CBB-4C9E-AD18-ACEA02ECC1BA}" srcOrd="0" destOrd="0" presId="urn:microsoft.com/office/officeart/2005/8/layout/process2"/>
    <dgm:cxn modelId="{FDD7D8EF-3AED-4284-B0C6-2A3C9D763E13}" type="presOf" srcId="{58D3FBD6-4302-448E-B632-B76B6A5DC048}" destId="{34593C73-541F-49E0-9D96-C4ADDAD4D357}" srcOrd="1" destOrd="0" presId="urn:microsoft.com/office/officeart/2005/8/layout/process2"/>
    <dgm:cxn modelId="{CB98812F-6A2C-4E87-88F7-2FCCF6A8D510}" type="presOf" srcId="{A9B43039-5AC1-4D5F-B7B7-7B634C2CDC14}" destId="{F923D522-5720-4617-8DAC-558AF1E27F6F}" srcOrd="0" destOrd="0" presId="urn:microsoft.com/office/officeart/2005/8/layout/process2"/>
    <dgm:cxn modelId="{49407FAE-E8D8-4C75-9EA4-51EEB3C8AA67}" srcId="{F54F1CF0-A2B8-4955-80DA-C6772F786C66}" destId="{ECB2F5CB-9B9C-4204-B891-FC2B5B2020DC}" srcOrd="2" destOrd="0" parTransId="{8D06A361-6205-4EF3-A577-260B6E1EFF3B}" sibTransId="{58D3FBD6-4302-448E-B632-B76B6A5DC048}"/>
    <dgm:cxn modelId="{1A216E69-1D62-4A50-86A1-C0D66DAA1A98}" srcId="{F54F1CF0-A2B8-4955-80DA-C6772F786C66}" destId="{110FCBD6-81D1-445B-A8AA-7096CF1FDC3B}" srcOrd="3" destOrd="0" parTransId="{9D8C1311-6792-4160-B78A-2BF58BAE02A3}" sibTransId="{4843CDD0-FAE4-48CE-BC56-0D86BA15DFE1}"/>
    <dgm:cxn modelId="{49858A09-B3E9-42F4-BF2F-7B7086D5519A}" type="presOf" srcId="{650ECAC5-5380-43D4-BE9D-17EB34AE774D}" destId="{B828CB85-36CC-43C4-B0A2-811A53731E5E}" srcOrd="0" destOrd="0" presId="urn:microsoft.com/office/officeart/2005/8/layout/process2"/>
    <dgm:cxn modelId="{F87FE46C-2315-456B-A8F4-5DD7C5C977AC}" srcId="{F54F1CF0-A2B8-4955-80DA-C6772F786C66}" destId="{454EAD9A-01E2-4787-8EC2-E44F7F616C35}" srcOrd="5" destOrd="0" parTransId="{1B302CF6-6DB0-4794-874D-0A4890B9D1B2}" sibTransId="{F6D9DE61-0067-4573-9850-E69DFA920C32}"/>
    <dgm:cxn modelId="{7951E231-5653-4875-B285-C6468CB49FB6}" type="presOf" srcId="{FA9BDA94-6921-467D-9D9F-8BAD3C0A0AC4}" destId="{68C04CA6-F027-4E68-A1FE-92E628631733}" srcOrd="0" destOrd="0" presId="urn:microsoft.com/office/officeart/2005/8/layout/process2"/>
    <dgm:cxn modelId="{6E3D6EF0-4268-4178-A0AA-97E2CEBB9A18}" type="presOf" srcId="{2876AB47-35CC-4FE3-BE2D-60902EAEAA43}" destId="{4CB892C7-D120-489B-8465-69182C4930F1}" srcOrd="0" destOrd="0" presId="urn:microsoft.com/office/officeart/2005/8/layout/process2"/>
    <dgm:cxn modelId="{4E2FE847-5198-40FC-9485-DD40C4A01CB3}" type="presOf" srcId="{ECB2F5CB-9B9C-4204-B891-FC2B5B2020DC}" destId="{35D83D72-9A1E-43BB-A00B-65D3C3201C4F}" srcOrd="0" destOrd="0" presId="urn:microsoft.com/office/officeart/2005/8/layout/process2"/>
    <dgm:cxn modelId="{B62DA6B3-9C63-4AAE-9A60-5ACD64C7C28B}" srcId="{F54F1CF0-A2B8-4955-80DA-C6772F786C66}" destId="{BD8707B7-9AC4-4D1C-97BF-219E51979B55}" srcOrd="0" destOrd="0" parTransId="{E130F846-0EF3-4669-9F66-376F0F3A0572}" sibTransId="{A9B43039-5AC1-4D5F-B7B7-7B634C2CDC14}"/>
    <dgm:cxn modelId="{AC1A5CC8-BEA4-4DE7-89D5-DA72214068D9}" type="presOf" srcId="{A9B43039-5AC1-4D5F-B7B7-7B634C2CDC14}" destId="{C8FE2281-C1B2-491C-9B40-B9E41E255204}" srcOrd="1" destOrd="0" presId="urn:microsoft.com/office/officeart/2005/8/layout/process2"/>
    <dgm:cxn modelId="{6AC33D0A-BF8A-4917-A410-1D1E5A153F38}" type="presOf" srcId="{2876AB47-35CC-4FE3-BE2D-60902EAEAA43}" destId="{998CB46E-18F1-4CB3-B419-CE3352E29627}" srcOrd="1" destOrd="0" presId="urn:microsoft.com/office/officeart/2005/8/layout/process2"/>
    <dgm:cxn modelId="{2F4EEE68-5C25-426D-A9F7-7BE87E46E378}" type="presOf" srcId="{F54F1CF0-A2B8-4955-80DA-C6772F786C66}" destId="{70A1121D-1D93-459A-A3CF-56093980D3FA}" srcOrd="0" destOrd="0" presId="urn:microsoft.com/office/officeart/2005/8/layout/process2"/>
    <dgm:cxn modelId="{3F3E1B08-D075-4389-9F58-97FC9C1A228C}" type="presOf" srcId="{4843CDD0-FAE4-48CE-BC56-0D86BA15DFE1}" destId="{F2F36E53-DC7C-4F77-B797-B18F2B8D08DA}" srcOrd="0" destOrd="0" presId="urn:microsoft.com/office/officeart/2005/8/layout/process2"/>
    <dgm:cxn modelId="{E07FA70C-36FD-494D-922B-431C4E6D4AE7}" type="presParOf" srcId="{70A1121D-1D93-459A-A3CF-56093980D3FA}" destId="{DD06CE83-97E6-4FE4-815E-F0C54F5EC060}" srcOrd="0" destOrd="0" presId="urn:microsoft.com/office/officeart/2005/8/layout/process2"/>
    <dgm:cxn modelId="{7FC4664A-8FE9-4FDA-835C-36E454509D0C}" type="presParOf" srcId="{70A1121D-1D93-459A-A3CF-56093980D3FA}" destId="{F923D522-5720-4617-8DAC-558AF1E27F6F}" srcOrd="1" destOrd="0" presId="urn:microsoft.com/office/officeart/2005/8/layout/process2"/>
    <dgm:cxn modelId="{C3639E89-050A-4397-B6E8-89FB54EA9FCE}" type="presParOf" srcId="{F923D522-5720-4617-8DAC-558AF1E27F6F}" destId="{C8FE2281-C1B2-491C-9B40-B9E41E255204}" srcOrd="0" destOrd="0" presId="urn:microsoft.com/office/officeart/2005/8/layout/process2"/>
    <dgm:cxn modelId="{640F1B58-A697-4711-A22B-A9AA2CFEE218}" type="presParOf" srcId="{70A1121D-1D93-459A-A3CF-56093980D3FA}" destId="{68C04CA6-F027-4E68-A1FE-92E628631733}" srcOrd="2" destOrd="0" presId="urn:microsoft.com/office/officeart/2005/8/layout/process2"/>
    <dgm:cxn modelId="{81A08196-E9F9-40B7-AEC4-BAB9F470CBD2}" type="presParOf" srcId="{70A1121D-1D93-459A-A3CF-56093980D3FA}" destId="{4CB892C7-D120-489B-8465-69182C4930F1}" srcOrd="3" destOrd="0" presId="urn:microsoft.com/office/officeart/2005/8/layout/process2"/>
    <dgm:cxn modelId="{B957B733-DA3F-48E9-80DA-AF51320537E3}" type="presParOf" srcId="{4CB892C7-D120-489B-8465-69182C4930F1}" destId="{998CB46E-18F1-4CB3-B419-CE3352E29627}" srcOrd="0" destOrd="0" presId="urn:microsoft.com/office/officeart/2005/8/layout/process2"/>
    <dgm:cxn modelId="{C1C8847C-0003-4DD9-BAC2-B74823A4F336}" type="presParOf" srcId="{70A1121D-1D93-459A-A3CF-56093980D3FA}" destId="{35D83D72-9A1E-43BB-A00B-65D3C3201C4F}" srcOrd="4" destOrd="0" presId="urn:microsoft.com/office/officeart/2005/8/layout/process2"/>
    <dgm:cxn modelId="{C5678077-1FAC-411A-9056-798A814F56BA}" type="presParOf" srcId="{70A1121D-1D93-459A-A3CF-56093980D3FA}" destId="{5D68E487-9604-4C7F-9D5F-E09522F29D17}" srcOrd="5" destOrd="0" presId="urn:microsoft.com/office/officeart/2005/8/layout/process2"/>
    <dgm:cxn modelId="{96C1614A-6D11-4159-9F97-B1FCE4C37F0B}" type="presParOf" srcId="{5D68E487-9604-4C7F-9D5F-E09522F29D17}" destId="{34593C73-541F-49E0-9D96-C4ADDAD4D357}" srcOrd="0" destOrd="0" presId="urn:microsoft.com/office/officeart/2005/8/layout/process2"/>
    <dgm:cxn modelId="{670A5449-D1D8-435B-A339-49A719797ED1}" type="presParOf" srcId="{70A1121D-1D93-459A-A3CF-56093980D3FA}" destId="{A12EF789-AE8E-445F-A0DD-F1290310F43D}" srcOrd="6" destOrd="0" presId="urn:microsoft.com/office/officeart/2005/8/layout/process2"/>
    <dgm:cxn modelId="{E389869D-347C-412C-B2E3-708C993B1968}" type="presParOf" srcId="{70A1121D-1D93-459A-A3CF-56093980D3FA}" destId="{F2F36E53-DC7C-4F77-B797-B18F2B8D08DA}" srcOrd="7" destOrd="0" presId="urn:microsoft.com/office/officeart/2005/8/layout/process2"/>
    <dgm:cxn modelId="{D6E52ECC-71DB-42F2-9B35-1B1B63E66684}" type="presParOf" srcId="{F2F36E53-DC7C-4F77-B797-B18F2B8D08DA}" destId="{15C8677B-E442-4A0C-9538-B597822D26D2}" srcOrd="0" destOrd="0" presId="urn:microsoft.com/office/officeart/2005/8/layout/process2"/>
    <dgm:cxn modelId="{7ED5A649-E7D3-4653-9807-5F9B33799AF1}" type="presParOf" srcId="{70A1121D-1D93-459A-A3CF-56093980D3FA}" destId="{B828CB85-36CC-43C4-B0A2-811A53731E5E}" srcOrd="8" destOrd="0" presId="urn:microsoft.com/office/officeart/2005/8/layout/process2"/>
    <dgm:cxn modelId="{51AA9360-D1D3-45A5-93EE-CF59734017AF}" type="presParOf" srcId="{70A1121D-1D93-459A-A3CF-56093980D3FA}" destId="{29C7F344-2CBB-4C9E-AD18-ACEA02ECC1BA}" srcOrd="9" destOrd="0" presId="urn:microsoft.com/office/officeart/2005/8/layout/process2"/>
    <dgm:cxn modelId="{A0E9D0E1-3015-4688-A114-E857DF8CB358}" type="presParOf" srcId="{29C7F344-2CBB-4C9E-AD18-ACEA02ECC1BA}" destId="{C7B3932B-3D6C-43DC-ACB7-FF2301B25A50}" srcOrd="0" destOrd="0" presId="urn:microsoft.com/office/officeart/2005/8/layout/process2"/>
    <dgm:cxn modelId="{BCC71369-B115-4754-8304-BA1679AA98AB}" type="presParOf" srcId="{70A1121D-1D93-459A-A3CF-56093980D3FA}" destId="{E859BFE5-8374-482D-96D2-BD7E26503DC7}" srcOrd="1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6CE83-97E6-4FE4-815E-F0C54F5EC060}">
      <dsp:nvSpPr>
        <dsp:cNvPr id="0" name=""/>
        <dsp:cNvSpPr/>
      </dsp:nvSpPr>
      <dsp:spPr>
        <a:xfrm>
          <a:off x="1243264" y="1795"/>
          <a:ext cx="1552071" cy="53204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Introduction</a:t>
          </a:r>
          <a:endParaRPr lang="en-US" sz="1800" b="1" kern="1200" dirty="0"/>
        </a:p>
      </dsp:txBody>
      <dsp:txXfrm>
        <a:off x="1258847" y="17378"/>
        <a:ext cx="1520905" cy="500877"/>
      </dsp:txXfrm>
    </dsp:sp>
    <dsp:sp modelId="{F923D522-5720-4617-8DAC-558AF1E27F6F}">
      <dsp:nvSpPr>
        <dsp:cNvPr id="0" name=""/>
        <dsp:cNvSpPr/>
      </dsp:nvSpPr>
      <dsp:spPr>
        <a:xfrm rot="5400000">
          <a:off x="1919541" y="547140"/>
          <a:ext cx="199516" cy="239419"/>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a:p>
      </dsp:txBody>
      <dsp:txXfrm rot="-5400000">
        <a:off x="1947474" y="567092"/>
        <a:ext cx="143651" cy="139661"/>
      </dsp:txXfrm>
    </dsp:sp>
    <dsp:sp modelId="{68C04CA6-F027-4E68-A1FE-92E628631733}">
      <dsp:nvSpPr>
        <dsp:cNvPr id="0" name=""/>
        <dsp:cNvSpPr/>
      </dsp:nvSpPr>
      <dsp:spPr>
        <a:xfrm>
          <a:off x="1243264" y="799861"/>
          <a:ext cx="1552071" cy="53204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Task</a:t>
          </a:r>
        </a:p>
      </dsp:txBody>
      <dsp:txXfrm>
        <a:off x="1258847" y="815444"/>
        <a:ext cx="1520905" cy="500877"/>
      </dsp:txXfrm>
    </dsp:sp>
    <dsp:sp modelId="{4CB892C7-D120-489B-8465-69182C4930F1}">
      <dsp:nvSpPr>
        <dsp:cNvPr id="0" name=""/>
        <dsp:cNvSpPr/>
      </dsp:nvSpPr>
      <dsp:spPr>
        <a:xfrm rot="5400000">
          <a:off x="1919541" y="1345206"/>
          <a:ext cx="199516" cy="239419"/>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a:p>
      </dsp:txBody>
      <dsp:txXfrm rot="-5400000">
        <a:off x="1947474" y="1365158"/>
        <a:ext cx="143651" cy="139661"/>
      </dsp:txXfrm>
    </dsp:sp>
    <dsp:sp modelId="{35D83D72-9A1E-43BB-A00B-65D3C3201C4F}">
      <dsp:nvSpPr>
        <dsp:cNvPr id="0" name=""/>
        <dsp:cNvSpPr/>
      </dsp:nvSpPr>
      <dsp:spPr>
        <a:xfrm>
          <a:off x="1243264" y="1597926"/>
          <a:ext cx="1552071" cy="53204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Process</a:t>
          </a:r>
        </a:p>
      </dsp:txBody>
      <dsp:txXfrm>
        <a:off x="1258847" y="1613509"/>
        <a:ext cx="1520905" cy="500877"/>
      </dsp:txXfrm>
    </dsp:sp>
    <dsp:sp modelId="{5D68E487-9604-4C7F-9D5F-E09522F29D17}">
      <dsp:nvSpPr>
        <dsp:cNvPr id="0" name=""/>
        <dsp:cNvSpPr/>
      </dsp:nvSpPr>
      <dsp:spPr>
        <a:xfrm rot="5400000">
          <a:off x="1919541" y="2143271"/>
          <a:ext cx="199516" cy="239419"/>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a:p>
      </dsp:txBody>
      <dsp:txXfrm rot="-5400000">
        <a:off x="1947474" y="2163223"/>
        <a:ext cx="143651" cy="139661"/>
      </dsp:txXfrm>
    </dsp:sp>
    <dsp:sp modelId="{A12EF789-AE8E-445F-A0DD-F1290310F43D}">
      <dsp:nvSpPr>
        <dsp:cNvPr id="0" name=""/>
        <dsp:cNvSpPr/>
      </dsp:nvSpPr>
      <dsp:spPr>
        <a:xfrm>
          <a:off x="1243264" y="2395992"/>
          <a:ext cx="1552071" cy="53204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Evaluation</a:t>
          </a:r>
        </a:p>
      </dsp:txBody>
      <dsp:txXfrm>
        <a:off x="1258847" y="2411575"/>
        <a:ext cx="1520905" cy="500877"/>
      </dsp:txXfrm>
    </dsp:sp>
    <dsp:sp modelId="{F2F36E53-DC7C-4F77-B797-B18F2B8D08DA}">
      <dsp:nvSpPr>
        <dsp:cNvPr id="0" name=""/>
        <dsp:cNvSpPr/>
      </dsp:nvSpPr>
      <dsp:spPr>
        <a:xfrm rot="5400000">
          <a:off x="1919541" y="2941337"/>
          <a:ext cx="199516" cy="239419"/>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a:p>
      </dsp:txBody>
      <dsp:txXfrm rot="-5400000">
        <a:off x="1947474" y="2961289"/>
        <a:ext cx="143651" cy="139661"/>
      </dsp:txXfrm>
    </dsp:sp>
    <dsp:sp modelId="{B828CB85-36CC-43C4-B0A2-811A53731E5E}">
      <dsp:nvSpPr>
        <dsp:cNvPr id="0" name=""/>
        <dsp:cNvSpPr/>
      </dsp:nvSpPr>
      <dsp:spPr>
        <a:xfrm>
          <a:off x="1243264" y="3194058"/>
          <a:ext cx="1552071" cy="53204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Conclusion</a:t>
          </a:r>
        </a:p>
      </dsp:txBody>
      <dsp:txXfrm>
        <a:off x="1258847" y="3209641"/>
        <a:ext cx="1520905" cy="500877"/>
      </dsp:txXfrm>
    </dsp:sp>
    <dsp:sp modelId="{29C7F344-2CBB-4C9E-AD18-ACEA02ECC1BA}">
      <dsp:nvSpPr>
        <dsp:cNvPr id="0" name=""/>
        <dsp:cNvSpPr/>
      </dsp:nvSpPr>
      <dsp:spPr>
        <a:xfrm rot="5400000">
          <a:off x="1919541" y="3739402"/>
          <a:ext cx="199516" cy="239419"/>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a:p>
      </dsp:txBody>
      <dsp:txXfrm rot="-5400000">
        <a:off x="1947474" y="3759354"/>
        <a:ext cx="143651" cy="139661"/>
      </dsp:txXfrm>
    </dsp:sp>
    <dsp:sp modelId="{E859BFE5-8374-482D-96D2-BD7E26503DC7}">
      <dsp:nvSpPr>
        <dsp:cNvPr id="0" name=""/>
        <dsp:cNvSpPr/>
      </dsp:nvSpPr>
      <dsp:spPr>
        <a:xfrm>
          <a:off x="1243264" y="3992123"/>
          <a:ext cx="1552071" cy="53204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Teachers' Page</a:t>
          </a:r>
          <a:endParaRPr lang="el-GR" sz="1800" b="1" kern="1200" dirty="0"/>
        </a:p>
      </dsp:txBody>
      <dsp:txXfrm>
        <a:off x="1258847" y="4007706"/>
        <a:ext cx="1520905" cy="5008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C7D3C1E-0845-4ABF-954B-F70E375DE123}" type="datetimeFigureOut">
              <a:rPr lang="el-GR"/>
              <a:pPr>
                <a:defRPr/>
              </a:pPr>
              <a:t>28/9/2015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CE03170-25D6-4778-83FB-92F1A65A5547}" type="slidenum">
              <a:rPr lang="el-GR" altLang="en-US"/>
              <a:pPr>
                <a:defRPr/>
              </a:pPr>
              <a:t>‹#›</a:t>
            </a:fld>
            <a:endParaRPr lang="el-GR" altLang="en-US"/>
          </a:p>
        </p:txBody>
      </p:sp>
    </p:spTree>
    <p:extLst>
      <p:ext uri="{BB962C8B-B14F-4D97-AF65-F5344CB8AC3E}">
        <p14:creationId xmlns:p14="http://schemas.microsoft.com/office/powerpoint/2010/main" val="28360408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4C40DD-53F5-4BDD-B1E5-3B07234C4671}" type="slidenum">
              <a:rPr lang="el-GR" altLang="en-US" smtClean="0">
                <a:latin typeface="Calibri" panose="020F0502020204030204" pitchFamily="34" charset="0"/>
              </a:rPr>
              <a:pPr/>
              <a:t>1</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450735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39</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2844428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smtClean="0"/>
          </a:p>
        </p:txBody>
      </p:sp>
      <p:sp>
        <p:nvSpPr>
          <p:cNvPr id="6554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EBD6250-4A85-4A1B-933B-14F114803BDD}" type="slidenum">
              <a:rPr lang="el-GR" altLang="el-GR"/>
              <a:pPr/>
              <a:t>31</a:t>
            </a:fld>
            <a:endParaRPr lang="el-GR" altLang="el-GR"/>
          </a:p>
        </p:txBody>
      </p:sp>
    </p:spTree>
    <p:extLst>
      <p:ext uri="{BB962C8B-B14F-4D97-AF65-F5344CB8AC3E}">
        <p14:creationId xmlns:p14="http://schemas.microsoft.com/office/powerpoint/2010/main" val="2438546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B0B027-1002-4DBF-BBE1-041965AC7A60}" type="slidenum">
              <a:rPr lang="el-GR" altLang="en-US" smtClean="0">
                <a:latin typeface="Calibri" panose="020F0502020204030204" pitchFamily="34" charset="0"/>
              </a:rPr>
              <a:pPr/>
              <a:t>32</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140258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8BC42A-62C5-42F8-BECE-62E934B8A2FA}" type="slidenum">
              <a:rPr lang="el-GR" altLang="en-US" smtClean="0">
                <a:latin typeface="Calibri" panose="020F0502020204030204" pitchFamily="34" charset="0"/>
              </a:rPr>
              <a:pPr/>
              <a:t>33</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2309302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C2B2CE-B648-4AE9-A373-31D9942A6EC5}" type="slidenum">
              <a:rPr lang="el-GR" altLang="en-US" smtClean="0">
                <a:latin typeface="Calibri" panose="020F0502020204030204" pitchFamily="34" charset="0"/>
              </a:rPr>
              <a:pPr/>
              <a:t>34</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111246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CA7EF54-667E-457E-BF87-FAB16EFF87C7}" type="slidenum">
              <a:rPr lang="el-GR" altLang="el-GR"/>
              <a:pPr/>
              <a:t>35</a:t>
            </a:fld>
            <a:endParaRPr lang="el-GR" altLang="el-GR"/>
          </a:p>
        </p:txBody>
      </p:sp>
    </p:spTree>
    <p:extLst>
      <p:ext uri="{BB962C8B-B14F-4D97-AF65-F5344CB8AC3E}">
        <p14:creationId xmlns:p14="http://schemas.microsoft.com/office/powerpoint/2010/main" val="2159697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F3DE28D-DFFF-4209-8934-00DEF19FACFB}" type="slidenum">
              <a:rPr lang="el-GR" altLang="el-GR"/>
              <a:pPr/>
              <a:t>36</a:t>
            </a:fld>
            <a:endParaRPr lang="el-GR" altLang="el-GR"/>
          </a:p>
        </p:txBody>
      </p:sp>
    </p:spTree>
    <p:extLst>
      <p:ext uri="{BB962C8B-B14F-4D97-AF65-F5344CB8AC3E}">
        <p14:creationId xmlns:p14="http://schemas.microsoft.com/office/powerpoint/2010/main" val="4068402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37</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2471842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38</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3588053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237170835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A9937C5E-44C6-4AED-9B32-E3290D0E33E7}"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GB" sz="1000" dirty="0" smtClean="0">
                <a:solidFill>
                  <a:srgbClr val="5075BC"/>
                </a:solidFill>
                <a:latin typeface="+mn-lt"/>
                <a:cs typeface="+mn-cs"/>
              </a:rPr>
              <a:t>Exploratory Materials for the Digital Enrichment of Greek EFL textbooks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72945020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9491024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B8F9EAF8-E772-48DD-89D6-6E6BC9549410}"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5"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GB" sz="1000" dirty="0" smtClean="0">
                <a:solidFill>
                  <a:srgbClr val="5075BC"/>
                </a:solidFill>
                <a:latin typeface="+mn-lt"/>
              </a:rPr>
              <a:t>Exploratory Materials for the Digital Enrichment of Greek EFL Textbooks</a:t>
            </a:r>
          </a:p>
        </p:txBody>
      </p:sp>
      <p:pic>
        <p:nvPicPr>
          <p:cNvPr id="6" name="Picture 5"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val="203298428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32671754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5EBDF6BF-90B0-4579-A8E8-DD9DB15263D5}"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6"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GB" sz="1000" dirty="0" smtClean="0">
                <a:solidFill>
                  <a:srgbClr val="5075BC"/>
                </a:solidFill>
                <a:latin typeface="+mn-lt"/>
              </a:rPr>
              <a:t>Exploratory Materials for the Digital Enrichment of Greek EFL Textbooks</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1643501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5D137C48-08CC-4E1A-8FA1-4A79D8CE0173}"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8"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5075BC"/>
                </a:solidFill>
                <a:effectLst/>
                <a:uLnTx/>
                <a:uFillTx/>
                <a:latin typeface="Calibri"/>
                <a:ea typeface="+mn-ea"/>
                <a:cs typeface="Arial" panose="020B0604020202020204" pitchFamily="34" charset="0"/>
              </a:rPr>
              <a:t>Exploratory Materials for the Digital Enrichment of Greek EFL Textbooks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0731260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4F9DC2BF-8478-44B9-8B34-556DB3AF3A01}"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4"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5075BC"/>
                </a:solidFill>
                <a:effectLst/>
                <a:uLnTx/>
                <a:uFillTx/>
                <a:latin typeface="Calibri"/>
                <a:ea typeface="+mn-ea"/>
                <a:cs typeface="Arial" panose="020B0604020202020204" pitchFamily="34" charset="0"/>
              </a:rPr>
              <a:t>Exploratory Materials for the Digital Enrichment of Greek EFL Textbooks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extLst>
      <p:ext uri="{BB962C8B-B14F-4D97-AF65-F5344CB8AC3E}">
        <p14:creationId xmlns:p14="http://schemas.microsoft.com/office/powerpoint/2010/main" val="192590136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29002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FC5336A2-424C-4D34-A257-5FD5194606E7}"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7"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5075BC"/>
                </a:solidFill>
                <a:effectLst/>
                <a:uLnTx/>
                <a:uFillTx/>
                <a:latin typeface="Calibri"/>
                <a:ea typeface="+mn-ea"/>
                <a:cs typeface="Arial" panose="020B0604020202020204" pitchFamily="34" charset="0"/>
              </a:rPr>
              <a:t>Exploratory Materials for the Digital Enrichment of Greek EFL Textbooks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227609130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5F9EF59D-6953-49E0-AFE1-ABE088D7B1D6}"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6"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5075BC"/>
                </a:solidFill>
                <a:effectLst/>
                <a:uLnTx/>
                <a:uFillTx/>
                <a:latin typeface="Calibri"/>
                <a:ea typeface="+mn-ea"/>
                <a:cs typeface="Arial" panose="020B0604020202020204" pitchFamily="34" charset="0"/>
              </a:rPr>
              <a:t>Exploratory Materials for the Digital Enrichment of Greek EFL Textbooks</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41530750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smtClean="0"/>
              <a:t>Στυλ υποδείγματος κειμένου</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p>
        </p:txBody>
      </p:sp>
    </p:spTree>
  </p:cSld>
  <p:clrMap bg1="lt1" tx1="dk1" bg2="lt2" tx2="dk2" accent1="accent1" accent2="accent2" accent3="accent3" accent4="accent4" accent5="accent5" accent6="accent6" hlink="hlink" folHlink="folHlink"/>
  <p:sldLayoutIdLst>
    <p:sldLayoutId id="2147483777" r:id="rId1"/>
    <p:sldLayoutId id="2147483781" r:id="rId2"/>
    <p:sldLayoutId id="2147483778" r:id="rId3"/>
    <p:sldLayoutId id="2147483782" r:id="rId4"/>
    <p:sldLayoutId id="2147483783" r:id="rId5"/>
    <p:sldLayoutId id="2147483784" r:id="rId6"/>
    <p:sldLayoutId id="2147483779" r:id="rId7"/>
    <p:sldLayoutId id="2147483785" r:id="rId8"/>
    <p:sldLayoutId id="2147483786" r:id="rId9"/>
    <p:sldLayoutId id="2147483787" r:id="rId10"/>
    <p:sldLayoutId id="2147483780"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anose="020F0502020204030204" pitchFamily="34" charset="0"/>
        </a:defRPr>
      </a:lvl2pPr>
      <a:lvl3pPr algn="ctr" rtl="0" eaLnBrk="0" fontAlgn="base" hangingPunct="0">
        <a:spcBef>
          <a:spcPct val="0"/>
        </a:spcBef>
        <a:spcAft>
          <a:spcPct val="0"/>
        </a:spcAft>
        <a:defRPr sz="4400">
          <a:solidFill>
            <a:schemeClr val="accent1"/>
          </a:solidFill>
          <a:latin typeface="Calibri" panose="020F0502020204030204" pitchFamily="34" charset="0"/>
        </a:defRPr>
      </a:lvl3pPr>
      <a:lvl4pPr algn="ctr" rtl="0" eaLnBrk="0" fontAlgn="base" hangingPunct="0">
        <a:spcBef>
          <a:spcPct val="0"/>
        </a:spcBef>
        <a:spcAft>
          <a:spcPct val="0"/>
        </a:spcAft>
        <a:defRPr sz="4400">
          <a:solidFill>
            <a:schemeClr val="accent1"/>
          </a:solidFill>
          <a:latin typeface="Calibri" panose="020F0502020204030204" pitchFamily="34" charset="0"/>
        </a:defRPr>
      </a:lvl4pPr>
      <a:lvl5pPr algn="ctr" rtl="0" eaLnBrk="0" fontAlgn="base" hangingPunct="0">
        <a:spcBef>
          <a:spcPct val="0"/>
        </a:spcBef>
        <a:spcAft>
          <a:spcPct val="0"/>
        </a:spcAft>
        <a:defRPr sz="4400">
          <a:solidFill>
            <a:schemeClr val="accent1"/>
          </a:solidFill>
          <a:latin typeface="Calibri" panose="020F0502020204030204" pitchFamily="34" charset="0"/>
        </a:defRPr>
      </a:lvl5pPr>
      <a:lvl6pPr marL="457200" algn="ctr" rtl="0" fontAlgn="base">
        <a:spcBef>
          <a:spcPct val="0"/>
        </a:spcBef>
        <a:spcAft>
          <a:spcPct val="0"/>
        </a:spcAft>
        <a:defRPr sz="4400">
          <a:solidFill>
            <a:schemeClr val="accent1"/>
          </a:solidFill>
          <a:latin typeface="Calibri" panose="020F0502020204030204" pitchFamily="34" charset="0"/>
        </a:defRPr>
      </a:lvl6pPr>
      <a:lvl7pPr marL="914400" algn="ctr" rtl="0" fontAlgn="base">
        <a:spcBef>
          <a:spcPct val="0"/>
        </a:spcBef>
        <a:spcAft>
          <a:spcPct val="0"/>
        </a:spcAft>
        <a:defRPr sz="4400">
          <a:solidFill>
            <a:schemeClr val="accent1"/>
          </a:solidFill>
          <a:latin typeface="Calibri" panose="020F0502020204030204" pitchFamily="34" charset="0"/>
        </a:defRPr>
      </a:lvl7pPr>
      <a:lvl8pPr marL="1371600" algn="ctr" rtl="0" fontAlgn="base">
        <a:spcBef>
          <a:spcPct val="0"/>
        </a:spcBef>
        <a:spcAft>
          <a:spcPct val="0"/>
        </a:spcAft>
        <a:defRPr sz="4400">
          <a:solidFill>
            <a:schemeClr val="accent1"/>
          </a:solidFill>
          <a:latin typeface="Calibri" panose="020F0502020204030204" pitchFamily="34" charset="0"/>
        </a:defRPr>
      </a:lvl8pPr>
      <a:lvl9pPr marL="1828800" algn="ctr" rtl="0" fontAlgn="base">
        <a:spcBef>
          <a:spcPct val="0"/>
        </a:spcBef>
        <a:spcAft>
          <a:spcPct val="0"/>
        </a:spcAft>
        <a:defRPr sz="4400">
          <a:solidFill>
            <a:schemeClr val="accent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photodentro.edu.gr/lor/r/8521/8533" TargetMode="Externa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hyperlink" Target="http://photodentro.edu.gr/lor/r/8521/8530"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photodentro.edu.gr/lor/r/8521/8526" TargetMode="Externa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hyperlink" Target="http://photodentro.edu.gr/lor/r/8521/8524"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photodentro.edu.gr/lor/r/8521/8284" TargetMode="Externa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photodentro.edu.gr/lor/r/8521/8284" TargetMode="Externa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photodentro.edu.gr/lor/r/8521/2705" TargetMode="Externa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5.png"/><Relationship Id="rId4" Type="http://schemas.openxmlformats.org/officeDocument/2006/relationships/hyperlink" Target="C_Unit_3-Amusement_Park/C_Unit_3-Amusement_Park/story.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photodentro.edu.gr/lor/r/8521/6077" TargetMode="Externa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http://photodentro.edu.gr/lor/r/8521/6077" TargetMode="Externa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photodentro.edu.gr/v/item/ds/8521/6800" TargetMode="Externa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hyperlink" Target="http://photodentro.edu.gr/lor/r/8521/6800" TargetMode="External"/><Relationship Id="rId2" Type="http://schemas.openxmlformats.org/officeDocument/2006/relationships/slideLayout" Target="../slideLayouts/slideLayout9.xml"/><Relationship Id="rId1" Type="http://schemas.openxmlformats.org/officeDocument/2006/relationships/tags" Target="../tags/tag13.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hyperlink" Target="http://photodentro.edu.gr/lor/r/8521/6800" TargetMode="External"/><Relationship Id="rId2" Type="http://schemas.openxmlformats.org/officeDocument/2006/relationships/slideLayout" Target="../slideLayouts/slideLayout9.xml"/><Relationship Id="rId1" Type="http://schemas.openxmlformats.org/officeDocument/2006/relationships/tags" Target="../tags/tag14.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hyperlink" Target="http://photodentro.edu.gr/lor/r/8521/6800" TargetMode="External"/><Relationship Id="rId2" Type="http://schemas.openxmlformats.org/officeDocument/2006/relationships/slideLayout" Target="../slideLayouts/slideLayout9.xml"/><Relationship Id="rId1" Type="http://schemas.openxmlformats.org/officeDocument/2006/relationships/tags" Target="../tags/tag15.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hyperlink" Target="http://photodentro.edu.gr/lor/r/8521/6800" TargetMode="External"/><Relationship Id="rId2" Type="http://schemas.openxmlformats.org/officeDocument/2006/relationships/slideLayout" Target="../slideLayouts/slideLayout9.xml"/><Relationship Id="rId1" Type="http://schemas.openxmlformats.org/officeDocument/2006/relationships/tags" Target="../tags/tag16.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hyperlink" Target="http://photodentro.edu.gr/lor/r/8521/6800" TargetMode="External"/><Relationship Id="rId2" Type="http://schemas.openxmlformats.org/officeDocument/2006/relationships/slideLayout" Target="../slideLayouts/slideLayout9.xml"/><Relationship Id="rId1" Type="http://schemas.openxmlformats.org/officeDocument/2006/relationships/tags" Target="../tags/tag17.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photodentro.edu.gr/lor/r/8521/6800" TargetMode="External"/><Relationship Id="rId2" Type="http://schemas.openxmlformats.org/officeDocument/2006/relationships/slideLayout" Target="../slideLayouts/slideLayout9.xml"/><Relationship Id="rId1" Type="http://schemas.openxmlformats.org/officeDocument/2006/relationships/tags" Target="../tags/tag18.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hyperlink" Target="http://opencourses.uoa.gr/courses/ENL10/"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26.png"/><Relationship Id="rId4" Type="http://schemas.openxmlformats.org/officeDocument/2006/relationships/hyperlink" Target="%5b1%5d%20http:/creativecommons.org/licenses/by-nc-sa/4.0/"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7.xml.rels><?xml version="1.0" encoding="UTF-8" standalone="yes"?>
<Relationships xmlns="http://schemas.openxmlformats.org/package/2006/relationships"><Relationship Id="rId8" Type="http://schemas.openxmlformats.org/officeDocument/2006/relationships/hyperlink" Target="http://photodentro.edu.gr/lor/r/8521/8526" TargetMode="External"/><Relationship Id="rId3" Type="http://schemas.openxmlformats.org/officeDocument/2006/relationships/notesSlide" Target="../notesSlides/notesSlide8.xml"/><Relationship Id="rId7" Type="http://schemas.openxmlformats.org/officeDocument/2006/relationships/hyperlink" Target="http://photodentro.edu.gr/lor/r/8521/8530" TargetMode="Externa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hyperlink" Target="https://creativecommons.org/licenses/by-nc-sa/3.0/gr/" TargetMode="External"/><Relationship Id="rId5" Type="http://schemas.openxmlformats.org/officeDocument/2006/relationships/hyperlink" Target="http://photodentro.edu.gr/lor/r/8521/8533" TargetMode="External"/><Relationship Id="rId4" Type="http://schemas.openxmlformats.org/officeDocument/2006/relationships/hyperlink" Target="https://pixabay.com/en/sherlock-holmes-detective-147255/"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ebooks.edu.gr/modules/ebook/show.php/DSGYM-C109/526/3478,14065/" TargetMode="External"/><Relationship Id="rId3" Type="http://schemas.openxmlformats.org/officeDocument/2006/relationships/notesSlide" Target="../notesSlides/notesSlide9.xml"/><Relationship Id="rId7" Type="http://schemas.openxmlformats.org/officeDocument/2006/relationships/hyperlink" Target="http://photodentro.edu.gr/lor/r/8521/2705" TargetMode="Externa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hyperlink" Target="http://photodentro.edu.gr/lor/r/8521/8284" TargetMode="External"/><Relationship Id="rId5" Type="http://schemas.openxmlformats.org/officeDocument/2006/relationships/hyperlink" Target="https://creativecommons.org/licenses/by-nc-sa/3.0/gr/" TargetMode="External"/><Relationship Id="rId4" Type="http://schemas.openxmlformats.org/officeDocument/2006/relationships/hyperlink" Target="http://photodentro.edu.gr/lor/r/8521/8524"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hyperlink" Target="http://photodentro.edu.gr/v/item/ds/8521/6800" TargetMode="Externa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hyperlink" Target="http://photodentro.edu.gr/lor/r/8521/6077" TargetMode="External"/><Relationship Id="rId5" Type="http://schemas.openxmlformats.org/officeDocument/2006/relationships/hyperlink" Target="https://creativecommons.org/licenses/by-nc-sa/3.0/gr/" TargetMode="External"/><Relationship Id="rId4" Type="http://schemas.openxmlformats.org/officeDocument/2006/relationships/hyperlink" Target="http://photodentro.edu.gr/lor/r/8521/598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he logo depicts the goddess Athena." title="University of Athens Logo"/>
          <p:cNvPicPr>
            <a:picLocks noChangeAspect="1"/>
          </p:cNvPicPr>
          <p:nvPr/>
        </p:nvPicPr>
        <p:blipFill>
          <a:blip r:embed="rId4"/>
          <a:stretch>
            <a:fillRect/>
          </a:stretch>
        </p:blipFill>
        <p:spPr>
          <a:xfrm>
            <a:off x="179388" y="260350"/>
            <a:ext cx="3938587" cy="1112838"/>
          </a:xfrm>
          <a:prstGeom prst="rect">
            <a:avLst/>
          </a:prstGeom>
        </p:spPr>
      </p:pic>
      <p:sp>
        <p:nvSpPr>
          <p:cNvPr id="10242" name="Τίτλος 1"/>
          <p:cNvSpPr>
            <a:spLocks noGrp="1"/>
          </p:cNvSpPr>
          <p:nvPr>
            <p:ph type="ctrTitle"/>
          </p:nvPr>
        </p:nvSpPr>
        <p:spPr>
          <a:xfrm>
            <a:off x="685800" y="2006600"/>
            <a:ext cx="7772400" cy="1470025"/>
          </a:xfrm>
        </p:spPr>
        <p:txBody>
          <a:bodyPr/>
          <a:lstStyle/>
          <a:p>
            <a:pPr eaLnBrk="1" hangingPunct="1"/>
            <a:r>
              <a:rPr lang="en-GB" altLang="en-US" dirty="0" smtClean="0">
                <a:solidFill>
                  <a:srgbClr val="5075BC"/>
                </a:solidFill>
              </a:rPr>
              <a:t>English and Digital Literacies</a:t>
            </a:r>
            <a:endParaRPr lang="el-GR" altLang="en-US"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eaLnBrk="1" fontAlgn="auto" hangingPunct="1">
              <a:spcAft>
                <a:spcPts val="0"/>
              </a:spcAft>
              <a:defRPr/>
            </a:pPr>
            <a:r>
              <a:rPr lang="en-GB" sz="2800" dirty="0" smtClean="0">
                <a:solidFill>
                  <a:srgbClr val="5075BC"/>
                </a:solidFill>
                <a:latin typeface="+mj-lt"/>
                <a:ea typeface="+mj-ea"/>
                <a:cs typeface="+mj-cs"/>
              </a:rPr>
              <a:t>Unit 7.5: </a:t>
            </a:r>
            <a:r>
              <a:rPr lang="en-GB" sz="2800" dirty="0" smtClean="0"/>
              <a:t>Exploratory Materials for the Digital Enrichment of Greek EFL Textbooks</a:t>
            </a:r>
          </a:p>
          <a:p>
            <a:pPr eaLnBrk="1" fontAlgn="auto" hangingPunct="1">
              <a:spcAft>
                <a:spcPts val="0"/>
              </a:spcAft>
              <a:defRPr/>
            </a:pPr>
            <a:endParaRPr lang="en-GB" sz="2000" dirty="0" smtClean="0"/>
          </a:p>
          <a:p>
            <a:pPr eaLnBrk="1" fontAlgn="auto" hangingPunct="1">
              <a:spcAft>
                <a:spcPts val="0"/>
              </a:spcAft>
              <a:defRPr/>
            </a:pPr>
            <a:r>
              <a:rPr lang="en-GB" sz="2800" dirty="0" smtClean="0"/>
              <a:t>Bessie </a:t>
            </a:r>
            <a:r>
              <a:rPr lang="en-GB" sz="2800" dirty="0" err="1" smtClean="0"/>
              <a:t>Mitsikopoulou</a:t>
            </a:r>
            <a:endParaRPr lang="en-GB" sz="2800" dirty="0" smtClean="0"/>
          </a:p>
          <a:p>
            <a:pPr eaLnBrk="1" fontAlgn="auto" hangingPunct="1">
              <a:spcAft>
                <a:spcPts val="0"/>
              </a:spcAft>
              <a:defRPr/>
            </a:pPr>
            <a:r>
              <a:rPr lang="en-GB" sz="2800" dirty="0" smtClean="0"/>
              <a:t>School of Philosophy</a:t>
            </a:r>
          </a:p>
          <a:p>
            <a:pPr eaLnBrk="1" fontAlgn="auto" hangingPunct="1">
              <a:spcAft>
                <a:spcPts val="0"/>
              </a:spcAft>
              <a:defRPr/>
            </a:pPr>
            <a:r>
              <a:rPr lang="en-GB" sz="2800" dirty="0" smtClean="0"/>
              <a:t>Faculty of English Language and Literature</a:t>
            </a: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1"/>
          <p:cNvSpPr>
            <a:spLocks noGrp="1"/>
          </p:cNvSpPr>
          <p:nvPr>
            <p:ph type="title"/>
          </p:nvPr>
        </p:nvSpPr>
        <p:spPr/>
        <p:txBody>
          <a:bodyPr>
            <a:normAutofit fontScale="90000"/>
          </a:bodyPr>
          <a:lstStyle/>
          <a:p>
            <a:r>
              <a:rPr lang="en-GB" dirty="0"/>
              <a:t>Mystery Series – Sherlock Holmes </a:t>
            </a:r>
            <a:r>
              <a:rPr lang="el-GR" dirty="0" smtClean="0"/>
              <a:t/>
            </a:r>
            <a:br>
              <a:rPr lang="el-GR" dirty="0" smtClean="0"/>
            </a:br>
            <a:r>
              <a:rPr lang="en-GB" dirty="0" smtClean="0"/>
              <a:t>(3rd Grade) (1/2)</a:t>
            </a:r>
            <a:endParaRPr lang="en-GB" dirty="0"/>
          </a:p>
        </p:txBody>
      </p:sp>
      <p:pic>
        <p:nvPicPr>
          <p:cNvPr id="11" name="Picture 5" descr="Sherlock Holmes is looking for Arthur.">
            <a:hlinkClick r:id="rId3"/>
          </p:cNvPr>
          <p:cNvPicPr>
            <a:picLocks noGrp="1" noChangeAspect="1" noChangeArrowheads="1"/>
          </p:cNvPicPr>
          <p:nvPr>
            <p:ph sz="half" idx="1"/>
          </p:nvPr>
        </p:nvPicPr>
        <p:blipFill rotWithShape="1">
          <a:blip r:embed="rId4">
            <a:extLst>
              <a:ext uri="{28A0092B-C50C-407E-A947-70E740481C1C}">
                <a14:useLocalDpi xmlns:a14="http://schemas.microsoft.com/office/drawing/2010/main" val="0"/>
              </a:ext>
            </a:extLst>
          </a:blip>
          <a:stretch/>
        </p:blipFill>
        <p:spPr bwMode="auto">
          <a:xfrm>
            <a:off x="457200" y="2130836"/>
            <a:ext cx="4038600" cy="3464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95536" y="5661248"/>
            <a:ext cx="480392" cy="360040"/>
          </a:xfrm>
          <a:prstGeom prst="rect">
            <a:avLst/>
          </a:prstGeom>
        </p:spPr>
        <p:txBody>
          <a:bodyPr vert="horz" wrap="square" lIns="91440" tIns="45720" rIns="91440" bIns="45720" rtlCol="0" anchor="ctr">
            <a:noAutofit/>
          </a:bodyPr>
          <a:lstStyle/>
          <a:p>
            <a:r>
              <a:rPr lang="en-GB" b="1" dirty="0" smtClean="0">
                <a:latin typeface="+mj-lt"/>
              </a:rPr>
              <a:t>[2]</a:t>
            </a:r>
          </a:p>
        </p:txBody>
      </p:sp>
      <p:pic>
        <p:nvPicPr>
          <p:cNvPr id="14" name="Picture 7" descr="The mystery of the schoolbag.">
            <a:hlinkClick r:id="rId5"/>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4648200" y="2130835"/>
            <a:ext cx="4038600" cy="346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316416" y="5643789"/>
            <a:ext cx="480392" cy="360040"/>
          </a:xfrm>
          <a:prstGeom prst="rect">
            <a:avLst/>
          </a:prstGeom>
        </p:spPr>
        <p:txBody>
          <a:bodyPr vert="horz" wrap="square" lIns="91440" tIns="45720" rIns="91440" bIns="45720" rtlCol="0" anchor="ctr">
            <a:noAutofit/>
          </a:bodyPr>
          <a:lstStyle/>
          <a:p>
            <a:r>
              <a:rPr lang="en-GB" b="1" dirty="0" smtClean="0">
                <a:latin typeface="+mj-lt"/>
              </a:rPr>
              <a:t>[3]</a:t>
            </a:r>
          </a:p>
        </p:txBody>
      </p:sp>
    </p:spTree>
    <p:custDataLst>
      <p:tags r:id="rId1"/>
    </p:custDataLst>
    <p:extLst>
      <p:ext uri="{BB962C8B-B14F-4D97-AF65-F5344CB8AC3E}">
        <p14:creationId xmlns:p14="http://schemas.microsoft.com/office/powerpoint/2010/main" val="285956496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n-GB" dirty="0"/>
              <a:t>Mystery Series – Sherlock Holmes </a:t>
            </a:r>
            <a:r>
              <a:rPr lang="el-GR" dirty="0"/>
              <a:t/>
            </a:r>
            <a:br>
              <a:rPr lang="el-GR" dirty="0"/>
            </a:br>
            <a:r>
              <a:rPr lang="en-GB" dirty="0"/>
              <a:t>(3rd Grade) </a:t>
            </a:r>
            <a:r>
              <a:rPr lang="en-GB" dirty="0" smtClean="0"/>
              <a:t>(2/2</a:t>
            </a:r>
            <a:r>
              <a:rPr lang="en-GB" dirty="0"/>
              <a:t>)</a:t>
            </a:r>
          </a:p>
        </p:txBody>
      </p:sp>
      <p:pic>
        <p:nvPicPr>
          <p:cNvPr id="8" name="Picture 3" descr="The Mystery of the lost guitar.">
            <a:hlinkClick r:id="rId3"/>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457200" y="2145586"/>
            <a:ext cx="4038600" cy="3435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95536" y="5661248"/>
            <a:ext cx="480392" cy="360040"/>
          </a:xfrm>
          <a:prstGeom prst="rect">
            <a:avLst/>
          </a:prstGeom>
        </p:spPr>
        <p:txBody>
          <a:bodyPr vert="horz" wrap="square" lIns="91440" tIns="45720" rIns="91440" bIns="45720" rtlCol="0" anchor="ctr">
            <a:noAutofit/>
          </a:bodyPr>
          <a:lstStyle/>
          <a:p>
            <a:r>
              <a:rPr lang="en-GB" b="1" dirty="0" smtClean="0">
                <a:latin typeface="+mj-lt"/>
              </a:rPr>
              <a:t>[4]</a:t>
            </a:r>
          </a:p>
        </p:txBody>
      </p:sp>
      <p:pic>
        <p:nvPicPr>
          <p:cNvPr id="9" name="Picture 4" descr="The mystery of the Emperor's lost suit.">
            <a:hlinkClick r:id="rId5"/>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4648200" y="2141072"/>
            <a:ext cx="4038600" cy="3444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316416" y="5661248"/>
            <a:ext cx="480392" cy="360040"/>
          </a:xfrm>
          <a:prstGeom prst="rect">
            <a:avLst/>
          </a:prstGeom>
        </p:spPr>
        <p:txBody>
          <a:bodyPr vert="horz" wrap="square" lIns="91440" tIns="45720" rIns="91440" bIns="45720" rtlCol="0" anchor="ctr">
            <a:noAutofit/>
          </a:bodyPr>
          <a:lstStyle/>
          <a:p>
            <a:r>
              <a:rPr lang="en-GB" b="1" dirty="0" smtClean="0">
                <a:latin typeface="+mj-lt"/>
              </a:rPr>
              <a:t>[5]</a:t>
            </a:r>
          </a:p>
        </p:txBody>
      </p:sp>
    </p:spTree>
    <p:custDataLst>
      <p:tags r:id="rId1"/>
    </p:custDataLst>
    <p:extLst>
      <p:ext uri="{BB962C8B-B14F-4D97-AF65-F5344CB8AC3E}">
        <p14:creationId xmlns:p14="http://schemas.microsoft.com/office/powerpoint/2010/main" val="272733729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Mystery series: Time </a:t>
            </a:r>
            <a:r>
              <a:rPr lang="en-GB" dirty="0" smtClean="0"/>
              <a:t>Capsule (1/2)</a:t>
            </a:r>
            <a:endParaRPr lang="en-GB" dirty="0"/>
          </a:p>
        </p:txBody>
      </p:sp>
      <p:pic>
        <p:nvPicPr>
          <p:cNvPr id="7" name="Picture 4" descr="Time capsule screenchot.">
            <a:hlinkClick r:id="rId3"/>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3032" t="6352" r="13213" b="9325"/>
          <a:stretch/>
        </p:blipFill>
        <p:spPr bwMode="auto">
          <a:xfrm>
            <a:off x="1504129" y="1557338"/>
            <a:ext cx="614844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23737" y="5723260"/>
            <a:ext cx="480392" cy="360040"/>
          </a:xfrm>
          <a:prstGeom prst="rect">
            <a:avLst/>
          </a:prstGeom>
        </p:spPr>
        <p:txBody>
          <a:bodyPr vert="horz" wrap="square" lIns="91440" tIns="45720" rIns="91440" bIns="45720" rtlCol="0" anchor="ctr">
            <a:noAutofit/>
          </a:bodyPr>
          <a:lstStyle/>
          <a:p>
            <a:r>
              <a:rPr lang="en-GB" b="1" dirty="0" smtClean="0">
                <a:latin typeface="+mj-lt"/>
              </a:rPr>
              <a:t>[6]</a:t>
            </a:r>
          </a:p>
        </p:txBody>
      </p:sp>
    </p:spTree>
    <p:custDataLst>
      <p:tags r:id="rId1"/>
    </p:custDataLst>
    <p:extLst>
      <p:ext uri="{BB962C8B-B14F-4D97-AF65-F5344CB8AC3E}">
        <p14:creationId xmlns:p14="http://schemas.microsoft.com/office/powerpoint/2010/main" val="330731160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Mystery series: Time </a:t>
            </a:r>
            <a:r>
              <a:rPr lang="en-GB" dirty="0" smtClean="0"/>
              <a:t>Capsule (2/2)</a:t>
            </a:r>
            <a:endParaRPr lang="en-GB" dirty="0"/>
          </a:p>
        </p:txBody>
      </p:sp>
      <p:pic>
        <p:nvPicPr>
          <p:cNvPr id="9" name="Picture 4" descr="Time capsule screenchot.">
            <a:hlinkClick r:id="rId3"/>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13479" t="4658" r="14347" b="9343"/>
          <a:stretch/>
        </p:blipFill>
        <p:spPr bwMode="auto">
          <a:xfrm>
            <a:off x="457200" y="2314452"/>
            <a:ext cx="4038600" cy="3097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Time capsule screenchot.">
            <a:hlinkClick r:id="rId3"/>
          </p:cNvPr>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l="13333" t="5302" r="13189" b="8691"/>
          <a:stretch/>
        </p:blipFill>
        <p:spPr bwMode="auto">
          <a:xfrm>
            <a:off x="4648200" y="2345643"/>
            <a:ext cx="4038600" cy="303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408004" y="5417425"/>
            <a:ext cx="480392" cy="360040"/>
          </a:xfrm>
          <a:prstGeom prst="rect">
            <a:avLst/>
          </a:prstGeom>
        </p:spPr>
        <p:txBody>
          <a:bodyPr vert="horz" wrap="square" lIns="91440" tIns="45720" rIns="91440" bIns="45720" rtlCol="0" anchor="ctr">
            <a:noAutofit/>
          </a:bodyPr>
          <a:lstStyle/>
          <a:p>
            <a:r>
              <a:rPr lang="en-GB" b="1" dirty="0" smtClean="0">
                <a:latin typeface="+mj-lt"/>
              </a:rPr>
              <a:t>[6]</a:t>
            </a:r>
          </a:p>
        </p:txBody>
      </p:sp>
    </p:spTree>
    <p:custDataLst>
      <p:tags r:id="rId1"/>
    </p:custDataLst>
    <p:extLst>
      <p:ext uri="{BB962C8B-B14F-4D97-AF65-F5344CB8AC3E}">
        <p14:creationId xmlns:p14="http://schemas.microsoft.com/office/powerpoint/2010/main" val="219464608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Lost series: Lost in the </a:t>
            </a:r>
            <a:r>
              <a:rPr lang="en-GB" dirty="0" smtClean="0"/>
              <a:t>Museum</a:t>
            </a:r>
            <a:endParaRPr lang="en-GB" dirty="0"/>
          </a:p>
        </p:txBody>
      </p:sp>
      <p:pic>
        <p:nvPicPr>
          <p:cNvPr id="5" name="Picture 7" descr="Lost in the Museum screenchot.">
            <a:hlinkClick r:id="rId3"/>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24641" t="2914" b="9155"/>
          <a:stretch/>
        </p:blipFill>
        <p:spPr bwMode="auto">
          <a:xfrm>
            <a:off x="457200" y="2343932"/>
            <a:ext cx="4038600" cy="303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Lost in the Museum screenshot.">
            <a:hlinkClick r:id="rId3"/>
          </p:cNvPr>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l="24620" t="2917" b="8416"/>
          <a:stretch/>
        </p:blipFill>
        <p:spPr bwMode="auto">
          <a:xfrm>
            <a:off x="4648200" y="2328222"/>
            <a:ext cx="4038600" cy="3069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331804" y="5517232"/>
            <a:ext cx="480392" cy="360040"/>
          </a:xfrm>
          <a:prstGeom prst="rect">
            <a:avLst/>
          </a:prstGeom>
        </p:spPr>
        <p:txBody>
          <a:bodyPr vert="horz" wrap="square" lIns="91440" tIns="45720" rIns="91440" bIns="45720" rtlCol="0" anchor="ctr">
            <a:noAutofit/>
          </a:bodyPr>
          <a:lstStyle/>
          <a:p>
            <a:r>
              <a:rPr lang="en-GB" b="1" dirty="0" smtClean="0">
                <a:latin typeface="+mj-lt"/>
              </a:rPr>
              <a:t>[7]</a:t>
            </a:r>
          </a:p>
        </p:txBody>
      </p:sp>
    </p:spTree>
    <p:custDataLst>
      <p:tags r:id="rId1"/>
    </p:custDataLst>
    <p:extLst>
      <p:ext uri="{BB962C8B-B14F-4D97-AF65-F5344CB8AC3E}">
        <p14:creationId xmlns:p14="http://schemas.microsoft.com/office/powerpoint/2010/main" val="280531096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GB" dirty="0" smtClean="0"/>
              <a:t>2. English </a:t>
            </a:r>
            <a:r>
              <a:rPr lang="en-GB" dirty="0"/>
              <a:t>Quests</a:t>
            </a:r>
          </a:p>
        </p:txBody>
      </p:sp>
      <p:sp>
        <p:nvSpPr>
          <p:cNvPr id="8" name="Θέση κειμένου 7"/>
          <p:cNvSpPr>
            <a:spLocks noGrp="1"/>
          </p:cNvSpPr>
          <p:nvPr>
            <p:ph type="body" idx="1"/>
          </p:nvPr>
        </p:nvSpPr>
        <p:spPr/>
        <p:txBody>
          <a:bodyPr/>
          <a:lstStyle/>
          <a:p>
            <a:endParaRPr lang="en-GB"/>
          </a:p>
        </p:txBody>
      </p:sp>
    </p:spTree>
    <p:extLst>
      <p:ext uri="{BB962C8B-B14F-4D97-AF65-F5344CB8AC3E}">
        <p14:creationId xmlns:p14="http://schemas.microsoft.com/office/powerpoint/2010/main" val="215832449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smtClean="0"/>
              <a:t>English Quests</a:t>
            </a:r>
            <a:endParaRPr lang="en-GB" dirty="0"/>
          </a:p>
        </p:txBody>
      </p:sp>
      <p:sp>
        <p:nvSpPr>
          <p:cNvPr id="3" name="Θέση περιεχομένου 2"/>
          <p:cNvSpPr>
            <a:spLocks noGrp="1"/>
          </p:cNvSpPr>
          <p:nvPr>
            <p:ph sz="half" idx="1"/>
          </p:nvPr>
        </p:nvSpPr>
        <p:spPr/>
        <p:txBody>
          <a:bodyPr/>
          <a:lstStyle/>
          <a:p>
            <a:pPr>
              <a:defRPr/>
            </a:pPr>
            <a:r>
              <a:rPr lang="en-GB" sz="2600" dirty="0" smtClean="0"/>
              <a:t>Use of textbooks’ project work to create applications in the logic of </a:t>
            </a:r>
            <a:r>
              <a:rPr lang="en-GB" sz="2600" dirty="0" err="1" smtClean="0"/>
              <a:t>Webquests</a:t>
            </a:r>
            <a:r>
              <a:rPr lang="en-GB" sz="2600" dirty="0" smtClean="0"/>
              <a:t>.</a:t>
            </a:r>
          </a:p>
          <a:p>
            <a:pPr>
              <a:defRPr/>
            </a:pPr>
            <a:r>
              <a:rPr lang="en-GB" sz="2600" dirty="0" smtClean="0"/>
              <a:t>Projects are changed into applications with the following structure: Introduction, Task, Process, Evaluation, Conclusion, Teachers' Page.</a:t>
            </a:r>
            <a:endParaRPr lang="en-GB" sz="2600" dirty="0"/>
          </a:p>
        </p:txBody>
      </p:sp>
      <p:graphicFrame>
        <p:nvGraphicFramePr>
          <p:cNvPr id="5" name="Θέση περιεχομένου 4" descr="Elements of an English Quest."/>
          <p:cNvGraphicFramePr>
            <a:graphicFrameLocks noGrp="1"/>
          </p:cNvGraphicFramePr>
          <p:nvPr>
            <p:ph sz="half" idx="2"/>
            <p:extLst>
              <p:ext uri="{D42A27DB-BD31-4B8C-83A1-F6EECF244321}">
                <p14:modId xmlns:p14="http://schemas.microsoft.com/office/powerpoint/2010/main" val="4294177280"/>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466127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English Quests for </a:t>
            </a:r>
            <a:r>
              <a:rPr lang="en-GB" dirty="0" smtClean="0"/>
              <a:t>Gymnasium (1/2)</a:t>
            </a:r>
            <a:endParaRPr lang="en-GB" dirty="0"/>
          </a:p>
        </p:txBody>
      </p:sp>
      <p:sp>
        <p:nvSpPr>
          <p:cNvPr id="3" name="Θέση περιεχομένου 2"/>
          <p:cNvSpPr>
            <a:spLocks noGrp="1"/>
          </p:cNvSpPr>
          <p:nvPr>
            <p:ph sz="half" idx="1"/>
          </p:nvPr>
        </p:nvSpPr>
        <p:spPr/>
        <p:txBody>
          <a:bodyPr/>
          <a:lstStyle/>
          <a:p>
            <a:pPr marL="0" indent="0">
              <a:buNone/>
            </a:pPr>
            <a:r>
              <a:rPr lang="en-GB" sz="2600" b="1" dirty="0" smtClean="0"/>
              <a:t>A Beginners:</a:t>
            </a:r>
          </a:p>
          <a:p>
            <a:pPr eaLnBrk="1" fontAlgn="auto" hangingPunct="1">
              <a:spcBef>
                <a:spcPts val="0"/>
              </a:spcBef>
              <a:spcAft>
                <a:spcPts val="0"/>
              </a:spcAft>
              <a:defRPr/>
            </a:pPr>
            <a:r>
              <a:rPr lang="en-GB" sz="2600" dirty="0" smtClean="0"/>
              <a:t>My </a:t>
            </a:r>
            <a:r>
              <a:rPr lang="en-GB" sz="2600" dirty="0" err="1" smtClean="0"/>
              <a:t>neibourhood</a:t>
            </a:r>
            <a:r>
              <a:rPr lang="en-GB" sz="2600" dirty="0" smtClean="0"/>
              <a:t>.</a:t>
            </a:r>
          </a:p>
          <a:p>
            <a:pPr eaLnBrk="1" fontAlgn="auto" hangingPunct="1">
              <a:spcBef>
                <a:spcPts val="0"/>
              </a:spcBef>
              <a:spcAft>
                <a:spcPts val="0"/>
              </a:spcAft>
              <a:defRPr/>
            </a:pPr>
            <a:r>
              <a:rPr lang="en-GB" sz="2600" dirty="0" smtClean="0"/>
              <a:t>Professions.</a:t>
            </a:r>
          </a:p>
          <a:p>
            <a:pPr eaLnBrk="1" fontAlgn="auto" hangingPunct="1">
              <a:spcBef>
                <a:spcPts val="0"/>
              </a:spcBef>
              <a:spcAft>
                <a:spcPts val="0"/>
              </a:spcAft>
              <a:defRPr/>
            </a:pPr>
            <a:r>
              <a:rPr lang="en-GB" sz="2600" dirty="0" smtClean="0"/>
              <a:t>Recycling leaflet.</a:t>
            </a:r>
          </a:p>
          <a:p>
            <a:pPr eaLnBrk="1" fontAlgn="auto" hangingPunct="1">
              <a:spcBef>
                <a:spcPts val="0"/>
              </a:spcBef>
              <a:spcAft>
                <a:spcPts val="0"/>
              </a:spcAft>
              <a:defRPr/>
            </a:pPr>
            <a:r>
              <a:rPr lang="en-GB" sz="2600" dirty="0" smtClean="0"/>
              <a:t>Zoo-guidebook.</a:t>
            </a:r>
          </a:p>
          <a:p>
            <a:pPr eaLnBrk="1" fontAlgn="auto" hangingPunct="1">
              <a:spcBef>
                <a:spcPts val="0"/>
              </a:spcBef>
              <a:spcAft>
                <a:spcPts val="0"/>
              </a:spcAft>
              <a:defRPr/>
            </a:pPr>
            <a:r>
              <a:rPr lang="en-GB" sz="2600" dirty="0" smtClean="0"/>
              <a:t>The story of a masterpiece.</a:t>
            </a:r>
          </a:p>
          <a:p>
            <a:pPr marL="0" indent="0" eaLnBrk="1" fontAlgn="auto" hangingPunct="1">
              <a:spcBef>
                <a:spcPts val="1200"/>
              </a:spcBef>
              <a:spcAft>
                <a:spcPts val="0"/>
              </a:spcAft>
              <a:buNone/>
              <a:defRPr/>
            </a:pPr>
            <a:r>
              <a:rPr lang="en-GB" sz="2600" b="1" dirty="0" smtClean="0"/>
              <a:t>A Advanced:</a:t>
            </a:r>
          </a:p>
          <a:p>
            <a:pPr eaLnBrk="1" fontAlgn="auto" hangingPunct="1">
              <a:spcBef>
                <a:spcPts val="0"/>
              </a:spcBef>
              <a:spcAft>
                <a:spcPts val="0"/>
              </a:spcAft>
              <a:defRPr/>
            </a:pPr>
            <a:r>
              <a:rPr lang="en-GB" sz="2600" dirty="0" smtClean="0"/>
              <a:t>Books for teenagers.</a:t>
            </a:r>
          </a:p>
          <a:p>
            <a:pPr eaLnBrk="1" fontAlgn="auto" hangingPunct="1">
              <a:spcBef>
                <a:spcPts val="0"/>
              </a:spcBef>
              <a:spcAft>
                <a:spcPts val="0"/>
              </a:spcAft>
              <a:defRPr/>
            </a:pPr>
            <a:r>
              <a:rPr lang="en-GB" sz="2600" dirty="0" smtClean="0"/>
              <a:t>Natural disasters.</a:t>
            </a:r>
          </a:p>
          <a:p>
            <a:pPr eaLnBrk="1" fontAlgn="auto" hangingPunct="1">
              <a:spcBef>
                <a:spcPts val="0"/>
              </a:spcBef>
              <a:spcAft>
                <a:spcPts val="0"/>
              </a:spcAft>
              <a:defRPr/>
            </a:pPr>
            <a:r>
              <a:rPr lang="en-GB" sz="2600" dirty="0" smtClean="0"/>
              <a:t>Treasure Hunt.</a:t>
            </a:r>
          </a:p>
          <a:p>
            <a:pPr eaLnBrk="1" fontAlgn="auto" hangingPunct="1">
              <a:spcBef>
                <a:spcPts val="0"/>
              </a:spcBef>
              <a:spcAft>
                <a:spcPts val="0"/>
              </a:spcAft>
              <a:defRPr/>
            </a:pPr>
            <a:endParaRPr lang="en-GB" sz="2600" dirty="0" smtClean="0"/>
          </a:p>
          <a:p>
            <a:pPr marL="0" indent="0">
              <a:buNone/>
            </a:pPr>
            <a:endParaRPr lang="en-GB" sz="2600" b="1" dirty="0" smtClean="0"/>
          </a:p>
          <a:p>
            <a:endParaRPr lang="en-GB" sz="2600" dirty="0"/>
          </a:p>
        </p:txBody>
      </p:sp>
      <p:sp>
        <p:nvSpPr>
          <p:cNvPr id="4" name="Θέση περιεχομένου 3"/>
          <p:cNvSpPr>
            <a:spLocks noGrp="1"/>
          </p:cNvSpPr>
          <p:nvPr>
            <p:ph sz="half" idx="2"/>
          </p:nvPr>
        </p:nvSpPr>
        <p:spPr/>
        <p:txBody>
          <a:bodyPr/>
          <a:lstStyle/>
          <a:p>
            <a:pPr marL="0" indent="0" eaLnBrk="1" fontAlgn="auto" hangingPunct="1">
              <a:spcBef>
                <a:spcPts val="0"/>
              </a:spcBef>
              <a:spcAft>
                <a:spcPts val="0"/>
              </a:spcAft>
              <a:buNone/>
              <a:defRPr/>
            </a:pPr>
            <a:r>
              <a:rPr lang="en-GB" sz="2600" b="1" dirty="0" smtClean="0"/>
              <a:t>B Beginners:</a:t>
            </a:r>
          </a:p>
          <a:p>
            <a:pPr eaLnBrk="1" fontAlgn="auto" hangingPunct="1">
              <a:spcBef>
                <a:spcPts val="0"/>
              </a:spcBef>
              <a:spcAft>
                <a:spcPts val="0"/>
              </a:spcAft>
              <a:defRPr/>
            </a:pPr>
            <a:r>
              <a:rPr lang="en-GB" sz="2600" dirty="0" smtClean="0"/>
              <a:t>The </a:t>
            </a:r>
            <a:r>
              <a:rPr lang="en-GB" sz="2600" dirty="0" err="1" smtClean="0"/>
              <a:t>Antikythera</a:t>
            </a:r>
            <a:r>
              <a:rPr lang="en-GB" sz="2600" dirty="0" smtClean="0"/>
              <a:t> Mechanism.</a:t>
            </a:r>
          </a:p>
          <a:p>
            <a:pPr eaLnBrk="1" fontAlgn="auto" hangingPunct="1">
              <a:spcBef>
                <a:spcPts val="0"/>
              </a:spcBef>
              <a:spcAft>
                <a:spcPts val="0"/>
              </a:spcAft>
              <a:defRPr/>
            </a:pPr>
            <a:r>
              <a:rPr lang="en-GB" sz="2600" dirty="0" smtClean="0"/>
              <a:t>Save the tribes.</a:t>
            </a:r>
          </a:p>
          <a:p>
            <a:pPr eaLnBrk="1" fontAlgn="auto" hangingPunct="1">
              <a:spcBef>
                <a:spcPts val="0"/>
              </a:spcBef>
              <a:spcAft>
                <a:spcPts val="0"/>
              </a:spcAft>
              <a:defRPr/>
            </a:pPr>
            <a:r>
              <a:rPr lang="en-GB" sz="2600" dirty="0" smtClean="0"/>
              <a:t>This was his life.</a:t>
            </a:r>
          </a:p>
          <a:p>
            <a:pPr eaLnBrk="1" fontAlgn="auto" hangingPunct="1">
              <a:spcBef>
                <a:spcPts val="0"/>
              </a:spcBef>
              <a:spcAft>
                <a:spcPts val="0"/>
              </a:spcAft>
              <a:defRPr/>
            </a:pPr>
            <a:r>
              <a:rPr lang="en-GB" sz="2600" dirty="0" smtClean="0"/>
              <a:t>Advertisements.</a:t>
            </a:r>
          </a:p>
          <a:p>
            <a:pPr eaLnBrk="1" fontAlgn="auto" hangingPunct="1">
              <a:spcBef>
                <a:spcPts val="0"/>
              </a:spcBef>
              <a:spcAft>
                <a:spcPts val="0"/>
              </a:spcAft>
              <a:defRPr/>
            </a:pPr>
            <a:r>
              <a:rPr lang="en-GB" sz="2600" dirty="0" smtClean="0"/>
              <a:t>Famous women.</a:t>
            </a:r>
          </a:p>
          <a:p>
            <a:pPr eaLnBrk="1" fontAlgn="auto" hangingPunct="1">
              <a:spcBef>
                <a:spcPts val="0"/>
              </a:spcBef>
              <a:spcAft>
                <a:spcPts val="0"/>
              </a:spcAft>
              <a:defRPr/>
            </a:pPr>
            <a:r>
              <a:rPr lang="en-GB" sz="2600" dirty="0" smtClean="0"/>
              <a:t>Environmental campaign.</a:t>
            </a:r>
          </a:p>
          <a:p>
            <a:pPr eaLnBrk="1" fontAlgn="auto" hangingPunct="1">
              <a:spcBef>
                <a:spcPts val="0"/>
              </a:spcBef>
              <a:spcAft>
                <a:spcPts val="0"/>
              </a:spcAft>
              <a:defRPr/>
            </a:pPr>
            <a:r>
              <a:rPr lang="en-GB" sz="2600" dirty="0" smtClean="0"/>
              <a:t>Bikes for the world.</a:t>
            </a:r>
          </a:p>
          <a:p>
            <a:pPr marL="0" indent="0">
              <a:buNone/>
            </a:pPr>
            <a:endParaRPr lang="en-GB" sz="2600" dirty="0"/>
          </a:p>
        </p:txBody>
      </p:sp>
    </p:spTree>
    <p:extLst>
      <p:ext uri="{BB962C8B-B14F-4D97-AF65-F5344CB8AC3E}">
        <p14:creationId xmlns:p14="http://schemas.microsoft.com/office/powerpoint/2010/main" val="229183776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English Quests for </a:t>
            </a:r>
            <a:r>
              <a:rPr lang="en-GB" dirty="0" smtClean="0"/>
              <a:t>Gymnasium (2/2)</a:t>
            </a:r>
            <a:endParaRPr lang="en-GB" dirty="0"/>
          </a:p>
        </p:txBody>
      </p:sp>
      <p:sp>
        <p:nvSpPr>
          <p:cNvPr id="3" name="Θέση περιεχομένου 2"/>
          <p:cNvSpPr>
            <a:spLocks noGrp="1"/>
          </p:cNvSpPr>
          <p:nvPr>
            <p:ph sz="half" idx="1"/>
          </p:nvPr>
        </p:nvSpPr>
        <p:spPr/>
        <p:txBody>
          <a:bodyPr/>
          <a:lstStyle/>
          <a:p>
            <a:pPr marL="0" indent="0" eaLnBrk="1" fontAlgn="auto" hangingPunct="1">
              <a:spcBef>
                <a:spcPts val="0"/>
              </a:spcBef>
              <a:spcAft>
                <a:spcPts val="0"/>
              </a:spcAft>
              <a:buNone/>
              <a:defRPr/>
            </a:pPr>
            <a:r>
              <a:rPr lang="en-GB" b="1" dirty="0" smtClean="0"/>
              <a:t>B Advanced:</a:t>
            </a:r>
          </a:p>
          <a:p>
            <a:pPr eaLnBrk="1" fontAlgn="auto" hangingPunct="1">
              <a:spcBef>
                <a:spcPts val="0"/>
              </a:spcBef>
              <a:spcAft>
                <a:spcPts val="0"/>
              </a:spcAft>
              <a:defRPr/>
            </a:pPr>
            <a:r>
              <a:rPr lang="en-GB" dirty="0" smtClean="0"/>
              <a:t>Stage it.</a:t>
            </a:r>
          </a:p>
          <a:p>
            <a:pPr eaLnBrk="1" fontAlgn="auto" hangingPunct="1">
              <a:spcBef>
                <a:spcPts val="0"/>
              </a:spcBef>
              <a:spcAft>
                <a:spcPts val="0"/>
              </a:spcAft>
              <a:defRPr/>
            </a:pPr>
            <a:r>
              <a:rPr lang="en-GB" dirty="0" smtClean="0"/>
              <a:t>Nature.</a:t>
            </a:r>
          </a:p>
          <a:p>
            <a:pPr eaLnBrk="1" fontAlgn="auto" hangingPunct="1">
              <a:spcBef>
                <a:spcPts val="0"/>
              </a:spcBef>
              <a:spcAft>
                <a:spcPts val="0"/>
              </a:spcAft>
              <a:defRPr/>
            </a:pPr>
            <a:r>
              <a:rPr lang="en-GB" dirty="0" smtClean="0"/>
              <a:t>Greener school.</a:t>
            </a:r>
          </a:p>
          <a:p>
            <a:pPr eaLnBrk="1" fontAlgn="auto" hangingPunct="1">
              <a:spcBef>
                <a:spcPts val="0"/>
              </a:spcBef>
              <a:spcAft>
                <a:spcPts val="0"/>
              </a:spcAft>
              <a:defRPr/>
            </a:pPr>
            <a:r>
              <a:rPr lang="en-GB" dirty="0" smtClean="0"/>
              <a:t>eTwinning project.</a:t>
            </a:r>
          </a:p>
          <a:p>
            <a:pPr eaLnBrk="1" fontAlgn="auto" hangingPunct="1">
              <a:spcBef>
                <a:spcPts val="0"/>
              </a:spcBef>
              <a:spcAft>
                <a:spcPts val="0"/>
              </a:spcAft>
              <a:defRPr/>
            </a:pPr>
            <a:r>
              <a:rPr lang="en-GB" dirty="0" smtClean="0"/>
              <a:t>Multicultural fair.</a:t>
            </a:r>
          </a:p>
          <a:p>
            <a:pPr eaLnBrk="1" fontAlgn="auto" hangingPunct="1">
              <a:spcBef>
                <a:spcPts val="0"/>
              </a:spcBef>
              <a:spcAft>
                <a:spcPts val="0"/>
              </a:spcAft>
              <a:defRPr/>
            </a:pPr>
            <a:r>
              <a:rPr lang="en-GB" dirty="0" smtClean="0"/>
              <a:t>More about sports.</a:t>
            </a:r>
          </a:p>
          <a:p>
            <a:endParaRPr lang="en-GB" dirty="0"/>
          </a:p>
        </p:txBody>
      </p:sp>
      <p:sp>
        <p:nvSpPr>
          <p:cNvPr id="4" name="Θέση περιεχομένου 3"/>
          <p:cNvSpPr>
            <a:spLocks noGrp="1"/>
          </p:cNvSpPr>
          <p:nvPr>
            <p:ph sz="half" idx="2"/>
          </p:nvPr>
        </p:nvSpPr>
        <p:spPr/>
        <p:txBody>
          <a:bodyPr/>
          <a:lstStyle/>
          <a:p>
            <a:pPr marL="0" indent="0" eaLnBrk="1" fontAlgn="auto" hangingPunct="1">
              <a:spcBef>
                <a:spcPts val="0"/>
              </a:spcBef>
              <a:spcAft>
                <a:spcPts val="0"/>
              </a:spcAft>
              <a:buNone/>
              <a:defRPr/>
            </a:pPr>
            <a:r>
              <a:rPr lang="en-GB" b="1" dirty="0" smtClean="0"/>
              <a:t>C Gymnasium:</a:t>
            </a:r>
          </a:p>
          <a:p>
            <a:pPr eaLnBrk="1" fontAlgn="auto" hangingPunct="1">
              <a:spcBef>
                <a:spcPts val="0"/>
              </a:spcBef>
              <a:spcAft>
                <a:spcPts val="0"/>
              </a:spcAft>
              <a:defRPr/>
            </a:pPr>
            <a:r>
              <a:rPr lang="en-GB" dirty="0" smtClean="0"/>
              <a:t>Catastrophes.</a:t>
            </a:r>
          </a:p>
          <a:p>
            <a:pPr eaLnBrk="1" fontAlgn="auto" hangingPunct="1">
              <a:spcBef>
                <a:spcPts val="0"/>
              </a:spcBef>
              <a:spcAft>
                <a:spcPts val="0"/>
              </a:spcAft>
              <a:defRPr/>
            </a:pPr>
            <a:r>
              <a:rPr lang="en-GB" dirty="0" smtClean="0"/>
              <a:t>Produce your show.</a:t>
            </a:r>
          </a:p>
          <a:p>
            <a:pPr eaLnBrk="1" fontAlgn="auto" hangingPunct="1">
              <a:spcBef>
                <a:spcPts val="0"/>
              </a:spcBef>
              <a:spcAft>
                <a:spcPts val="0"/>
              </a:spcAft>
              <a:defRPr/>
            </a:pPr>
            <a:r>
              <a:rPr lang="en-GB" dirty="0" smtClean="0"/>
              <a:t>Amusement Park.</a:t>
            </a:r>
          </a:p>
          <a:p>
            <a:pPr eaLnBrk="1" fontAlgn="auto" hangingPunct="1">
              <a:spcBef>
                <a:spcPts val="0"/>
              </a:spcBef>
              <a:spcAft>
                <a:spcPts val="0"/>
              </a:spcAft>
              <a:defRPr/>
            </a:pPr>
            <a:r>
              <a:rPr lang="en-GB" dirty="0" smtClean="0"/>
              <a:t>Media habits.</a:t>
            </a:r>
          </a:p>
          <a:p>
            <a:pPr eaLnBrk="1" fontAlgn="auto" hangingPunct="1">
              <a:spcBef>
                <a:spcPts val="0"/>
              </a:spcBef>
              <a:spcAft>
                <a:spcPts val="0"/>
              </a:spcAft>
              <a:defRPr/>
            </a:pPr>
            <a:r>
              <a:rPr lang="en-GB" dirty="0" smtClean="0"/>
              <a:t>Tourist destination.</a:t>
            </a:r>
          </a:p>
          <a:p>
            <a:pPr eaLnBrk="1" fontAlgn="auto" hangingPunct="1">
              <a:spcBef>
                <a:spcPts val="0"/>
              </a:spcBef>
              <a:spcAft>
                <a:spcPts val="0"/>
              </a:spcAft>
              <a:defRPr/>
            </a:pPr>
            <a:r>
              <a:rPr lang="en-GB" dirty="0" smtClean="0"/>
              <a:t>Easter celebration.</a:t>
            </a:r>
          </a:p>
          <a:p>
            <a:pPr eaLnBrk="1" fontAlgn="auto" hangingPunct="1">
              <a:spcBef>
                <a:spcPts val="0"/>
              </a:spcBef>
              <a:spcAft>
                <a:spcPts val="0"/>
              </a:spcAft>
              <a:defRPr/>
            </a:pPr>
            <a:r>
              <a:rPr lang="en-GB" dirty="0" smtClean="0"/>
              <a:t>Visualizing colour.</a:t>
            </a:r>
          </a:p>
          <a:p>
            <a:pPr eaLnBrk="1" fontAlgn="auto" hangingPunct="1">
              <a:spcBef>
                <a:spcPts val="0"/>
              </a:spcBef>
              <a:spcAft>
                <a:spcPts val="0"/>
              </a:spcAft>
              <a:defRPr/>
            </a:pPr>
            <a:r>
              <a:rPr lang="en-GB" dirty="0" smtClean="0"/>
              <a:t>Food pyramid.</a:t>
            </a:r>
          </a:p>
          <a:p>
            <a:pPr eaLnBrk="1" fontAlgn="auto" hangingPunct="1">
              <a:spcBef>
                <a:spcPts val="0"/>
              </a:spcBef>
              <a:spcAft>
                <a:spcPts val="0"/>
              </a:spcAft>
              <a:defRPr/>
            </a:pPr>
            <a:r>
              <a:rPr lang="en-GB" dirty="0" smtClean="0"/>
              <a:t>Electricity bills.</a:t>
            </a:r>
          </a:p>
        </p:txBody>
      </p:sp>
    </p:spTree>
    <p:extLst>
      <p:ext uri="{BB962C8B-B14F-4D97-AF65-F5344CB8AC3E}">
        <p14:creationId xmlns:p14="http://schemas.microsoft.com/office/powerpoint/2010/main" val="360664070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GB" dirty="0"/>
              <a:t>English </a:t>
            </a:r>
            <a:r>
              <a:rPr lang="en-GB" dirty="0" smtClean="0"/>
              <a:t>Quest Example</a:t>
            </a:r>
            <a:endParaRPr lang="en-GB" dirty="0"/>
          </a:p>
        </p:txBody>
      </p:sp>
      <p:pic>
        <p:nvPicPr>
          <p:cNvPr id="10" name="Picture 4" descr="Page from the textbook."/>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1844824"/>
            <a:ext cx="3682752" cy="310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23528" y="5059356"/>
            <a:ext cx="480392" cy="360040"/>
          </a:xfrm>
          <a:prstGeom prst="rect">
            <a:avLst/>
          </a:prstGeom>
        </p:spPr>
        <p:txBody>
          <a:bodyPr vert="horz" wrap="square" lIns="91440" tIns="45720" rIns="91440" bIns="45720" rtlCol="0" anchor="ctr">
            <a:noAutofit/>
          </a:bodyPr>
          <a:lstStyle/>
          <a:p>
            <a:r>
              <a:rPr lang="en-GB" b="1" dirty="0" smtClean="0">
                <a:latin typeface="+mj-lt"/>
              </a:rPr>
              <a:t>[8]</a:t>
            </a:r>
          </a:p>
        </p:txBody>
      </p:sp>
      <p:pic>
        <p:nvPicPr>
          <p:cNvPr id="11" name="Picture 4" descr="Webquest - Amusement Park.">
            <a:hlinkClick r:id="rId4" action="ppaction://hlinkfile"/>
          </p:cNvPr>
          <p:cNvPicPr>
            <a:picLocks noGrp="1" noChangeAspect="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432456" y="1844823"/>
            <a:ext cx="4262619" cy="310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14683" y="5043168"/>
            <a:ext cx="480392" cy="360040"/>
          </a:xfrm>
          <a:prstGeom prst="rect">
            <a:avLst/>
          </a:prstGeom>
        </p:spPr>
        <p:txBody>
          <a:bodyPr vert="horz" wrap="square" lIns="91440" tIns="45720" rIns="91440" bIns="45720" rtlCol="0" anchor="ctr">
            <a:noAutofit/>
          </a:bodyPr>
          <a:lstStyle/>
          <a:p>
            <a:r>
              <a:rPr lang="en-GB" b="1" dirty="0" smtClean="0">
                <a:latin typeface="+mj-lt"/>
              </a:rPr>
              <a:t>[9]</a:t>
            </a:r>
          </a:p>
        </p:txBody>
      </p:sp>
    </p:spTree>
    <p:custDataLst>
      <p:tags r:id="rId1"/>
    </p:custDataLst>
    <p:extLst>
      <p:ext uri="{BB962C8B-B14F-4D97-AF65-F5344CB8AC3E}">
        <p14:creationId xmlns:p14="http://schemas.microsoft.com/office/powerpoint/2010/main" val="31667076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Exploratory Materials</a:t>
            </a:r>
          </a:p>
        </p:txBody>
      </p:sp>
      <p:pic>
        <p:nvPicPr>
          <p:cNvPr id="6" name="Θέση περιεχομένου 5" descr="Exploratory materilas help learners make discoveries about language: Mystery/Lost Series (scenario based), Webquests, Writing apps.&#10;"/>
          <p:cNvPicPr>
            <a:picLocks noGrp="1" noChangeAspect="1"/>
          </p:cNvPicPr>
          <p:nvPr>
            <p:ph idx="1"/>
          </p:nvPr>
        </p:nvPicPr>
        <p:blipFill rotWithShape="1">
          <a:blip r:embed="rId2"/>
          <a:srcRect t="-1" b="10944"/>
          <a:stretch/>
        </p:blipFill>
        <p:spPr>
          <a:xfrm>
            <a:off x="1223967" y="1557338"/>
            <a:ext cx="6696066" cy="4472460"/>
          </a:xfrm>
          <a:prstGeom prst="rect">
            <a:avLst/>
          </a:prstGeom>
        </p:spPr>
      </p:pic>
    </p:spTree>
    <p:extLst>
      <p:ext uri="{BB962C8B-B14F-4D97-AF65-F5344CB8AC3E}">
        <p14:creationId xmlns:p14="http://schemas.microsoft.com/office/powerpoint/2010/main" val="283513371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dirty="0" smtClean="0"/>
              <a:t>English Quests Themes </a:t>
            </a:r>
            <a:r>
              <a:rPr lang="en-GB" dirty="0"/>
              <a:t>(4th grade</a:t>
            </a:r>
            <a:r>
              <a:rPr lang="en-GB" dirty="0" smtClean="0"/>
              <a:t>)</a:t>
            </a:r>
            <a:endParaRPr lang="en-GB" dirty="0"/>
          </a:p>
        </p:txBody>
      </p:sp>
      <p:sp>
        <p:nvSpPr>
          <p:cNvPr id="5" name="Θέση περιεχομένου 4"/>
          <p:cNvSpPr>
            <a:spLocks noGrp="1"/>
          </p:cNvSpPr>
          <p:nvPr>
            <p:ph sz="half" idx="1"/>
          </p:nvPr>
        </p:nvSpPr>
        <p:spPr/>
        <p:txBody>
          <a:bodyPr/>
          <a:lstStyle/>
          <a:p>
            <a:pPr eaLnBrk="1" fontAlgn="auto" hangingPunct="1">
              <a:spcAft>
                <a:spcPts val="0"/>
              </a:spcAft>
              <a:defRPr/>
            </a:pPr>
            <a:r>
              <a:rPr lang="en-GB" dirty="0" smtClean="0"/>
              <a:t>This is my school,</a:t>
            </a:r>
          </a:p>
          <a:p>
            <a:pPr eaLnBrk="1" fontAlgn="auto" hangingPunct="1">
              <a:spcAft>
                <a:spcPts val="0"/>
              </a:spcAft>
              <a:defRPr/>
            </a:pPr>
            <a:r>
              <a:rPr lang="en-GB" dirty="0" smtClean="0"/>
              <a:t>The Olympic Games,</a:t>
            </a:r>
          </a:p>
          <a:p>
            <a:pPr eaLnBrk="1" fontAlgn="auto" hangingPunct="1">
              <a:spcAft>
                <a:spcPts val="0"/>
              </a:spcAft>
              <a:defRPr/>
            </a:pPr>
            <a:r>
              <a:rPr lang="en-GB" dirty="0" smtClean="0"/>
              <a:t>Let us talk about Greece,</a:t>
            </a:r>
          </a:p>
          <a:p>
            <a:pPr eaLnBrk="1" fontAlgn="auto" hangingPunct="1">
              <a:spcAft>
                <a:spcPts val="0"/>
              </a:spcAft>
              <a:defRPr/>
            </a:pPr>
            <a:r>
              <a:rPr lang="en-GB" dirty="0" smtClean="0"/>
              <a:t>Weather around the ,world</a:t>
            </a:r>
          </a:p>
          <a:p>
            <a:pPr eaLnBrk="1" fontAlgn="auto" hangingPunct="1">
              <a:spcAft>
                <a:spcPts val="0"/>
              </a:spcAft>
              <a:defRPr/>
            </a:pPr>
            <a:r>
              <a:rPr lang="en-GB" dirty="0" smtClean="0"/>
              <a:t>Customs around the world,</a:t>
            </a:r>
          </a:p>
          <a:p>
            <a:pPr eaLnBrk="1" fontAlgn="auto" hangingPunct="1">
              <a:spcAft>
                <a:spcPts val="0"/>
              </a:spcAft>
              <a:defRPr/>
            </a:pPr>
            <a:r>
              <a:rPr lang="en-GB" dirty="0" smtClean="0"/>
              <a:t>Habits and customs,</a:t>
            </a:r>
            <a:endParaRPr lang="en-GB" dirty="0"/>
          </a:p>
        </p:txBody>
      </p:sp>
      <p:sp>
        <p:nvSpPr>
          <p:cNvPr id="6" name="Θέση περιεχομένου 5"/>
          <p:cNvSpPr>
            <a:spLocks noGrp="1"/>
          </p:cNvSpPr>
          <p:nvPr>
            <p:ph sz="half" idx="2"/>
          </p:nvPr>
        </p:nvSpPr>
        <p:spPr/>
        <p:txBody>
          <a:bodyPr/>
          <a:lstStyle/>
          <a:p>
            <a:pPr eaLnBrk="1" fontAlgn="auto" hangingPunct="1">
              <a:spcAft>
                <a:spcPts val="0"/>
              </a:spcAft>
              <a:defRPr/>
            </a:pPr>
            <a:r>
              <a:rPr lang="en-GB" dirty="0" smtClean="0"/>
              <a:t>Animals in danger,</a:t>
            </a:r>
          </a:p>
          <a:p>
            <a:pPr eaLnBrk="1" fontAlgn="auto" hangingPunct="1">
              <a:spcAft>
                <a:spcPts val="0"/>
              </a:spcAft>
              <a:defRPr/>
            </a:pPr>
            <a:r>
              <a:rPr lang="en-GB" dirty="0" smtClean="0"/>
              <a:t>Tell me about your job,</a:t>
            </a:r>
          </a:p>
          <a:p>
            <a:pPr eaLnBrk="1" fontAlgn="auto" hangingPunct="1">
              <a:spcAft>
                <a:spcPts val="0"/>
              </a:spcAft>
              <a:defRPr/>
            </a:pPr>
            <a:r>
              <a:rPr lang="en-GB" dirty="0" smtClean="0"/>
              <a:t>Walking in the street,</a:t>
            </a:r>
          </a:p>
          <a:p>
            <a:pPr eaLnBrk="1" fontAlgn="auto" hangingPunct="1">
              <a:spcAft>
                <a:spcPts val="0"/>
              </a:spcAft>
              <a:defRPr/>
            </a:pPr>
            <a:r>
              <a:rPr lang="en-GB" dirty="0" smtClean="0"/>
              <a:t>Recipes from around the world,</a:t>
            </a:r>
          </a:p>
          <a:p>
            <a:pPr eaLnBrk="1" fontAlgn="auto" hangingPunct="1">
              <a:spcAft>
                <a:spcPts val="0"/>
              </a:spcAft>
              <a:defRPr/>
            </a:pPr>
            <a:r>
              <a:rPr lang="en-GB" dirty="0" smtClean="0"/>
              <a:t>Your yearbook.</a:t>
            </a:r>
          </a:p>
          <a:p>
            <a:endParaRPr lang="en-GB" dirty="0"/>
          </a:p>
        </p:txBody>
      </p:sp>
    </p:spTree>
    <p:extLst>
      <p:ext uri="{BB962C8B-B14F-4D97-AF65-F5344CB8AC3E}">
        <p14:creationId xmlns:p14="http://schemas.microsoft.com/office/powerpoint/2010/main" val="346324763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English Quest: Animals in Danger (1/2)</a:t>
            </a:r>
          </a:p>
        </p:txBody>
      </p:sp>
      <p:pic>
        <p:nvPicPr>
          <p:cNvPr id="8" name="Picture 3" descr="Webquest - Animals in danger">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45567" y="1570100"/>
            <a:ext cx="7852866" cy="429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39552" y="5864517"/>
            <a:ext cx="576064" cy="360040"/>
          </a:xfrm>
          <a:prstGeom prst="rect">
            <a:avLst/>
          </a:prstGeom>
        </p:spPr>
        <p:txBody>
          <a:bodyPr vert="horz" wrap="square" lIns="91440" tIns="45720" rIns="91440" bIns="45720" rtlCol="0" anchor="ctr">
            <a:noAutofit/>
          </a:bodyPr>
          <a:lstStyle/>
          <a:p>
            <a:r>
              <a:rPr lang="en-GB" b="1" dirty="0" smtClean="0">
                <a:latin typeface="+mj-lt"/>
              </a:rPr>
              <a:t>[10]</a:t>
            </a:r>
          </a:p>
        </p:txBody>
      </p:sp>
    </p:spTree>
    <p:custDataLst>
      <p:tags r:id="rId1"/>
    </p:custDataLst>
    <p:extLst>
      <p:ext uri="{BB962C8B-B14F-4D97-AF65-F5344CB8AC3E}">
        <p14:creationId xmlns:p14="http://schemas.microsoft.com/office/powerpoint/2010/main" val="33630387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GB" dirty="0"/>
              <a:t>English Quest: Animals in </a:t>
            </a:r>
            <a:r>
              <a:rPr lang="en-GB" dirty="0" smtClean="0"/>
              <a:t>Danger (2/2)</a:t>
            </a:r>
            <a:endParaRPr lang="en-GB" dirty="0"/>
          </a:p>
        </p:txBody>
      </p:sp>
      <p:pic>
        <p:nvPicPr>
          <p:cNvPr id="10" name="Θέση περιεχομένου 9" descr="Webquest - Animals in danger Screenshots.">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72338" y="1567652"/>
            <a:ext cx="8212024" cy="4505334"/>
          </a:xfrm>
        </p:spPr>
      </p:pic>
      <p:sp>
        <p:nvSpPr>
          <p:cNvPr id="11" name="TextBox 10"/>
          <p:cNvSpPr txBox="1"/>
          <p:nvPr/>
        </p:nvSpPr>
        <p:spPr>
          <a:xfrm>
            <a:off x="6588224" y="5721413"/>
            <a:ext cx="576064" cy="360040"/>
          </a:xfrm>
          <a:prstGeom prst="rect">
            <a:avLst/>
          </a:prstGeom>
        </p:spPr>
        <p:txBody>
          <a:bodyPr vert="horz" wrap="square" lIns="91440" tIns="45720" rIns="91440" bIns="45720" rtlCol="0" anchor="ctr">
            <a:noAutofit/>
          </a:bodyPr>
          <a:lstStyle/>
          <a:p>
            <a:r>
              <a:rPr lang="en-GB" b="1" dirty="0" smtClean="0">
                <a:latin typeface="+mj-lt"/>
              </a:rPr>
              <a:t>[10]</a:t>
            </a:r>
          </a:p>
        </p:txBody>
      </p:sp>
    </p:spTree>
    <p:custDataLst>
      <p:tags r:id="rId1"/>
    </p:custDataLst>
    <p:extLst>
      <p:ext uri="{BB962C8B-B14F-4D97-AF65-F5344CB8AC3E}">
        <p14:creationId xmlns:p14="http://schemas.microsoft.com/office/powerpoint/2010/main" val="328348253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dirty="0" smtClean="0"/>
              <a:t>3. Writing </a:t>
            </a:r>
            <a:r>
              <a:rPr lang="en-GB" dirty="0"/>
              <a:t>apps</a:t>
            </a:r>
          </a:p>
        </p:txBody>
      </p:sp>
      <p:sp>
        <p:nvSpPr>
          <p:cNvPr id="5" name="Θέση κειμένου 4"/>
          <p:cNvSpPr>
            <a:spLocks noGrp="1"/>
          </p:cNvSpPr>
          <p:nvPr>
            <p:ph type="body" idx="1"/>
          </p:nvPr>
        </p:nvSpPr>
        <p:spPr/>
        <p:txBody>
          <a:bodyPr/>
          <a:lstStyle/>
          <a:p>
            <a:endParaRPr lang="en-GB"/>
          </a:p>
        </p:txBody>
      </p:sp>
    </p:spTree>
    <p:extLst>
      <p:ext uri="{BB962C8B-B14F-4D97-AF65-F5344CB8AC3E}">
        <p14:creationId xmlns:p14="http://schemas.microsoft.com/office/powerpoint/2010/main" val="48971558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GB" dirty="0"/>
              <a:t>Structure of writing apps</a:t>
            </a:r>
          </a:p>
        </p:txBody>
      </p:sp>
      <p:sp>
        <p:nvSpPr>
          <p:cNvPr id="4" name="TextBox 3"/>
          <p:cNvSpPr txBox="1"/>
          <p:nvPr/>
        </p:nvSpPr>
        <p:spPr>
          <a:xfrm>
            <a:off x="8398768" y="5750065"/>
            <a:ext cx="576064" cy="360040"/>
          </a:xfrm>
          <a:prstGeom prst="rect">
            <a:avLst/>
          </a:prstGeom>
        </p:spPr>
        <p:txBody>
          <a:bodyPr vert="horz" wrap="square" lIns="91440" tIns="45720" rIns="91440" bIns="45720" rtlCol="0" anchor="ctr">
            <a:noAutofit/>
          </a:bodyPr>
          <a:lstStyle/>
          <a:p>
            <a:r>
              <a:rPr lang="en-GB" b="1" dirty="0" smtClean="0">
                <a:latin typeface="+mj-lt"/>
              </a:rPr>
              <a:t>[11]</a:t>
            </a:r>
          </a:p>
        </p:txBody>
      </p:sp>
      <p:pic>
        <p:nvPicPr>
          <p:cNvPr id="3" name="Θέση περιεχομένου 2" descr="Writing application - Learn how to write a mediation task">
            <a:hlinkClick r:id="rId3"/>
          </p:cNvPr>
          <p:cNvPicPr>
            <a:picLocks noGrp="1" noChangeAspect="1"/>
          </p:cNvPicPr>
          <p:nvPr>
            <p:ph idx="1"/>
          </p:nvPr>
        </p:nvPicPr>
        <p:blipFill>
          <a:blip r:embed="rId4"/>
          <a:stretch>
            <a:fillRect/>
          </a:stretch>
        </p:blipFill>
        <p:spPr>
          <a:xfrm>
            <a:off x="818707" y="1557338"/>
            <a:ext cx="7519285" cy="4525962"/>
          </a:xfrm>
          <a:prstGeom prst="rect">
            <a:avLst/>
          </a:prstGeom>
        </p:spPr>
      </p:pic>
    </p:spTree>
    <p:custDataLst>
      <p:tags r:id="rId1"/>
    </p:custDataLst>
    <p:extLst>
      <p:ext uri="{BB962C8B-B14F-4D97-AF65-F5344CB8AC3E}">
        <p14:creationId xmlns:p14="http://schemas.microsoft.com/office/powerpoint/2010/main" val="98625889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S</a:t>
            </a:r>
            <a:r>
              <a:rPr lang="en-GB" dirty="0" smtClean="0"/>
              <a:t>tructure </a:t>
            </a:r>
            <a:r>
              <a:rPr lang="en-GB" dirty="0"/>
              <a:t>of writing </a:t>
            </a:r>
            <a:r>
              <a:rPr lang="en-GB" dirty="0" smtClean="0"/>
              <a:t>apps: Introduction</a:t>
            </a:r>
            <a:endParaRPr lang="en-GB" dirty="0"/>
          </a:p>
        </p:txBody>
      </p:sp>
      <p:sp>
        <p:nvSpPr>
          <p:cNvPr id="5" name="Θέση κειμένου 4"/>
          <p:cNvSpPr>
            <a:spLocks noGrp="1"/>
          </p:cNvSpPr>
          <p:nvPr>
            <p:ph type="body" sz="half" idx="2"/>
          </p:nvPr>
        </p:nvSpPr>
        <p:spPr>
          <a:xfrm>
            <a:off x="1547664" y="5373216"/>
            <a:ext cx="5731024" cy="720080"/>
          </a:xfrm>
        </p:spPr>
        <p:txBody>
          <a:bodyPr/>
          <a:lstStyle/>
          <a:p>
            <a:r>
              <a:rPr lang="en-GB" altLang="en-US" b="1" dirty="0" smtClean="0"/>
              <a:t>S</a:t>
            </a:r>
            <a:r>
              <a:rPr lang="en-GB" altLang="en-US" dirty="0" smtClean="0"/>
              <a:t>tudents are introduced to the genre they are asked to produce and the general theme.</a:t>
            </a:r>
          </a:p>
          <a:p>
            <a:endParaRPr lang="en-GB" dirty="0"/>
          </a:p>
        </p:txBody>
      </p:sp>
      <p:pic>
        <p:nvPicPr>
          <p:cNvPr id="6" name="Picture 2" descr="Writing application - Learn how to write a mediation task:">
            <a:hlinkClick r:id="rId3"/>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408" r="-465"/>
          <a:stretch/>
        </p:blipFill>
        <p:spPr bwMode="auto">
          <a:xfrm>
            <a:off x="1475656" y="1556792"/>
            <a:ext cx="6120680"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596336" y="4887499"/>
            <a:ext cx="576064" cy="360040"/>
          </a:xfrm>
          <a:prstGeom prst="rect">
            <a:avLst/>
          </a:prstGeom>
        </p:spPr>
        <p:txBody>
          <a:bodyPr vert="horz" wrap="square" lIns="91440" tIns="45720" rIns="91440" bIns="45720" rtlCol="0" anchor="ctr">
            <a:noAutofit/>
          </a:bodyPr>
          <a:lstStyle/>
          <a:p>
            <a:r>
              <a:rPr lang="en-GB" b="1" dirty="0" smtClean="0">
                <a:latin typeface="+mj-lt"/>
              </a:rPr>
              <a:t>[11]</a:t>
            </a:r>
          </a:p>
        </p:txBody>
      </p:sp>
    </p:spTree>
    <p:custDataLst>
      <p:tags r:id="rId1"/>
    </p:custDataLst>
    <p:extLst>
      <p:ext uri="{BB962C8B-B14F-4D97-AF65-F5344CB8AC3E}">
        <p14:creationId xmlns:p14="http://schemas.microsoft.com/office/powerpoint/2010/main" val="133072851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GB" dirty="0"/>
              <a:t>Structure of writing apps: Writing task </a:t>
            </a:r>
            <a:r>
              <a:rPr lang="en-GB" dirty="0" smtClean="0"/>
              <a:t>(1/2</a:t>
            </a:r>
            <a:r>
              <a:rPr lang="en-GB" dirty="0"/>
              <a:t>)</a:t>
            </a:r>
          </a:p>
        </p:txBody>
      </p:sp>
      <p:sp>
        <p:nvSpPr>
          <p:cNvPr id="3" name="Θέση κειμένου 2"/>
          <p:cNvSpPr>
            <a:spLocks noGrp="1"/>
          </p:cNvSpPr>
          <p:nvPr>
            <p:ph type="body" sz="half" idx="2"/>
          </p:nvPr>
        </p:nvSpPr>
        <p:spPr>
          <a:xfrm>
            <a:off x="1331640" y="5661248"/>
            <a:ext cx="5486400" cy="432048"/>
          </a:xfrm>
        </p:spPr>
        <p:txBody>
          <a:bodyPr/>
          <a:lstStyle/>
          <a:p>
            <a:r>
              <a:rPr lang="en-GB" altLang="en-US" dirty="0" smtClean="0"/>
              <a:t>Presentation of the writing task.</a:t>
            </a:r>
            <a:endParaRPr lang="en-GB" dirty="0"/>
          </a:p>
        </p:txBody>
      </p:sp>
      <p:pic>
        <p:nvPicPr>
          <p:cNvPr id="6" name="Picture 2" descr="Writing application - Learn how to write a mediation task">
            <a:hlinkClick r:id="rId3"/>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370" r="197"/>
          <a:stretch/>
        </p:blipFill>
        <p:spPr bwMode="auto">
          <a:xfrm>
            <a:off x="1331640" y="1628800"/>
            <a:ext cx="6480720"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884368" y="5157192"/>
            <a:ext cx="576064" cy="360040"/>
          </a:xfrm>
          <a:prstGeom prst="rect">
            <a:avLst/>
          </a:prstGeom>
        </p:spPr>
        <p:txBody>
          <a:bodyPr vert="horz" wrap="square" lIns="91440" tIns="45720" rIns="91440" bIns="45720" rtlCol="0" anchor="ctr">
            <a:noAutofit/>
          </a:bodyPr>
          <a:lstStyle/>
          <a:p>
            <a:r>
              <a:rPr lang="en-GB" b="1" dirty="0" smtClean="0">
                <a:latin typeface="+mj-lt"/>
              </a:rPr>
              <a:t>[11]</a:t>
            </a:r>
          </a:p>
        </p:txBody>
      </p:sp>
    </p:spTree>
    <p:custDataLst>
      <p:tags r:id="rId1"/>
    </p:custDataLst>
    <p:extLst>
      <p:ext uri="{BB962C8B-B14F-4D97-AF65-F5344CB8AC3E}">
        <p14:creationId xmlns:p14="http://schemas.microsoft.com/office/powerpoint/2010/main" val="301358814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GB" dirty="0"/>
              <a:t>S</a:t>
            </a:r>
            <a:r>
              <a:rPr lang="en-GB" dirty="0" smtClean="0"/>
              <a:t>tructure </a:t>
            </a:r>
            <a:r>
              <a:rPr lang="en-GB" dirty="0"/>
              <a:t>of writing </a:t>
            </a:r>
            <a:r>
              <a:rPr lang="en-GB" dirty="0" smtClean="0"/>
              <a:t>apps: Writing task (2/2)</a:t>
            </a:r>
            <a:endParaRPr lang="en-GB" dirty="0"/>
          </a:p>
        </p:txBody>
      </p:sp>
      <p:sp>
        <p:nvSpPr>
          <p:cNvPr id="3" name="Θέση κειμένου 2"/>
          <p:cNvSpPr>
            <a:spLocks noGrp="1"/>
          </p:cNvSpPr>
          <p:nvPr>
            <p:ph type="body" sz="half" idx="2"/>
          </p:nvPr>
        </p:nvSpPr>
        <p:spPr>
          <a:xfrm>
            <a:off x="1619672" y="5157192"/>
            <a:ext cx="5659016" cy="1015008"/>
          </a:xfrm>
        </p:spPr>
        <p:txBody>
          <a:bodyPr/>
          <a:lstStyle/>
          <a:p>
            <a:r>
              <a:rPr lang="en-GB" altLang="en-US" dirty="0" smtClean="0"/>
              <a:t>The communicative context (who writes, what to whom and </a:t>
            </a:r>
            <a:r>
              <a:rPr lang="en-GB" altLang="en-US" dirty="0" err="1" smtClean="0"/>
              <a:t>and</a:t>
            </a:r>
            <a:r>
              <a:rPr lang="en-GB" altLang="en-US" dirty="0" smtClean="0"/>
              <a:t> for what purpose).</a:t>
            </a:r>
          </a:p>
          <a:p>
            <a:endParaRPr lang="en-GB" dirty="0"/>
          </a:p>
        </p:txBody>
      </p:sp>
      <p:pic>
        <p:nvPicPr>
          <p:cNvPr id="6" name="Picture 2" descr="Writing application - Learn how to write a mediation task">
            <a:hlinkClick r:id="rId3"/>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735" r="500"/>
          <a:stretch/>
        </p:blipFill>
        <p:spPr bwMode="auto">
          <a:xfrm>
            <a:off x="1619672" y="1556792"/>
            <a:ext cx="5760640"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380312" y="4725144"/>
            <a:ext cx="576064" cy="360040"/>
          </a:xfrm>
          <a:prstGeom prst="rect">
            <a:avLst/>
          </a:prstGeom>
        </p:spPr>
        <p:txBody>
          <a:bodyPr vert="horz" wrap="square" lIns="91440" tIns="45720" rIns="91440" bIns="45720" rtlCol="0" anchor="ctr">
            <a:noAutofit/>
          </a:bodyPr>
          <a:lstStyle/>
          <a:p>
            <a:r>
              <a:rPr lang="en-GB" b="1" dirty="0" smtClean="0">
                <a:latin typeface="+mj-lt"/>
              </a:rPr>
              <a:t>[11]</a:t>
            </a:r>
          </a:p>
        </p:txBody>
      </p:sp>
    </p:spTree>
    <p:custDataLst>
      <p:tags r:id="rId1"/>
    </p:custDataLst>
    <p:extLst>
      <p:ext uri="{BB962C8B-B14F-4D97-AF65-F5344CB8AC3E}">
        <p14:creationId xmlns:p14="http://schemas.microsoft.com/office/powerpoint/2010/main" val="211301519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GB" dirty="0"/>
              <a:t>S</a:t>
            </a:r>
            <a:r>
              <a:rPr lang="en-GB" dirty="0" smtClean="0"/>
              <a:t>tructure </a:t>
            </a:r>
            <a:r>
              <a:rPr lang="en-GB" dirty="0"/>
              <a:t>of writing apps: </a:t>
            </a:r>
            <a:r>
              <a:rPr lang="en-GB" dirty="0" smtClean="0"/>
              <a:t>Model </a:t>
            </a:r>
            <a:r>
              <a:rPr lang="en-GB" dirty="0"/>
              <a:t>text</a:t>
            </a:r>
          </a:p>
        </p:txBody>
      </p:sp>
      <p:sp>
        <p:nvSpPr>
          <p:cNvPr id="3" name="Θέση κειμένου 2"/>
          <p:cNvSpPr>
            <a:spLocks noGrp="1"/>
          </p:cNvSpPr>
          <p:nvPr>
            <p:ph type="body" sz="half" idx="2"/>
          </p:nvPr>
        </p:nvSpPr>
        <p:spPr>
          <a:xfrm>
            <a:off x="1619672" y="5157192"/>
            <a:ext cx="5659016" cy="1015008"/>
          </a:xfrm>
        </p:spPr>
        <p:txBody>
          <a:bodyPr/>
          <a:lstStyle/>
          <a:p>
            <a:r>
              <a:rPr lang="en-GB" altLang="en-US" dirty="0" smtClean="0"/>
              <a:t>Analysis of a model text (in the case of mediation – analysis of the Greek text).</a:t>
            </a:r>
            <a:endParaRPr lang="en-GB" altLang="en-US" dirty="0"/>
          </a:p>
        </p:txBody>
      </p:sp>
      <p:pic>
        <p:nvPicPr>
          <p:cNvPr id="5" name="Picture Placeholder 4" descr="Writing application - Learn how to write a mediation task">
            <a:hlinkClick r:id="rId3"/>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767" r="468"/>
          <a:stretch/>
        </p:blipFill>
        <p:spPr bwMode="auto">
          <a:xfrm>
            <a:off x="1619672" y="1556792"/>
            <a:ext cx="5760640"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380312" y="4653136"/>
            <a:ext cx="576064" cy="360040"/>
          </a:xfrm>
          <a:prstGeom prst="rect">
            <a:avLst/>
          </a:prstGeom>
        </p:spPr>
        <p:txBody>
          <a:bodyPr vert="horz" wrap="square" lIns="91440" tIns="45720" rIns="91440" bIns="45720" rtlCol="0" anchor="ctr">
            <a:noAutofit/>
          </a:bodyPr>
          <a:lstStyle/>
          <a:p>
            <a:r>
              <a:rPr lang="en-GB" b="1" dirty="0" smtClean="0">
                <a:latin typeface="+mj-lt"/>
              </a:rPr>
              <a:t>[11]</a:t>
            </a:r>
          </a:p>
        </p:txBody>
      </p:sp>
    </p:spTree>
    <p:custDataLst>
      <p:tags r:id="rId1"/>
    </p:custDataLst>
    <p:extLst>
      <p:ext uri="{BB962C8B-B14F-4D97-AF65-F5344CB8AC3E}">
        <p14:creationId xmlns:p14="http://schemas.microsoft.com/office/powerpoint/2010/main" val="368822051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GB" dirty="0"/>
              <a:t>S</a:t>
            </a:r>
            <a:r>
              <a:rPr lang="en-GB" dirty="0" smtClean="0"/>
              <a:t>tructure </a:t>
            </a:r>
            <a:r>
              <a:rPr lang="en-GB" dirty="0"/>
              <a:t>of writing </a:t>
            </a:r>
            <a:r>
              <a:rPr lang="en-GB" dirty="0" smtClean="0"/>
              <a:t>apps: Scaffolding</a:t>
            </a:r>
            <a:endParaRPr lang="en-GB" dirty="0"/>
          </a:p>
        </p:txBody>
      </p:sp>
      <p:sp>
        <p:nvSpPr>
          <p:cNvPr id="3" name="Θέση κειμένου 2"/>
          <p:cNvSpPr>
            <a:spLocks noGrp="1"/>
          </p:cNvSpPr>
          <p:nvPr>
            <p:ph type="body" sz="half" idx="2"/>
          </p:nvPr>
        </p:nvSpPr>
        <p:spPr>
          <a:xfrm>
            <a:off x="1691680" y="5157192"/>
            <a:ext cx="5587008" cy="1015008"/>
          </a:xfrm>
        </p:spPr>
        <p:txBody>
          <a:bodyPr/>
          <a:lstStyle/>
          <a:p>
            <a:r>
              <a:rPr lang="en-GB" altLang="en-US" dirty="0" smtClean="0"/>
              <a:t>A step-by-step guide to help students construct their own text.</a:t>
            </a:r>
            <a:endParaRPr lang="en-GB" dirty="0"/>
          </a:p>
        </p:txBody>
      </p:sp>
      <p:pic>
        <p:nvPicPr>
          <p:cNvPr id="5" name="Picture 2" descr="ScWriting application - Learn how to write a mediation task">
            <a:hlinkClick r:id="rId3"/>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1061" r="182"/>
          <a:stretch/>
        </p:blipFill>
        <p:spPr bwMode="auto">
          <a:xfrm>
            <a:off x="1619672" y="1556792"/>
            <a:ext cx="5760640"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416080" y="4653136"/>
            <a:ext cx="576064" cy="360040"/>
          </a:xfrm>
          <a:prstGeom prst="rect">
            <a:avLst/>
          </a:prstGeom>
        </p:spPr>
        <p:txBody>
          <a:bodyPr vert="horz" wrap="square" lIns="91440" tIns="45720" rIns="91440" bIns="45720" rtlCol="0" anchor="ctr">
            <a:noAutofit/>
          </a:bodyPr>
          <a:lstStyle/>
          <a:p>
            <a:r>
              <a:rPr lang="en-GB" b="1" dirty="0" smtClean="0">
                <a:latin typeface="+mj-lt"/>
              </a:rPr>
              <a:t>[11]</a:t>
            </a:r>
          </a:p>
        </p:txBody>
      </p:sp>
    </p:spTree>
    <p:custDataLst>
      <p:tags r:id="rId1"/>
    </p:custDataLst>
    <p:extLst>
      <p:ext uri="{BB962C8B-B14F-4D97-AF65-F5344CB8AC3E}">
        <p14:creationId xmlns:p14="http://schemas.microsoft.com/office/powerpoint/2010/main" val="368254890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dirty="0" smtClean="0"/>
              <a:t>1. </a:t>
            </a:r>
            <a:r>
              <a:rPr lang="en-GB" dirty="0"/>
              <a:t>Mystery and Lost series</a:t>
            </a:r>
          </a:p>
        </p:txBody>
      </p:sp>
      <p:sp>
        <p:nvSpPr>
          <p:cNvPr id="5" name="Θέση κειμένου 4"/>
          <p:cNvSpPr>
            <a:spLocks noGrp="1"/>
          </p:cNvSpPr>
          <p:nvPr>
            <p:ph type="body" idx="1"/>
          </p:nvPr>
        </p:nvSpPr>
        <p:spPr/>
        <p:txBody>
          <a:bodyPr/>
          <a:lstStyle/>
          <a:p>
            <a:endParaRPr lang="en-GB"/>
          </a:p>
        </p:txBody>
      </p:sp>
    </p:spTree>
    <p:extLst>
      <p:ext uri="{BB962C8B-B14F-4D97-AF65-F5344CB8AC3E}">
        <p14:creationId xmlns:p14="http://schemas.microsoft.com/office/powerpoint/2010/main" val="238329095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GB" dirty="0"/>
              <a:t>S</a:t>
            </a:r>
            <a:r>
              <a:rPr lang="en-GB" dirty="0" smtClean="0"/>
              <a:t>tructure </a:t>
            </a:r>
            <a:r>
              <a:rPr lang="en-GB" dirty="0"/>
              <a:t>of writing </a:t>
            </a:r>
            <a:r>
              <a:rPr lang="en-GB" dirty="0" smtClean="0"/>
              <a:t>apps: </a:t>
            </a:r>
            <a:br>
              <a:rPr lang="en-GB" dirty="0" smtClean="0"/>
            </a:br>
            <a:r>
              <a:rPr lang="en-GB" dirty="0" smtClean="0"/>
              <a:t>Language </a:t>
            </a:r>
            <a:r>
              <a:rPr lang="en-GB" dirty="0"/>
              <a:t>Bank</a:t>
            </a:r>
          </a:p>
        </p:txBody>
      </p:sp>
      <p:sp>
        <p:nvSpPr>
          <p:cNvPr id="3" name="Θέση κειμένου 2"/>
          <p:cNvSpPr>
            <a:spLocks noGrp="1"/>
          </p:cNvSpPr>
          <p:nvPr>
            <p:ph type="body" sz="half" idx="2"/>
          </p:nvPr>
        </p:nvSpPr>
        <p:spPr>
          <a:xfrm>
            <a:off x="1619672" y="5157192"/>
            <a:ext cx="5659016" cy="1015008"/>
          </a:xfrm>
        </p:spPr>
        <p:txBody>
          <a:bodyPr/>
          <a:lstStyle/>
          <a:p>
            <a:r>
              <a:rPr lang="en-GB" altLang="en-US" dirty="0" err="1" smtClean="0"/>
              <a:t>Lexicogrammatical</a:t>
            </a:r>
            <a:r>
              <a:rPr lang="en-GB" altLang="en-US" dirty="0" smtClean="0"/>
              <a:t> resources that might be useful for the specific task. </a:t>
            </a:r>
            <a:endParaRPr lang="en-GB" dirty="0"/>
          </a:p>
        </p:txBody>
      </p:sp>
      <p:pic>
        <p:nvPicPr>
          <p:cNvPr id="5" name="Picture 2" descr="ScWriting application - Learn how to write a mediation task">
            <a:hlinkClick r:id="rId3"/>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622" r="-640"/>
          <a:stretch/>
        </p:blipFill>
        <p:spPr bwMode="auto">
          <a:xfrm>
            <a:off x="1619672" y="1556792"/>
            <a:ext cx="5832648"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428904" y="4725144"/>
            <a:ext cx="576064" cy="360040"/>
          </a:xfrm>
          <a:prstGeom prst="rect">
            <a:avLst/>
          </a:prstGeom>
        </p:spPr>
        <p:txBody>
          <a:bodyPr vert="horz" wrap="square" lIns="91440" tIns="45720" rIns="91440" bIns="45720" rtlCol="0" anchor="ctr">
            <a:noAutofit/>
          </a:bodyPr>
          <a:lstStyle/>
          <a:p>
            <a:r>
              <a:rPr lang="en-GB" b="1" dirty="0" smtClean="0">
                <a:latin typeface="+mj-lt"/>
              </a:rPr>
              <a:t>[11]</a:t>
            </a:r>
          </a:p>
        </p:txBody>
      </p:sp>
    </p:spTree>
    <p:custDataLst>
      <p:tags r:id="rId1"/>
    </p:custDataLst>
    <p:extLst>
      <p:ext uri="{BB962C8B-B14F-4D97-AF65-F5344CB8AC3E}">
        <p14:creationId xmlns:p14="http://schemas.microsoft.com/office/powerpoint/2010/main" val="150061227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l-GR" dirty="0" smtClean="0"/>
              <a:t>Financing</a:t>
            </a:r>
          </a:p>
        </p:txBody>
      </p:sp>
      <p:sp>
        <p:nvSpPr>
          <p:cNvPr id="32771" name="Content Placeholder 2"/>
          <p:cNvSpPr>
            <a:spLocks noGrp="1"/>
          </p:cNvSpPr>
          <p:nvPr>
            <p:ph idx="1"/>
          </p:nvPr>
        </p:nvSpPr>
        <p:spPr>
          <a:xfrm>
            <a:off x="457200" y="1341438"/>
            <a:ext cx="8229600" cy="4525962"/>
          </a:xfrm>
        </p:spPr>
        <p:txBody>
          <a:bodyPr/>
          <a:lstStyle/>
          <a:p>
            <a:r>
              <a:rPr lang="en-GB" altLang="el-GR" sz="2000" dirty="0" smtClean="0"/>
              <a:t>The present educational material has been developed as part of the educational work of the instructor.</a:t>
            </a:r>
          </a:p>
          <a:p>
            <a:r>
              <a:rPr lang="en-GB" altLang="el-GR" sz="2000" dirty="0" smtClean="0"/>
              <a:t>The project “Open Academic Courses of the University of Athens” has only financed the reform of the educational material. </a:t>
            </a:r>
          </a:p>
          <a:p>
            <a:r>
              <a:rPr lang="en-GB" altLang="el-GR" sz="2000" dirty="0" smtClean="0"/>
              <a:t>The project is implemented under the operational program “Education and Lifelong Learning” and funded by the European Union (European Social Fund) and National Resources. </a:t>
            </a:r>
            <a:endParaRPr lang="el-GR" altLang="el-GR" sz="2000" dirty="0" smtClean="0"/>
          </a:p>
        </p:txBody>
      </p:sp>
      <p:pic>
        <p:nvPicPr>
          <p:cNvPr id="5" name="Εικόνα 4" descr="project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1663" y="4293096"/>
            <a:ext cx="5400675" cy="1285875"/>
          </a:xfrm>
          <a:prstGeom prst="rect">
            <a:avLst/>
          </a:prstGeom>
          <a:noFill/>
          <a:ln>
            <a:noFill/>
          </a:ln>
        </p:spPr>
      </p:pic>
    </p:spTree>
    <p:custDataLst>
      <p:tags r:id="rId1"/>
    </p:custDataLst>
    <p:extLst>
      <p:ext uri="{BB962C8B-B14F-4D97-AF65-F5344CB8AC3E}">
        <p14:creationId xmlns:p14="http://schemas.microsoft.com/office/powerpoint/2010/main" val="385130329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3"/>
          <p:cNvSpPr>
            <a:spLocks noGrp="1"/>
          </p:cNvSpPr>
          <p:nvPr>
            <p:ph type="title"/>
          </p:nvPr>
        </p:nvSpPr>
        <p:spPr/>
        <p:txBody>
          <a:bodyPr/>
          <a:lstStyle/>
          <a:p>
            <a:pPr eaLnBrk="1" hangingPunct="1"/>
            <a:r>
              <a:rPr lang="en-GB" altLang="en-US" sz="4400" dirty="0" smtClean="0"/>
              <a:t>Notes</a:t>
            </a:r>
          </a:p>
        </p:txBody>
      </p:sp>
      <p:sp>
        <p:nvSpPr>
          <p:cNvPr id="69635" name="Text Placeholder 4"/>
          <p:cNvSpPr>
            <a:spLocks noGrp="1"/>
          </p:cNvSpPr>
          <p:nvPr>
            <p:ph type="body" idx="1"/>
          </p:nvPr>
        </p:nvSpPr>
        <p:spPr/>
        <p:txBody>
          <a:bodyPr/>
          <a:lstStyle/>
          <a:p>
            <a:pPr eaLnBrk="1" hangingPunct="1"/>
            <a:endParaRPr lang="en-US" altLang="en-US" smtClean="0"/>
          </a:p>
        </p:txBody>
      </p:sp>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a:spLocks noGrp="1"/>
          </p:cNvSpPr>
          <p:nvPr>
            <p:ph type="title"/>
          </p:nvPr>
        </p:nvSpPr>
        <p:spPr>
          <a:xfrm>
            <a:off x="0" y="274638"/>
            <a:ext cx="9144000" cy="1143000"/>
          </a:xfrm>
        </p:spPr>
        <p:txBody>
          <a:bodyPr/>
          <a:lstStyle/>
          <a:p>
            <a:pPr eaLnBrk="1" hangingPunct="1"/>
            <a:r>
              <a:rPr lang="en-GB" altLang="en-US" dirty="0" smtClean="0">
                <a:solidFill>
                  <a:schemeClr val="accent1"/>
                </a:solidFill>
              </a:rPr>
              <a:t>Note on History of Published Version </a:t>
            </a:r>
          </a:p>
        </p:txBody>
      </p:sp>
      <p:sp>
        <p:nvSpPr>
          <p:cNvPr id="71683" name="Content Placeholder 4"/>
          <p:cNvSpPr>
            <a:spLocks noGrp="1"/>
          </p:cNvSpPr>
          <p:nvPr>
            <p:ph idx="1"/>
          </p:nvPr>
        </p:nvSpPr>
        <p:spPr>
          <a:xfrm>
            <a:off x="234950" y="1557338"/>
            <a:ext cx="8585200" cy="4525962"/>
          </a:xfrm>
        </p:spPr>
        <p:txBody>
          <a:bodyPr/>
          <a:lstStyle/>
          <a:p>
            <a:pPr marL="0" indent="0" eaLnBrk="1" hangingPunct="1">
              <a:buFont typeface="Arial" panose="020B0604020202020204" pitchFamily="34" charset="0"/>
              <a:buNone/>
            </a:pPr>
            <a:r>
              <a:rPr lang="en-GB" altLang="en-US" sz="2000" dirty="0" smtClean="0"/>
              <a:t>The present work is the edition</a:t>
            </a:r>
            <a:r>
              <a:rPr lang="en-GB" altLang="en-US" dirty="0" smtClean="0"/>
              <a:t> </a:t>
            </a:r>
            <a:r>
              <a:rPr lang="en-GB" altLang="en-US" sz="2000" dirty="0" smtClean="0"/>
              <a:t>1.0.  </a:t>
            </a:r>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GB" altLang="en-US" dirty="0" smtClean="0">
                <a:solidFill>
                  <a:schemeClr val="accent1"/>
                </a:solidFill>
              </a:rPr>
              <a:t>Reference Note </a:t>
            </a:r>
          </a:p>
        </p:txBody>
      </p:sp>
      <p:sp>
        <p:nvSpPr>
          <p:cNvPr id="73731" name="Content Placeholder 2"/>
          <p:cNvSpPr>
            <a:spLocks noGrp="1"/>
          </p:cNvSpPr>
          <p:nvPr>
            <p:ph idx="1"/>
          </p:nvPr>
        </p:nvSpPr>
        <p:spPr/>
        <p:txBody>
          <a:bodyPr/>
          <a:lstStyle/>
          <a:p>
            <a:pPr marL="0" indent="0">
              <a:buNone/>
            </a:pPr>
            <a:r>
              <a:rPr lang="en-GB" altLang="en-US" sz="2000" dirty="0"/>
              <a:t>Copyright</a:t>
            </a:r>
            <a:r>
              <a:rPr lang="en-GB" altLang="en-US" sz="2000" dirty="0" smtClean="0"/>
              <a:t> National and </a:t>
            </a:r>
            <a:r>
              <a:rPr lang="en-GB" altLang="en-US" sz="2000" dirty="0" err="1" smtClean="0"/>
              <a:t>Kapodistrian</a:t>
            </a:r>
            <a:r>
              <a:rPr lang="en-GB" altLang="en-US" sz="2000" dirty="0" smtClean="0"/>
              <a:t> University of Athens, Bessie </a:t>
            </a:r>
            <a:r>
              <a:rPr lang="en-GB" altLang="en-US" sz="2000" dirty="0" err="1" smtClean="0"/>
              <a:t>Mitsikopoulou</a:t>
            </a:r>
            <a:r>
              <a:rPr lang="en-GB" altLang="en-US" sz="2000" dirty="0" smtClean="0"/>
              <a:t> 2014. Bessie </a:t>
            </a:r>
            <a:r>
              <a:rPr lang="en-GB" altLang="en-US" sz="2000" dirty="0" err="1" smtClean="0"/>
              <a:t>Mitsikopoulou</a:t>
            </a:r>
            <a:r>
              <a:rPr lang="en-GB" altLang="en-US" sz="2000" dirty="0" smtClean="0"/>
              <a:t>. “English and Digital Literacies. Exploratory Materials for the Digital Enrichment of Greek EFL textbooks”.</a:t>
            </a:r>
            <a:r>
              <a:rPr lang="en-GB" altLang="en-US" sz="2000" dirty="0" smtClean="0">
                <a:solidFill>
                  <a:srgbClr val="FF0000"/>
                </a:solidFill>
              </a:rPr>
              <a:t> </a:t>
            </a:r>
            <a:r>
              <a:rPr lang="en-GB" altLang="en-US" sz="2000" dirty="0" smtClean="0"/>
              <a:t>Edition: 1.0. Athens 2014. </a:t>
            </a:r>
            <a:r>
              <a:rPr lang="en-GB" altLang="en-US" sz="2000" dirty="0"/>
              <a:t>Available at: </a:t>
            </a:r>
            <a:r>
              <a:rPr lang="en-GB" altLang="en-US" sz="2000" dirty="0">
                <a:hlinkClick r:id="rId4" tooltip="English and Digital Literacies Open Online Course"/>
              </a:rPr>
              <a:t>http://opencourses.uoa.gr/courses/ENL10</a:t>
            </a:r>
            <a:r>
              <a:rPr lang="en-GB" altLang="en-US" sz="2000" dirty="0" smtClean="0">
                <a:hlinkClick r:id="rId4" tooltip="English and Digital Literacies Open Online Course"/>
              </a:rPr>
              <a:t>/</a:t>
            </a:r>
            <a:r>
              <a:rPr lang="en-GB" altLang="en-US" sz="2000" dirty="0" smtClean="0"/>
              <a:t>. </a:t>
            </a:r>
          </a:p>
          <a:p>
            <a:pPr marL="0" indent="0" eaLnBrk="1" hangingPunct="1"/>
            <a:endParaRPr lang="en-GB" altLang="en-US" sz="2000" dirty="0" smtClean="0"/>
          </a:p>
        </p:txBody>
      </p:sp>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61925"/>
            <a:ext cx="8229600" cy="1143000"/>
          </a:xfrm>
        </p:spPr>
        <p:txBody>
          <a:bodyPr/>
          <a:lstStyle/>
          <a:p>
            <a:r>
              <a:rPr lang="en-GB" altLang="el-GR" dirty="0" smtClean="0">
                <a:solidFill>
                  <a:schemeClr val="accent1"/>
                </a:solidFill>
              </a:rPr>
              <a:t>Licensing Note </a:t>
            </a:r>
          </a:p>
        </p:txBody>
      </p:sp>
      <p:sp>
        <p:nvSpPr>
          <p:cNvPr id="36867" name="Content Placeholder 2"/>
          <p:cNvSpPr>
            <a:spLocks noGrp="1"/>
          </p:cNvSpPr>
          <p:nvPr>
            <p:ph idx="1"/>
          </p:nvPr>
        </p:nvSpPr>
        <p:spPr>
          <a:xfrm>
            <a:off x="107950" y="765175"/>
            <a:ext cx="8928100" cy="1439863"/>
          </a:xfrm>
        </p:spPr>
        <p:txBody>
          <a:bodyPr>
            <a:noAutofit/>
          </a:bodyPr>
          <a:lstStyle/>
          <a:p>
            <a:pPr marL="0" indent="0">
              <a:buNone/>
            </a:pPr>
            <a:r>
              <a:rPr lang="en-GB" altLang="el-GR" sz="1900" dirty="0" smtClean="0"/>
              <a:t>The current material is available under the Creative Commons Attribution-</a:t>
            </a:r>
            <a:r>
              <a:rPr lang="en-GB" altLang="el-GR" sz="1900" dirty="0" err="1" smtClean="0"/>
              <a:t>NonCommercial</a:t>
            </a:r>
            <a:r>
              <a:rPr lang="en-GB" altLang="el-GR" sz="1900" dirty="0" smtClean="0"/>
              <a:t>-</a:t>
            </a:r>
            <a:r>
              <a:rPr lang="en-GB" altLang="el-GR" sz="1900" dirty="0" err="1" smtClean="0"/>
              <a:t>ShareAlike</a:t>
            </a:r>
            <a:r>
              <a:rPr lang="en-GB" altLang="el-GR" sz="1900" dirty="0" smtClean="0"/>
              <a:t> 4.0 International license or later International Edition.  The individual works of third parties are excluded, e.g. photographs, diagrams etc. They are contained therein and covered under their conditions of use in the section «Use of Third Parties Work Note»</a:t>
            </a:r>
            <a:r>
              <a:rPr lang="el-GR" altLang="el-GR" sz="1900" dirty="0" smtClean="0"/>
              <a:t>.</a:t>
            </a:r>
            <a:endParaRPr lang="en-GB" altLang="el-GR" sz="1900" dirty="0" smtClean="0"/>
          </a:p>
          <a:p>
            <a:pPr marL="0" indent="0">
              <a:buNone/>
            </a:pPr>
            <a:endParaRPr lang="en-GB" altLang="el-GR" sz="2400" dirty="0" smtClean="0"/>
          </a:p>
          <a:p>
            <a:pPr marL="0" indent="0">
              <a:buFont typeface="Arial" panose="020B0604020202020204" pitchFamily="34" charset="0"/>
              <a:buNone/>
            </a:pPr>
            <a:endParaRPr lang="en-GB" altLang="el-GR" sz="2000" dirty="0" smtClean="0"/>
          </a:p>
        </p:txBody>
      </p:sp>
      <p:pic>
        <p:nvPicPr>
          <p:cNvPr id="3686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l-GR" dirty="0" smtClean="0"/>
              <a:t>[1] http://creativecommons.org/licenses/by-nc-sa/4.0/ </a:t>
            </a:r>
          </a:p>
          <a:p>
            <a:endParaRPr lang="en-GB" altLang="el-GR" dirty="0" smtClean="0"/>
          </a:p>
          <a:p>
            <a:r>
              <a:rPr lang="en-GB" altLang="el-GR" dirty="0" smtClean="0"/>
              <a:t>As Non-Commercial is defined the use that:</a:t>
            </a:r>
          </a:p>
          <a:p>
            <a:pPr marL="285750" indent="-285750">
              <a:buFont typeface="Arial" panose="020B0604020202020204" pitchFamily="34" charset="0"/>
              <a:buChar char="•"/>
            </a:pPr>
            <a:r>
              <a:rPr lang="en-GB" altLang="el-GR" dirty="0" smtClean="0"/>
              <a:t>Does not involve direct or indirect financial benefits from the use of the work for the distributor of the work and the license holder</a:t>
            </a:r>
            <a:r>
              <a:rPr lang="el-GR" altLang="el-GR" dirty="0" smtClean="0"/>
              <a:t>.</a:t>
            </a:r>
            <a:endParaRPr lang="en-GB" altLang="el-GR" dirty="0" smtClean="0"/>
          </a:p>
          <a:p>
            <a:pPr marL="285750" indent="-285750">
              <a:buFont typeface="Arial" panose="020B0604020202020204" pitchFamily="34" charset="0"/>
              <a:buChar char="•"/>
            </a:pPr>
            <a:r>
              <a:rPr lang="en-GB" altLang="el-GR" dirty="0" smtClean="0"/>
              <a:t>Does not include financial transaction as a condition for  the use or access  to the work</a:t>
            </a:r>
            <a:r>
              <a:rPr lang="el-GR" altLang="el-GR" dirty="0" smtClean="0"/>
              <a:t>.</a:t>
            </a:r>
            <a:r>
              <a:rPr lang="en-GB" altLang="el-GR" dirty="0" smtClean="0"/>
              <a:t> </a:t>
            </a:r>
          </a:p>
          <a:p>
            <a:pPr marL="285750" indent="-285750">
              <a:buFont typeface="Arial" panose="020B0604020202020204" pitchFamily="34" charset="0"/>
              <a:buChar char="•"/>
            </a:pPr>
            <a:r>
              <a:rPr lang="en-GB" altLang="el-GR" dirty="0" smtClean="0"/>
              <a:t>Does not confer to the distributor and license holder of the work  indirect financial benefit (e.g. advertisements) from the viewing of the work on website</a:t>
            </a:r>
            <a:r>
              <a:rPr lang="en-GB" altLang="el-GR" dirty="0" smtClean="0">
                <a:latin typeface="Arial" panose="020B0604020202020204" pitchFamily="34" charset="0"/>
              </a:rPr>
              <a:t> </a:t>
            </a:r>
            <a:r>
              <a:rPr lang="el-GR" altLang="el-GR" dirty="0" smtClean="0">
                <a:latin typeface="Arial" panose="020B0604020202020204" pitchFamily="34" charset="0"/>
              </a:rPr>
              <a:t>.</a:t>
            </a:r>
            <a:endParaRPr lang="en-GB" altLang="el-GR" dirty="0" smtClean="0"/>
          </a:p>
          <a:p>
            <a:pPr>
              <a:buFont typeface="Arial" panose="020B0604020202020204" pitchFamily="34" charset="0"/>
              <a:buChar char="•"/>
            </a:pPr>
            <a:endParaRPr lang="en-GB" altLang="el-GR" dirty="0" smtClean="0"/>
          </a:p>
          <a:p>
            <a:r>
              <a:rPr lang="en-GB" altLang="el-GR" dirty="0" smtClean="0"/>
              <a:t>The copyright holder may give to the license holder a separate license to use the work for commercial use, if requested. </a:t>
            </a:r>
            <a:endParaRPr lang="en-GB" altLang="el-GR" dirty="0"/>
          </a:p>
        </p:txBody>
      </p:sp>
    </p:spTree>
    <p:custDataLst>
      <p:tags r:id="rId1"/>
    </p:custDataLst>
    <p:extLst>
      <p:ext uri="{BB962C8B-B14F-4D97-AF65-F5344CB8AC3E}">
        <p14:creationId xmlns:p14="http://schemas.microsoft.com/office/powerpoint/2010/main" val="39518640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l-GR" dirty="0" smtClean="0"/>
              <a:t>Preservation Notices</a:t>
            </a:r>
          </a:p>
        </p:txBody>
      </p:sp>
      <p:sp>
        <p:nvSpPr>
          <p:cNvPr id="3" name="Content Placeholder 2"/>
          <p:cNvSpPr>
            <a:spLocks noGrp="1"/>
          </p:cNvSpPr>
          <p:nvPr>
            <p:ph idx="1"/>
          </p:nvPr>
        </p:nvSpPr>
        <p:spPr>
          <a:xfrm>
            <a:off x="463550" y="1557338"/>
            <a:ext cx="8229600" cy="4525962"/>
          </a:xfrm>
        </p:spPr>
        <p:txBody>
          <a:bodyPr>
            <a:normAutofit/>
          </a:bodyPr>
          <a:lstStyle/>
          <a:p>
            <a:pPr marL="0" indent="0">
              <a:buFont typeface="Arial" panose="020B0604020202020204" pitchFamily="34" charset="0"/>
              <a:buNone/>
            </a:pPr>
            <a:r>
              <a:rPr lang="en-GB" altLang="el-GR" sz="2400" dirty="0" smtClean="0"/>
              <a:t>Any reproduction or adaptation of the material should include: </a:t>
            </a:r>
          </a:p>
          <a:p>
            <a:pPr lvl="1">
              <a:buFont typeface="Wingdings" panose="05000000000000000000" pitchFamily="2" charset="2"/>
              <a:buChar char="§"/>
            </a:pPr>
            <a:r>
              <a:rPr lang="en-GB" altLang="el-GR" sz="2000" dirty="0" smtClean="0"/>
              <a:t>the Reference  Note</a:t>
            </a:r>
            <a:r>
              <a:rPr lang="el-GR" altLang="el-GR" sz="2000" dirty="0" smtClean="0"/>
              <a:t>,</a:t>
            </a:r>
            <a:r>
              <a:rPr lang="en-GB" altLang="el-GR" dirty="0" smtClean="0"/>
              <a:t> </a:t>
            </a:r>
            <a:endParaRPr lang="en-GB" altLang="el-GR" sz="2000" dirty="0" smtClean="0"/>
          </a:p>
          <a:p>
            <a:pPr lvl="1">
              <a:buFont typeface="Wingdings" panose="05000000000000000000" pitchFamily="2" charset="2"/>
              <a:buChar char="§"/>
            </a:pPr>
            <a:r>
              <a:rPr lang="en-GB" altLang="el-GR" sz="2000" dirty="0" smtClean="0"/>
              <a:t>the Licensing Note</a:t>
            </a:r>
            <a:r>
              <a:rPr lang="el-GR" altLang="el-GR" sz="2000" dirty="0" smtClean="0"/>
              <a:t>,</a:t>
            </a:r>
            <a:endParaRPr lang="en-GB" altLang="el-GR" sz="2000" dirty="0" smtClean="0"/>
          </a:p>
          <a:p>
            <a:pPr lvl="1">
              <a:buFont typeface="Wingdings" panose="05000000000000000000" pitchFamily="2" charset="2"/>
              <a:buChar char="§"/>
            </a:pPr>
            <a:r>
              <a:rPr lang="en-GB" altLang="el-GR" sz="2000" dirty="0" smtClean="0"/>
              <a:t>the declaration of Notices Preservation</a:t>
            </a:r>
            <a:r>
              <a:rPr lang="el-GR" altLang="el-GR" sz="2000" dirty="0" smtClean="0"/>
              <a:t>,</a:t>
            </a:r>
            <a:endParaRPr lang="en-GB" altLang="el-GR" sz="2000" dirty="0" smtClean="0"/>
          </a:p>
          <a:p>
            <a:pPr lvl="1">
              <a:buFont typeface="Wingdings" panose="05000000000000000000" pitchFamily="2" charset="2"/>
              <a:buChar char="§"/>
            </a:pPr>
            <a:r>
              <a:rPr lang="en-GB" altLang="el-GR" sz="2000" dirty="0"/>
              <a:t>the Use of Third Parties Work Note (if available</a:t>
            </a:r>
            <a:r>
              <a:rPr lang="en-GB" altLang="el-GR" sz="2000" dirty="0" smtClean="0"/>
              <a:t>), </a:t>
            </a:r>
            <a:endParaRPr lang="en-GB" altLang="el-GR" sz="2000" dirty="0"/>
          </a:p>
          <a:p>
            <a:pPr marL="0" indent="0">
              <a:buFont typeface="Arial" panose="020B0604020202020204" pitchFamily="34" charset="0"/>
              <a:buNone/>
            </a:pPr>
            <a:r>
              <a:rPr lang="en-GB" altLang="el-GR" sz="2400" dirty="0" smtClean="0"/>
              <a:t>together with the accompanied URLs.</a:t>
            </a:r>
          </a:p>
          <a:p>
            <a:pPr marL="0" indent="0"/>
            <a:endParaRPr lang="en-GB" altLang="el-GR" sz="2000" dirty="0" smtClean="0"/>
          </a:p>
        </p:txBody>
      </p:sp>
    </p:spTree>
    <p:custDataLst>
      <p:tags r:id="rId1"/>
    </p:custDataLst>
    <p:extLst>
      <p:ext uri="{BB962C8B-B14F-4D97-AF65-F5344CB8AC3E}">
        <p14:creationId xmlns:p14="http://schemas.microsoft.com/office/powerpoint/2010/main" val="400906692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(1/3)</a:t>
            </a:r>
          </a:p>
        </p:txBody>
      </p:sp>
      <p:sp>
        <p:nvSpPr>
          <p:cNvPr id="79875" name="Content Placeholder 2"/>
          <p:cNvSpPr>
            <a:spLocks noGrp="1"/>
          </p:cNvSpPr>
          <p:nvPr>
            <p:ph idx="1"/>
          </p:nvPr>
        </p:nvSpPr>
        <p:spPr/>
        <p:txBody>
          <a:bodyPr/>
          <a:lstStyle/>
          <a:p>
            <a:pPr marL="0" indent="0" eaLnBrk="1" hangingPunct="1">
              <a:buNone/>
            </a:pPr>
            <a:r>
              <a:rPr lang="en-GB" altLang="en-US" sz="2000" dirty="0" smtClean="0"/>
              <a:t>This work makes use of the following works:</a:t>
            </a:r>
          </a:p>
          <a:p>
            <a:pPr marL="0" indent="0">
              <a:buNone/>
            </a:pPr>
            <a:r>
              <a:rPr lang="en-GB" sz="2000" dirty="0" smtClean="0"/>
              <a:t>Image 1: </a:t>
            </a:r>
            <a:r>
              <a:rPr lang="en-GB" sz="2000" u="sng" dirty="0" smtClean="0">
                <a:hlinkClick r:id="rId4"/>
              </a:rPr>
              <a:t>Sherlock Holmes</a:t>
            </a:r>
            <a:r>
              <a:rPr lang="en-GB" sz="2000" dirty="0" smtClean="0"/>
              <a:t>, CC0 Public Domain, </a:t>
            </a:r>
            <a:r>
              <a:rPr lang="en-GB" sz="2000" dirty="0" err="1" smtClean="0"/>
              <a:t>Pixabay</a:t>
            </a:r>
            <a:r>
              <a:rPr lang="en-GB" sz="2000" dirty="0" smtClean="0"/>
              <a:t>.</a:t>
            </a:r>
          </a:p>
          <a:p>
            <a:pPr marL="0" indent="0">
              <a:buNone/>
            </a:pPr>
            <a:r>
              <a:rPr lang="en-GB" sz="2000" dirty="0" smtClean="0"/>
              <a:t>Image 2: </a:t>
            </a:r>
            <a:r>
              <a:rPr lang="en-GB" sz="2000" u="sng" dirty="0" smtClean="0">
                <a:hlinkClick r:id="rId5"/>
              </a:rPr>
              <a:t>Mystery game - Sherlock Holmes is looking for Arthur</a:t>
            </a:r>
            <a:r>
              <a:rPr lang="en-GB" sz="2000" dirty="0" smtClean="0"/>
              <a:t>, Copyright Computer Technology Institute, </a:t>
            </a:r>
            <a:r>
              <a:rPr lang="en-GB" sz="2000" dirty="0" smtClean="0">
                <a:hlinkClick r:id="rId6"/>
              </a:rPr>
              <a:t>Creative Commons Attribution-</a:t>
            </a:r>
            <a:r>
              <a:rPr lang="en-GB" sz="2000" dirty="0" err="1" smtClean="0">
                <a:hlinkClick r:id="rId6"/>
              </a:rPr>
              <a:t>NonCommercial</a:t>
            </a:r>
            <a:r>
              <a:rPr lang="en-GB" sz="2000" dirty="0" smtClean="0">
                <a:hlinkClick r:id="rId6"/>
              </a:rPr>
              <a:t>-</a:t>
            </a:r>
            <a:r>
              <a:rPr lang="en-GB" sz="2000" dirty="0" err="1" smtClean="0">
                <a:hlinkClick r:id="rId6"/>
              </a:rPr>
              <a:t>ShareAlike</a:t>
            </a:r>
            <a:r>
              <a:rPr lang="en-GB" sz="2000" dirty="0" smtClean="0">
                <a:hlinkClick r:id="rId6"/>
              </a:rPr>
              <a:t> Greece 3.0</a:t>
            </a:r>
            <a:r>
              <a:rPr lang="en-GB" sz="2000" dirty="0" smtClean="0"/>
              <a:t>, </a:t>
            </a:r>
            <a:r>
              <a:rPr lang="en-GB" sz="2000" dirty="0" err="1" smtClean="0"/>
              <a:t>Photodentro</a:t>
            </a:r>
            <a:r>
              <a:rPr lang="en-GB" sz="2000" dirty="0" smtClean="0"/>
              <a:t>.</a:t>
            </a:r>
          </a:p>
          <a:p>
            <a:pPr marL="0" indent="0">
              <a:buNone/>
            </a:pPr>
            <a:r>
              <a:rPr lang="en-GB" sz="2000" dirty="0" smtClean="0"/>
              <a:t>Image 3: </a:t>
            </a:r>
            <a:r>
              <a:rPr lang="en-GB" sz="2000" u="sng" dirty="0" smtClean="0">
                <a:hlinkClick r:id="rId7"/>
              </a:rPr>
              <a:t>Mystery game - Sherlock Holmes and the mystery of the lost schoolbag</a:t>
            </a:r>
            <a:r>
              <a:rPr lang="en-GB" sz="2000" dirty="0" smtClean="0"/>
              <a:t>, Copyright Computer Technology Institute, </a:t>
            </a:r>
            <a:r>
              <a:rPr lang="en-GB" sz="2000" dirty="0" smtClean="0">
                <a:hlinkClick r:id="rId6"/>
              </a:rPr>
              <a:t>Creative Commons Attribution-</a:t>
            </a:r>
            <a:r>
              <a:rPr lang="en-GB" sz="2000" dirty="0" err="1" smtClean="0">
                <a:hlinkClick r:id="rId6"/>
              </a:rPr>
              <a:t>NonCommercial</a:t>
            </a:r>
            <a:r>
              <a:rPr lang="en-GB" sz="2000" dirty="0" smtClean="0">
                <a:hlinkClick r:id="rId6"/>
              </a:rPr>
              <a:t>-</a:t>
            </a:r>
            <a:r>
              <a:rPr lang="en-GB" sz="2000" dirty="0" err="1" smtClean="0">
                <a:hlinkClick r:id="rId6"/>
              </a:rPr>
              <a:t>ShareAlike</a:t>
            </a:r>
            <a:r>
              <a:rPr lang="en-GB" sz="2000" dirty="0" smtClean="0">
                <a:hlinkClick r:id="rId6"/>
              </a:rPr>
              <a:t> Greece 3.0</a:t>
            </a:r>
            <a:r>
              <a:rPr lang="en-GB" sz="2000" dirty="0" smtClean="0"/>
              <a:t>, </a:t>
            </a:r>
            <a:r>
              <a:rPr lang="en-GB" sz="2000" dirty="0" err="1" smtClean="0"/>
              <a:t>Photodentro</a:t>
            </a:r>
            <a:r>
              <a:rPr lang="en-GB" sz="2000" dirty="0" smtClean="0"/>
              <a:t>.</a:t>
            </a:r>
          </a:p>
          <a:p>
            <a:pPr marL="0" indent="0">
              <a:buNone/>
            </a:pPr>
            <a:r>
              <a:rPr lang="en-GB" sz="2000" dirty="0" smtClean="0"/>
              <a:t>Image 4: </a:t>
            </a:r>
            <a:r>
              <a:rPr lang="en-GB" sz="2000" u="sng" dirty="0" smtClean="0">
                <a:hlinkClick r:id="rId8"/>
              </a:rPr>
              <a:t>Mystery game - Sherlock Holmes and the mystery of the lost guitar</a:t>
            </a:r>
            <a:r>
              <a:rPr lang="en-GB" sz="2000" dirty="0" smtClean="0"/>
              <a:t>, Copyright Computer Technology Institute, </a:t>
            </a:r>
            <a:r>
              <a:rPr lang="en-GB" sz="2000" dirty="0" smtClean="0">
                <a:hlinkClick r:id="rId6"/>
              </a:rPr>
              <a:t>Creative Commons Attribution-</a:t>
            </a:r>
            <a:r>
              <a:rPr lang="en-GB" sz="2000" dirty="0" err="1" smtClean="0">
                <a:hlinkClick r:id="rId6"/>
              </a:rPr>
              <a:t>NonCommercial</a:t>
            </a:r>
            <a:r>
              <a:rPr lang="en-GB" sz="2000" dirty="0" smtClean="0">
                <a:hlinkClick r:id="rId6"/>
              </a:rPr>
              <a:t>-</a:t>
            </a:r>
            <a:r>
              <a:rPr lang="en-GB" sz="2000" dirty="0" err="1" smtClean="0">
                <a:hlinkClick r:id="rId6"/>
              </a:rPr>
              <a:t>ShareAlike</a:t>
            </a:r>
            <a:r>
              <a:rPr lang="en-GB" sz="2000" dirty="0" smtClean="0">
                <a:hlinkClick r:id="rId6"/>
              </a:rPr>
              <a:t> Greece 3.0</a:t>
            </a:r>
            <a:r>
              <a:rPr lang="en-GB" sz="2000" dirty="0" smtClean="0"/>
              <a:t>, </a:t>
            </a:r>
            <a:r>
              <a:rPr lang="en-GB" sz="2000" dirty="0" err="1" smtClean="0"/>
              <a:t>Photodentro</a:t>
            </a:r>
            <a:r>
              <a:rPr lang="en-GB" sz="2000" dirty="0" smtClean="0"/>
              <a:t>.</a:t>
            </a:r>
          </a:p>
          <a:p>
            <a:pPr marL="0" indent="0" eaLnBrk="1" hangingPunct="1">
              <a:buNone/>
            </a:pPr>
            <a:endParaRPr lang="en-GB" altLang="en-US" sz="2000" dirty="0" smtClean="0"/>
          </a:p>
        </p:txBody>
      </p:sp>
    </p:spTree>
    <p:custDataLst>
      <p:tags r:id="rId1"/>
    </p:custDataLst>
    <p:extLst>
      <p:ext uri="{BB962C8B-B14F-4D97-AF65-F5344CB8AC3E}">
        <p14:creationId xmlns:p14="http://schemas.microsoft.com/office/powerpoint/2010/main" val="84110502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(2/3)</a:t>
            </a:r>
          </a:p>
        </p:txBody>
      </p:sp>
      <p:sp>
        <p:nvSpPr>
          <p:cNvPr id="79875" name="Content Placeholder 2"/>
          <p:cNvSpPr>
            <a:spLocks noGrp="1"/>
          </p:cNvSpPr>
          <p:nvPr>
            <p:ph idx="1"/>
          </p:nvPr>
        </p:nvSpPr>
        <p:spPr/>
        <p:txBody>
          <a:bodyPr/>
          <a:lstStyle/>
          <a:p>
            <a:pPr marL="0" indent="0">
              <a:buNone/>
            </a:pPr>
            <a:r>
              <a:rPr lang="en-GB" sz="2000" dirty="0"/>
              <a:t>Image 5: </a:t>
            </a:r>
            <a:r>
              <a:rPr lang="en-GB" sz="2000" u="sng" dirty="0">
                <a:hlinkClick r:id="rId4"/>
              </a:rPr>
              <a:t>Mystery game - Sherlock Holmes and the mystery of the Emperor's lost suit</a:t>
            </a:r>
            <a:r>
              <a:rPr lang="en-GB" sz="2000" dirty="0"/>
              <a:t>, Copyright Computer Technology Institute, </a:t>
            </a:r>
            <a:r>
              <a:rPr lang="en-GB" sz="2000" dirty="0">
                <a:hlinkClick r:id="rId5"/>
              </a:rPr>
              <a:t>Creative Commons Attribution-</a:t>
            </a:r>
            <a:r>
              <a:rPr lang="en-GB" sz="2000" dirty="0" err="1">
                <a:hlinkClick r:id="rId5"/>
              </a:rPr>
              <a:t>NonCommercial</a:t>
            </a:r>
            <a:r>
              <a:rPr lang="en-GB" sz="2000" dirty="0">
                <a:hlinkClick r:id="rId5"/>
              </a:rPr>
              <a:t>-</a:t>
            </a:r>
            <a:r>
              <a:rPr lang="en-GB" sz="2000" dirty="0" err="1">
                <a:hlinkClick r:id="rId5"/>
              </a:rPr>
              <a:t>ShareAlike</a:t>
            </a:r>
            <a:r>
              <a:rPr lang="en-GB" sz="2000" dirty="0">
                <a:hlinkClick r:id="rId5"/>
              </a:rPr>
              <a:t> Greece 3.0</a:t>
            </a:r>
            <a:r>
              <a:rPr lang="en-GB" sz="2000" dirty="0"/>
              <a:t>, </a:t>
            </a:r>
            <a:r>
              <a:rPr lang="en-GB" sz="2000" dirty="0" err="1"/>
              <a:t>Photodentro</a:t>
            </a:r>
            <a:r>
              <a:rPr lang="en-GB" sz="2000" dirty="0"/>
              <a:t>.</a:t>
            </a:r>
          </a:p>
          <a:p>
            <a:pPr marL="0" indent="0">
              <a:buNone/>
            </a:pPr>
            <a:r>
              <a:rPr lang="en-GB" sz="2000" dirty="0"/>
              <a:t>Image 6: </a:t>
            </a:r>
            <a:r>
              <a:rPr lang="en-GB" sz="2000" u="sng" dirty="0">
                <a:hlinkClick r:id="rId6"/>
              </a:rPr>
              <a:t>Mystery game - My famous Greek friends</a:t>
            </a:r>
            <a:r>
              <a:rPr lang="en-GB" sz="2000" dirty="0"/>
              <a:t>, Copyright Computer Technology Institute, Creative Commons Attribution-</a:t>
            </a:r>
            <a:r>
              <a:rPr lang="en-GB" sz="2000" dirty="0" err="1"/>
              <a:t>NonCommercial</a:t>
            </a:r>
            <a:r>
              <a:rPr lang="en-GB" sz="2000" dirty="0"/>
              <a:t>-</a:t>
            </a:r>
            <a:r>
              <a:rPr lang="en-GB" sz="2000" dirty="0" err="1"/>
              <a:t>ShareAlike</a:t>
            </a:r>
            <a:r>
              <a:rPr lang="en-GB" sz="2000" dirty="0"/>
              <a:t> Greece 3.0, </a:t>
            </a:r>
            <a:r>
              <a:rPr lang="en-GB" sz="2000" dirty="0" err="1"/>
              <a:t>Photodentro</a:t>
            </a:r>
            <a:r>
              <a:rPr lang="en-GB" sz="2000" dirty="0"/>
              <a:t>.</a:t>
            </a:r>
          </a:p>
          <a:p>
            <a:pPr marL="0" indent="0">
              <a:buNone/>
            </a:pPr>
            <a:r>
              <a:rPr lang="en-GB" sz="2000" dirty="0"/>
              <a:t>Image 7: </a:t>
            </a:r>
            <a:r>
              <a:rPr lang="en-GB" sz="2000" u="sng" dirty="0">
                <a:hlinkClick r:id="rId7"/>
              </a:rPr>
              <a:t>Mystery game - Lost in the Museum</a:t>
            </a:r>
            <a:r>
              <a:rPr lang="en-GB" sz="2000" dirty="0"/>
              <a:t> Copyright Computer Technology Institute, </a:t>
            </a:r>
            <a:r>
              <a:rPr lang="en-GB" sz="2000" dirty="0">
                <a:hlinkClick r:id="rId5"/>
              </a:rPr>
              <a:t>Creative Commons Attribution-</a:t>
            </a:r>
            <a:r>
              <a:rPr lang="en-GB" sz="2000" dirty="0" err="1">
                <a:hlinkClick r:id="rId5"/>
              </a:rPr>
              <a:t>NonCommercial</a:t>
            </a:r>
            <a:r>
              <a:rPr lang="en-GB" sz="2000" dirty="0">
                <a:hlinkClick r:id="rId5"/>
              </a:rPr>
              <a:t>-</a:t>
            </a:r>
            <a:r>
              <a:rPr lang="en-GB" sz="2000" dirty="0" err="1">
                <a:hlinkClick r:id="rId5"/>
              </a:rPr>
              <a:t>ShareAlike</a:t>
            </a:r>
            <a:r>
              <a:rPr lang="en-GB" sz="2000" dirty="0">
                <a:hlinkClick r:id="rId5"/>
              </a:rPr>
              <a:t> Greece 3.0</a:t>
            </a:r>
            <a:r>
              <a:rPr lang="en-GB" sz="2000" dirty="0"/>
              <a:t>, </a:t>
            </a:r>
            <a:r>
              <a:rPr lang="en-GB" sz="2000" dirty="0" err="1"/>
              <a:t>Photodentro</a:t>
            </a:r>
            <a:r>
              <a:rPr lang="en-GB" sz="2000" dirty="0"/>
              <a:t>.</a:t>
            </a:r>
          </a:p>
          <a:p>
            <a:pPr marL="0" indent="0">
              <a:buNone/>
            </a:pPr>
            <a:r>
              <a:rPr lang="en-GB" sz="2000" dirty="0"/>
              <a:t>Image 8: </a:t>
            </a:r>
            <a:r>
              <a:rPr lang="en-GB" sz="2000" u="sng" dirty="0">
                <a:hlinkClick r:id="rId8"/>
              </a:rPr>
              <a:t>Unit 3 – Lesson 3</a:t>
            </a:r>
            <a:r>
              <a:rPr lang="en-GB" sz="2000" dirty="0"/>
              <a:t> from Think Teen Enriched Digital Textbook (C Gymnasium), Copyright Computer Technology Institute, Digital School Project</a:t>
            </a:r>
            <a:r>
              <a:rPr lang="en-GB" sz="2000" dirty="0" smtClean="0"/>
              <a:t>.</a:t>
            </a:r>
            <a:endParaRPr lang="en-GB" sz="2000" dirty="0"/>
          </a:p>
        </p:txBody>
      </p:sp>
    </p:spTree>
    <p:custDataLst>
      <p:tags r:id="rId1"/>
    </p:custDataLst>
    <p:extLst>
      <p:ext uri="{BB962C8B-B14F-4D97-AF65-F5344CB8AC3E}">
        <p14:creationId xmlns:p14="http://schemas.microsoft.com/office/powerpoint/2010/main" val="991154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(3/3)</a:t>
            </a:r>
          </a:p>
        </p:txBody>
      </p:sp>
      <p:sp>
        <p:nvSpPr>
          <p:cNvPr id="79875" name="Content Placeholder 2"/>
          <p:cNvSpPr>
            <a:spLocks noGrp="1"/>
          </p:cNvSpPr>
          <p:nvPr>
            <p:ph idx="1"/>
          </p:nvPr>
        </p:nvSpPr>
        <p:spPr/>
        <p:txBody>
          <a:bodyPr/>
          <a:lstStyle/>
          <a:p>
            <a:pPr marL="0" indent="0">
              <a:buNone/>
            </a:pPr>
            <a:r>
              <a:rPr lang="en-GB" sz="2000" dirty="0"/>
              <a:t>Image 9: </a:t>
            </a:r>
            <a:r>
              <a:rPr lang="en-GB" sz="2000" u="sng" dirty="0" err="1">
                <a:hlinkClick r:id="rId4"/>
              </a:rPr>
              <a:t>Webquest</a:t>
            </a:r>
            <a:r>
              <a:rPr lang="en-GB" sz="2000" u="sng" dirty="0">
                <a:hlinkClick r:id="rId4"/>
              </a:rPr>
              <a:t> - Amusement Park</a:t>
            </a:r>
            <a:r>
              <a:rPr lang="en-GB" sz="2000" dirty="0"/>
              <a:t>, Copyright Computer Technology Institute, </a:t>
            </a:r>
            <a:r>
              <a:rPr lang="en-GB" sz="2000" dirty="0">
                <a:hlinkClick r:id="rId5"/>
              </a:rPr>
              <a:t>Creative Commons Attribution-</a:t>
            </a:r>
            <a:r>
              <a:rPr lang="en-GB" sz="2000" dirty="0" err="1">
                <a:hlinkClick r:id="rId5"/>
              </a:rPr>
              <a:t>NonCommercial</a:t>
            </a:r>
            <a:r>
              <a:rPr lang="en-GB" sz="2000" dirty="0">
                <a:hlinkClick r:id="rId5"/>
              </a:rPr>
              <a:t>-</a:t>
            </a:r>
            <a:r>
              <a:rPr lang="en-GB" sz="2000" dirty="0" err="1">
                <a:hlinkClick r:id="rId5"/>
              </a:rPr>
              <a:t>ShareAlike</a:t>
            </a:r>
            <a:r>
              <a:rPr lang="en-GB" sz="2000" dirty="0">
                <a:hlinkClick r:id="rId5"/>
              </a:rPr>
              <a:t> Greece 3.0</a:t>
            </a:r>
            <a:r>
              <a:rPr lang="en-GB" sz="2000" dirty="0"/>
              <a:t>, </a:t>
            </a:r>
            <a:r>
              <a:rPr lang="en-GB" sz="2000" dirty="0" err="1"/>
              <a:t>Photodentro</a:t>
            </a:r>
            <a:r>
              <a:rPr lang="en-GB" sz="2000" dirty="0"/>
              <a:t>.</a:t>
            </a:r>
          </a:p>
          <a:p>
            <a:pPr marL="0" indent="0">
              <a:buNone/>
            </a:pPr>
            <a:r>
              <a:rPr lang="en-GB" sz="2000" dirty="0"/>
              <a:t>Image 10: </a:t>
            </a:r>
            <a:r>
              <a:rPr lang="en-GB" sz="2000" u="sng" dirty="0" err="1">
                <a:hlinkClick r:id="rId6"/>
              </a:rPr>
              <a:t>Webquest</a:t>
            </a:r>
            <a:r>
              <a:rPr lang="en-GB" sz="2000" u="sng" dirty="0">
                <a:hlinkClick r:id="rId6"/>
              </a:rPr>
              <a:t> - Animals in danger</a:t>
            </a:r>
            <a:r>
              <a:rPr lang="en-GB" sz="2000" dirty="0"/>
              <a:t>, Copyright Computer Technology Institute, </a:t>
            </a:r>
            <a:r>
              <a:rPr lang="en-GB" sz="2000" dirty="0">
                <a:hlinkClick r:id="rId5"/>
              </a:rPr>
              <a:t>Creative Commons Attribution-</a:t>
            </a:r>
            <a:r>
              <a:rPr lang="en-GB" sz="2000" dirty="0" err="1">
                <a:hlinkClick r:id="rId5"/>
              </a:rPr>
              <a:t>NonCommercial</a:t>
            </a:r>
            <a:r>
              <a:rPr lang="en-GB" sz="2000" dirty="0">
                <a:hlinkClick r:id="rId5"/>
              </a:rPr>
              <a:t>-</a:t>
            </a:r>
            <a:r>
              <a:rPr lang="en-GB" sz="2000" dirty="0" err="1">
                <a:hlinkClick r:id="rId5"/>
              </a:rPr>
              <a:t>ShareAlike</a:t>
            </a:r>
            <a:r>
              <a:rPr lang="en-GB" sz="2000" dirty="0">
                <a:hlinkClick r:id="rId5"/>
              </a:rPr>
              <a:t> Greece 3.0</a:t>
            </a:r>
            <a:r>
              <a:rPr lang="en-GB" sz="2000" dirty="0"/>
              <a:t>, </a:t>
            </a:r>
            <a:r>
              <a:rPr lang="en-GB" sz="2000" dirty="0" err="1"/>
              <a:t>Photodentro</a:t>
            </a:r>
            <a:r>
              <a:rPr lang="en-GB" sz="2000" dirty="0"/>
              <a:t>.</a:t>
            </a:r>
          </a:p>
          <a:p>
            <a:pPr marL="0" indent="0">
              <a:buNone/>
            </a:pPr>
            <a:r>
              <a:rPr lang="en-GB" sz="2000" dirty="0"/>
              <a:t>Image 11: </a:t>
            </a:r>
            <a:r>
              <a:rPr lang="en-GB" sz="2000" u="sng" dirty="0">
                <a:hlinkClick r:id="rId7"/>
              </a:rPr>
              <a:t>Writing application - Learn how to write a mediation task</a:t>
            </a:r>
            <a:r>
              <a:rPr lang="en-GB" sz="2000" dirty="0"/>
              <a:t>, Copyright Computer Technology Institute, </a:t>
            </a:r>
            <a:r>
              <a:rPr lang="en-GB" sz="2000" dirty="0">
                <a:hlinkClick r:id="rId5"/>
              </a:rPr>
              <a:t>Creative Commons Attribution-</a:t>
            </a:r>
            <a:r>
              <a:rPr lang="en-GB" sz="2000" dirty="0" err="1">
                <a:hlinkClick r:id="rId5"/>
              </a:rPr>
              <a:t>NonCommercial</a:t>
            </a:r>
            <a:r>
              <a:rPr lang="en-GB" sz="2000" dirty="0">
                <a:hlinkClick r:id="rId5"/>
              </a:rPr>
              <a:t>-</a:t>
            </a:r>
            <a:r>
              <a:rPr lang="en-GB" sz="2000" dirty="0" err="1">
                <a:hlinkClick r:id="rId5"/>
              </a:rPr>
              <a:t>ShareAlike</a:t>
            </a:r>
            <a:r>
              <a:rPr lang="en-GB" sz="2000" dirty="0">
                <a:hlinkClick r:id="rId5"/>
              </a:rPr>
              <a:t> Greece 3.0</a:t>
            </a:r>
            <a:r>
              <a:rPr lang="en-GB" sz="2000" dirty="0"/>
              <a:t>, </a:t>
            </a:r>
            <a:r>
              <a:rPr lang="en-GB" sz="2000" dirty="0" err="1"/>
              <a:t>Photodentro</a:t>
            </a:r>
            <a:r>
              <a:rPr lang="en-GB" sz="2000" dirty="0"/>
              <a:t>.</a:t>
            </a:r>
          </a:p>
        </p:txBody>
      </p:sp>
    </p:spTree>
    <p:custDataLst>
      <p:tags r:id="rId1"/>
    </p:custDataLst>
    <p:extLst>
      <p:ext uri="{BB962C8B-B14F-4D97-AF65-F5344CB8AC3E}">
        <p14:creationId xmlns:p14="http://schemas.microsoft.com/office/powerpoint/2010/main" val="85556267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smtClean="0"/>
              <a:t>Mystery and Lost series</a:t>
            </a:r>
            <a:r>
              <a:rPr lang="el-GR" dirty="0" smtClean="0"/>
              <a:t>: </a:t>
            </a:r>
            <a:br>
              <a:rPr lang="el-GR" dirty="0" smtClean="0"/>
            </a:br>
            <a:r>
              <a:rPr lang="en-GB" dirty="0" smtClean="0"/>
              <a:t>Problem </a:t>
            </a:r>
            <a:r>
              <a:rPr lang="en-GB" dirty="0"/>
              <a:t>solving </a:t>
            </a:r>
            <a:r>
              <a:rPr lang="en-GB" dirty="0" smtClean="0"/>
              <a:t>applications</a:t>
            </a:r>
            <a:endParaRPr lang="en-GB" dirty="0"/>
          </a:p>
        </p:txBody>
      </p:sp>
      <p:sp>
        <p:nvSpPr>
          <p:cNvPr id="3" name="Θέση περιεχομένου 2"/>
          <p:cNvSpPr>
            <a:spLocks noGrp="1"/>
          </p:cNvSpPr>
          <p:nvPr>
            <p:ph idx="1"/>
          </p:nvPr>
        </p:nvSpPr>
        <p:spPr/>
        <p:txBody>
          <a:bodyPr/>
          <a:lstStyle/>
          <a:p>
            <a:pPr>
              <a:buFont typeface="Arial"/>
              <a:buChar char="•"/>
              <a:defRPr/>
            </a:pPr>
            <a:r>
              <a:rPr lang="en-GB" sz="3000" dirty="0" smtClean="0"/>
              <a:t>Autonomous learning objects which involve some kind of problem solving, usually in the form of mystery or some kind of quest </a:t>
            </a:r>
          </a:p>
          <a:p>
            <a:pPr>
              <a:buFont typeface="Arial"/>
              <a:buChar char="•"/>
              <a:defRPr/>
            </a:pPr>
            <a:r>
              <a:rPr lang="en-GB" sz="3000" dirty="0" smtClean="0"/>
              <a:t>They are based on an activity or a text from the textbook but they develop based on a scenario which has been prepared especially for this application. </a:t>
            </a:r>
            <a:endParaRPr lang="en-GB" sz="3000" dirty="0"/>
          </a:p>
        </p:txBody>
      </p:sp>
    </p:spTree>
    <p:extLst>
      <p:ext uri="{BB962C8B-B14F-4D97-AF65-F5344CB8AC3E}">
        <p14:creationId xmlns:p14="http://schemas.microsoft.com/office/powerpoint/2010/main" val="177484549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Mystery and Lost </a:t>
            </a:r>
            <a:r>
              <a:rPr lang="en-GB" dirty="0" smtClean="0"/>
              <a:t>series – Gymnasium (1/2)</a:t>
            </a:r>
            <a:endParaRPr lang="en-GB" dirty="0"/>
          </a:p>
        </p:txBody>
      </p:sp>
      <p:sp>
        <p:nvSpPr>
          <p:cNvPr id="4" name="Θέση περιεχομένου 3" descr="Sherlock Holmes.&#10;"/>
          <p:cNvSpPr>
            <a:spLocks noGrp="1"/>
          </p:cNvSpPr>
          <p:nvPr>
            <p:ph sz="half" idx="1"/>
          </p:nvPr>
        </p:nvSpPr>
        <p:spPr/>
        <p:txBody>
          <a:bodyPr/>
          <a:lstStyle/>
          <a:p>
            <a:pPr marL="0" indent="0">
              <a:buNone/>
            </a:pPr>
            <a:r>
              <a:rPr lang="en-GB" sz="2400" b="1" dirty="0" smtClean="0"/>
              <a:t>A Advanced:</a:t>
            </a:r>
          </a:p>
          <a:p>
            <a:pPr eaLnBrk="1" hangingPunct="1">
              <a:defRPr/>
            </a:pPr>
            <a:r>
              <a:rPr lang="en-GB" sz="2400" dirty="0" smtClean="0"/>
              <a:t>Sherlock Holmes – Break the Code (U8L2),</a:t>
            </a:r>
          </a:p>
          <a:p>
            <a:pPr eaLnBrk="1" hangingPunct="1">
              <a:defRPr/>
            </a:pPr>
            <a:r>
              <a:rPr lang="en-GB" sz="2400" dirty="0" smtClean="0"/>
              <a:t>Food Pyramid (U3L1),</a:t>
            </a:r>
          </a:p>
          <a:p>
            <a:pPr eaLnBrk="1" hangingPunct="1">
              <a:defRPr/>
            </a:pPr>
            <a:r>
              <a:rPr lang="en-GB" sz="2400" dirty="0" smtClean="0"/>
              <a:t>Lost in the Museum (U5L1),</a:t>
            </a:r>
          </a:p>
          <a:p>
            <a:pPr eaLnBrk="1" hangingPunct="1">
              <a:defRPr/>
            </a:pPr>
            <a:r>
              <a:rPr lang="en-GB" sz="2400" dirty="0" smtClean="0"/>
              <a:t>Time Capsule (U7L3).</a:t>
            </a:r>
          </a:p>
          <a:p>
            <a:pPr marL="0" indent="0">
              <a:buNone/>
            </a:pPr>
            <a:r>
              <a:rPr lang="en-GB" sz="2400" b="1" dirty="0" smtClean="0"/>
              <a:t>B Beginners:</a:t>
            </a:r>
          </a:p>
          <a:p>
            <a:pPr eaLnBrk="1" hangingPunct="1">
              <a:defRPr/>
            </a:pPr>
            <a:r>
              <a:rPr lang="en-GB" sz="2400" dirty="0" smtClean="0"/>
              <a:t>Food Pyramid (U1L1),</a:t>
            </a:r>
          </a:p>
          <a:p>
            <a:pPr eaLnBrk="1" hangingPunct="1">
              <a:defRPr/>
            </a:pPr>
            <a:r>
              <a:rPr lang="en-GB" sz="2400" dirty="0" smtClean="0"/>
              <a:t>Mystery Quest (U10L3).</a:t>
            </a:r>
          </a:p>
          <a:p>
            <a:endParaRPr lang="en-GB" sz="2400" dirty="0"/>
          </a:p>
        </p:txBody>
      </p:sp>
      <p:pic>
        <p:nvPicPr>
          <p:cNvPr id="1026" name="Picture 2" descr="Sherlock Holmes, Detective, Magnifying Glass, Loup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flipH="1">
            <a:off x="5178882" y="1600200"/>
            <a:ext cx="2977235" cy="45259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06408" y="4944905"/>
            <a:ext cx="480392" cy="360040"/>
          </a:xfrm>
          <a:prstGeom prst="rect">
            <a:avLst/>
          </a:prstGeom>
        </p:spPr>
        <p:txBody>
          <a:bodyPr vert="horz" wrap="square" lIns="91440" tIns="45720" rIns="91440" bIns="45720" rtlCol="0" anchor="ctr">
            <a:noAutofit/>
          </a:bodyPr>
          <a:lstStyle/>
          <a:p>
            <a:r>
              <a:rPr lang="en-GB" b="1" dirty="0" smtClean="0">
                <a:latin typeface="+mj-lt"/>
              </a:rPr>
              <a:t>[1]</a:t>
            </a:r>
          </a:p>
        </p:txBody>
      </p:sp>
    </p:spTree>
    <p:custDataLst>
      <p:tags r:id="rId1"/>
    </p:custDataLst>
    <p:extLst>
      <p:ext uri="{BB962C8B-B14F-4D97-AF65-F5344CB8AC3E}">
        <p14:creationId xmlns:p14="http://schemas.microsoft.com/office/powerpoint/2010/main" val="164085829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Mystery and Lost series – Gymnasium </a:t>
            </a:r>
            <a:r>
              <a:rPr lang="en-GB" dirty="0" smtClean="0"/>
              <a:t>(2/2</a:t>
            </a:r>
            <a:r>
              <a:rPr lang="en-GB" dirty="0"/>
              <a:t>)</a:t>
            </a:r>
          </a:p>
        </p:txBody>
      </p:sp>
      <p:sp>
        <p:nvSpPr>
          <p:cNvPr id="4" name="Θέση περιεχομένου 3"/>
          <p:cNvSpPr>
            <a:spLocks noGrp="1"/>
          </p:cNvSpPr>
          <p:nvPr>
            <p:ph sz="half" idx="1"/>
          </p:nvPr>
        </p:nvSpPr>
        <p:spPr/>
        <p:txBody>
          <a:bodyPr/>
          <a:lstStyle/>
          <a:p>
            <a:pPr marL="0" indent="0">
              <a:buNone/>
            </a:pPr>
            <a:r>
              <a:rPr lang="en-GB" sz="2400" b="1" dirty="0" smtClean="0"/>
              <a:t>B Advanced:</a:t>
            </a:r>
          </a:p>
          <a:p>
            <a:pPr eaLnBrk="1" hangingPunct="1">
              <a:spcBef>
                <a:spcPts val="600"/>
              </a:spcBef>
              <a:defRPr/>
            </a:pPr>
            <a:r>
              <a:rPr lang="en-GB" sz="2400" dirty="0" smtClean="0"/>
              <a:t>Guess Who (U1L1),</a:t>
            </a:r>
          </a:p>
          <a:p>
            <a:pPr eaLnBrk="1" hangingPunct="1">
              <a:spcBef>
                <a:spcPts val="600"/>
              </a:spcBef>
              <a:defRPr/>
            </a:pPr>
            <a:r>
              <a:rPr lang="en-GB" sz="2400" dirty="0" smtClean="0"/>
              <a:t>Mystery Quest (U2L4),</a:t>
            </a:r>
          </a:p>
          <a:p>
            <a:pPr eaLnBrk="1" hangingPunct="1">
              <a:spcBef>
                <a:spcPts val="600"/>
              </a:spcBef>
              <a:defRPr/>
            </a:pPr>
            <a:r>
              <a:rPr lang="en-GB" sz="2400" dirty="0" smtClean="0"/>
              <a:t>Lost in the Museum (U2L6),</a:t>
            </a:r>
          </a:p>
          <a:p>
            <a:pPr eaLnBrk="1" hangingPunct="1">
              <a:spcBef>
                <a:spcPts val="600"/>
              </a:spcBef>
              <a:defRPr/>
            </a:pPr>
            <a:r>
              <a:rPr lang="en-GB" sz="2400" dirty="0" smtClean="0"/>
              <a:t>Food Pyramid (U4L11),</a:t>
            </a:r>
          </a:p>
          <a:p>
            <a:pPr eaLnBrk="1" hangingPunct="1">
              <a:spcBef>
                <a:spcPts val="600"/>
              </a:spcBef>
              <a:defRPr/>
            </a:pPr>
            <a:r>
              <a:rPr lang="en-GB" sz="2400" dirty="0" smtClean="0"/>
              <a:t>Sherlock Holmes – Break the code (U5L13),</a:t>
            </a:r>
          </a:p>
          <a:p>
            <a:pPr eaLnBrk="1" hangingPunct="1">
              <a:spcBef>
                <a:spcPts val="600"/>
              </a:spcBef>
              <a:defRPr/>
            </a:pPr>
            <a:r>
              <a:rPr lang="en-GB" sz="2400" dirty="0" smtClean="0"/>
              <a:t>Guess Where (U8L23).</a:t>
            </a:r>
            <a:endParaRPr lang="en-GB" sz="2400" dirty="0"/>
          </a:p>
        </p:txBody>
      </p:sp>
      <p:sp>
        <p:nvSpPr>
          <p:cNvPr id="5" name="Θέση περιεχομένου 4"/>
          <p:cNvSpPr>
            <a:spLocks noGrp="1"/>
          </p:cNvSpPr>
          <p:nvPr>
            <p:ph sz="half" idx="2"/>
          </p:nvPr>
        </p:nvSpPr>
        <p:spPr/>
        <p:txBody>
          <a:bodyPr/>
          <a:lstStyle/>
          <a:p>
            <a:pPr marL="0" indent="0" eaLnBrk="1" hangingPunct="1">
              <a:buNone/>
              <a:defRPr/>
            </a:pPr>
            <a:r>
              <a:rPr lang="en-GB" sz="2400" b="1" dirty="0" smtClean="0"/>
              <a:t>C Gymnasium:</a:t>
            </a:r>
          </a:p>
          <a:p>
            <a:pPr eaLnBrk="1" hangingPunct="1">
              <a:defRPr/>
            </a:pPr>
            <a:r>
              <a:rPr lang="en-GB" sz="2400" dirty="0" smtClean="0"/>
              <a:t>Guess Where (U1L1).</a:t>
            </a:r>
            <a:endParaRPr lang="en-GB" sz="2400" b="1" dirty="0" smtClean="0"/>
          </a:p>
          <a:p>
            <a:pPr eaLnBrk="1" hangingPunct="1">
              <a:defRPr/>
            </a:pPr>
            <a:r>
              <a:rPr lang="en-GB" sz="2400" dirty="0" smtClean="0"/>
              <a:t>Guess Who (U1L3).</a:t>
            </a:r>
          </a:p>
          <a:p>
            <a:pPr eaLnBrk="1" hangingPunct="1">
              <a:defRPr/>
            </a:pPr>
            <a:r>
              <a:rPr lang="en-GB" sz="2400" dirty="0" smtClean="0"/>
              <a:t>Time Capsule(U4L1).</a:t>
            </a:r>
          </a:p>
          <a:p>
            <a:endParaRPr lang="en-GB" sz="2400" dirty="0"/>
          </a:p>
        </p:txBody>
      </p:sp>
    </p:spTree>
    <p:extLst>
      <p:ext uri="{BB962C8B-B14F-4D97-AF65-F5344CB8AC3E}">
        <p14:creationId xmlns:p14="http://schemas.microsoft.com/office/powerpoint/2010/main" val="374044660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Mystery and Lost series – </a:t>
            </a:r>
            <a:r>
              <a:rPr lang="en-GB" dirty="0" smtClean="0"/>
              <a:t/>
            </a:r>
            <a:br>
              <a:rPr lang="en-GB" dirty="0" smtClean="0"/>
            </a:br>
            <a:r>
              <a:rPr lang="en-GB" dirty="0" smtClean="0"/>
              <a:t>Primary School (1/3)</a:t>
            </a:r>
            <a:endParaRPr lang="en-GB" dirty="0"/>
          </a:p>
        </p:txBody>
      </p:sp>
      <p:sp>
        <p:nvSpPr>
          <p:cNvPr id="3" name="Θέση περιεχομένου 2"/>
          <p:cNvSpPr>
            <a:spLocks noGrp="1"/>
          </p:cNvSpPr>
          <p:nvPr>
            <p:ph sz="half" idx="1"/>
          </p:nvPr>
        </p:nvSpPr>
        <p:spPr/>
        <p:txBody>
          <a:bodyPr/>
          <a:lstStyle/>
          <a:p>
            <a:pPr marL="0" indent="0">
              <a:buNone/>
            </a:pPr>
            <a:r>
              <a:rPr lang="en-GB" sz="2400" b="1" dirty="0" smtClean="0"/>
              <a:t>3rd Grade:</a:t>
            </a:r>
          </a:p>
          <a:p>
            <a:pPr>
              <a:defRPr/>
            </a:pPr>
            <a:r>
              <a:rPr lang="en-GB" sz="2400" dirty="0" smtClean="0"/>
              <a:t>Sherlock and the Mystery of the Lost Alphabet (</a:t>
            </a:r>
            <a:r>
              <a:rPr lang="en-GB" sz="2400" dirty="0" err="1" smtClean="0"/>
              <a:t>preunit</a:t>
            </a:r>
            <a:r>
              <a:rPr lang="en-GB" sz="2400" dirty="0" smtClean="0"/>
              <a:t>),</a:t>
            </a:r>
          </a:p>
          <a:p>
            <a:pPr>
              <a:defRPr/>
            </a:pPr>
            <a:r>
              <a:rPr lang="en-GB" sz="2400" dirty="0" smtClean="0"/>
              <a:t>Sherlock and the Mystery of the Magic Key (U1),</a:t>
            </a:r>
          </a:p>
          <a:p>
            <a:pPr>
              <a:defRPr/>
            </a:pPr>
            <a:r>
              <a:rPr lang="en-GB" sz="2400" dirty="0" smtClean="0"/>
              <a:t>Sherlock and the Mystery of the Lost Treasure (U2),</a:t>
            </a:r>
          </a:p>
          <a:p>
            <a:pPr>
              <a:defRPr/>
            </a:pPr>
            <a:r>
              <a:rPr lang="en-GB" sz="2400" dirty="0" smtClean="0"/>
              <a:t>Sherlock and the Mystery of the Lost Guitar (U3),</a:t>
            </a:r>
          </a:p>
          <a:p>
            <a:pPr>
              <a:defRPr/>
            </a:pPr>
            <a:r>
              <a:rPr lang="en-GB" sz="2400" dirty="0" smtClean="0"/>
              <a:t>Sherlock and the Mystery of the Lost Salami (U4),</a:t>
            </a:r>
          </a:p>
          <a:p>
            <a:endParaRPr lang="en-GB" sz="2400" dirty="0"/>
          </a:p>
        </p:txBody>
      </p:sp>
      <p:sp>
        <p:nvSpPr>
          <p:cNvPr id="4" name="Θέση περιεχομένου 3"/>
          <p:cNvSpPr>
            <a:spLocks noGrp="1"/>
          </p:cNvSpPr>
          <p:nvPr>
            <p:ph sz="half" idx="2"/>
          </p:nvPr>
        </p:nvSpPr>
        <p:spPr/>
        <p:txBody>
          <a:bodyPr/>
          <a:lstStyle/>
          <a:p>
            <a:pPr>
              <a:defRPr/>
            </a:pPr>
            <a:r>
              <a:rPr lang="en-GB" sz="2400" dirty="0" smtClean="0"/>
              <a:t>Sherlock and the Mystery of the lost schoolbag (U5),</a:t>
            </a:r>
          </a:p>
          <a:p>
            <a:pPr>
              <a:defRPr/>
            </a:pPr>
            <a:r>
              <a:rPr lang="en-GB" sz="2400" dirty="0" smtClean="0"/>
              <a:t>Sherlock and the Mystery of the Emperor’s lost suit (U6),</a:t>
            </a:r>
          </a:p>
          <a:p>
            <a:pPr>
              <a:defRPr/>
            </a:pPr>
            <a:r>
              <a:rPr lang="en-GB" sz="2400" dirty="0" smtClean="0"/>
              <a:t>Sherlock is looking for Arthur (U7),</a:t>
            </a:r>
          </a:p>
          <a:p>
            <a:pPr>
              <a:defRPr/>
            </a:pPr>
            <a:r>
              <a:rPr lang="en-GB" sz="2400" dirty="0" smtClean="0"/>
              <a:t>Sherlock and the Mystery of the Lost Monster (U8),</a:t>
            </a:r>
          </a:p>
          <a:p>
            <a:pPr>
              <a:defRPr/>
            </a:pPr>
            <a:r>
              <a:rPr lang="en-GB" sz="2400" dirty="0" smtClean="0"/>
              <a:t>Sherlock and the Mystery of the Lost Planet (U9).</a:t>
            </a:r>
            <a:endParaRPr lang="en-GB" sz="2400" dirty="0"/>
          </a:p>
        </p:txBody>
      </p:sp>
    </p:spTree>
    <p:extLst>
      <p:ext uri="{BB962C8B-B14F-4D97-AF65-F5344CB8AC3E}">
        <p14:creationId xmlns:p14="http://schemas.microsoft.com/office/powerpoint/2010/main" val="346048814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Mystery and Lost series – </a:t>
            </a:r>
            <a:br>
              <a:rPr lang="en-GB" dirty="0"/>
            </a:br>
            <a:r>
              <a:rPr lang="en-GB" dirty="0"/>
              <a:t>Primary School </a:t>
            </a:r>
            <a:r>
              <a:rPr lang="en-GB" dirty="0" smtClean="0"/>
              <a:t>(2/3</a:t>
            </a:r>
            <a:r>
              <a:rPr lang="en-GB" dirty="0"/>
              <a:t>)</a:t>
            </a:r>
          </a:p>
        </p:txBody>
      </p:sp>
      <p:sp>
        <p:nvSpPr>
          <p:cNvPr id="3" name="Θέση περιεχομένου 2"/>
          <p:cNvSpPr>
            <a:spLocks noGrp="1"/>
          </p:cNvSpPr>
          <p:nvPr>
            <p:ph sz="half" idx="1"/>
          </p:nvPr>
        </p:nvSpPr>
        <p:spPr/>
        <p:txBody>
          <a:bodyPr/>
          <a:lstStyle/>
          <a:p>
            <a:pPr marL="0" indent="0">
              <a:buNone/>
            </a:pPr>
            <a:r>
              <a:rPr lang="en-GB" sz="2400" b="1" dirty="0" smtClean="0"/>
              <a:t>3th Grade:</a:t>
            </a:r>
          </a:p>
          <a:p>
            <a:pPr>
              <a:defRPr/>
            </a:pPr>
            <a:r>
              <a:rPr lang="en-GB" sz="2400" dirty="0" smtClean="0"/>
              <a:t>Guess what: My timetable (U1),</a:t>
            </a:r>
          </a:p>
          <a:p>
            <a:pPr>
              <a:defRPr/>
            </a:pPr>
            <a:r>
              <a:rPr lang="en-GB" sz="2400" dirty="0" smtClean="0"/>
              <a:t>Guess who: Olympic athletes (U2),</a:t>
            </a:r>
          </a:p>
          <a:p>
            <a:pPr>
              <a:defRPr/>
            </a:pPr>
            <a:r>
              <a:rPr lang="en-GB" sz="2400" dirty="0" smtClean="0"/>
              <a:t>Guess where: Where are you from? (U3),</a:t>
            </a:r>
          </a:p>
          <a:p>
            <a:pPr>
              <a:defRPr/>
            </a:pPr>
            <a:r>
              <a:rPr lang="en-GB" sz="2400" dirty="0" smtClean="0"/>
              <a:t>They mystery of the lost paintings (U4),</a:t>
            </a:r>
          </a:p>
          <a:p>
            <a:pPr>
              <a:defRPr/>
            </a:pPr>
            <a:r>
              <a:rPr lang="en-GB" sz="2400" dirty="0" smtClean="0"/>
              <a:t>Guess where: which animal is it? (U6),</a:t>
            </a:r>
            <a:endParaRPr lang="en-GB" sz="2400" dirty="0"/>
          </a:p>
        </p:txBody>
      </p:sp>
      <p:sp>
        <p:nvSpPr>
          <p:cNvPr id="4" name="Θέση περιεχομένου 3"/>
          <p:cNvSpPr>
            <a:spLocks noGrp="1"/>
          </p:cNvSpPr>
          <p:nvPr>
            <p:ph sz="half" idx="2"/>
          </p:nvPr>
        </p:nvSpPr>
        <p:spPr/>
        <p:txBody>
          <a:bodyPr/>
          <a:lstStyle/>
          <a:p>
            <a:pPr>
              <a:defRPr/>
            </a:pPr>
            <a:r>
              <a:rPr lang="en-GB" sz="2400" dirty="0" smtClean="0"/>
              <a:t>The mystery of the missing jewellery (U7),</a:t>
            </a:r>
          </a:p>
          <a:p>
            <a:pPr>
              <a:defRPr/>
            </a:pPr>
            <a:r>
              <a:rPr lang="en-GB" sz="2400" dirty="0" smtClean="0"/>
              <a:t>Guess what: Getting to the park (U8),</a:t>
            </a:r>
          </a:p>
          <a:p>
            <a:pPr>
              <a:defRPr/>
            </a:pPr>
            <a:r>
              <a:rPr lang="en-GB" sz="2400" dirty="0" smtClean="0"/>
              <a:t>Guess who: Our Yearbook (U10).</a:t>
            </a:r>
            <a:endParaRPr lang="en-GB" dirty="0"/>
          </a:p>
        </p:txBody>
      </p:sp>
    </p:spTree>
    <p:extLst>
      <p:ext uri="{BB962C8B-B14F-4D97-AF65-F5344CB8AC3E}">
        <p14:creationId xmlns:p14="http://schemas.microsoft.com/office/powerpoint/2010/main" val="112536233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Mystery and Lost series – </a:t>
            </a:r>
            <a:br>
              <a:rPr lang="en-GB" dirty="0"/>
            </a:br>
            <a:r>
              <a:rPr lang="en-GB" dirty="0"/>
              <a:t>Primary School </a:t>
            </a:r>
            <a:r>
              <a:rPr lang="en-GB" dirty="0" smtClean="0"/>
              <a:t>(3/3</a:t>
            </a:r>
            <a:r>
              <a:rPr lang="en-GB" dirty="0"/>
              <a:t>)</a:t>
            </a:r>
          </a:p>
        </p:txBody>
      </p:sp>
      <p:sp>
        <p:nvSpPr>
          <p:cNvPr id="3" name="Θέση περιεχομένου 2"/>
          <p:cNvSpPr>
            <a:spLocks noGrp="1"/>
          </p:cNvSpPr>
          <p:nvPr>
            <p:ph sz="half" idx="1"/>
          </p:nvPr>
        </p:nvSpPr>
        <p:spPr/>
        <p:txBody>
          <a:bodyPr/>
          <a:lstStyle/>
          <a:p>
            <a:pPr marL="0" indent="0">
              <a:buNone/>
            </a:pPr>
            <a:r>
              <a:rPr lang="en-GB" sz="2400" b="1" dirty="0" smtClean="0"/>
              <a:t>5th Grade:</a:t>
            </a:r>
          </a:p>
          <a:p>
            <a:pPr>
              <a:defRPr/>
            </a:pPr>
            <a:r>
              <a:rPr lang="en-GB" sz="2400" dirty="0" smtClean="0"/>
              <a:t>Guess who: My internet friends (U1L2),</a:t>
            </a:r>
          </a:p>
          <a:p>
            <a:pPr>
              <a:defRPr/>
            </a:pPr>
            <a:r>
              <a:rPr lang="en-GB" sz="2400" dirty="0" smtClean="0"/>
              <a:t>Time Capsule: My famous Greek friends (U1L3),</a:t>
            </a:r>
          </a:p>
          <a:p>
            <a:pPr>
              <a:defRPr/>
            </a:pPr>
            <a:r>
              <a:rPr lang="en-GB" sz="2400" dirty="0" smtClean="0"/>
              <a:t>Sherlock: The missing jewellery (U7L2),</a:t>
            </a:r>
          </a:p>
          <a:p>
            <a:pPr>
              <a:defRPr/>
            </a:pPr>
            <a:r>
              <a:rPr lang="en-GB" sz="2400" dirty="0" smtClean="0"/>
              <a:t>Guess what: The food pyramid (U10L2).</a:t>
            </a:r>
            <a:endParaRPr lang="en-GB" sz="2400" dirty="0"/>
          </a:p>
        </p:txBody>
      </p:sp>
      <p:sp>
        <p:nvSpPr>
          <p:cNvPr id="4" name="Θέση περιεχομένου 3"/>
          <p:cNvSpPr>
            <a:spLocks noGrp="1"/>
          </p:cNvSpPr>
          <p:nvPr>
            <p:ph sz="half" idx="2"/>
          </p:nvPr>
        </p:nvSpPr>
        <p:spPr/>
        <p:txBody>
          <a:bodyPr/>
          <a:lstStyle/>
          <a:p>
            <a:pPr marL="0" indent="0">
              <a:buNone/>
            </a:pPr>
            <a:r>
              <a:rPr lang="en-GB" sz="2400" b="1" dirty="0" smtClean="0"/>
              <a:t>6</a:t>
            </a:r>
            <a:r>
              <a:rPr lang="en-GB" sz="2400" b="1" baseline="30000" dirty="0" smtClean="0"/>
              <a:t>th</a:t>
            </a:r>
            <a:r>
              <a:rPr lang="en-GB" sz="2400" b="1" dirty="0" smtClean="0"/>
              <a:t> Grade:</a:t>
            </a:r>
          </a:p>
          <a:p>
            <a:pPr>
              <a:defRPr/>
            </a:pPr>
            <a:r>
              <a:rPr lang="en-GB" sz="2400" dirty="0" smtClean="0"/>
              <a:t>Guess where (U1L1),</a:t>
            </a:r>
          </a:p>
          <a:p>
            <a:pPr>
              <a:defRPr/>
            </a:pPr>
            <a:r>
              <a:rPr lang="en-GB" sz="2400" dirty="0" smtClean="0"/>
              <a:t>Sherlock (U4L2),</a:t>
            </a:r>
          </a:p>
          <a:p>
            <a:pPr>
              <a:defRPr/>
            </a:pPr>
            <a:r>
              <a:rPr lang="en-GB" sz="2400" dirty="0" smtClean="0"/>
              <a:t>Guess what (U6L1).</a:t>
            </a:r>
            <a:endParaRPr lang="en-GB" sz="2400" dirty="0"/>
          </a:p>
        </p:txBody>
      </p:sp>
    </p:spTree>
    <p:extLst>
      <p:ext uri="{BB962C8B-B14F-4D97-AF65-F5344CB8AC3E}">
        <p14:creationId xmlns:p14="http://schemas.microsoft.com/office/powerpoint/2010/main" val="129111132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3"/>
  <p:tag name="ARTICULATE_PROJECT_OPEN" val="0"/>
  <p:tag name="ZHAW.ACCESSIBILITYADDIN.CHECKTIMEDATE" val="9/28/2015 9:25:46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8,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4,10,11,"/>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5,4,3,"/>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5,6,7,"/>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4,3,6,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4,3,6,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4,3,5,6,"/>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4,3,5,6,"/>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4,3,5,6,"/>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32770,32771,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5,10242,3,"/>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36866,36867,36868,6,"/>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2,4,1026,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12,11,5,14,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5,8,6,9,7,"/>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7,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9,10,5,"/>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5,6,7,"/>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10,5,11,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53125A38-677D-4320-9410-3EA6AFC6FEC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3435</TotalTime>
  <Words>1607</Words>
  <Application>Microsoft Office PowerPoint</Application>
  <PresentationFormat>On-screen Show (4:3)</PresentationFormat>
  <Paragraphs>216</Paragraphs>
  <Slides>39</Slides>
  <Notes>10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Θέμα του Office</vt:lpstr>
      <vt:lpstr>English and Digital Literacies</vt:lpstr>
      <vt:lpstr>Exploratory Materials</vt:lpstr>
      <vt:lpstr>1. Mystery and Lost series</vt:lpstr>
      <vt:lpstr>Mystery and Lost series:  Problem solving applications</vt:lpstr>
      <vt:lpstr>Mystery and Lost series – Gymnasium (1/2)</vt:lpstr>
      <vt:lpstr>Mystery and Lost series – Gymnasium (2/2)</vt:lpstr>
      <vt:lpstr>Mystery and Lost series –  Primary School (1/3)</vt:lpstr>
      <vt:lpstr>Mystery and Lost series –  Primary School (2/3)</vt:lpstr>
      <vt:lpstr>Mystery and Lost series –  Primary School (3/3)</vt:lpstr>
      <vt:lpstr>Mystery Series – Sherlock Holmes  (3rd Grade) (1/2)</vt:lpstr>
      <vt:lpstr>Mystery Series – Sherlock Holmes  (3rd Grade) (2/2)</vt:lpstr>
      <vt:lpstr>Mystery series: Time Capsule (1/2)</vt:lpstr>
      <vt:lpstr>Mystery series: Time Capsule (2/2)</vt:lpstr>
      <vt:lpstr>Lost series: Lost in the Museum</vt:lpstr>
      <vt:lpstr>2. English Quests</vt:lpstr>
      <vt:lpstr>English Quests</vt:lpstr>
      <vt:lpstr>English Quests for Gymnasium (1/2)</vt:lpstr>
      <vt:lpstr>English Quests for Gymnasium (2/2)</vt:lpstr>
      <vt:lpstr>English Quest Example</vt:lpstr>
      <vt:lpstr>English Quests Themes (4th grade)</vt:lpstr>
      <vt:lpstr>English Quest: Animals in Danger (1/2)</vt:lpstr>
      <vt:lpstr>English Quest: Animals in Danger (2/2)</vt:lpstr>
      <vt:lpstr>3. Writing apps</vt:lpstr>
      <vt:lpstr>Structure of writing apps</vt:lpstr>
      <vt:lpstr>Structure of writing apps: Introduction</vt:lpstr>
      <vt:lpstr>Structure of writing apps: Writing task (1/2)</vt:lpstr>
      <vt:lpstr>Structure of writing apps: Writing task (2/2)</vt:lpstr>
      <vt:lpstr>Structure of writing apps: Model text</vt:lpstr>
      <vt:lpstr>Structure of writing apps: Scaffolding</vt:lpstr>
      <vt:lpstr>Structure of writing apps:  Language Bank</vt:lpstr>
      <vt:lpstr>Financing</vt:lpstr>
      <vt:lpstr>Notes</vt:lpstr>
      <vt:lpstr>Note on History of Published Version </vt:lpstr>
      <vt:lpstr>Reference Note </vt:lpstr>
      <vt:lpstr>Licensing Note </vt:lpstr>
      <vt:lpstr>Preservation Notices</vt:lpstr>
      <vt:lpstr>Note of use of third parties work (1/3)</vt:lpstr>
      <vt:lpstr>Note of use of third parties work (2/3)</vt:lpstr>
      <vt:lpstr>Note of use of third parties work (3/3)</vt:lpstr>
    </vt:vector>
  </TitlesOfParts>
  <Manager>Faculty of English Language and Literature</Manager>
  <Company>National and Kapodistrian University of Athens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Exploratory Materials for the Digital Enrichment of Greek EFL Textbooks</dc:title>
  <dc:subject>English and Digital Literacies</dc:subject>
  <dc:creator> Bessie Mitsikopoulou</dc:creator>
  <cp:lastModifiedBy>Smaragda Papadopoulou</cp:lastModifiedBy>
  <cp:revision>308</cp:revision>
  <dcterms:created xsi:type="dcterms:W3CDTF">2012-09-06T09:03:05Z</dcterms:created>
  <dcterms:modified xsi:type="dcterms:W3CDTF">2015-09-28T09:12:21Z</dcterms:modified>
  <cp:category>ELT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6E45248A-864B-4D56-8381-EB92C1ED6FD7</vt:lpwstr>
  </property>
  <property fmtid="{D5CDD505-2E9C-101B-9397-08002B2CF9AE}" pid="3" name="ArticulatePath">
    <vt:lpwstr>Unit1</vt:lpwstr>
  </property>
</Properties>
</file>