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sldIdLst>
    <p:sldId id="256" r:id="rId3"/>
    <p:sldId id="429" r:id="rId4"/>
    <p:sldId id="430" r:id="rId5"/>
    <p:sldId id="425" r:id="rId6"/>
    <p:sldId id="426" r:id="rId7"/>
    <p:sldId id="427" r:id="rId8"/>
    <p:sldId id="433" r:id="rId9"/>
    <p:sldId id="295" r:id="rId10"/>
    <p:sldId id="299" r:id="rId11"/>
    <p:sldId id="292" r:id="rId12"/>
    <p:sldId id="431" r:id="rId13"/>
    <p:sldId id="432" r:id="rId14"/>
  </p:sldIdLst>
  <p:sldSz cx="9144000" cy="6858000" type="screen4x3"/>
  <p:notesSz cx="6858000" cy="9144000"/>
  <p:custDataLst>
    <p:tags r:id="rId16"/>
  </p:custDataLst>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AC809ED-95ED-4C4A-9718-F4A184138D22}" type="datetimeFigureOut">
              <a:rPr lang="el-GR"/>
              <a:pPr>
                <a:defRPr/>
              </a:pPr>
              <a:t>25/9/2015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B215D62-4BAE-4A53-B1DD-A12ECC42738D}" type="slidenum">
              <a:rPr lang="el-GR" altLang="en-US"/>
              <a:pPr>
                <a:defRPr/>
              </a:pPr>
              <a:t>‹#›</a:t>
            </a:fld>
            <a:endParaRPr lang="el-GR" altLang="en-US"/>
          </a:p>
        </p:txBody>
      </p:sp>
    </p:spTree>
    <p:extLst>
      <p:ext uri="{BB962C8B-B14F-4D97-AF65-F5344CB8AC3E}">
        <p14:creationId xmlns:p14="http://schemas.microsoft.com/office/powerpoint/2010/main" val="4074016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023FEF-F5E2-45F5-9AAC-9D1836DB751D}"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746371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7</a:t>
            </a:fld>
            <a:endParaRPr lang="el-GR" altLang="el-GR"/>
          </a:p>
        </p:txBody>
      </p:sp>
    </p:spTree>
    <p:extLst>
      <p:ext uri="{BB962C8B-B14F-4D97-AF65-F5344CB8AC3E}">
        <p14:creationId xmlns:p14="http://schemas.microsoft.com/office/powerpoint/2010/main" val="4052934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FDB709-523E-4F6A-B090-6111EA5E89CE}" type="slidenum">
              <a:rPr lang="el-GR" altLang="en-US" smtClean="0">
                <a:latin typeface="Calibri" panose="020F0502020204030204" pitchFamily="34" charset="0"/>
              </a:rPr>
              <a:pPr/>
              <a:t>8</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44667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5A29E3-3DDE-4294-A57A-12F1BEE9ADD7}" type="slidenum">
              <a:rPr lang="el-GR" altLang="en-US" smtClean="0">
                <a:latin typeface="Calibri" panose="020F0502020204030204" pitchFamily="34" charset="0"/>
              </a:rPr>
              <a:pPr/>
              <a:t>9</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88366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F16013-F27C-43E7-B1A5-5C7DC310E18F}" type="slidenum">
              <a:rPr lang="el-GR" altLang="en-US" smtClean="0">
                <a:latin typeface="Calibri" panose="020F0502020204030204" pitchFamily="34" charset="0"/>
              </a:rPr>
              <a:pPr/>
              <a:t>10</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63901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11</a:t>
            </a:fld>
            <a:endParaRPr lang="el-GR" altLang="el-GR"/>
          </a:p>
        </p:txBody>
      </p:sp>
    </p:spTree>
    <p:extLst>
      <p:ext uri="{BB962C8B-B14F-4D97-AF65-F5344CB8AC3E}">
        <p14:creationId xmlns:p14="http://schemas.microsoft.com/office/powerpoint/2010/main" val="3123912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12</a:t>
            </a:fld>
            <a:endParaRPr lang="el-GR" altLang="el-GR"/>
          </a:p>
        </p:txBody>
      </p:sp>
    </p:spTree>
    <p:extLst>
      <p:ext uri="{BB962C8B-B14F-4D97-AF65-F5344CB8AC3E}">
        <p14:creationId xmlns:p14="http://schemas.microsoft.com/office/powerpoint/2010/main" val="52469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233807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E868850F-2166-45D7-A258-51C4BD307318}"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29072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37466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5568954-1155-46D4-A51C-5C1DC060CC89}"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49471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357004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67735FB-DD71-4B1F-95B7-B4A73C57BA2F}"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341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FBE0CD2E-2AE4-4490-971F-E4698F28EB8A}"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13080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8FFE48E0-9A12-4BD4-AC13-DA255B709D26}"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extLst>
      <p:ext uri="{BB962C8B-B14F-4D97-AF65-F5344CB8AC3E}">
        <p14:creationId xmlns:p14="http://schemas.microsoft.com/office/powerpoint/2010/main" val="35316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2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43DA4927-BCEC-4616-9F69-20A2C5CAF050}"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217343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66D1FDE6-22CC-4214-9489-90F0AFDA3A3E}"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Summary of the 3 CALL traditions </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365897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8" r:id="rId4"/>
    <p:sldLayoutId id="2147483729" r:id="rId5"/>
    <p:sldLayoutId id="2147483730" r:id="rId6"/>
    <p:sldLayoutId id="2147483725" r:id="rId7"/>
    <p:sldLayoutId id="2147483731" r:id="rId8"/>
    <p:sldLayoutId id="2147483732" r:id="rId9"/>
    <p:sldLayoutId id="2147483733" r:id="rId10"/>
    <p:sldLayoutId id="214748372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hyperlink" Target="http://opencourses.uoa.gr/courses/ENL10/"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8" Type="http://schemas.openxmlformats.org/officeDocument/2006/relationships/hyperlink" Target="http://www.equinoxpub.com/journals/index.php/CALICO" TargetMode="External"/><Relationship Id="rId3" Type="http://schemas.openxmlformats.org/officeDocument/2006/relationships/hyperlink" Target="http://journals.cambridge.org/action/displayJournal?jid=REC" TargetMode="External"/><Relationship Id="rId7" Type="http://schemas.openxmlformats.org/officeDocument/2006/relationships/hyperlink" Target="http://callej.org/"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ww.tandfonline.com/loi/ncal20#.Vdd60vmqpBc" TargetMode="External"/><Relationship Id="rId11" Type="http://schemas.openxmlformats.org/officeDocument/2006/relationships/hyperlink" Target="http://ldm.sagepub.com/" TargetMode="External"/><Relationship Id="rId5" Type="http://schemas.openxmlformats.org/officeDocument/2006/relationships/hyperlink" Target="http://www.journals.elsevier.com/system/" TargetMode="External"/><Relationship Id="rId10" Type="http://schemas.openxmlformats.org/officeDocument/2006/relationships/hyperlink" Target="http://www.aace.org/pubs/jtate/" TargetMode="External"/><Relationship Id="rId4" Type="http://schemas.openxmlformats.org/officeDocument/2006/relationships/hyperlink" Target="http://www.igi-global.com/journal/international-journal-computer-assisted-language/41023" TargetMode="External"/><Relationship Id="rId9" Type="http://schemas.openxmlformats.org/officeDocument/2006/relationships/hyperlink" Target="http://www.journals.elsevier.com/computers-and-composition/"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a:t>
            </a:r>
            <a:r>
              <a:rPr lang="en-GB" sz="2800" dirty="0">
                <a:solidFill>
                  <a:srgbClr val="5075BC"/>
                </a:solidFill>
                <a:latin typeface="+mj-lt"/>
                <a:ea typeface="+mj-ea"/>
                <a:cs typeface="+mj-cs"/>
              </a:rPr>
              <a:t>2</a:t>
            </a:r>
            <a:r>
              <a:rPr lang="en-GB" sz="2800" dirty="0" smtClean="0">
                <a:solidFill>
                  <a:srgbClr val="5075BC"/>
                </a:solidFill>
                <a:latin typeface="+mj-lt"/>
                <a:ea typeface="+mj-ea"/>
                <a:cs typeface="+mj-cs"/>
              </a:rPr>
              <a:t>.5</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altLang="en-US" sz="2800" dirty="0"/>
              <a:t>Summary of the 3 CALL traditions </a:t>
            </a:r>
            <a:r>
              <a:rPr lang="en-GB" sz="2800" dirty="0"/>
              <a:t/>
            </a:r>
            <a:br>
              <a:rPr lang="en-GB" sz="2800" dirty="0"/>
            </a:br>
            <a:endParaRPr lang="en-US" sz="2800" dirty="0" smtClean="0"/>
          </a:p>
          <a:p>
            <a:pPr eaLnBrk="1" fontAlgn="auto" hangingPunct="1">
              <a:spcAft>
                <a:spcPts val="0"/>
              </a:spcAft>
              <a:defRPr/>
            </a:pPr>
            <a:r>
              <a:rPr lang="en-GB" sz="2800" dirty="0"/>
              <a:t>Bessie </a:t>
            </a:r>
            <a:r>
              <a:rPr lang="en-GB" sz="2800" dirty="0" err="1"/>
              <a:t>Mitsikopoulou</a:t>
            </a:r>
            <a:endParaRPr lang="en-GB" sz="2800" dirty="0"/>
          </a:p>
          <a:p>
            <a:pPr eaLnBrk="1" fontAlgn="auto" hangingPunct="1">
              <a:spcAft>
                <a:spcPts val="0"/>
              </a:spcAft>
              <a:defRPr/>
            </a:pPr>
            <a:r>
              <a:rPr lang="en-GB" sz="2800" dirty="0"/>
              <a:t>School of Philosophy</a:t>
            </a:r>
          </a:p>
          <a:p>
            <a:pPr eaLnBrk="1" fontAlgn="auto" hangingPunct="1">
              <a:spcAft>
                <a:spcPts val="0"/>
              </a:spcAft>
              <a:defRPr/>
            </a:pPr>
            <a:r>
              <a:rPr lang="en-GB" sz="2800" dirty="0"/>
              <a:t>Faculty 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112643"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Summary of the 3 CALL traditions ”.</a:t>
            </a:r>
            <a:r>
              <a:rPr lang="en-GB" altLang="en-US" sz="2000" dirty="0" smtClean="0">
                <a:solidFill>
                  <a:srgbClr val="FF0000"/>
                </a:solidFill>
              </a:rPr>
              <a:t> </a:t>
            </a:r>
            <a:r>
              <a:rPr lang="en-GB" altLang="en-US" sz="2000" dirty="0" smtClean="0"/>
              <a:t>Edition: 1.0. Athens 2014. </a:t>
            </a:r>
            <a:r>
              <a:rPr lang="en-GB" altLang="en-US" sz="2000"/>
              <a:t>Available at: </a:t>
            </a:r>
            <a:r>
              <a:rPr lang="en-GB" altLang="en-US" sz="2000">
                <a:hlinkClick r:id="rId4" tooltip="English and Digital Literacies Open Online Course"/>
              </a:rPr>
              <a:t>http://opencourses.uoa.gr/courses/ENL10/</a:t>
            </a:r>
            <a:r>
              <a:rPr lang="en-GB" altLang="en-US" sz="200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106515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Reference  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173781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Τίτλος 1"/>
          <p:cNvSpPr>
            <a:spLocks noGrp="1"/>
          </p:cNvSpPr>
          <p:nvPr>
            <p:ph type="title"/>
          </p:nvPr>
        </p:nvSpPr>
        <p:spPr/>
        <p:txBody>
          <a:bodyPr/>
          <a:lstStyle/>
          <a:p>
            <a:r>
              <a:rPr lang="en-GB" altLang="en-US" sz="4000" dirty="0" smtClean="0"/>
              <a:t>Summary of the 3 CALL traditions (1/2)</a:t>
            </a:r>
          </a:p>
        </p:txBody>
      </p:sp>
      <p:graphicFrame>
        <p:nvGraphicFramePr>
          <p:cNvPr id="4" name="Θέση περιεχομένου 3" descr="CALL traditions: View of Language and English teaching paradigm per Tradition&#10;"/>
          <p:cNvGraphicFramePr>
            <a:graphicFrameLocks noGrp="1"/>
          </p:cNvGraphicFramePr>
          <p:nvPr>
            <p:ph idx="1"/>
            <p:custDataLst>
              <p:tags r:id="rId2"/>
            </p:custDataLst>
            <p:extLst>
              <p:ext uri="{D42A27DB-BD31-4B8C-83A1-F6EECF244321}">
                <p14:modId xmlns:p14="http://schemas.microsoft.com/office/powerpoint/2010/main" val="3576380302"/>
              </p:ext>
            </p:extLst>
          </p:nvPr>
        </p:nvGraphicFramePr>
        <p:xfrm>
          <a:off x="463550" y="1557338"/>
          <a:ext cx="8223250" cy="4608512"/>
        </p:xfrm>
        <a:graphic>
          <a:graphicData uri="http://schemas.openxmlformats.org/drawingml/2006/table">
            <a:tbl>
              <a:tblPr firstRow="1" firstCol="1" bandRow="1">
                <a:tableStyleId>{69012ECD-51FC-41F1-AA8D-1B2483CD663E}</a:tableStyleId>
              </a:tblPr>
              <a:tblGrid>
                <a:gridCol w="1565336"/>
                <a:gridCol w="1833960"/>
                <a:gridCol w="2266502"/>
                <a:gridCol w="2557452"/>
              </a:tblGrid>
              <a:tr h="1037955">
                <a:tc>
                  <a:txBody>
                    <a:bodyPr/>
                    <a:lstStyle/>
                    <a:p>
                      <a:pPr algn="l"/>
                      <a:r>
                        <a:rPr lang="en-GB" sz="2400" dirty="0" smtClean="0"/>
                        <a:t>CALL </a:t>
                      </a:r>
                    </a:p>
                    <a:p>
                      <a:pPr algn="l"/>
                      <a:r>
                        <a:rPr lang="en-GB" sz="2400" dirty="0" smtClean="0"/>
                        <a:t>traditions</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l"/>
                      <a:r>
                        <a:rPr lang="en-GB" sz="2400" dirty="0" smtClean="0"/>
                        <a:t>Behaviourist  (1960s-70s)</a:t>
                      </a:r>
                      <a:endParaRPr lang="en-GB" sz="2400" dirty="0"/>
                    </a:p>
                  </a:txBody>
                  <a:tcPr marL="91435" marR="91435" marT="45727" marB="4572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2400" dirty="0" smtClean="0"/>
                        <a:t>Communicative </a:t>
                      </a:r>
                    </a:p>
                    <a:p>
                      <a:pPr algn="l"/>
                      <a:r>
                        <a:rPr lang="en-GB" sz="2400" dirty="0" smtClean="0"/>
                        <a:t>(1980s-1990s)</a:t>
                      </a:r>
                      <a:endParaRPr lang="en-GB" sz="2400" dirty="0"/>
                    </a:p>
                  </a:txBody>
                  <a:tcPr marL="91435" marR="91435" marT="45727" marB="4572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GB" sz="2400" dirty="0" smtClean="0"/>
                        <a:t>Integrative</a:t>
                      </a:r>
                    </a:p>
                    <a:p>
                      <a:pPr algn="l"/>
                      <a:r>
                        <a:rPr lang="en-GB" sz="2400" dirty="0" smtClean="0"/>
                        <a:t>(1990s- today)</a:t>
                      </a:r>
                      <a:endParaRPr lang="en-GB" sz="2400" dirty="0"/>
                    </a:p>
                  </a:txBody>
                  <a:tcPr marL="91435" marR="91435" marT="45727" marB="45727">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2200458">
                <a:tc>
                  <a:txBody>
                    <a:bodyPr/>
                    <a:lstStyle/>
                    <a:p>
                      <a:pPr algn="l"/>
                      <a:r>
                        <a:rPr lang="en-GB" sz="2400" b="1" dirty="0" smtClean="0"/>
                        <a:t>View</a:t>
                      </a:r>
                      <a:r>
                        <a:rPr lang="en-GB" sz="2400" b="1" baseline="0" dirty="0" smtClean="0"/>
                        <a:t> of language</a:t>
                      </a:r>
                      <a:endParaRPr lang="en-GB" sz="2400" b="1"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Structural </a:t>
                      </a:r>
                    </a:p>
                    <a:p>
                      <a:r>
                        <a:rPr lang="en-GB" sz="2400" dirty="0" smtClean="0"/>
                        <a:t>(a formal</a:t>
                      </a:r>
                      <a:r>
                        <a:rPr lang="en-GB" sz="2400" baseline="0" dirty="0" smtClean="0"/>
                        <a:t> structural system)</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Cognitive </a:t>
                      </a:r>
                    </a:p>
                    <a:p>
                      <a:r>
                        <a:rPr lang="en-GB" sz="2400" dirty="0" smtClean="0"/>
                        <a:t>(a mentally constructed system through interaction)</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err="1" smtClean="0"/>
                        <a:t>Sociocognitive</a:t>
                      </a:r>
                      <a:r>
                        <a:rPr lang="en-GB" sz="2400" dirty="0" smtClean="0"/>
                        <a:t> (developed in social interaction through discourse communities)</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1370099">
                <a:tc>
                  <a:txBody>
                    <a:bodyPr/>
                    <a:lstStyle/>
                    <a:p>
                      <a:pPr algn="l"/>
                      <a:r>
                        <a:rPr lang="en-GB" sz="2400" b="1" dirty="0" smtClean="0"/>
                        <a:t>English teaching paradigm</a:t>
                      </a:r>
                      <a:endParaRPr lang="en-GB" sz="2400" b="1"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Grammar-translation </a:t>
                      </a:r>
                    </a:p>
                    <a:p>
                      <a:r>
                        <a:rPr lang="en-GB" sz="2400" dirty="0" smtClean="0"/>
                        <a:t>Audio-lingual</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Communicative Language</a:t>
                      </a:r>
                      <a:r>
                        <a:rPr lang="en-GB" sz="2400" baseline="0" dirty="0" smtClean="0"/>
                        <a:t> Teaching</a:t>
                      </a:r>
                      <a:endParaRPr lang="en-GB" sz="240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Content-based &amp; ESP/EAP</a:t>
                      </a:r>
                      <a:endParaRPr lang="en-GB" sz="2400" b="0" dirty="0"/>
                    </a:p>
                  </a:txBody>
                  <a:tcPr marL="91435" marR="91435" marT="45727" marB="45727">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Τίτλος 1"/>
          <p:cNvSpPr>
            <a:spLocks noGrp="1"/>
          </p:cNvSpPr>
          <p:nvPr>
            <p:ph type="title"/>
          </p:nvPr>
        </p:nvSpPr>
        <p:spPr/>
        <p:txBody>
          <a:bodyPr/>
          <a:lstStyle/>
          <a:p>
            <a:r>
              <a:rPr lang="en-GB" altLang="en-US" sz="4000" smtClean="0"/>
              <a:t>Summary of the 3 CALL traditions (2/2)</a:t>
            </a:r>
          </a:p>
        </p:txBody>
      </p:sp>
      <p:graphicFrame>
        <p:nvGraphicFramePr>
          <p:cNvPr id="4" name="Θέση περιεχομένου 3" descr="CALL traditions: View of Language and English teaching paradigm per Tradition&#10;"/>
          <p:cNvGraphicFramePr>
            <a:graphicFrameLocks noGrp="1"/>
          </p:cNvGraphicFramePr>
          <p:nvPr>
            <p:ph idx="1"/>
            <p:custDataLst>
              <p:tags r:id="rId2"/>
            </p:custDataLst>
            <p:extLst>
              <p:ext uri="{D42A27DB-BD31-4B8C-83A1-F6EECF244321}">
                <p14:modId xmlns:p14="http://schemas.microsoft.com/office/powerpoint/2010/main" val="93351631"/>
              </p:ext>
            </p:extLst>
          </p:nvPr>
        </p:nvGraphicFramePr>
        <p:xfrm>
          <a:off x="463550" y="1557338"/>
          <a:ext cx="8223250" cy="4032250"/>
        </p:xfrm>
        <a:graphic>
          <a:graphicData uri="http://schemas.openxmlformats.org/drawingml/2006/table">
            <a:tbl>
              <a:tblPr firstRow="1" firstCol="1" bandRow="1">
                <a:tableStyleId>{69012ECD-51FC-41F1-AA8D-1B2483CD663E}</a:tableStyleId>
              </a:tblPr>
              <a:tblGrid>
                <a:gridCol w="1565336"/>
                <a:gridCol w="1833960"/>
                <a:gridCol w="2266502"/>
                <a:gridCol w="2557452"/>
              </a:tblGrid>
              <a:tr h="1138184">
                <a:tc>
                  <a:txBody>
                    <a:bodyPr/>
                    <a:lstStyle/>
                    <a:p>
                      <a:pPr algn="l"/>
                      <a:r>
                        <a:rPr lang="en-GB" sz="2400" dirty="0" smtClean="0"/>
                        <a:t>CALL </a:t>
                      </a:r>
                    </a:p>
                    <a:p>
                      <a:pPr algn="l"/>
                      <a:r>
                        <a:rPr lang="en-GB" sz="2400" dirty="0" smtClean="0"/>
                        <a:t>traditions</a:t>
                      </a:r>
                      <a:endParaRPr lang="en-GB" sz="2400"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r>
                        <a:rPr lang="en-GB" sz="2400" dirty="0" smtClean="0"/>
                        <a:t>Behaviourist  (1960s-70s)</a:t>
                      </a:r>
                      <a:endParaRPr lang="en-GB" sz="2400" dirty="0"/>
                    </a:p>
                  </a:txBody>
                  <a:tcPr marL="91435" marR="91435" marT="45726" marB="4572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r>
                        <a:rPr lang="en-GB" sz="2400" dirty="0" smtClean="0"/>
                        <a:t>Communicative </a:t>
                      </a:r>
                    </a:p>
                    <a:p>
                      <a:pPr algn="l"/>
                      <a:r>
                        <a:rPr lang="en-GB" sz="2400" dirty="0" smtClean="0"/>
                        <a:t>(1980s-1990s)</a:t>
                      </a:r>
                      <a:endParaRPr lang="en-GB" sz="2400" dirty="0"/>
                    </a:p>
                  </a:txBody>
                  <a:tcPr marL="91435" marR="91435" marT="45726" marB="4572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r>
                        <a:rPr lang="en-GB" sz="2400" dirty="0" smtClean="0"/>
                        <a:t>Integrative</a:t>
                      </a:r>
                    </a:p>
                    <a:p>
                      <a:pPr algn="l"/>
                      <a:r>
                        <a:rPr lang="en-GB" sz="2400" dirty="0" smtClean="0"/>
                        <a:t>(1990s- today)</a:t>
                      </a:r>
                      <a:endParaRPr lang="en-GB" sz="2400" dirty="0"/>
                    </a:p>
                  </a:txBody>
                  <a:tcPr marL="91435" marR="91435" marT="45726" marB="45726">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937990">
                <a:tc>
                  <a:txBody>
                    <a:bodyPr/>
                    <a:lstStyle/>
                    <a:p>
                      <a:pPr algn="l"/>
                      <a:r>
                        <a:rPr lang="en-GB" sz="2400" b="1" dirty="0" smtClean="0"/>
                        <a:t>Principal</a:t>
                      </a:r>
                      <a:r>
                        <a:rPr lang="en-GB" sz="2400" b="1" baseline="0" dirty="0" smtClean="0"/>
                        <a:t> use of computers</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Drill and Practice</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Communicative</a:t>
                      </a:r>
                      <a:r>
                        <a:rPr lang="en-GB" sz="2400" baseline="0" dirty="0" smtClean="0"/>
                        <a:t> activities </a:t>
                      </a:r>
                    </a:p>
                    <a:p>
                      <a:r>
                        <a:rPr lang="en-GB" sz="2400" baseline="0" dirty="0" smtClean="0"/>
                        <a:t>(to practice language  use,</a:t>
                      </a:r>
                    </a:p>
                    <a:p>
                      <a:r>
                        <a:rPr lang="en-GB" sz="2400" baseline="0" dirty="0" smtClean="0"/>
                        <a:t> not drill format)</a:t>
                      </a:r>
                      <a:endParaRPr lang="en-GB" sz="2400"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Authentic Discourse (to perform real-life tasks)</a:t>
                      </a:r>
                      <a:endParaRPr lang="en-GB" sz="2400"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956076">
                <a:tc>
                  <a:txBody>
                    <a:bodyPr/>
                    <a:lstStyle/>
                    <a:p>
                      <a:pPr algn="l"/>
                      <a:r>
                        <a:rPr lang="en-GB" sz="2400" b="1" dirty="0" smtClean="0"/>
                        <a:t>Main</a:t>
                      </a:r>
                      <a:r>
                        <a:rPr lang="en-GB" sz="2400" b="1" baseline="0" dirty="0" smtClean="0"/>
                        <a:t> objective</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Accuracy</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Fluency</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Agency</a:t>
                      </a:r>
                      <a:endParaRPr lang="en-GB" sz="2400" b="1" dirty="0"/>
                    </a:p>
                  </a:txBody>
                  <a:tcPr marL="91435" marR="91435" marT="45726" marB="45726">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Τίτλος 1"/>
          <p:cNvSpPr>
            <a:spLocks noGrp="1"/>
          </p:cNvSpPr>
          <p:nvPr>
            <p:ph type="title"/>
          </p:nvPr>
        </p:nvSpPr>
        <p:spPr/>
        <p:txBody>
          <a:bodyPr/>
          <a:lstStyle/>
          <a:p>
            <a:r>
              <a:rPr lang="en-GB" altLang="en-US" smtClean="0"/>
              <a:t>Conclusion</a:t>
            </a:r>
          </a:p>
        </p:txBody>
      </p:sp>
      <p:sp>
        <p:nvSpPr>
          <p:cNvPr id="99331" name="Θέση περιεχομένου 2"/>
          <p:cNvSpPr>
            <a:spLocks noGrp="1"/>
          </p:cNvSpPr>
          <p:nvPr>
            <p:ph idx="1"/>
          </p:nvPr>
        </p:nvSpPr>
        <p:spPr>
          <a:xfrm>
            <a:off x="463550" y="1557338"/>
            <a:ext cx="8229600" cy="4525962"/>
          </a:xfrm>
        </p:spPr>
        <p:txBody>
          <a:bodyPr/>
          <a:lstStyle/>
          <a:p>
            <a:pPr marL="0" indent="0">
              <a:buFont typeface="Arial" panose="020B0604020202020204" pitchFamily="34" charset="0"/>
              <a:buNone/>
            </a:pPr>
            <a:r>
              <a:rPr lang="en-GB" altLang="en-US" dirty="0" smtClean="0"/>
              <a:t>To exploit computers’ potential we need language teaching specialists who can promote a complementary relationship between computer technology and appropriate pedagogic programmes. The computer provides opportunity for students to be less dependent on a teacher and have more freedom to experiment on their own.</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Τίτλος 1"/>
          <p:cNvSpPr>
            <a:spLocks noGrp="1"/>
          </p:cNvSpPr>
          <p:nvPr>
            <p:ph type="title"/>
          </p:nvPr>
        </p:nvSpPr>
        <p:spPr/>
        <p:txBody>
          <a:bodyPr/>
          <a:lstStyle/>
          <a:p>
            <a:r>
              <a:rPr lang="en-GB" altLang="en-US" smtClean="0"/>
              <a:t>Tips</a:t>
            </a:r>
          </a:p>
        </p:txBody>
      </p:sp>
      <p:sp>
        <p:nvSpPr>
          <p:cNvPr id="100355" name="Θέση περιεχομένου 2"/>
          <p:cNvSpPr>
            <a:spLocks noGrp="1"/>
          </p:cNvSpPr>
          <p:nvPr>
            <p:ph idx="1"/>
          </p:nvPr>
        </p:nvSpPr>
        <p:spPr>
          <a:xfrm>
            <a:off x="463550" y="1557338"/>
            <a:ext cx="8229600" cy="4525962"/>
          </a:xfrm>
        </p:spPr>
        <p:txBody>
          <a:bodyPr/>
          <a:lstStyle/>
          <a:p>
            <a:pPr eaLnBrk="1" hangingPunct="1">
              <a:spcBef>
                <a:spcPts val="1000"/>
              </a:spcBef>
            </a:pPr>
            <a:r>
              <a:rPr lang="en-GB" altLang="en-US" dirty="0" smtClean="0"/>
              <a:t>Don’t be afraid of knowing less than your students.</a:t>
            </a:r>
          </a:p>
          <a:p>
            <a:pPr eaLnBrk="1" hangingPunct="1">
              <a:spcBef>
                <a:spcPts val="1000"/>
              </a:spcBef>
            </a:pPr>
            <a:r>
              <a:rPr lang="en-GB" altLang="en-US" dirty="0" smtClean="0"/>
              <a:t>Pair and group activities. Encourage meta-language discussion about what they are doing.</a:t>
            </a:r>
          </a:p>
          <a:p>
            <a:pPr eaLnBrk="1" hangingPunct="1">
              <a:spcBef>
                <a:spcPts val="1000"/>
              </a:spcBef>
            </a:pPr>
            <a:r>
              <a:rPr lang="en-GB" altLang="en-US" dirty="0" smtClean="0"/>
              <a:t>Offer choices to students.</a:t>
            </a:r>
          </a:p>
          <a:p>
            <a:pPr eaLnBrk="1" hangingPunct="1">
              <a:spcBef>
                <a:spcPts val="1000"/>
              </a:spcBef>
            </a:pPr>
            <a:r>
              <a:rPr lang="en-GB" altLang="en-US" dirty="0" smtClean="0"/>
              <a:t>Balance.</a:t>
            </a:r>
          </a:p>
          <a:p>
            <a:pPr eaLnBrk="1" hangingPunct="1">
              <a:spcBef>
                <a:spcPts val="1000"/>
              </a:spcBef>
            </a:pPr>
            <a:r>
              <a:rPr lang="en-GB" altLang="en-US" dirty="0" smtClean="0"/>
              <a:t>Learner autonomy is the goal.</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Τίτλος 1"/>
          <p:cNvSpPr>
            <a:spLocks noGrp="1"/>
          </p:cNvSpPr>
          <p:nvPr>
            <p:ph type="title"/>
          </p:nvPr>
        </p:nvSpPr>
        <p:spPr/>
        <p:txBody>
          <a:bodyPr/>
          <a:lstStyle/>
          <a:p>
            <a:r>
              <a:rPr lang="en-GB" altLang="en-US" dirty="0" smtClean="0"/>
              <a:t>Academic Journals on CALL</a:t>
            </a:r>
          </a:p>
        </p:txBody>
      </p:sp>
      <p:sp>
        <p:nvSpPr>
          <p:cNvPr id="3" name="Θέση περιεχομένου 2"/>
          <p:cNvSpPr>
            <a:spLocks noGrp="1"/>
          </p:cNvSpPr>
          <p:nvPr>
            <p:ph idx="1"/>
          </p:nvPr>
        </p:nvSpPr>
        <p:spPr>
          <a:xfrm>
            <a:off x="463550" y="1557338"/>
            <a:ext cx="8229600" cy="4525962"/>
          </a:xfrm>
        </p:spPr>
        <p:txBody>
          <a:bodyPr/>
          <a:lstStyle/>
          <a:p>
            <a:pPr marL="357188" indent="-357188" eaLnBrk="1" hangingPunct="1">
              <a:spcBef>
                <a:spcPts val="1000"/>
              </a:spcBef>
              <a:defRPr/>
            </a:pPr>
            <a:r>
              <a:rPr lang="en-GB" altLang="el-GR" sz="2000" dirty="0" err="1" smtClean="0">
                <a:hlinkClick r:id="rId3"/>
              </a:rPr>
              <a:t>ReCALL</a:t>
            </a:r>
            <a:r>
              <a:rPr lang="en-GB" altLang="el-GR" sz="2000" dirty="0" smtClean="0">
                <a:hlinkClick r:id="rId3"/>
              </a:rPr>
              <a:t> - European Association for Computer-Assisted Language Learning</a:t>
            </a:r>
            <a:r>
              <a:rPr lang="en-GB" altLang="el-GR" sz="2000" dirty="0" smtClean="0"/>
              <a:t>.</a:t>
            </a:r>
          </a:p>
          <a:p>
            <a:pPr marL="357188" indent="-357188" eaLnBrk="1" hangingPunct="1">
              <a:spcBef>
                <a:spcPts val="1000"/>
              </a:spcBef>
              <a:defRPr/>
            </a:pPr>
            <a:r>
              <a:rPr lang="en-GB" altLang="el-GR" sz="2000" dirty="0" smtClean="0">
                <a:hlinkClick r:id="rId4"/>
              </a:rPr>
              <a:t>International Journal of Computer-Assisted Language Learning and Teaching (IJCALLT).</a:t>
            </a:r>
            <a:endParaRPr lang="en-GB" altLang="el-GR" sz="2000" dirty="0" smtClean="0"/>
          </a:p>
          <a:p>
            <a:pPr marL="357188" indent="-357188" eaLnBrk="1" hangingPunct="1">
              <a:spcBef>
                <a:spcPts val="1000"/>
              </a:spcBef>
              <a:defRPr/>
            </a:pPr>
            <a:r>
              <a:rPr lang="en-GB" altLang="el-GR" sz="2000" dirty="0" smtClean="0">
                <a:hlinkClick r:id="rId5"/>
              </a:rPr>
              <a:t>SYSTEM: An International Journal of Educational Technology and Applied Linguistics.</a:t>
            </a:r>
            <a:endParaRPr lang="en-GB" altLang="el-GR" sz="2000" dirty="0" smtClean="0"/>
          </a:p>
          <a:p>
            <a:pPr marL="357188" indent="-357188" eaLnBrk="1" hangingPunct="1">
              <a:spcBef>
                <a:spcPts val="1000"/>
              </a:spcBef>
              <a:defRPr/>
            </a:pPr>
            <a:r>
              <a:rPr lang="en-GB" altLang="el-GR" sz="2000" dirty="0" smtClean="0">
                <a:hlinkClick r:id="rId6"/>
              </a:rPr>
              <a:t>Computer Assisted Language Learning</a:t>
            </a:r>
            <a:r>
              <a:rPr lang="en-GB" altLang="el-GR" sz="2000" dirty="0" smtClean="0"/>
              <a:t>.</a:t>
            </a:r>
          </a:p>
          <a:p>
            <a:pPr marL="357188" indent="-357188" eaLnBrk="1" hangingPunct="1">
              <a:spcBef>
                <a:spcPts val="1000"/>
              </a:spcBef>
              <a:defRPr/>
            </a:pPr>
            <a:r>
              <a:rPr lang="en-GB" altLang="el-GR" sz="2000" dirty="0" smtClean="0">
                <a:hlinkClick r:id="rId7"/>
              </a:rPr>
              <a:t>Computer Assisted Language Learning – Electronic Journal</a:t>
            </a:r>
            <a:r>
              <a:rPr lang="en-GB" altLang="el-GR" sz="2000" dirty="0" smtClean="0"/>
              <a:t>.</a:t>
            </a:r>
          </a:p>
          <a:p>
            <a:pPr>
              <a:spcBef>
                <a:spcPts val="1000"/>
              </a:spcBef>
            </a:pPr>
            <a:r>
              <a:rPr lang="en-GB" altLang="el-GR" sz="2000" dirty="0" smtClean="0">
                <a:hlinkClick r:id="rId8"/>
              </a:rPr>
              <a:t>CALICO</a:t>
            </a:r>
            <a:endParaRPr lang="en-GB" altLang="el-GR" sz="2000" dirty="0" smtClean="0"/>
          </a:p>
          <a:p>
            <a:pPr>
              <a:spcBef>
                <a:spcPts val="1000"/>
              </a:spcBef>
            </a:pPr>
            <a:r>
              <a:rPr lang="en-GB" altLang="el-GR" sz="2000" dirty="0" smtClean="0">
                <a:hlinkClick r:id="rId9"/>
              </a:rPr>
              <a:t>Computers and Composition</a:t>
            </a:r>
            <a:r>
              <a:rPr lang="en-GB" altLang="el-GR" sz="2000" dirty="0" smtClean="0"/>
              <a:t>.</a:t>
            </a:r>
          </a:p>
          <a:p>
            <a:pPr>
              <a:spcBef>
                <a:spcPts val="1000"/>
              </a:spcBef>
            </a:pPr>
            <a:r>
              <a:rPr lang="en-GB" altLang="en-US" sz="2000" dirty="0" smtClean="0">
                <a:hlinkClick r:id="rId10"/>
              </a:rPr>
              <a:t>Journal of Technology and Teacher Education</a:t>
            </a:r>
            <a:r>
              <a:rPr lang="en-GB" altLang="en-US" sz="2000" dirty="0" smtClean="0"/>
              <a:t>.</a:t>
            </a:r>
          </a:p>
          <a:p>
            <a:pPr>
              <a:spcBef>
                <a:spcPts val="1000"/>
              </a:spcBef>
            </a:pPr>
            <a:r>
              <a:rPr lang="en-GB" altLang="el-GR" sz="2000" dirty="0" smtClean="0">
                <a:hlinkClick r:id="rId11"/>
              </a:rPr>
              <a:t>E-Learning and Digital Media</a:t>
            </a:r>
            <a:r>
              <a:rPr lang="en-GB" altLang="el-GR" sz="2000" dirty="0" smtClean="0"/>
              <a:t>.</a:t>
            </a:r>
            <a:endParaRPr lang="en-GB" sz="2000"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3234452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p:nvPr>
        </p:nvSpPr>
        <p:spPr/>
        <p:txBody>
          <a:bodyPr/>
          <a:lstStyle/>
          <a:p>
            <a:pPr eaLnBrk="1" hangingPunct="1"/>
            <a:r>
              <a:rPr lang="en-GB" altLang="en-US" sz="4400" dirty="0" smtClean="0"/>
              <a:t>Notes</a:t>
            </a:r>
          </a:p>
        </p:txBody>
      </p:sp>
      <p:sp>
        <p:nvSpPr>
          <p:cNvPr id="108547"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110595"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5"/>
  <p:tag name="ZHAW.ACCESSIBILITYADDIN.DEFAULTLANGUAGE" val="msoLanguageIDEnglishUK"/>
  <p:tag name="ZHAW.ACCESSIBILITYADDIN.CHECKTIMEDATE" val="9/2/2015 11:35:58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ZHAW.ACCESSIBILITYADDIN.TABLEHEADER" val="R0;C0;"/>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R0;C0;"/>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C0A38604-A586-4967-8008-8FABA7F8A53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2866</TotalTime>
  <Words>632</Words>
  <Application>Microsoft Office PowerPoint</Application>
  <PresentationFormat>On-screen Show (4:3)</PresentationFormat>
  <Paragraphs>93</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Θέμα του Office</vt:lpstr>
      <vt:lpstr>English and Digital Literacies</vt:lpstr>
      <vt:lpstr>Summary of the 3 CALL traditions (1/2)</vt:lpstr>
      <vt:lpstr>Summary of the 3 CALL traditions (2/2)</vt:lpstr>
      <vt:lpstr>Conclusion</vt:lpstr>
      <vt:lpstr>Tips</vt:lpstr>
      <vt:lpstr>Academic Journals on CALL</vt:lpstr>
      <vt:lpstr>Financing</vt:lpstr>
      <vt:lpstr>Notes</vt:lpstr>
      <vt:lpstr>Note on History of Published Version </vt:lpstr>
      <vt:lpstr>Reference Note </vt:lpstr>
      <vt:lpstr>Licensing Note </vt:lpstr>
      <vt:lpstr>Preservation Notices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Smaragda Papadopoulou</cp:lastModifiedBy>
  <cp:revision>252</cp:revision>
  <dcterms:created xsi:type="dcterms:W3CDTF">2012-09-06T09:03:05Z</dcterms:created>
  <dcterms:modified xsi:type="dcterms:W3CDTF">2015-09-25T08:38:53Z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FB8D02B5-C4A1-4869-99F2-B5386B6DCFBD</vt:lpwstr>
  </property>
  <property fmtid="{D5CDD505-2E9C-101B-9397-08002B2CF9AE}" pid="3" name="ArticulatePath">
    <vt:lpwstr>Unit3</vt:lpwstr>
  </property>
</Properties>
</file>