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notesSlides/notesSlide3.xml" ContentType="application/vnd.openxmlformats-officedocument.presentationml.notesSlide+xml"/>
  <Override PartName="/ppt/tags/tag13.xml" ContentType="application/vnd.openxmlformats-officedocument.presentationml.tags+xml"/>
  <Override PartName="/ppt/notesSlides/notesSlide4.xml" ContentType="application/vnd.openxmlformats-officedocument.presentationml.notesSlide+xml"/>
  <Override PartName="/ppt/tags/tag14.xml" ContentType="application/vnd.openxmlformats-officedocument.presentationml.tags+xml"/>
  <Override PartName="/ppt/notesSlides/notesSlide5.xml" ContentType="application/vnd.openxmlformats-officedocument.presentationml.notesSlide+xml"/>
  <Override PartName="/ppt/tags/tag15.xml" ContentType="application/vnd.openxmlformats-officedocument.presentationml.tags+xml"/>
  <Override PartName="/ppt/notesSlides/notesSlide6.xml" ContentType="application/vnd.openxmlformats-officedocument.presentationml.notesSlide+xml"/>
  <Override PartName="/ppt/tags/tag16.xml" ContentType="application/vnd.openxmlformats-officedocument.presentationml.tags+xml"/>
  <Override PartName="/ppt/notesSlides/notesSlide7.xml" ContentType="application/vnd.openxmlformats-officedocument.presentationml.notesSlide+xml"/>
  <Override PartName="/ppt/tags/tag17.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9"/>
  </p:notesMasterIdLst>
  <p:sldIdLst>
    <p:sldId id="350" r:id="rId3"/>
    <p:sldId id="376" r:id="rId4"/>
    <p:sldId id="377" r:id="rId5"/>
    <p:sldId id="378" r:id="rId6"/>
    <p:sldId id="379" r:id="rId7"/>
    <p:sldId id="391" r:id="rId8"/>
    <p:sldId id="381" r:id="rId9"/>
    <p:sldId id="382" r:id="rId10"/>
    <p:sldId id="383" r:id="rId11"/>
    <p:sldId id="394" r:id="rId12"/>
    <p:sldId id="295" r:id="rId13"/>
    <p:sldId id="299" r:id="rId14"/>
    <p:sldId id="292" r:id="rId15"/>
    <p:sldId id="392" r:id="rId16"/>
    <p:sldId id="393" r:id="rId17"/>
    <p:sldId id="293" r:id="rId18"/>
  </p:sldIdLst>
  <p:sldSz cx="9144000" cy="6858000" type="screen4x3"/>
  <p:notesSz cx="6858000" cy="9144000"/>
  <p:custDataLst>
    <p:tags r:id="rId20"/>
  </p:custDataLst>
  <p:defaultTextStyle>
    <a:defPPr>
      <a:defRPr lang="el-G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98" autoAdjust="0"/>
    <p:restoredTop sz="86420" autoAdjust="0"/>
  </p:normalViewPr>
  <p:slideViewPr>
    <p:cSldViewPr>
      <p:cViewPr varScale="1">
        <p:scale>
          <a:sx n="97" d="100"/>
          <a:sy n="97" d="100"/>
        </p:scale>
        <p:origin x="-900"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4B2DF89-B17E-4132-B20B-C7BEE98DA6A9}" type="datetimeFigureOut">
              <a:rPr lang="el-GR"/>
              <a:pPr>
                <a:defRPr/>
              </a:pPr>
              <a:t>25/9/2015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2C54D64E-B799-47FC-A408-BC1E55118CB3}" type="slidenum">
              <a:rPr lang="el-GR" altLang="en-US"/>
              <a:pPr/>
              <a:t>‹#›</a:t>
            </a:fld>
            <a:endParaRPr lang="el-GR" altLang="en-US"/>
          </a:p>
        </p:txBody>
      </p:sp>
    </p:spTree>
    <p:extLst>
      <p:ext uri="{BB962C8B-B14F-4D97-AF65-F5344CB8AC3E}">
        <p14:creationId xmlns:p14="http://schemas.microsoft.com/office/powerpoint/2010/main" val="343335650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751544F-347E-46F1-BDCA-91E1B3BC762C}" type="slidenum">
              <a:rPr lang="el-GR" altLang="en-US" smtClean="0">
                <a:latin typeface="Calibri" panose="020F0502020204030204" pitchFamily="34" charset="0"/>
              </a:rPr>
              <a:pPr/>
              <a:t>1</a:t>
            </a:fld>
            <a:endParaRPr lang="el-GR" altLang="en-US" smtClean="0">
              <a:latin typeface="Calibri" panose="020F0502020204030204" pitchFamily="34" charset="0"/>
            </a:endParaRPr>
          </a:p>
        </p:txBody>
      </p:sp>
    </p:spTree>
    <p:extLst>
      <p:ext uri="{BB962C8B-B14F-4D97-AF65-F5344CB8AC3E}">
        <p14:creationId xmlns:p14="http://schemas.microsoft.com/office/powerpoint/2010/main" val="1948784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10</a:t>
            </a:fld>
            <a:endParaRPr lang="el-GR" altLang="el-GR"/>
          </a:p>
        </p:txBody>
      </p:sp>
    </p:spTree>
    <p:extLst>
      <p:ext uri="{BB962C8B-B14F-4D97-AF65-F5344CB8AC3E}">
        <p14:creationId xmlns:p14="http://schemas.microsoft.com/office/powerpoint/2010/main" val="3009173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56D40DFA-F43F-4F26-AFCF-0BC8F25EA0E3}" type="slidenum">
              <a:rPr lang="el-GR" altLang="en-US"/>
              <a:pPr/>
              <a:t>11</a:t>
            </a:fld>
            <a:endParaRPr lang="el-GR" altLang="en-US"/>
          </a:p>
        </p:txBody>
      </p:sp>
    </p:spTree>
    <p:extLst>
      <p:ext uri="{BB962C8B-B14F-4D97-AF65-F5344CB8AC3E}">
        <p14:creationId xmlns:p14="http://schemas.microsoft.com/office/powerpoint/2010/main" val="4076871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DEA0913-4123-466D-806A-EB499328829C}" type="slidenum">
              <a:rPr lang="el-GR" altLang="en-US"/>
              <a:pPr/>
              <a:t>12</a:t>
            </a:fld>
            <a:endParaRPr lang="el-GR" altLang="en-US"/>
          </a:p>
        </p:txBody>
      </p:sp>
    </p:spTree>
    <p:extLst>
      <p:ext uri="{BB962C8B-B14F-4D97-AF65-F5344CB8AC3E}">
        <p14:creationId xmlns:p14="http://schemas.microsoft.com/office/powerpoint/2010/main" val="392065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397E899-7217-4C62-B838-07F48F5E5D87}" type="slidenum">
              <a:rPr lang="el-GR" altLang="en-US"/>
              <a:pPr/>
              <a:t>13</a:t>
            </a:fld>
            <a:endParaRPr lang="el-GR" altLang="en-US"/>
          </a:p>
        </p:txBody>
      </p:sp>
    </p:spTree>
    <p:extLst>
      <p:ext uri="{BB962C8B-B14F-4D97-AF65-F5344CB8AC3E}">
        <p14:creationId xmlns:p14="http://schemas.microsoft.com/office/powerpoint/2010/main" val="1403863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14</a:t>
            </a:fld>
            <a:endParaRPr lang="el-GR" altLang="el-GR"/>
          </a:p>
        </p:txBody>
      </p:sp>
    </p:spTree>
    <p:extLst>
      <p:ext uri="{BB962C8B-B14F-4D97-AF65-F5344CB8AC3E}">
        <p14:creationId xmlns:p14="http://schemas.microsoft.com/office/powerpoint/2010/main" val="2407218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15</a:t>
            </a:fld>
            <a:endParaRPr lang="el-GR" altLang="el-GR"/>
          </a:p>
        </p:txBody>
      </p:sp>
    </p:spTree>
    <p:extLst>
      <p:ext uri="{BB962C8B-B14F-4D97-AF65-F5344CB8AC3E}">
        <p14:creationId xmlns:p14="http://schemas.microsoft.com/office/powerpoint/2010/main" val="958444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716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15F5FE0-3A63-4F29-B7CD-A71320933342}" type="slidenum">
              <a:rPr lang="el-GR" altLang="en-US"/>
              <a:pPr/>
              <a:t>16</a:t>
            </a:fld>
            <a:endParaRPr lang="el-GR" altLang="en-US"/>
          </a:p>
        </p:txBody>
      </p:sp>
    </p:spTree>
    <p:extLst>
      <p:ext uri="{BB962C8B-B14F-4D97-AF65-F5344CB8AC3E}">
        <p14:creationId xmlns:p14="http://schemas.microsoft.com/office/powerpoint/2010/main" val="28596320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5931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fld id="{BE678F5B-02DC-4FFE-9780-4CD45146CD0A}" type="slidenum">
              <a:rPr lang="el-GR" altLang="en-US" sz="1200">
                <a:solidFill>
                  <a:srgbClr val="5075BC"/>
                </a:solidFill>
              </a:rPr>
              <a:pPr algn="ctr"/>
              <a:t>‹#›</a:t>
            </a:fld>
            <a:endParaRPr lang="el-GR" altLang="en-US" sz="1200">
              <a:solidFill>
                <a:srgbClr val="5075BC"/>
              </a:solidFill>
            </a:endParaRPr>
          </a:p>
        </p:txBody>
      </p:sp>
      <p:sp>
        <p:nvSpPr>
          <p:cNvPr id="5"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latin typeface="+mn-lt"/>
                <a:cs typeface="+mn-cs"/>
              </a:rPr>
              <a:t>How to Create Your Own Podcast</a:t>
            </a:r>
            <a:endParaRPr lang="en-US" sz="1000" dirty="0">
              <a:solidFill>
                <a:srgbClr val="5075BC"/>
              </a:solidFill>
              <a:latin typeface="+mn-lt"/>
              <a:ea typeface="ＭＳ Ｐゴシック" pitchFamily="34" charset="-128"/>
              <a:cs typeface="+mn-cs"/>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1360706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3100262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fld id="{69A824E1-D8DA-4174-8E64-FC22A82D06F0}" type="slidenum">
              <a:rPr lang="el-GR" altLang="en-US" sz="1200">
                <a:solidFill>
                  <a:srgbClr val="5075BC"/>
                </a:solidFill>
              </a:rPr>
              <a:pPr algn="ctr"/>
              <a:t>‹#›</a:t>
            </a:fld>
            <a:endParaRPr lang="el-GR" altLang="en-US" sz="1200">
              <a:solidFill>
                <a:srgbClr val="5075BC"/>
              </a:solidFill>
            </a:endParaRPr>
          </a:p>
        </p:txBody>
      </p:sp>
      <p:sp>
        <p:nvSpPr>
          <p:cNvPr id="5"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latin typeface="+mn-lt"/>
                <a:cs typeface="+mn-cs"/>
              </a:rPr>
              <a:t>How to Create Your Own Podcast</a:t>
            </a:r>
            <a:endParaRPr lang="en-US" sz="1000" dirty="0">
              <a:solidFill>
                <a:srgbClr val="5075BC"/>
              </a:solidFill>
              <a:latin typeface="+mn-lt"/>
              <a:ea typeface="ＭＳ Ｐゴシック" pitchFamily="34" charset="-128"/>
              <a:cs typeface="+mn-cs"/>
            </a:endParaRPr>
          </a:p>
        </p:txBody>
      </p:sp>
      <p:pic>
        <p:nvPicPr>
          <p:cNvPr id="6" name="Picture 5" descr="[DECORATIVE]"/>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Tree>
    <p:extLst>
      <p:ext uri="{BB962C8B-B14F-4D97-AF65-F5344CB8AC3E}">
        <p14:creationId xmlns:p14="http://schemas.microsoft.com/office/powerpoint/2010/main" val="233640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711408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αριθμού διαφάνειας 5" descr="[DECORATIVE]"/>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fld id="{85CD06B3-660C-4781-98D5-CEDBFEC77674}" type="slidenum">
              <a:rPr lang="el-GR" altLang="en-US" sz="1200">
                <a:solidFill>
                  <a:srgbClr val="5075BC"/>
                </a:solidFill>
              </a:rPr>
              <a:pPr algn="ctr"/>
              <a:t>‹#›</a:t>
            </a:fld>
            <a:endParaRPr lang="el-GR" altLang="en-US" sz="1200">
              <a:solidFill>
                <a:srgbClr val="5075BC"/>
              </a:solidFill>
            </a:endParaRPr>
          </a:p>
        </p:txBody>
      </p:sp>
      <p:sp>
        <p:nvSpPr>
          <p:cNvPr id="6" name="2 - Θέση υποσέλιδου" descr="[DECORATIVE]"/>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latin typeface="+mn-lt"/>
                <a:cs typeface="+mn-cs"/>
              </a:rPr>
              <a:t>How to Create Your Own Podcast</a:t>
            </a:r>
            <a:endParaRPr lang="en-US" sz="1000" dirty="0">
              <a:solidFill>
                <a:srgbClr val="5075BC"/>
              </a:solidFill>
              <a:latin typeface="+mn-lt"/>
              <a:ea typeface="ＭＳ Ｐゴシック" pitchFamily="34" charset="-128"/>
              <a:cs typeface="+mn-cs"/>
            </a:endParaRPr>
          </a:p>
        </p:txBody>
      </p:sp>
      <p:pic>
        <p:nvPicPr>
          <p:cNvPr id="7" name="Picture 6" descr="[DECORATIVE]"/>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834014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7"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fld id="{C706703E-005D-46CB-8997-A94E9B7CD24F}" type="slidenum">
              <a:rPr lang="el-GR" altLang="en-US" sz="1200">
                <a:solidFill>
                  <a:srgbClr val="5075BC"/>
                </a:solidFill>
              </a:rPr>
              <a:pPr algn="ctr"/>
              <a:t>‹#›</a:t>
            </a:fld>
            <a:endParaRPr lang="el-GR" altLang="en-US" sz="1200">
              <a:solidFill>
                <a:srgbClr val="5075BC"/>
              </a:solidFill>
            </a:endParaRPr>
          </a:p>
        </p:txBody>
      </p:sp>
      <p:sp>
        <p:nvSpPr>
          <p:cNvPr id="8"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latin typeface="+mn-lt"/>
                <a:cs typeface="+mn-cs"/>
              </a:rPr>
              <a:t>How to Create Your Own Podcast</a:t>
            </a:r>
            <a:endParaRPr lang="en-US" sz="1000" dirty="0">
              <a:solidFill>
                <a:srgbClr val="5075BC"/>
              </a:solidFill>
              <a:latin typeface="+mn-lt"/>
              <a:ea typeface="ＭＳ Ｐゴシック" pitchFamily="34" charset="-128"/>
              <a:cs typeface="+mn-cs"/>
            </a:endParaRP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97842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fld id="{CF86B292-ECA3-44AA-94B2-563D6992D95B}" type="slidenum">
              <a:rPr lang="el-GR" altLang="en-US" sz="1200">
                <a:solidFill>
                  <a:srgbClr val="5075BC"/>
                </a:solidFill>
              </a:rPr>
              <a:pPr algn="ctr"/>
              <a:t>‹#›</a:t>
            </a:fld>
            <a:endParaRPr lang="el-GR" altLang="en-US" sz="1200">
              <a:solidFill>
                <a:srgbClr val="5075BC"/>
              </a:solidFill>
            </a:endParaRPr>
          </a:p>
        </p:txBody>
      </p:sp>
      <p:sp>
        <p:nvSpPr>
          <p:cNvPr id="4"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latin typeface="+mn-lt"/>
                <a:cs typeface="+mn-cs"/>
              </a:rPr>
              <a:t>How to Create Your Own Podcast</a:t>
            </a:r>
            <a:endParaRPr lang="en-US" sz="1000" dirty="0">
              <a:solidFill>
                <a:srgbClr val="5075BC"/>
              </a:solidFill>
              <a:latin typeface="+mn-lt"/>
              <a:ea typeface="ＭＳ Ｐゴシック" pitchFamily="34" charset="-128"/>
              <a:cs typeface="+mn-cs"/>
            </a:endParaRP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Tree>
    <p:extLst>
      <p:ext uri="{BB962C8B-B14F-4D97-AF65-F5344CB8AC3E}">
        <p14:creationId xmlns:p14="http://schemas.microsoft.com/office/powerpoint/2010/main" val="730831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89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fld id="{4DA91F5A-F7FC-463A-A9A9-D2AAC63D2EF5}" type="slidenum">
              <a:rPr lang="el-GR" altLang="en-US" sz="1200">
                <a:solidFill>
                  <a:srgbClr val="5075BC"/>
                </a:solidFill>
              </a:rPr>
              <a:pPr algn="ctr"/>
              <a:t>‹#›</a:t>
            </a:fld>
            <a:endParaRPr lang="el-GR" altLang="en-US" sz="1200">
              <a:solidFill>
                <a:srgbClr val="5075BC"/>
              </a:solidFill>
            </a:endParaRPr>
          </a:p>
        </p:txBody>
      </p:sp>
      <p:sp>
        <p:nvSpPr>
          <p:cNvPr id="7"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latin typeface="+mn-lt"/>
                <a:cs typeface="+mn-cs"/>
              </a:rPr>
              <a:t>How to Create Your Own Podcast</a:t>
            </a:r>
            <a:endParaRPr lang="en-US" sz="1000" dirty="0">
              <a:solidFill>
                <a:srgbClr val="5075BC"/>
              </a:solidFill>
              <a:latin typeface="+mn-lt"/>
              <a:ea typeface="ＭＳ Ｐゴシック" pitchFamily="34" charset="-128"/>
              <a:cs typeface="+mn-cs"/>
            </a:endParaRP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734068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5"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fld id="{B3607C10-E6A9-495E-BF98-C41A8FD324C1}" type="slidenum">
              <a:rPr lang="el-GR" altLang="en-US" sz="1200">
                <a:solidFill>
                  <a:srgbClr val="5075BC"/>
                </a:solidFill>
              </a:rPr>
              <a:pPr algn="ctr"/>
              <a:t>‹#›</a:t>
            </a:fld>
            <a:endParaRPr lang="el-GR" altLang="en-US" sz="1200">
              <a:solidFill>
                <a:srgbClr val="5075BC"/>
              </a:solidFill>
            </a:endParaRPr>
          </a:p>
        </p:txBody>
      </p:sp>
      <p:sp>
        <p:nvSpPr>
          <p:cNvPr id="6"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dirty="0" smtClean="0">
                <a:solidFill>
                  <a:srgbClr val="5075BC"/>
                </a:solidFill>
                <a:latin typeface="+mn-lt"/>
                <a:cs typeface="+mn-cs"/>
              </a:rPr>
              <a:t>How to Create Your Own Podcast</a:t>
            </a:r>
            <a:endParaRPr lang="en-US" sz="1000" dirty="0">
              <a:solidFill>
                <a:srgbClr val="5075BC"/>
              </a:solidFill>
              <a:latin typeface="+mn-lt"/>
              <a:ea typeface="ＭＳ Ｐゴシック" pitchFamily="34" charset="-128"/>
              <a:cs typeface="+mn-cs"/>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8738" y="6254750"/>
            <a:ext cx="431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Θέση εικόνας 2"/>
          <p:cNvSpPr>
            <a:spLocks noGrp="1"/>
          </p:cNvSpPr>
          <p:nvPr>
            <p:ph type="pic" idx="1"/>
          </p:nvPr>
        </p:nvSpPr>
        <p:spPr>
          <a:xfrm>
            <a:off x="1792288" y="1556792"/>
            <a:ext cx="5486400" cy="345638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rtlCol="0">
            <a:normAutofit/>
          </a:bodyPr>
          <a:lstStyle>
            <a:lvl1pPr>
              <a:defRPr lang="el-GR" b="0">
                <a:solidFill>
                  <a:schemeClr val="accent1"/>
                </a:solidFill>
              </a:defRPr>
            </a:lvl1pPr>
          </a:lstStyle>
          <a:p>
            <a:pPr lvl="0"/>
            <a:r>
              <a:rPr lang="el-GR" dirty="0" smtClean="0"/>
              <a:t>Στυλ κύριου τίτλου</a:t>
            </a:r>
            <a:endParaRPr lang="el-GR" dirty="0"/>
          </a:p>
        </p:txBody>
      </p:sp>
    </p:spTree>
    <p:extLst>
      <p:ext uri="{BB962C8B-B14F-4D97-AF65-F5344CB8AC3E}">
        <p14:creationId xmlns:p14="http://schemas.microsoft.com/office/powerpoint/2010/main" val="3096736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n-US"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n-US" smtClean="0"/>
              <a:t>Στυλ υποδείγματος κειμένου</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1" r:id="rId3"/>
    <p:sldLayoutId id="2147483674" r:id="rId4"/>
    <p:sldLayoutId id="2147483675" r:id="rId5"/>
    <p:sldLayoutId id="2147483676" r:id="rId6"/>
    <p:sldLayoutId id="2147483670" r:id="rId7"/>
    <p:sldLayoutId id="2147483677" r:id="rId8"/>
    <p:sldLayoutId id="2147483678" r:id="rId9"/>
    <p:sldLayoutId id="2147483679" r:id="rId10"/>
    <p:sldLayoutId id="2147483669" r:id="rId11"/>
  </p:sldLayoutIdLst>
  <p:timing>
    <p:tnLst>
      <p:par>
        <p:cTn id="1" dur="indefinite" restart="never" nodeType="tmRoot"/>
      </p:par>
    </p:tnLst>
  </p:timing>
  <p:hf hdr="0" ftr="0" dt="0"/>
  <p:txStyles>
    <p:titleStyle>
      <a:lvl1pPr algn="ctr" rtl="0" fontAlgn="base">
        <a:spcBef>
          <a:spcPct val="0"/>
        </a:spcBef>
        <a:spcAft>
          <a:spcPct val="0"/>
        </a:spcAft>
        <a:defRPr sz="4400" kern="1200">
          <a:solidFill>
            <a:schemeClr val="accent1"/>
          </a:solidFill>
          <a:latin typeface="+mj-lt"/>
          <a:ea typeface="+mj-ea"/>
          <a:cs typeface="+mj-cs"/>
        </a:defRPr>
      </a:lvl1pPr>
      <a:lvl2pPr algn="ctr" rtl="0" fontAlgn="base">
        <a:spcBef>
          <a:spcPct val="0"/>
        </a:spcBef>
        <a:spcAft>
          <a:spcPct val="0"/>
        </a:spcAft>
        <a:defRPr sz="4400">
          <a:solidFill>
            <a:schemeClr val="accent1"/>
          </a:solidFill>
          <a:latin typeface="Calibri" panose="020F0502020204030204" pitchFamily="34" charset="0"/>
        </a:defRPr>
      </a:lvl2pPr>
      <a:lvl3pPr algn="ctr" rtl="0" fontAlgn="base">
        <a:spcBef>
          <a:spcPct val="0"/>
        </a:spcBef>
        <a:spcAft>
          <a:spcPct val="0"/>
        </a:spcAft>
        <a:defRPr sz="4400">
          <a:solidFill>
            <a:schemeClr val="accent1"/>
          </a:solidFill>
          <a:latin typeface="Calibri" panose="020F0502020204030204" pitchFamily="34" charset="0"/>
        </a:defRPr>
      </a:lvl3pPr>
      <a:lvl4pPr algn="ctr" rtl="0" fontAlgn="base">
        <a:spcBef>
          <a:spcPct val="0"/>
        </a:spcBef>
        <a:spcAft>
          <a:spcPct val="0"/>
        </a:spcAft>
        <a:defRPr sz="4400">
          <a:solidFill>
            <a:schemeClr val="accent1"/>
          </a:solidFill>
          <a:latin typeface="Calibri" panose="020F0502020204030204" pitchFamily="34" charset="0"/>
        </a:defRPr>
      </a:lvl4pPr>
      <a:lvl5pPr algn="ctr" rtl="0" fontAlgn="base">
        <a:spcBef>
          <a:spcPct val="0"/>
        </a:spcBef>
        <a:spcAft>
          <a:spcPct val="0"/>
        </a:spcAft>
        <a:defRPr sz="4400">
          <a:solidFill>
            <a:schemeClr val="accent1"/>
          </a:solidFill>
          <a:latin typeface="Calibri" panose="020F0502020204030204" pitchFamily="34" charset="0"/>
        </a:defRPr>
      </a:lvl5pPr>
      <a:lvl6pPr marL="457200" algn="ctr" rtl="0" fontAlgn="base">
        <a:spcBef>
          <a:spcPct val="0"/>
        </a:spcBef>
        <a:spcAft>
          <a:spcPct val="0"/>
        </a:spcAft>
        <a:defRPr sz="4400">
          <a:solidFill>
            <a:schemeClr val="accent1"/>
          </a:solidFill>
          <a:latin typeface="Calibri" panose="020F0502020204030204" pitchFamily="34" charset="0"/>
        </a:defRPr>
      </a:lvl6pPr>
      <a:lvl7pPr marL="914400" algn="ctr" rtl="0" fontAlgn="base">
        <a:spcBef>
          <a:spcPct val="0"/>
        </a:spcBef>
        <a:spcAft>
          <a:spcPct val="0"/>
        </a:spcAft>
        <a:defRPr sz="4400">
          <a:solidFill>
            <a:schemeClr val="accent1"/>
          </a:solidFill>
          <a:latin typeface="Calibri" panose="020F0502020204030204" pitchFamily="34" charset="0"/>
        </a:defRPr>
      </a:lvl7pPr>
      <a:lvl8pPr marL="1371600" algn="ctr" rtl="0" fontAlgn="base">
        <a:spcBef>
          <a:spcPct val="0"/>
        </a:spcBef>
        <a:spcAft>
          <a:spcPct val="0"/>
        </a:spcAft>
        <a:defRPr sz="4400">
          <a:solidFill>
            <a:schemeClr val="accent1"/>
          </a:solidFill>
          <a:latin typeface="Calibri" panose="020F0502020204030204" pitchFamily="34" charset="0"/>
        </a:defRPr>
      </a:lvl8pPr>
      <a:lvl9pPr marL="1828800" algn="ctr" rtl="0" fontAlgn="base">
        <a:spcBef>
          <a:spcPct val="0"/>
        </a:spcBef>
        <a:spcAft>
          <a:spcPct val="0"/>
        </a:spcAft>
        <a:defRPr sz="4400">
          <a:solidFill>
            <a:schemeClr val="accent1"/>
          </a:solidFill>
          <a:latin typeface="Calibri" panose="020F0502020204030204" pitchFamily="34" charset="0"/>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hyperlink" Target="http://opencourses.uoa.gr/courses/ENL10/" TargetMode="Externa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5.xml"/><Relationship Id="rId5" Type="http://schemas.openxmlformats.org/officeDocument/2006/relationships/image" Target="../media/image5.png"/><Relationship Id="rId4" Type="http://schemas.openxmlformats.org/officeDocument/2006/relationships/hyperlink" Target="%5b1%5d%20http:/creativecommons.org/licenses/by-nc-sa/4.0/" TargetMode="Externa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hyperlink" Target="https://flic.kr/p/cmnNxA" TargetMode="Externa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hyperlink" Target="http://legacy.australianetwork.com/learningenglish/vodcast.htm" TargetMode="External"/><Relationship Id="rId2" Type="http://schemas.openxmlformats.org/officeDocument/2006/relationships/slideLayout" Target="../slideLayouts/slideLayout2.xml"/><Relationship Id="rId1" Type="http://schemas.openxmlformats.org/officeDocument/2006/relationships/tags" Target="../tags/tag10.xml"/><Relationship Id="rId6" Type="http://schemas.openxmlformats.org/officeDocument/2006/relationships/hyperlink" Target="http://learningenglish.voanews.com/" TargetMode="External"/><Relationship Id="rId5" Type="http://schemas.openxmlformats.org/officeDocument/2006/relationships/hyperlink" Target="http://www.bbc.co.uk/podcasts" TargetMode="External"/><Relationship Id="rId4" Type="http://schemas.openxmlformats.org/officeDocument/2006/relationships/hyperlink" Target="http://learnenglish.britishcouncil.org/en/listen-and-watch"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title="University of Athens Logo"/>
          <p:cNvPicPr>
            <a:picLocks noChangeAspect="1"/>
          </p:cNvPicPr>
          <p:nvPr/>
        </p:nvPicPr>
        <p:blipFill>
          <a:blip r:embed="rId4"/>
          <a:stretch>
            <a:fillRect/>
          </a:stretch>
        </p:blipFill>
        <p:spPr>
          <a:xfrm>
            <a:off x="179388" y="260350"/>
            <a:ext cx="3938587" cy="1112838"/>
          </a:xfrm>
          <a:prstGeom prst="rect">
            <a:avLst/>
          </a:prstGeom>
        </p:spPr>
      </p:pic>
      <p:sp>
        <p:nvSpPr>
          <p:cNvPr id="10242" name="Τίτλος 1"/>
          <p:cNvSpPr>
            <a:spLocks noGrp="1"/>
          </p:cNvSpPr>
          <p:nvPr>
            <p:ph type="ctrTitle"/>
          </p:nvPr>
        </p:nvSpPr>
        <p:spPr>
          <a:xfrm>
            <a:off x="685800" y="2006600"/>
            <a:ext cx="7772400" cy="1470025"/>
          </a:xfrm>
        </p:spPr>
        <p:txBody>
          <a:bodyPr/>
          <a:lstStyle/>
          <a:p>
            <a:pPr eaLnBrk="1" hangingPunct="1"/>
            <a:r>
              <a:rPr lang="en-GB" altLang="en-US" dirty="0" smtClean="0">
                <a:solidFill>
                  <a:srgbClr val="5075BC"/>
                </a:solidFill>
              </a:rPr>
              <a:t>English and Digital Literacies</a:t>
            </a:r>
            <a:endParaRPr lang="el-GR" altLang="en-US" dirty="0" smtClean="0">
              <a:solidFill>
                <a:srgbClr val="5075BC"/>
              </a:solidFill>
            </a:endParaRPr>
          </a:p>
        </p:txBody>
      </p:sp>
      <p:sp>
        <p:nvSpPr>
          <p:cNvPr id="10243" name="Υπότιτλος 2"/>
          <p:cNvSpPr>
            <a:spLocks noGrp="1"/>
          </p:cNvSpPr>
          <p:nvPr>
            <p:ph type="subTitle" idx="1"/>
          </p:nvPr>
        </p:nvSpPr>
        <p:spPr>
          <a:xfrm>
            <a:off x="684213" y="3384550"/>
            <a:ext cx="7775575" cy="1752600"/>
          </a:xfrm>
        </p:spPr>
        <p:txBody>
          <a:bodyPr/>
          <a:lstStyle/>
          <a:p>
            <a:pPr eaLnBrk="1" hangingPunct="1"/>
            <a:r>
              <a:rPr lang="en-GB" altLang="en-US" sz="2800" dirty="0" smtClean="0">
                <a:solidFill>
                  <a:srgbClr val="5075BC"/>
                </a:solidFill>
              </a:rPr>
              <a:t>Unit 4.2</a:t>
            </a:r>
            <a:r>
              <a:rPr lang="el-GR" altLang="en-US" sz="2800" dirty="0" smtClean="0">
                <a:solidFill>
                  <a:srgbClr val="5075BC"/>
                </a:solidFill>
              </a:rPr>
              <a:t>:</a:t>
            </a:r>
            <a:r>
              <a:rPr lang="en-US" altLang="en-US" sz="2800" dirty="0" smtClean="0">
                <a:solidFill>
                  <a:srgbClr val="5075BC"/>
                </a:solidFill>
              </a:rPr>
              <a:t> </a:t>
            </a:r>
            <a:r>
              <a:rPr lang="en-GB" altLang="en-US" sz="2800" dirty="0" smtClean="0"/>
              <a:t>How to Create Your Own Podcast</a:t>
            </a:r>
            <a:br>
              <a:rPr lang="en-GB" altLang="en-US" sz="2800" dirty="0" smtClean="0"/>
            </a:br>
            <a:endParaRPr lang="en-US" altLang="en-US" sz="2800" dirty="0" smtClean="0"/>
          </a:p>
          <a:p>
            <a:pPr eaLnBrk="1" hangingPunct="1"/>
            <a:r>
              <a:rPr lang="en-GB" altLang="en-US" sz="2800" dirty="0" smtClean="0"/>
              <a:t>Bessie </a:t>
            </a:r>
            <a:r>
              <a:rPr lang="en-GB" altLang="en-US" sz="2800" dirty="0" err="1" smtClean="0"/>
              <a:t>Mitsikopoulou</a:t>
            </a:r>
            <a:endParaRPr lang="en-GB" altLang="en-US" sz="2800" dirty="0" smtClean="0"/>
          </a:p>
          <a:p>
            <a:pPr eaLnBrk="1" hangingPunct="1"/>
            <a:r>
              <a:rPr lang="en-GB" altLang="en-US" sz="2800" dirty="0" smtClean="0"/>
              <a:t>School of Philosophy</a:t>
            </a:r>
          </a:p>
          <a:p>
            <a:pPr eaLnBrk="1" hangingPunct="1"/>
            <a:r>
              <a:rPr lang="en-GB" altLang="en-US" sz="2800" dirty="0" smtClean="0"/>
              <a:t>Faculty of English Language and Literature</a:t>
            </a:r>
            <a:endParaRPr lang="en-US" altLang="en-US" sz="2800" dirty="0" smtClean="0"/>
          </a:p>
          <a:p>
            <a:pPr eaLnBrk="1" hangingPunct="1"/>
            <a:endParaRPr lang="el-GR" altLang="en-US" sz="2800" dirty="0" smtClean="0"/>
          </a:p>
        </p:txBody>
      </p:sp>
    </p:spTree>
    <p:custDataLst>
      <p:tags r:id="rId1"/>
    </p:custDataLst>
    <p:extLst>
      <p:ext uri="{BB962C8B-B14F-4D97-AF65-F5344CB8AC3E}">
        <p14:creationId xmlns:p14="http://schemas.microsoft.com/office/powerpoint/2010/main" val="4748287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GB" altLang="el-GR" dirty="0" smtClean="0"/>
              <a:t>Financing</a:t>
            </a:r>
          </a:p>
        </p:txBody>
      </p:sp>
      <p:sp>
        <p:nvSpPr>
          <p:cNvPr id="32771" name="Content Placeholder 2"/>
          <p:cNvSpPr>
            <a:spLocks noGrp="1"/>
          </p:cNvSpPr>
          <p:nvPr>
            <p:ph idx="1"/>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293096"/>
            <a:ext cx="5400675" cy="1285875"/>
          </a:xfrm>
          <a:prstGeom prst="rect">
            <a:avLst/>
          </a:prstGeom>
          <a:noFill/>
          <a:ln>
            <a:noFill/>
          </a:ln>
        </p:spPr>
      </p:pic>
    </p:spTree>
    <p:custDataLst>
      <p:tags r:id="rId1"/>
    </p:custDataLst>
    <p:extLst>
      <p:ext uri="{BB962C8B-B14F-4D97-AF65-F5344CB8AC3E}">
        <p14:creationId xmlns:p14="http://schemas.microsoft.com/office/powerpoint/2010/main" val="38646780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GB" altLang="en-US" sz="4400" dirty="0" smtClean="0"/>
              <a:t>Notes</a:t>
            </a:r>
          </a:p>
        </p:txBody>
      </p:sp>
      <p:sp>
        <p:nvSpPr>
          <p:cNvPr id="33795" name="Text Placeholder 4"/>
          <p:cNvSpPr>
            <a:spLocks noGrp="1"/>
          </p:cNvSpPr>
          <p:nvPr>
            <p:ph type="body" idx="1"/>
          </p:nvPr>
        </p:nvSpPr>
        <p:spPr/>
        <p:txBody>
          <a:bodyPr/>
          <a:lstStyle/>
          <a:p>
            <a:endParaRPr lang="en-US" altLang="en-US" smtClean="0"/>
          </a:p>
        </p:txBody>
      </p:sp>
    </p:spTree>
    <p:custDataLst>
      <p:tags r:id="rId1"/>
    </p:custData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GB" altLang="en-US" dirty="0" smtClean="0">
                <a:solidFill>
                  <a:schemeClr val="accent1"/>
                </a:solidFill>
              </a:rPr>
              <a:t>Note on History of Published Version </a:t>
            </a: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GB" altLang="en-US" sz="2000" dirty="0" smtClean="0"/>
              <a:t>The present work is the edition</a:t>
            </a:r>
            <a:r>
              <a:rPr lang="en-GB" altLang="en-US" dirty="0" smtClean="0"/>
              <a:t> </a:t>
            </a:r>
            <a:r>
              <a:rPr lang="en-GB" altLang="en-US" sz="2000" dirty="0" smtClean="0"/>
              <a:t>1.0.  </a:t>
            </a:r>
          </a:p>
        </p:txBody>
      </p:sp>
    </p:spTree>
    <p:custDataLst>
      <p:tags r:id="rId1"/>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altLang="en-US" dirty="0" smtClean="0">
                <a:solidFill>
                  <a:schemeClr val="accent1"/>
                </a:solidFill>
              </a:rPr>
              <a:t>Reference Note </a:t>
            </a:r>
          </a:p>
        </p:txBody>
      </p:sp>
      <p:sp>
        <p:nvSpPr>
          <p:cNvPr id="3" name="Content Placeholder 2"/>
          <p:cNvSpPr>
            <a:spLocks noGrp="1"/>
          </p:cNvSpPr>
          <p:nvPr>
            <p:ph idx="1"/>
          </p:nvPr>
        </p:nvSpPr>
        <p:spPr>
          <a:xfrm>
            <a:off x="463550" y="1557338"/>
            <a:ext cx="8229600" cy="4525962"/>
          </a:xfrm>
        </p:spPr>
        <p:txBody>
          <a:bodyPr>
            <a:normAutofit/>
          </a:bodyPr>
          <a:lstStyle/>
          <a:p>
            <a:pPr marL="0" indent="0">
              <a:buNone/>
            </a:pPr>
            <a:r>
              <a:rPr lang="en-GB" altLang="en-US" sz="2000" dirty="0" smtClean="0"/>
              <a:t>Copyright National and </a:t>
            </a:r>
            <a:r>
              <a:rPr lang="en-GB" altLang="en-US" sz="2000" dirty="0" err="1" smtClean="0"/>
              <a:t>Kapodistrian</a:t>
            </a:r>
            <a:r>
              <a:rPr lang="en-GB" altLang="en-US" sz="2000" dirty="0" smtClean="0"/>
              <a:t> University of Athens , Bessie </a:t>
            </a:r>
            <a:r>
              <a:rPr lang="en-GB" altLang="en-US" sz="2000" dirty="0" err="1" smtClean="0"/>
              <a:t>Mitsikopoulou</a:t>
            </a:r>
            <a:r>
              <a:rPr lang="en-GB" altLang="en-US" sz="2000" dirty="0" smtClean="0"/>
              <a:t> 2014. Bessie </a:t>
            </a:r>
            <a:r>
              <a:rPr lang="en-GB" altLang="en-US" sz="2000" dirty="0" err="1" smtClean="0"/>
              <a:t>Mitsikopoulou</a:t>
            </a:r>
            <a:r>
              <a:rPr lang="en-GB" altLang="en-US" sz="2000" dirty="0" smtClean="0"/>
              <a:t>. “English and Digital Literacies. How to Create Your Own Podcast”.</a:t>
            </a:r>
            <a:r>
              <a:rPr lang="en-GB" altLang="en-US" sz="2000" dirty="0" smtClean="0">
                <a:solidFill>
                  <a:srgbClr val="FF0000"/>
                </a:solidFill>
              </a:rPr>
              <a:t> </a:t>
            </a:r>
            <a:r>
              <a:rPr lang="en-GB" altLang="en-US" sz="2000" dirty="0" smtClean="0"/>
              <a:t>Edition: 1.0. Athens 2014. </a:t>
            </a:r>
            <a:r>
              <a:rPr lang="en-US" altLang="en-US" sz="2000" dirty="0"/>
              <a:t>Available at:</a:t>
            </a:r>
            <a:r>
              <a:rPr lang="el-GR" altLang="en-US" sz="2000" dirty="0"/>
              <a:t> </a:t>
            </a:r>
            <a:r>
              <a:rPr lang="en-GB" altLang="en-US" sz="2000" dirty="0">
                <a:hlinkClick r:id="rId4" tooltip="English and Digital Literacies Open Online Course"/>
              </a:rPr>
              <a:t>http://opencourses.uoa.gr/courses/ENL10/</a:t>
            </a:r>
            <a:r>
              <a:rPr lang="en-GB" altLang="en-US" sz="2000" dirty="0"/>
              <a:t>.  </a:t>
            </a:r>
            <a:endParaRPr lang="en-GB" altLang="en-US" sz="2000" dirty="0"/>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40323878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altLang="el-GR" dirty="0" smtClean="0"/>
              <a:t>Preservation Notices</a:t>
            </a:r>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dirty="0" smtClean="0"/>
              <a:t> </a:t>
            </a:r>
            <a:endParaRPr lang="en-GB" altLang="el-GR" sz="2000" dirty="0" smtClean="0"/>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a:t>the Use of Third Parties Work Note (if available</a:t>
            </a:r>
            <a:r>
              <a:rPr lang="en-GB" altLang="el-GR" sz="2000" dirty="0" smtClean="0"/>
              <a:t>), </a:t>
            </a:r>
            <a:endParaRPr lang="en-GB" altLang="el-GR" sz="2000" dirty="0"/>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3269123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GB" altLang="en-US" dirty="0" smtClean="0"/>
              <a:t>Note of use of third parties work</a:t>
            </a:r>
            <a:endParaRPr lang="en-GB" dirty="0"/>
          </a:p>
        </p:txBody>
      </p:sp>
      <p:sp>
        <p:nvSpPr>
          <p:cNvPr id="38915" name="Content Placeholder 2"/>
          <p:cNvSpPr>
            <a:spLocks noGrp="1"/>
          </p:cNvSpPr>
          <p:nvPr>
            <p:ph idx="1"/>
          </p:nvPr>
        </p:nvSpPr>
        <p:spPr/>
        <p:txBody>
          <a:bodyPr/>
          <a:lstStyle/>
          <a:p>
            <a:pPr marL="0" indent="0">
              <a:buFont typeface="Arial" panose="020B0604020202020204" pitchFamily="34" charset="0"/>
              <a:buNone/>
            </a:pPr>
            <a:r>
              <a:rPr lang="en-GB" altLang="en-US" sz="2000" dirty="0" smtClean="0"/>
              <a:t>This work makes use of the following works:</a:t>
            </a:r>
          </a:p>
          <a:p>
            <a:pPr marL="0" indent="0">
              <a:buNone/>
            </a:pPr>
            <a:r>
              <a:rPr lang="en-GB" altLang="en-US" sz="2000" dirty="0" smtClean="0"/>
              <a:t>Image 1: </a:t>
            </a:r>
            <a:r>
              <a:rPr lang="en-GB" sz="2000" dirty="0" smtClean="0">
                <a:hlinkClick r:id="rId4"/>
              </a:rPr>
              <a:t>Podcasts</a:t>
            </a:r>
            <a:r>
              <a:rPr lang="en-GB" sz="2000" dirty="0" smtClean="0"/>
              <a:t>, Attribution-</a:t>
            </a:r>
            <a:r>
              <a:rPr lang="en-GB" sz="2000" dirty="0" err="1" smtClean="0"/>
              <a:t>NonCommercial</a:t>
            </a:r>
            <a:r>
              <a:rPr lang="en-GB" sz="2000" dirty="0" smtClean="0"/>
              <a:t> 2.0 Generic, </a:t>
            </a:r>
            <a:r>
              <a:rPr lang="en-GB" altLang="en-US" sz="2000" dirty="0" smtClean="0"/>
              <a:t>Flickr.</a:t>
            </a:r>
            <a:endParaRPr lang="en-GB" altLang="en-US" sz="2000" dirty="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How to create your own podcast</a:t>
            </a:r>
          </a:p>
        </p:txBody>
      </p:sp>
      <p:sp>
        <p:nvSpPr>
          <p:cNvPr id="3" name="Θέση περιεχομένου 2"/>
          <p:cNvSpPr>
            <a:spLocks noGrp="1"/>
          </p:cNvSpPr>
          <p:nvPr>
            <p:ph idx="1"/>
          </p:nvPr>
        </p:nvSpPr>
        <p:spPr/>
        <p:txBody>
          <a:bodyPr/>
          <a:lstStyle/>
          <a:p>
            <a:pPr marL="0" indent="0">
              <a:buNone/>
            </a:pPr>
            <a:r>
              <a:rPr lang="en-GB" altLang="en-US" b="1" dirty="0" smtClean="0"/>
              <a:t>Steps to making a podcast:</a:t>
            </a:r>
          </a:p>
          <a:p>
            <a:pPr marL="715963" indent="-530225">
              <a:buFont typeface="+mj-lt"/>
              <a:buAutoNum type="arabicPeriod"/>
            </a:pPr>
            <a:r>
              <a:rPr lang="en-GB" altLang="en-US" dirty="0" smtClean="0"/>
              <a:t>Plan your podcast.</a:t>
            </a:r>
          </a:p>
          <a:p>
            <a:pPr marL="715963" indent="-530225">
              <a:buFont typeface="+mj-lt"/>
              <a:buAutoNum type="arabicPeriod"/>
            </a:pPr>
            <a:r>
              <a:rPr lang="en-GB" altLang="en-US" dirty="0" smtClean="0"/>
              <a:t>Produce and mix your podcast.</a:t>
            </a:r>
          </a:p>
          <a:p>
            <a:pPr marL="715963" indent="-530225">
              <a:buFont typeface="+mj-lt"/>
              <a:buAutoNum type="arabicPeriod"/>
            </a:pPr>
            <a:r>
              <a:rPr lang="en-GB" altLang="en-US" dirty="0" smtClean="0"/>
              <a:t>Publish your podcast.</a:t>
            </a:r>
          </a:p>
          <a:p>
            <a:pPr marL="715963" indent="-530225">
              <a:buFont typeface="+mj-lt"/>
              <a:buAutoNum type="arabicPeriod"/>
            </a:pPr>
            <a:r>
              <a:rPr lang="en-GB" altLang="en-US" dirty="0" smtClean="0"/>
              <a:t>Evaluate your podcast.</a:t>
            </a:r>
            <a:endParaRPr lang="en-GB" dirty="0"/>
          </a:p>
        </p:txBody>
      </p:sp>
    </p:spTree>
    <p:custDataLst>
      <p:tags r:id="rId1"/>
    </p:custDataLst>
    <p:extLst>
      <p:ext uri="{BB962C8B-B14F-4D97-AF65-F5344CB8AC3E}">
        <p14:creationId xmlns:p14="http://schemas.microsoft.com/office/powerpoint/2010/main" val="12159805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1. Plan your </a:t>
            </a:r>
            <a:r>
              <a:rPr lang="en-GB" dirty="0" smtClean="0"/>
              <a:t>podcast (1/2)</a:t>
            </a:r>
            <a:endParaRPr lang="en-GB" dirty="0"/>
          </a:p>
        </p:txBody>
      </p:sp>
      <p:sp>
        <p:nvSpPr>
          <p:cNvPr id="3" name="Θέση περιεχομένου 2"/>
          <p:cNvSpPr>
            <a:spLocks noGrp="1"/>
          </p:cNvSpPr>
          <p:nvPr>
            <p:ph idx="1"/>
          </p:nvPr>
        </p:nvSpPr>
        <p:spPr/>
        <p:txBody>
          <a:bodyPr/>
          <a:lstStyle/>
          <a:p>
            <a:pPr marL="114300" indent="0">
              <a:buNone/>
            </a:pPr>
            <a:r>
              <a:rPr lang="en-GB" altLang="en-US" dirty="0" smtClean="0"/>
              <a:t>An essential first step in producing any quality production. Especially in a classroom setting, determining the roles that each student will play, as well as designing the entire show from start to finish will save time and energy in the long run. </a:t>
            </a:r>
            <a:endParaRPr lang="en-GB" dirty="0"/>
          </a:p>
        </p:txBody>
      </p:sp>
    </p:spTree>
    <p:custDataLst>
      <p:tags r:id="rId1"/>
    </p:custDataLst>
    <p:extLst>
      <p:ext uri="{BB962C8B-B14F-4D97-AF65-F5344CB8AC3E}">
        <p14:creationId xmlns:p14="http://schemas.microsoft.com/office/powerpoint/2010/main" val="378854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1. Plan your </a:t>
            </a:r>
            <a:r>
              <a:rPr lang="en-GB" dirty="0" smtClean="0"/>
              <a:t>podcast (2/2)</a:t>
            </a:r>
            <a:endParaRPr lang="en-GB" dirty="0"/>
          </a:p>
        </p:txBody>
      </p:sp>
      <p:sp>
        <p:nvSpPr>
          <p:cNvPr id="3" name="Θέση περιεχομένου 2"/>
          <p:cNvSpPr>
            <a:spLocks noGrp="1"/>
          </p:cNvSpPr>
          <p:nvPr>
            <p:ph sz="half" idx="1"/>
          </p:nvPr>
        </p:nvSpPr>
        <p:spPr/>
        <p:txBody>
          <a:bodyPr/>
          <a:lstStyle/>
          <a:p>
            <a:pPr marL="114300" indent="0">
              <a:spcBef>
                <a:spcPts val="600"/>
              </a:spcBef>
              <a:buNone/>
            </a:pPr>
            <a:r>
              <a:rPr lang="en-GB" altLang="en-US" dirty="0" smtClean="0"/>
              <a:t>Some things to consider as you begin planning your podcast are:</a:t>
            </a:r>
          </a:p>
          <a:p>
            <a:pPr marL="571500" indent="-457200">
              <a:spcBef>
                <a:spcPts val="600"/>
              </a:spcBef>
            </a:pPr>
            <a:r>
              <a:rPr lang="en-GB" altLang="en-US" dirty="0" smtClean="0"/>
              <a:t>the theme of the show.</a:t>
            </a:r>
          </a:p>
          <a:p>
            <a:pPr marL="571500" indent="-457200">
              <a:spcBef>
                <a:spcPts val="600"/>
              </a:spcBef>
            </a:pPr>
            <a:r>
              <a:rPr lang="en-GB" altLang="en-US" dirty="0" smtClean="0"/>
              <a:t>individual segment topics.</a:t>
            </a:r>
          </a:p>
          <a:p>
            <a:pPr marL="571500" indent="-457200">
              <a:spcBef>
                <a:spcPts val="600"/>
              </a:spcBef>
            </a:pPr>
            <a:r>
              <a:rPr lang="en-GB" altLang="en-US" dirty="0" smtClean="0"/>
              <a:t>script writing especially for young learners.</a:t>
            </a:r>
            <a:endParaRPr lang="en-GB" altLang="en-US" dirty="0"/>
          </a:p>
        </p:txBody>
      </p:sp>
      <p:sp>
        <p:nvSpPr>
          <p:cNvPr id="4" name="Θέση περιεχομένου 3"/>
          <p:cNvSpPr>
            <a:spLocks noGrp="1"/>
          </p:cNvSpPr>
          <p:nvPr>
            <p:ph sz="half" idx="2"/>
          </p:nvPr>
        </p:nvSpPr>
        <p:spPr/>
        <p:txBody>
          <a:bodyPr/>
          <a:lstStyle/>
          <a:p>
            <a:pPr marL="571500" indent="-457200"/>
            <a:r>
              <a:rPr lang="en-GB" altLang="en-US" dirty="0" smtClean="0"/>
              <a:t>the audience the show is aimed.</a:t>
            </a:r>
          </a:p>
          <a:p>
            <a:pPr marL="571500" indent="-457200"/>
            <a:r>
              <a:rPr lang="en-GB" altLang="en-US" dirty="0" smtClean="0"/>
              <a:t>sound effects and music incorporated into your broadcast.</a:t>
            </a:r>
          </a:p>
          <a:p>
            <a:pPr marL="571500" indent="-457200"/>
            <a:r>
              <a:rPr lang="en-GB" altLang="en-US" dirty="0" smtClean="0"/>
              <a:t>what your teaser with include.</a:t>
            </a:r>
            <a:endParaRPr lang="en-GB" altLang="en-US" dirty="0"/>
          </a:p>
        </p:txBody>
      </p:sp>
    </p:spTree>
    <p:custDataLst>
      <p:tags r:id="rId1"/>
    </p:custDataLst>
    <p:extLst>
      <p:ext uri="{BB962C8B-B14F-4D97-AF65-F5344CB8AC3E}">
        <p14:creationId xmlns:p14="http://schemas.microsoft.com/office/powerpoint/2010/main" val="35812098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2. Produce and mix your podcast</a:t>
            </a:r>
          </a:p>
        </p:txBody>
      </p:sp>
      <p:sp>
        <p:nvSpPr>
          <p:cNvPr id="5" name="Θέση περιεχομένου 4"/>
          <p:cNvSpPr>
            <a:spLocks noGrp="1"/>
          </p:cNvSpPr>
          <p:nvPr>
            <p:ph idx="1"/>
          </p:nvPr>
        </p:nvSpPr>
        <p:spPr/>
        <p:txBody>
          <a:bodyPr/>
          <a:lstStyle/>
          <a:p>
            <a:pPr marL="0" indent="0">
              <a:buNone/>
            </a:pPr>
            <a:r>
              <a:rPr lang="en-GB" altLang="en-US" sz="2800" dirty="0" smtClean="0"/>
              <a:t>You will need three basic tools in order to record and mix any podcast:</a:t>
            </a:r>
          </a:p>
          <a:p>
            <a:r>
              <a:rPr lang="en-GB" altLang="en-US" sz="2800" dirty="0" smtClean="0"/>
              <a:t>computer with internet connection,</a:t>
            </a:r>
          </a:p>
          <a:p>
            <a:r>
              <a:rPr lang="en-GB" altLang="en-US" sz="2800" dirty="0" smtClean="0"/>
              <a:t>microphone – although many computers and laptops come with a built-in microphone, these are not always high quality, and it’s recommended that a microphone is used,</a:t>
            </a:r>
          </a:p>
          <a:p>
            <a:r>
              <a:rPr lang="en-GB" altLang="en-US" sz="2800" dirty="0" smtClean="0"/>
              <a:t>sound editing software, e.g. Audacity, it’s </a:t>
            </a:r>
            <a:r>
              <a:rPr lang="en-GB" altLang="en-US" sz="2800" dirty="0" err="1" smtClean="0"/>
              <a:t>poweful</a:t>
            </a:r>
            <a:r>
              <a:rPr lang="en-GB" altLang="en-US" sz="2800" dirty="0" smtClean="0"/>
              <a:t>, multi-platform, and free.</a:t>
            </a:r>
            <a:endParaRPr lang="en-GB" sz="2800" dirty="0"/>
          </a:p>
        </p:txBody>
      </p:sp>
    </p:spTree>
    <p:custDataLst>
      <p:tags r:id="rId1"/>
    </p:custDataLst>
    <p:extLst>
      <p:ext uri="{BB962C8B-B14F-4D97-AF65-F5344CB8AC3E}">
        <p14:creationId xmlns:p14="http://schemas.microsoft.com/office/powerpoint/2010/main" val="2672199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3. Publish your podcast (1/2)</a:t>
            </a:r>
          </a:p>
        </p:txBody>
      </p:sp>
      <p:sp>
        <p:nvSpPr>
          <p:cNvPr id="3" name="Θέση περιεχομένου 2"/>
          <p:cNvSpPr>
            <a:spLocks noGrp="1"/>
          </p:cNvSpPr>
          <p:nvPr>
            <p:ph idx="1"/>
          </p:nvPr>
        </p:nvSpPr>
        <p:spPr/>
        <p:txBody>
          <a:bodyPr/>
          <a:lstStyle/>
          <a:p>
            <a:pPr>
              <a:spcBef>
                <a:spcPts val="600"/>
              </a:spcBef>
            </a:pPr>
            <a:r>
              <a:rPr lang="en-GB" altLang="en-US" sz="2800" dirty="0" smtClean="0"/>
              <a:t>The next step after you have created your podcast is to publish it to the Internet. </a:t>
            </a:r>
          </a:p>
          <a:p>
            <a:pPr>
              <a:spcBef>
                <a:spcPts val="600"/>
              </a:spcBef>
            </a:pPr>
            <a:r>
              <a:rPr lang="en-GB" altLang="en-US" sz="2800" dirty="0" smtClean="0"/>
              <a:t>First, find a site that  will host your audio file on a server. </a:t>
            </a:r>
          </a:p>
          <a:p>
            <a:pPr>
              <a:spcBef>
                <a:spcPts val="600"/>
              </a:spcBef>
            </a:pPr>
            <a:r>
              <a:rPr lang="en-GB" altLang="en-US" sz="2800" dirty="0" err="1" smtClean="0"/>
              <a:t>TeacherTube</a:t>
            </a:r>
            <a:r>
              <a:rPr lang="en-GB" altLang="en-US" sz="2800" dirty="0" smtClean="0"/>
              <a:t> is a recommended site that will host the audio and video files, but also provides a number of tools that make it simple to embed your podcast to you web site.</a:t>
            </a:r>
          </a:p>
          <a:p>
            <a:pPr>
              <a:spcBef>
                <a:spcPts val="600"/>
              </a:spcBef>
            </a:pPr>
            <a:r>
              <a:rPr lang="en-GB" altLang="en-US" sz="2800" dirty="0" smtClean="0"/>
              <a:t>Another site to consider publishing your podcast is Box.com.</a:t>
            </a:r>
            <a:endParaRPr lang="en-GB" sz="2800" dirty="0"/>
          </a:p>
        </p:txBody>
      </p:sp>
    </p:spTree>
    <p:custDataLst>
      <p:tags r:id="rId1"/>
    </p:custDataLst>
    <p:extLst>
      <p:ext uri="{BB962C8B-B14F-4D97-AF65-F5344CB8AC3E}">
        <p14:creationId xmlns:p14="http://schemas.microsoft.com/office/powerpoint/2010/main" val="26562743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3. Publish your podcast </a:t>
            </a:r>
            <a:r>
              <a:rPr lang="en-GB" dirty="0" smtClean="0"/>
              <a:t>(2/2</a:t>
            </a:r>
            <a:r>
              <a:rPr lang="en-GB" dirty="0"/>
              <a:t>)</a:t>
            </a:r>
          </a:p>
        </p:txBody>
      </p:sp>
      <p:sp>
        <p:nvSpPr>
          <p:cNvPr id="3" name="Θέση περιεχομένου 2"/>
          <p:cNvSpPr>
            <a:spLocks noGrp="1"/>
          </p:cNvSpPr>
          <p:nvPr>
            <p:ph sz="half" idx="1"/>
          </p:nvPr>
        </p:nvSpPr>
        <p:spPr/>
        <p:txBody>
          <a:bodyPr/>
          <a:lstStyle/>
          <a:p>
            <a:r>
              <a:rPr lang="en-GB" altLang="en-US" dirty="0" smtClean="0"/>
              <a:t>The next step is to embed your podcast into a webpage, e.g. blog, wiki or personal webpage. </a:t>
            </a:r>
            <a:endParaRPr lang="en-GB" dirty="0"/>
          </a:p>
        </p:txBody>
      </p:sp>
      <p:pic>
        <p:nvPicPr>
          <p:cNvPr id="7" name="Θέση περιεχομένου 6" descr="Apple Podcasts."/>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970264" y="1600200"/>
            <a:ext cx="3394472" cy="4525963"/>
          </a:xfrm>
        </p:spPr>
      </p:pic>
      <p:sp>
        <p:nvSpPr>
          <p:cNvPr id="8" name="TextBox 7"/>
          <p:cNvSpPr txBox="1"/>
          <p:nvPr/>
        </p:nvSpPr>
        <p:spPr>
          <a:xfrm>
            <a:off x="4410183" y="5766123"/>
            <a:ext cx="634752" cy="360040"/>
          </a:xfrm>
          <a:prstGeom prst="rect">
            <a:avLst/>
          </a:prstGeom>
        </p:spPr>
        <p:txBody>
          <a:bodyPr vert="horz" wrap="square" lIns="91440" tIns="45720" rIns="91440" bIns="45720" rtlCol="0" anchor="ctr">
            <a:noAutofit/>
          </a:bodyPr>
          <a:lstStyle/>
          <a:p>
            <a:r>
              <a:rPr lang="en-GB" b="1" dirty="0" smtClean="0">
                <a:latin typeface="+mj-lt"/>
              </a:rPr>
              <a:t>[1]</a:t>
            </a:r>
          </a:p>
        </p:txBody>
      </p:sp>
    </p:spTree>
    <p:custDataLst>
      <p:tags r:id="rId1"/>
    </p:custDataLst>
    <p:extLst>
      <p:ext uri="{BB962C8B-B14F-4D97-AF65-F5344CB8AC3E}">
        <p14:creationId xmlns:p14="http://schemas.microsoft.com/office/powerpoint/2010/main" val="8191867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GB" dirty="0"/>
              <a:t>4. Evaluate your podcast</a:t>
            </a:r>
          </a:p>
        </p:txBody>
      </p:sp>
      <p:sp>
        <p:nvSpPr>
          <p:cNvPr id="5" name="Θέση περιεχομένου 4"/>
          <p:cNvSpPr>
            <a:spLocks noGrp="1"/>
          </p:cNvSpPr>
          <p:nvPr>
            <p:ph idx="1"/>
          </p:nvPr>
        </p:nvSpPr>
        <p:spPr/>
        <p:txBody>
          <a:bodyPr/>
          <a:lstStyle/>
          <a:p>
            <a:pPr marL="0" indent="0">
              <a:buNone/>
            </a:pPr>
            <a:r>
              <a:rPr lang="en-GB" altLang="en-US" dirty="0" smtClean="0"/>
              <a:t>The final stage of your podcasting experience is to sit back and actively listen to the broadcast you have created. While you are listening, consider what went well and what needs to be improved in future podcasts.</a:t>
            </a:r>
            <a:endParaRPr lang="en-GB" dirty="0"/>
          </a:p>
        </p:txBody>
      </p:sp>
    </p:spTree>
    <p:custDataLst>
      <p:tags r:id="rId1"/>
    </p:custDataLst>
    <p:extLst>
      <p:ext uri="{BB962C8B-B14F-4D97-AF65-F5344CB8AC3E}">
        <p14:creationId xmlns:p14="http://schemas.microsoft.com/office/powerpoint/2010/main" val="15615636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n-GB" dirty="0"/>
              <a:t>Websites with podcasts and </a:t>
            </a:r>
            <a:r>
              <a:rPr lang="en-GB" dirty="0" err="1"/>
              <a:t>vodcasts</a:t>
            </a:r>
            <a:endParaRPr lang="en-GB" dirty="0"/>
          </a:p>
        </p:txBody>
      </p:sp>
      <p:sp>
        <p:nvSpPr>
          <p:cNvPr id="3" name="Θέση περιεχομένου 2"/>
          <p:cNvSpPr>
            <a:spLocks noGrp="1"/>
          </p:cNvSpPr>
          <p:nvPr>
            <p:ph idx="1"/>
          </p:nvPr>
        </p:nvSpPr>
        <p:spPr/>
        <p:txBody>
          <a:bodyPr/>
          <a:lstStyle/>
          <a:p>
            <a:r>
              <a:rPr lang="en-GB" b="1" dirty="0" smtClean="0">
                <a:hlinkClick r:id="rId3"/>
              </a:rPr>
              <a:t>Australia Network</a:t>
            </a:r>
            <a:endParaRPr lang="en-GB" b="1" dirty="0" smtClean="0"/>
          </a:p>
          <a:p>
            <a:r>
              <a:rPr lang="en-GB" b="1" dirty="0" smtClean="0">
                <a:hlinkClick r:id="rId4"/>
              </a:rPr>
              <a:t>British Council </a:t>
            </a:r>
            <a:r>
              <a:rPr lang="en-GB" b="1" dirty="0" err="1" smtClean="0">
                <a:hlinkClick r:id="rId4"/>
              </a:rPr>
              <a:t>LearnEnglish</a:t>
            </a:r>
            <a:endParaRPr lang="en-GB" b="1" dirty="0" smtClean="0"/>
          </a:p>
          <a:p>
            <a:r>
              <a:rPr lang="en-GB" b="1" dirty="0" smtClean="0">
                <a:hlinkClick r:id="rId5"/>
              </a:rPr>
              <a:t>BBC World Radio</a:t>
            </a:r>
            <a:endParaRPr lang="en-GB" b="1" dirty="0" smtClean="0"/>
          </a:p>
          <a:p>
            <a:r>
              <a:rPr lang="en-GB" b="1" dirty="0" err="1" smtClean="0">
                <a:hlinkClick r:id="rId6"/>
              </a:rPr>
              <a:t>VoA</a:t>
            </a:r>
            <a:r>
              <a:rPr lang="en-GB" b="1" dirty="0" smtClean="0">
                <a:hlinkClick r:id="rId6"/>
              </a:rPr>
              <a:t>: Learn English</a:t>
            </a:r>
            <a:endParaRPr lang="en-GB" dirty="0"/>
          </a:p>
        </p:txBody>
      </p:sp>
    </p:spTree>
    <p:custDataLst>
      <p:tags r:id="rId1"/>
    </p:custDataLst>
    <p:extLst>
      <p:ext uri="{BB962C8B-B14F-4D97-AF65-F5344CB8AC3E}">
        <p14:creationId xmlns:p14="http://schemas.microsoft.com/office/powerpoint/2010/main" val="171500340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SLIDE_COUNT" val="48"/>
  <p:tag name="ARTICULATE_PROJECT_OPEN" val="0"/>
  <p:tag name="ZHAW.ACCESSIBILITYADDIN.CHECKTIMEDATE" val="9/25/2015 11:55:41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5,10242,10243,"/>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2,3,7,8,"/>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5CD52BBA-5267-4F84-B6F7-02B84EC6CE11}">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0</TotalTime>
  <Words>780</Words>
  <Application>Microsoft Office PowerPoint</Application>
  <PresentationFormat>On-screen Show (4:3)</PresentationFormat>
  <Paragraphs>78</Paragraphs>
  <Slides>16</Slides>
  <Notes>8</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Θέμα του Office</vt:lpstr>
      <vt:lpstr>English and Digital Literacies</vt:lpstr>
      <vt:lpstr>How to create your own podcast</vt:lpstr>
      <vt:lpstr>1. Plan your podcast (1/2)</vt:lpstr>
      <vt:lpstr>1. Plan your podcast (2/2)</vt:lpstr>
      <vt:lpstr>2. Produce and mix your podcast</vt:lpstr>
      <vt:lpstr>3. Publish your podcast (1/2)</vt:lpstr>
      <vt:lpstr>3. Publish your podcast (2/2)</vt:lpstr>
      <vt:lpstr>4. Evaluate your podcast</vt:lpstr>
      <vt:lpstr>Websites with podcasts and vodcasts</vt:lpstr>
      <vt:lpstr>Financing</vt:lpstr>
      <vt:lpstr>Notes</vt:lpstr>
      <vt:lpstr>Note on History of Published Version </vt:lpstr>
      <vt:lpstr>Reference Note </vt:lpstr>
      <vt:lpstr>Licensing Note </vt:lpstr>
      <vt:lpstr>Preservation Notices</vt:lpstr>
      <vt:lpstr>Note of use of third parties work</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Create Your Own Podcast</dc:title>
  <dc:subject>English and Digital Literacies</dc:subject>
  <dc:creator/>
  <cp:lastModifiedBy/>
  <cp:revision>1</cp:revision>
  <dcterms:created xsi:type="dcterms:W3CDTF">2015-06-23T11:23:36Z</dcterms:created>
  <dcterms:modified xsi:type="dcterms:W3CDTF">2015-09-25T08:55:44Z</dcterms:modified>
  <cp:category>ELT</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33B6C25F-351C-4D9C-B1F5-D76CC73371CA</vt:lpwstr>
  </property>
  <property fmtid="{D5CDD505-2E9C-101B-9397-08002B2CF9AE}" pid="3" name="ArticulatePath">
    <vt:lpwstr>Unit5pod</vt:lpwstr>
  </property>
</Properties>
</file>