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348" r:id="rId3"/>
    <p:sldId id="386" r:id="rId4"/>
    <p:sldId id="387" r:id="rId5"/>
    <p:sldId id="388" r:id="rId6"/>
    <p:sldId id="389" r:id="rId7"/>
    <p:sldId id="390" r:id="rId8"/>
    <p:sldId id="391" r:id="rId9"/>
    <p:sldId id="395" r:id="rId10"/>
    <p:sldId id="295" r:id="rId11"/>
    <p:sldId id="299" r:id="rId12"/>
    <p:sldId id="292" r:id="rId13"/>
    <p:sldId id="393" r:id="rId14"/>
    <p:sldId id="394" r:id="rId15"/>
  </p:sldIdLst>
  <p:sldSz cx="9144000" cy="6858000" type="screen4x3"/>
  <p:notesSz cx="6669088" cy="9753600"/>
  <p:custDataLst>
    <p:tags r:id="rId17"/>
  </p:custDataLst>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bstaff"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4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889938" cy="48768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777607" y="0"/>
            <a:ext cx="2889938" cy="48768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E2A02AD-3B2F-4D93-A788-38AAA2F18BB5}" type="datetimeFigureOut">
              <a:rPr lang="el-GR"/>
              <a:pPr>
                <a:defRPr/>
              </a:pPr>
              <a:t>25/9/2015</a:t>
            </a:fld>
            <a:endParaRPr lang="el-GR"/>
          </a:p>
        </p:txBody>
      </p:sp>
      <p:sp>
        <p:nvSpPr>
          <p:cNvPr id="4" name="Θέση εικόνας διαφάνειας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777607" y="9264227"/>
            <a:ext cx="2889938" cy="48768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B982C2FA-29C3-46EE-97C1-77DCE7C4FD55}" type="slidenum">
              <a:rPr lang="el-GR" altLang="en-US"/>
              <a:pPr/>
              <a:t>‹#›</a:t>
            </a:fld>
            <a:endParaRPr lang="el-GR" altLang="en-US"/>
          </a:p>
        </p:txBody>
      </p:sp>
    </p:spTree>
    <p:extLst>
      <p:ext uri="{BB962C8B-B14F-4D97-AF65-F5344CB8AC3E}">
        <p14:creationId xmlns:p14="http://schemas.microsoft.com/office/powerpoint/2010/main" val="1998654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58D4306-5740-492B-8083-CDC93AB3BE27}" type="slidenum">
              <a:rPr lang="el-GR" altLang="en-US">
                <a:latin typeface="Calibri" pitchFamily="34" charset="0"/>
              </a:rPr>
              <a:pPr/>
              <a:t>1</a:t>
            </a:fld>
            <a:endParaRPr lang="el-GR" altLang="en-US">
              <a:latin typeface="Calibri" pitchFamily="34" charset="0"/>
            </a:endParaRPr>
          </a:p>
        </p:txBody>
      </p:sp>
    </p:spTree>
    <p:extLst>
      <p:ext uri="{BB962C8B-B14F-4D97-AF65-F5344CB8AC3E}">
        <p14:creationId xmlns:p14="http://schemas.microsoft.com/office/powerpoint/2010/main" val="340352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8</a:t>
            </a:fld>
            <a:endParaRPr lang="el-GR" altLang="el-GR"/>
          </a:p>
        </p:txBody>
      </p:sp>
    </p:spTree>
    <p:extLst>
      <p:ext uri="{BB962C8B-B14F-4D97-AF65-F5344CB8AC3E}">
        <p14:creationId xmlns:p14="http://schemas.microsoft.com/office/powerpoint/2010/main" val="202842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65BFCA4-EB48-468A-87F7-04A9CE84BD76}" type="slidenum">
              <a:rPr lang="el-GR" altLang="en-US">
                <a:latin typeface="Calibri" pitchFamily="34" charset="0"/>
              </a:rPr>
              <a:pPr/>
              <a:t>9</a:t>
            </a:fld>
            <a:endParaRPr lang="el-GR" altLang="en-US">
              <a:latin typeface="Calibri" pitchFamily="34" charset="0"/>
            </a:endParaRPr>
          </a:p>
        </p:txBody>
      </p:sp>
    </p:spTree>
    <p:extLst>
      <p:ext uri="{BB962C8B-B14F-4D97-AF65-F5344CB8AC3E}">
        <p14:creationId xmlns:p14="http://schemas.microsoft.com/office/powerpoint/2010/main" val="14909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D6CF818-BBFF-4183-9ABF-8C0F0AA76D3B}" type="slidenum">
              <a:rPr lang="el-GR" altLang="en-US">
                <a:latin typeface="Calibri" pitchFamily="34" charset="0"/>
              </a:rPr>
              <a:pPr/>
              <a:t>10</a:t>
            </a:fld>
            <a:endParaRPr lang="el-GR" altLang="en-US">
              <a:latin typeface="Calibri" pitchFamily="34" charset="0"/>
            </a:endParaRPr>
          </a:p>
        </p:txBody>
      </p:sp>
    </p:spTree>
    <p:extLst>
      <p:ext uri="{BB962C8B-B14F-4D97-AF65-F5344CB8AC3E}">
        <p14:creationId xmlns:p14="http://schemas.microsoft.com/office/powerpoint/2010/main" val="319162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9A1BD08-1928-4D94-8A37-0C944343C55C}" type="slidenum">
              <a:rPr lang="el-GR" altLang="en-US">
                <a:latin typeface="Calibri" pitchFamily="34" charset="0"/>
              </a:rPr>
              <a:pPr/>
              <a:t>11</a:t>
            </a:fld>
            <a:endParaRPr lang="el-GR" altLang="en-US">
              <a:latin typeface="Calibri" pitchFamily="34" charset="0"/>
            </a:endParaRPr>
          </a:p>
        </p:txBody>
      </p:sp>
    </p:spTree>
    <p:extLst>
      <p:ext uri="{BB962C8B-B14F-4D97-AF65-F5344CB8AC3E}">
        <p14:creationId xmlns:p14="http://schemas.microsoft.com/office/powerpoint/2010/main" val="2714583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12</a:t>
            </a:fld>
            <a:endParaRPr lang="el-GR" altLang="el-GR"/>
          </a:p>
        </p:txBody>
      </p:sp>
    </p:spTree>
    <p:extLst>
      <p:ext uri="{BB962C8B-B14F-4D97-AF65-F5344CB8AC3E}">
        <p14:creationId xmlns:p14="http://schemas.microsoft.com/office/powerpoint/2010/main" val="533464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13</a:t>
            </a:fld>
            <a:endParaRPr lang="el-GR" altLang="el-GR"/>
          </a:p>
        </p:txBody>
      </p:sp>
    </p:spTree>
    <p:extLst>
      <p:ext uri="{BB962C8B-B14F-4D97-AF65-F5344CB8AC3E}">
        <p14:creationId xmlns:p14="http://schemas.microsoft.com/office/powerpoint/2010/main" val="4267933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1650401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8ADDAE2-E3ED-4D3C-BB6D-0F75855D06D5}"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3553967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75882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F732678A-8FDF-4830-B02D-C622DB5ABFC5}"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ustDataLst>
      <p:tags r:id="rId1"/>
    </p:custDataLst>
    <p:extLst>
      <p:ext uri="{BB962C8B-B14F-4D97-AF65-F5344CB8AC3E}">
        <p14:creationId xmlns:p14="http://schemas.microsoft.com/office/powerpoint/2010/main" val="35166910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27795244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109AF135-4C6E-400F-A41E-61ECA241EEBC}"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154309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76ABE973-C4E6-4857-8DFC-59F8CEA505A9}"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22814721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C47F8078-0FF2-418B-9DBE-ABD929B1C7D4}"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33111284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990468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8612CEF9-E172-4F8C-B51D-3192559DBE73}"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29592314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8E7ABA0-8452-496E-B243-9AADE899FA80}"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Group Roles for a Digital Story Project</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36447084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ustDataLst>
      <p:tags r:id="rId13"/>
    </p:custDataLst>
  </p:cSld>
  <p:clrMap bg1="lt1" tx1="dk1" bg2="lt2" tx2="dk2" accent1="accent1" accent2="accent2" accent3="accent3" accent4="accent4" accent5="accent5" accent6="accent6" hlink="hlink" folHlink="folHlink"/>
  <p:sldLayoutIdLst>
    <p:sldLayoutId id="2147483705" r:id="rId1"/>
    <p:sldLayoutId id="2147483709" r:id="rId2"/>
    <p:sldLayoutId id="2147483706" r:id="rId3"/>
    <p:sldLayoutId id="2147483710" r:id="rId4"/>
    <p:sldLayoutId id="2147483711" r:id="rId5"/>
    <p:sldLayoutId id="2147483712" r:id="rId6"/>
    <p:sldLayoutId id="2147483707" r:id="rId7"/>
    <p:sldLayoutId id="2147483713" r:id="rId8"/>
    <p:sldLayoutId id="2147483714" r:id="rId9"/>
    <p:sldLayoutId id="2147483715" r:id="rId10"/>
    <p:sldLayoutId id="214748370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opencourses.uoa.gr/courses/ENL10/"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3.4</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altLang="en-US" sz="2800" dirty="0" smtClean="0"/>
              <a:t>Group </a:t>
            </a:r>
            <a:r>
              <a:rPr lang="en-GB" altLang="en-US" sz="2800" dirty="0"/>
              <a:t>Roles for a Digital Story Project</a:t>
            </a:r>
            <a:r>
              <a:rPr lang="en-GB" sz="2800" dirty="0"/>
              <a:t/>
            </a:r>
            <a:br>
              <a:rPr lang="en-GB" sz="2800" dirty="0"/>
            </a:br>
            <a:endParaRPr lang="en-US" sz="2800" dirty="0" smtClean="0"/>
          </a:p>
          <a:p>
            <a:pPr eaLnBrk="1" fontAlgn="auto" hangingPunct="1">
              <a:spcAft>
                <a:spcPts val="0"/>
              </a:spcAft>
              <a:buFont typeface="Arial" panose="020B0604020202020204" pitchFamily="34" charset="0"/>
              <a:buNone/>
              <a:defRPr/>
            </a:pPr>
            <a:r>
              <a:rPr lang="en-GB" sz="2800" dirty="0"/>
              <a:t>Bessie </a:t>
            </a:r>
            <a:r>
              <a:rPr lang="en-GB" sz="2800" dirty="0" err="1"/>
              <a:t>Mitsikopoulou</a:t>
            </a:r>
            <a:endParaRPr lang="en-GB" sz="2800" dirty="0"/>
          </a:p>
          <a:p>
            <a:pPr eaLnBrk="1" fontAlgn="auto" hangingPunct="1">
              <a:spcAft>
                <a:spcPts val="0"/>
              </a:spcAft>
              <a:buFont typeface="Arial" panose="020B0604020202020204" pitchFamily="34" charset="0"/>
              <a:buNone/>
              <a:defRPr/>
            </a:pPr>
            <a:r>
              <a:rPr lang="en-GB" sz="2800" dirty="0"/>
              <a:t>School of Philosophy</a:t>
            </a:r>
          </a:p>
          <a:p>
            <a:pPr eaLnBrk="1" fontAlgn="auto" hangingPunct="1">
              <a:spcAft>
                <a:spcPts val="0"/>
              </a:spcAft>
              <a:buFont typeface="Arial" panose="020B0604020202020204" pitchFamily="34" charset="0"/>
              <a:buNone/>
              <a:defRPr/>
            </a:pPr>
            <a:r>
              <a:rPr lang="en-GB" sz="2800" dirty="0"/>
              <a:t>Faculty 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70659" name="Content Placeholder 4"/>
          <p:cNvSpPr>
            <a:spLocks noGrp="1"/>
          </p:cNvSpPr>
          <p:nvPr>
            <p:ph idx="1"/>
          </p:nvPr>
        </p:nvSpPr>
        <p:spPr>
          <a:xfrm>
            <a:off x="234950" y="1557338"/>
            <a:ext cx="8585200" cy="4525962"/>
          </a:xfrm>
        </p:spPr>
        <p:txBody>
          <a:bodyPr/>
          <a:lstStyle/>
          <a:p>
            <a:pPr marL="0" indent="0" eaLnBrk="1" hangingPunct="1">
              <a:buFont typeface="Arial"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72707"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a:t>
            </a:r>
            <a:r>
              <a:rPr lang="en-GB" sz="2000" dirty="0" smtClean="0"/>
              <a:t>Group Roles for a Digital Story Project</a:t>
            </a:r>
            <a:r>
              <a:rPr lang="en-GB" altLang="en-US" sz="2000" dirty="0" smtClean="0"/>
              <a:t>”.</a:t>
            </a:r>
            <a:r>
              <a:rPr lang="en-GB" altLang="en-US" sz="2000" dirty="0" smtClean="0">
                <a:solidFill>
                  <a:srgbClr val="FF0000"/>
                </a:solidFill>
              </a:rPr>
              <a:t> </a:t>
            </a:r>
            <a:r>
              <a:rPr lang="en-GB" altLang="en-US" sz="2000" dirty="0" smtClean="0"/>
              <a:t>Edition: 1.0. Athens 2014. </a:t>
            </a:r>
            <a:r>
              <a:rPr lang="en-US" altLang="en-US" sz="2000" dirty="0" smtClean="0"/>
              <a:t>Available </a:t>
            </a:r>
            <a:r>
              <a:rPr lang="en-US" altLang="en-US" sz="2000" dirty="0"/>
              <a:t>at:</a:t>
            </a:r>
            <a:r>
              <a:rPr lang="el-GR" altLang="en-US" sz="2000" dirty="0"/>
              <a:t> </a:t>
            </a:r>
            <a:r>
              <a:rPr lang="en-GB" altLang="en-US" sz="2000" dirty="0">
                <a:hlinkClick r:id="rId4" tooltip="English and Digital Literacies Open Online Course"/>
              </a:rPr>
              <a:t>http://opencourses.uoa.gr/courses/ENL10</a:t>
            </a:r>
            <a:r>
              <a:rPr lang="en-GB" altLang="en-US" sz="2000">
                <a:hlinkClick r:id="rId4" tooltip="English and Digital Literacies Open Online Course"/>
              </a:rPr>
              <a:t>/</a:t>
            </a:r>
            <a:r>
              <a:rPr lang="en-GB" altLang="en-US" sz="200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2147035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4194174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Τίτλος 1"/>
          <p:cNvSpPr>
            <a:spLocks noGrp="1"/>
          </p:cNvSpPr>
          <p:nvPr>
            <p:ph type="title"/>
          </p:nvPr>
        </p:nvSpPr>
        <p:spPr/>
        <p:txBody>
          <a:bodyPr/>
          <a:lstStyle/>
          <a:p>
            <a:r>
              <a:rPr lang="en-GB" altLang="en-US" dirty="0" smtClean="0"/>
              <a:t>Project Coordinator (1/2)</a:t>
            </a:r>
          </a:p>
        </p:txBody>
      </p:sp>
      <p:sp>
        <p:nvSpPr>
          <p:cNvPr id="57347" name="Θέση περιεχομένου 5"/>
          <p:cNvSpPr>
            <a:spLocks noGrp="1"/>
          </p:cNvSpPr>
          <p:nvPr>
            <p:ph idx="1"/>
          </p:nvPr>
        </p:nvSpPr>
        <p:spPr>
          <a:xfrm>
            <a:off x="463550" y="1557338"/>
            <a:ext cx="8229600" cy="4525962"/>
          </a:xfrm>
        </p:spPr>
        <p:txBody>
          <a:bodyPr/>
          <a:lstStyle/>
          <a:p>
            <a:pPr marL="0" indent="0">
              <a:buNone/>
            </a:pPr>
            <a:r>
              <a:rPr lang="en-GB" altLang="el-GR" sz="3000" dirty="0" smtClean="0"/>
              <a:t>Coordinates work throughout the project: </a:t>
            </a:r>
          </a:p>
          <a:p>
            <a:r>
              <a:rPr lang="en-GB" altLang="el-GR" sz="3000" dirty="0" smtClean="0"/>
              <a:t>Organizes the time schedule, allocates tasks, sets the deadlines and monitors progress. Is responsible for maintaining consistency among content, script and technical attributes of the digital story. Reviews submitted materials and provides feedback. Helps by providing content when needed.</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Τίτλος 1"/>
          <p:cNvSpPr>
            <a:spLocks noGrp="1"/>
          </p:cNvSpPr>
          <p:nvPr>
            <p:ph type="title"/>
          </p:nvPr>
        </p:nvSpPr>
        <p:spPr/>
        <p:txBody>
          <a:bodyPr/>
          <a:lstStyle/>
          <a:p>
            <a:r>
              <a:rPr lang="en-GB" altLang="en-US" dirty="0" smtClean="0"/>
              <a:t>Project Coordinator (2/2)</a:t>
            </a:r>
          </a:p>
        </p:txBody>
      </p:sp>
      <p:sp>
        <p:nvSpPr>
          <p:cNvPr id="58371" name="Θέση περιεχομένου 5"/>
          <p:cNvSpPr>
            <a:spLocks noGrp="1"/>
          </p:cNvSpPr>
          <p:nvPr>
            <p:ph idx="1"/>
          </p:nvPr>
        </p:nvSpPr>
        <p:spPr>
          <a:xfrm>
            <a:off x="463550" y="1557338"/>
            <a:ext cx="8229600" cy="4525962"/>
          </a:xfrm>
        </p:spPr>
        <p:txBody>
          <a:bodyPr/>
          <a:lstStyle/>
          <a:p>
            <a:pPr>
              <a:spcBef>
                <a:spcPts val="600"/>
              </a:spcBef>
            </a:pPr>
            <a:r>
              <a:rPr lang="en-GB" altLang="el-GR" sz="3000" dirty="0" smtClean="0"/>
              <a:t>Regularly moderates asynchronous communication (e-class) and sees to it that all group members contribute equally. </a:t>
            </a:r>
          </a:p>
          <a:p>
            <a:pPr>
              <a:spcBef>
                <a:spcPts val="600"/>
              </a:spcBef>
            </a:pPr>
            <a:r>
              <a:rPr lang="en-GB" altLang="el-GR" sz="3000" dirty="0" smtClean="0"/>
              <a:t>Regularly collects reports from group members and caters for the smooth flow of information within the group. </a:t>
            </a:r>
          </a:p>
          <a:p>
            <a:pPr>
              <a:spcBef>
                <a:spcPts val="600"/>
              </a:spcBef>
            </a:pPr>
            <a:r>
              <a:rPr lang="en-GB" altLang="el-GR" sz="3000" dirty="0" smtClean="0"/>
              <a:t>Organizes the final class presentation of the project and prepares brief documentation for the digital story.</a:t>
            </a:r>
            <a:endParaRPr lang="en-GB" altLang="en-US" sz="3000" dirty="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Τίτλος 1"/>
          <p:cNvSpPr>
            <a:spLocks noGrp="1"/>
          </p:cNvSpPr>
          <p:nvPr>
            <p:ph type="title"/>
          </p:nvPr>
        </p:nvSpPr>
        <p:spPr/>
        <p:txBody>
          <a:bodyPr/>
          <a:lstStyle/>
          <a:p>
            <a:r>
              <a:rPr lang="en-GB" altLang="en-US" dirty="0" smtClean="0"/>
              <a:t>Content Manager (1/2)</a:t>
            </a:r>
          </a:p>
        </p:txBody>
      </p:sp>
      <p:sp>
        <p:nvSpPr>
          <p:cNvPr id="3" name="Θέση περιεχομένου 2"/>
          <p:cNvSpPr>
            <a:spLocks noGrp="1"/>
          </p:cNvSpPr>
          <p:nvPr>
            <p:ph idx="1"/>
          </p:nvPr>
        </p:nvSpPr>
        <p:spPr>
          <a:xfrm>
            <a:off x="463550" y="1557338"/>
            <a:ext cx="8229600" cy="4525962"/>
          </a:xfrm>
        </p:spPr>
        <p:txBody>
          <a:bodyPr/>
          <a:lstStyle/>
          <a:p>
            <a:pPr marL="0" indent="0">
              <a:spcBef>
                <a:spcPts val="600"/>
              </a:spcBef>
              <a:buFont typeface="Arial" panose="020B0604020202020204" pitchFamily="34" charset="0"/>
              <a:buNone/>
              <a:defRPr/>
            </a:pPr>
            <a:r>
              <a:rPr lang="en-GB" altLang="el-GR" sz="3000" dirty="0" smtClean="0"/>
              <a:t>Is responsible for evaluating, choosing, editing, integrating and presenting the digital content of the story. The content may include:</a:t>
            </a:r>
          </a:p>
          <a:p>
            <a:pPr>
              <a:spcBef>
                <a:spcPts val="600"/>
              </a:spcBef>
              <a:buFont typeface="Arial" panose="020B0604020202020204" pitchFamily="34" charset="0"/>
              <a:buChar char="•"/>
              <a:defRPr/>
            </a:pPr>
            <a:r>
              <a:rPr lang="en-GB" altLang="el-GR" sz="3000" dirty="0" smtClean="0"/>
              <a:t>images (scanned, downloaded from the internet or taken with a digital camera),</a:t>
            </a:r>
          </a:p>
          <a:p>
            <a:pPr>
              <a:spcBef>
                <a:spcPts val="600"/>
              </a:spcBef>
              <a:buFont typeface="Arial" panose="020B0604020202020204" pitchFamily="34" charset="0"/>
              <a:buChar char="•"/>
              <a:defRPr/>
            </a:pPr>
            <a:r>
              <a:rPr lang="en-GB" altLang="el-GR" sz="3000" dirty="0" smtClean="0"/>
              <a:t>sound (mp3 files, voice recordings, music)</a:t>
            </a:r>
          </a:p>
          <a:p>
            <a:pPr>
              <a:spcBef>
                <a:spcPts val="600"/>
              </a:spcBef>
              <a:buFont typeface="Arial" panose="020B0604020202020204" pitchFamily="34" charset="0"/>
              <a:buChar char="•"/>
              <a:defRPr/>
            </a:pPr>
            <a:r>
              <a:rPr lang="en-GB" altLang="el-GR" sz="3000" dirty="0" smtClean="0"/>
              <a:t>animations (cartoons or animations created with Web 2.0 tools),</a:t>
            </a:r>
          </a:p>
          <a:p>
            <a:pPr>
              <a:spcBef>
                <a:spcPts val="600"/>
              </a:spcBef>
              <a:buFont typeface="Arial" panose="020B0604020202020204" pitchFamily="34" charset="0"/>
              <a:buChar char="•"/>
              <a:defRPr/>
            </a:pPr>
            <a:r>
              <a:rPr lang="en-GB" altLang="el-GR" sz="3000" dirty="0" smtClean="0"/>
              <a:t>short videos.</a:t>
            </a:r>
            <a:endParaRPr lang="en-GB" altLang="el-GR" sz="30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Τίτλος 1"/>
          <p:cNvSpPr>
            <a:spLocks noGrp="1"/>
          </p:cNvSpPr>
          <p:nvPr>
            <p:ph type="title"/>
          </p:nvPr>
        </p:nvSpPr>
        <p:spPr/>
        <p:txBody>
          <a:bodyPr/>
          <a:lstStyle/>
          <a:p>
            <a:r>
              <a:rPr lang="en-GB" altLang="en-US" dirty="0" smtClean="0"/>
              <a:t>Content Manager (2/2)</a:t>
            </a:r>
          </a:p>
        </p:txBody>
      </p:sp>
      <p:sp>
        <p:nvSpPr>
          <p:cNvPr id="3" name="Θέση περιεχομένου 2"/>
          <p:cNvSpPr>
            <a:spLocks noGrp="1"/>
          </p:cNvSpPr>
          <p:nvPr>
            <p:ph idx="1"/>
          </p:nvPr>
        </p:nvSpPr>
        <p:spPr>
          <a:xfrm>
            <a:off x="463550" y="1557338"/>
            <a:ext cx="8229600" cy="4525962"/>
          </a:xfrm>
        </p:spPr>
        <p:txBody>
          <a:bodyPr/>
          <a:lstStyle/>
          <a:p>
            <a:pPr marL="0" indent="0">
              <a:buFont typeface="Arial" panose="020B0604020202020204" pitchFamily="34" charset="0"/>
              <a:buNone/>
              <a:defRPr/>
            </a:pPr>
            <a:r>
              <a:rPr lang="en-GB" altLang="el-GR" sz="3000" dirty="0" smtClean="0"/>
              <a:t>Works alongside the script writer, ensuring that the content is presented in a consistent way (duration, transitions, </a:t>
            </a:r>
            <a:r>
              <a:rPr lang="en-GB" altLang="el-GR" sz="3000" dirty="0" err="1" smtClean="0"/>
              <a:t>rythm</a:t>
            </a:r>
            <a:r>
              <a:rPr lang="en-GB" altLang="el-GR" sz="3000" dirty="0" smtClean="0"/>
              <a:t> and pacing of the story). Works alongside the technician, guiding the wise use of technical resources (aesthetics, economy or resources). </a:t>
            </a:r>
          </a:p>
          <a:p>
            <a:pPr marL="0" indent="0">
              <a:buFont typeface="Arial" panose="020B0604020202020204" pitchFamily="34" charset="0"/>
              <a:buNone/>
              <a:defRPr/>
            </a:pPr>
            <a:r>
              <a:rPr lang="en-GB" altLang="el-GR" sz="3000" dirty="0" smtClean="0"/>
              <a:t>Is responsible for authenticity and credibility of sources of information and of copyright issues. Regularly reports to coordinator.</a:t>
            </a:r>
            <a:endParaRPr lang="en-GB" sz="3000"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Τίτλος 1"/>
          <p:cNvSpPr>
            <a:spLocks noGrp="1"/>
          </p:cNvSpPr>
          <p:nvPr>
            <p:ph type="title"/>
          </p:nvPr>
        </p:nvSpPr>
        <p:spPr/>
        <p:txBody>
          <a:bodyPr/>
          <a:lstStyle/>
          <a:p>
            <a:r>
              <a:rPr lang="en-GB" altLang="en-US" smtClean="0"/>
              <a:t>Script writer </a:t>
            </a:r>
          </a:p>
        </p:txBody>
      </p:sp>
      <p:sp>
        <p:nvSpPr>
          <p:cNvPr id="61443" name="Θέση περιεχομένου 2"/>
          <p:cNvSpPr>
            <a:spLocks noGrp="1"/>
          </p:cNvSpPr>
          <p:nvPr>
            <p:ph idx="1"/>
          </p:nvPr>
        </p:nvSpPr>
        <p:spPr>
          <a:xfrm>
            <a:off x="463550" y="1557338"/>
            <a:ext cx="8229600" cy="4525962"/>
          </a:xfrm>
        </p:spPr>
        <p:txBody>
          <a:bodyPr/>
          <a:lstStyle/>
          <a:p>
            <a:pPr marL="0" indent="0">
              <a:buNone/>
            </a:pPr>
            <a:r>
              <a:rPr lang="en-GB" altLang="el-GR" sz="2600" dirty="0" smtClean="0"/>
              <a:t>Is responsible for choosing the reading text, story or theme and presenting it to the team for negotiation and discussion. Adjusts or adds text when needed.</a:t>
            </a:r>
          </a:p>
          <a:p>
            <a:pPr marL="0" indent="0">
              <a:buNone/>
            </a:pPr>
            <a:r>
              <a:rPr lang="en-GB" altLang="el-GR" sz="2600" dirty="0" smtClean="0"/>
              <a:t>Writes and reviews the script (storyboard). Communicates it to the team for feedback, collects review comments and finalises the story. Works with the content manager to ensure the resources are appropriate. Works with the technician, so that the content and script are presented through the best available technical solution. Regularly reports to the coordinator.</a:t>
            </a:r>
          </a:p>
          <a:p>
            <a:endParaRPr lang="en-GB" altLang="en-US" sz="2600" dirty="0"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Τίτλος 1"/>
          <p:cNvSpPr>
            <a:spLocks noGrp="1"/>
          </p:cNvSpPr>
          <p:nvPr>
            <p:ph type="title"/>
          </p:nvPr>
        </p:nvSpPr>
        <p:spPr/>
        <p:txBody>
          <a:bodyPr/>
          <a:lstStyle/>
          <a:p>
            <a:r>
              <a:rPr lang="en-GB" altLang="en-US" dirty="0" smtClean="0"/>
              <a:t>Technician (1/2)</a:t>
            </a:r>
          </a:p>
        </p:txBody>
      </p:sp>
      <p:sp>
        <p:nvSpPr>
          <p:cNvPr id="3" name="Θέση περιεχομένου 2"/>
          <p:cNvSpPr>
            <a:spLocks noGrp="1"/>
          </p:cNvSpPr>
          <p:nvPr>
            <p:ph sz="half" idx="1"/>
          </p:nvPr>
        </p:nvSpPr>
        <p:spPr/>
        <p:txBody>
          <a:bodyPr/>
          <a:lstStyle/>
          <a:p>
            <a:pPr marL="0" indent="0">
              <a:spcBef>
                <a:spcPts val="600"/>
              </a:spcBef>
              <a:buFont typeface="Arial" panose="020B0604020202020204" pitchFamily="34" charset="0"/>
              <a:buNone/>
              <a:defRPr/>
            </a:pPr>
            <a:r>
              <a:rPr lang="en-GB" altLang="el-GR" sz="2600" dirty="0" smtClean="0"/>
              <a:t>Is responsible for the technical aspects of the project, including:</a:t>
            </a:r>
          </a:p>
          <a:p>
            <a:pPr>
              <a:spcBef>
                <a:spcPts val="600"/>
              </a:spcBef>
              <a:buFont typeface="Arial" panose="020B0604020202020204" pitchFamily="34" charset="0"/>
              <a:buChar char="•"/>
              <a:defRPr/>
            </a:pPr>
            <a:r>
              <a:rPr lang="en-GB" altLang="el-GR" sz="2600" dirty="0" smtClean="0"/>
              <a:t>reviewing and choosing appropriate tools (video and sound editing, image processing, animation authoring etc.).</a:t>
            </a:r>
          </a:p>
          <a:p>
            <a:pPr>
              <a:spcBef>
                <a:spcPts val="600"/>
              </a:spcBef>
              <a:buFont typeface="Arial" panose="020B0604020202020204" pitchFamily="34" charset="0"/>
              <a:buChar char="•"/>
              <a:defRPr/>
            </a:pPr>
            <a:r>
              <a:rPr lang="en-GB" altLang="el-GR" sz="2600" dirty="0" smtClean="0"/>
              <a:t>learning to use the tools.</a:t>
            </a:r>
            <a:endParaRPr lang="en-GB" altLang="el-GR" sz="2600" dirty="0"/>
          </a:p>
        </p:txBody>
      </p:sp>
      <p:sp>
        <p:nvSpPr>
          <p:cNvPr id="2" name="Θέση περιεχομένου 1"/>
          <p:cNvSpPr>
            <a:spLocks noGrp="1"/>
          </p:cNvSpPr>
          <p:nvPr>
            <p:ph sz="half" idx="2"/>
          </p:nvPr>
        </p:nvSpPr>
        <p:spPr/>
        <p:txBody>
          <a:bodyPr/>
          <a:lstStyle/>
          <a:p>
            <a:pPr>
              <a:spcBef>
                <a:spcPts val="600"/>
              </a:spcBef>
              <a:buFont typeface="Arial" panose="020B0604020202020204" pitchFamily="34" charset="0"/>
              <a:buChar char="•"/>
              <a:defRPr/>
            </a:pPr>
            <a:r>
              <a:rPr lang="en-GB" altLang="el-GR" sz="2600" dirty="0" smtClean="0"/>
              <a:t>communicating (and justifying) the technical aspects and choices to the rest of the group. </a:t>
            </a:r>
          </a:p>
          <a:p>
            <a:pPr>
              <a:spcBef>
                <a:spcPts val="600"/>
              </a:spcBef>
              <a:buFont typeface="Arial" panose="020B0604020202020204" pitchFamily="34" charset="0"/>
              <a:buChar char="•"/>
              <a:defRPr/>
            </a:pPr>
            <a:r>
              <a:rPr lang="en-GB" altLang="el-GR" sz="2600" dirty="0" smtClean="0"/>
              <a:t>communicating the technical aspects to the coordinator and jointly organising training sessions for the other members, if needed.</a:t>
            </a:r>
          </a:p>
          <a:p>
            <a:endParaRPr lang="en-GB" sz="2600"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2682921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3"/>
          <p:cNvSpPr>
            <a:spLocks noGrp="1"/>
          </p:cNvSpPr>
          <p:nvPr>
            <p:ph type="title"/>
          </p:nvPr>
        </p:nvSpPr>
        <p:spPr/>
        <p:txBody>
          <a:bodyPr/>
          <a:lstStyle/>
          <a:p>
            <a:pPr eaLnBrk="1" hangingPunct="1"/>
            <a:r>
              <a:rPr lang="en-GB" altLang="en-US" sz="4400" dirty="0" smtClean="0"/>
              <a:t>Notes</a:t>
            </a:r>
          </a:p>
        </p:txBody>
      </p:sp>
      <p:sp>
        <p:nvSpPr>
          <p:cNvPr id="68611"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8"/>
  <p:tag name="ARTICULATE_PROJECT_OPEN" val="0"/>
  <p:tag name="ZHAW.ACCESSIBILITYADDIN.CHECKTIMEDATE" val="9/25/2015 11:51:43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76FE6D8-DA9A-4BA4-BCAF-8176ACACD0F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2137</TotalTime>
  <Words>786</Words>
  <Application>Microsoft Office PowerPoint</Application>
  <PresentationFormat>On-screen Show (4:3)</PresentationFormat>
  <Paragraphs>63</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English and Digital Literacies</vt:lpstr>
      <vt:lpstr>Project Coordinator (1/2)</vt:lpstr>
      <vt:lpstr>Project Coordinator (2/2)</vt:lpstr>
      <vt:lpstr>Content Manager (1/2)</vt:lpstr>
      <vt:lpstr>Content Manager (2/2)</vt:lpstr>
      <vt:lpstr>Script writer </vt:lpstr>
      <vt:lpstr>Technician (1/2)</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Roles for a Digital Story Project</dc:title>
  <dc:subject>English and Digital Literacies</dc:subject>
  <dc:creator> Bessie Mitsikopoulou</dc:creator>
  <cp:lastModifiedBy>Smaragda Papadopoulou</cp:lastModifiedBy>
  <cp:revision>219</cp:revision>
  <dcterms:created xsi:type="dcterms:W3CDTF">2012-09-06T09:03:05Z</dcterms:created>
  <dcterms:modified xsi:type="dcterms:W3CDTF">2015-09-25T08:52:10Z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2D7EEFAD-9039-4A53-9F37-EAF6A6464503</vt:lpwstr>
  </property>
  <property fmtid="{D5CDD505-2E9C-101B-9397-08002B2CF9AE}" pid="3" name="ArticulatePath">
    <vt:lpwstr>Unit4b</vt:lpwstr>
  </property>
</Properties>
</file>