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handoutMasterIdLst>
    <p:handoutMasterId r:id="rId31"/>
  </p:handoutMasterIdLst>
  <p:sldIdLst>
    <p:sldId id="528" r:id="rId3"/>
    <p:sldId id="515" r:id="rId4"/>
    <p:sldId id="516" r:id="rId5"/>
    <p:sldId id="517" r:id="rId6"/>
    <p:sldId id="518" r:id="rId7"/>
    <p:sldId id="519" r:id="rId8"/>
    <p:sldId id="520" r:id="rId9"/>
    <p:sldId id="521" r:id="rId10"/>
    <p:sldId id="522" r:id="rId11"/>
    <p:sldId id="524" r:id="rId12"/>
    <p:sldId id="525" r:id="rId13"/>
    <p:sldId id="526" r:id="rId14"/>
    <p:sldId id="493" r:id="rId15"/>
    <p:sldId id="494" r:id="rId16"/>
    <p:sldId id="496" r:id="rId17"/>
    <p:sldId id="497" r:id="rId18"/>
    <p:sldId id="527" r:id="rId19"/>
    <p:sldId id="498" r:id="rId20"/>
    <p:sldId id="499" r:id="rId21"/>
    <p:sldId id="290" r:id="rId22"/>
    <p:sldId id="295" r:id="rId23"/>
    <p:sldId id="299" r:id="rId24"/>
    <p:sldId id="292" r:id="rId25"/>
    <p:sldId id="291" r:id="rId26"/>
    <p:sldId id="533" r:id="rId27"/>
    <p:sldId id="293" r:id="rId28"/>
    <p:sldId id="300" r:id="rId29"/>
  </p:sldIdLst>
  <p:sldSz cx="9144000" cy="6858000" type="screen4x3"/>
  <p:notesSz cx="6858000" cy="9144000"/>
  <p:custDataLst>
    <p:tags r:id="rId32"/>
  </p:custDataLst>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99309" autoAdjust="0"/>
  </p:normalViewPr>
  <p:slideViewPr>
    <p:cSldViewPr>
      <p:cViewPr varScale="1">
        <p:scale>
          <a:sx n="112" d="100"/>
          <a:sy n="112" d="100"/>
        </p:scale>
        <p:origin x="-11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2-29T10:46:44.692" idx="2">
    <p:pos x="5640" y="511"/>
    <p:text>Attribution-NonCommercial-ShareAlike 4.0 International</p:text>
  </p:cm>
</p:cmLst>
</file>

<file path=ppt/handoutMasters/_rels/handoutMaster1.xml.rels><?xml version="1.0" encoding="UTF-8" standalone="yes"?>
<Relationships xmlns="http://schemas.openxmlformats.org/package/2006/relationships"><Relationship Id="rId2" Type="http://schemas.openxmlformats.org/officeDocument/2006/relationships/tags" Target="../tags/tag1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076979B4-70EE-4F35-AA95-960452595E0C}" type="datetimeFigureOut">
              <a:rPr lang="en-US"/>
              <a:pPr>
                <a:defRPr/>
              </a:pPr>
              <a:t>9/25/2015</a:t>
            </a:fld>
            <a:endParaRPr lang="en-US"/>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F54AAF-9545-4EC6-B94F-32BD493AC747}" type="slidenum">
              <a:rPr lang="en-US" altLang="en-US"/>
              <a:pPr/>
              <a:t>‹#›</a:t>
            </a:fld>
            <a:endParaRPr lang="en-US" altLang="en-US"/>
          </a:p>
        </p:txBody>
      </p:sp>
    </p:spTree>
    <p:custDataLst>
      <p:tags r:id="rId2"/>
    </p:custDataLst>
    <p:extLst>
      <p:ext uri="{BB962C8B-B14F-4D97-AF65-F5344CB8AC3E}">
        <p14:creationId xmlns:p14="http://schemas.microsoft.com/office/powerpoint/2010/main" val="352657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1108A92-0255-4F26-9876-E03390038CC1}" type="datetimeFigureOut">
              <a:rPr lang="el-GR"/>
              <a:pPr>
                <a:defRPr/>
              </a:pPr>
              <a:t>25/9/2015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2041862-04C1-4231-ACAB-85D5E23FF7EF}" type="slidenum">
              <a:rPr lang="el-GR" altLang="en-US"/>
              <a:pPr/>
              <a:t>‹#›</a:t>
            </a:fld>
            <a:endParaRPr lang="el-GR" altLang="en-US"/>
          </a:p>
        </p:txBody>
      </p:sp>
    </p:spTree>
    <p:extLst>
      <p:ext uri="{BB962C8B-B14F-4D97-AF65-F5344CB8AC3E}">
        <p14:creationId xmlns:p14="http://schemas.microsoft.com/office/powerpoint/2010/main" val="720615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34881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65540"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3DAA07-F491-4307-A501-83447BD239BA}" type="slidenum">
              <a:rPr lang="el-GR" altLang="en-US">
                <a:latin typeface="Calibri" panose="020F0502020204030204" pitchFamily="34" charset="0"/>
              </a:rPr>
              <a:pPr eaLnBrk="1" hangingPunct="1"/>
              <a:t>20</a:t>
            </a:fld>
            <a:endParaRPr lang="el-GR" altLang="en-US">
              <a:latin typeface="Calibri" panose="020F0502020204030204" pitchFamily="34" charset="0"/>
            </a:endParaRPr>
          </a:p>
        </p:txBody>
      </p:sp>
    </p:spTree>
    <p:extLst>
      <p:ext uri="{BB962C8B-B14F-4D97-AF65-F5344CB8AC3E}">
        <p14:creationId xmlns:p14="http://schemas.microsoft.com/office/powerpoint/2010/main" val="242722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8FDCF9-402C-4F64-AAD7-CB2072D27BA0}" type="slidenum">
              <a:rPr lang="el-GR" altLang="en-US">
                <a:latin typeface="Calibri" panose="020F0502020204030204" pitchFamily="34" charset="0"/>
              </a:rPr>
              <a:pPr eaLnBrk="1" hangingPunct="1"/>
              <a:t>21</a:t>
            </a:fld>
            <a:endParaRPr lang="el-GR" altLang="en-US">
              <a:latin typeface="Calibri" panose="020F0502020204030204" pitchFamily="34" charset="0"/>
            </a:endParaRPr>
          </a:p>
        </p:txBody>
      </p:sp>
    </p:spTree>
    <p:extLst>
      <p:ext uri="{BB962C8B-B14F-4D97-AF65-F5344CB8AC3E}">
        <p14:creationId xmlns:p14="http://schemas.microsoft.com/office/powerpoint/2010/main" val="95993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7FCEB1-CBF2-40C7-851F-D9CCACE1D5EF}" type="slidenum">
              <a:rPr lang="el-GR" altLang="en-US">
                <a:latin typeface="Calibri" panose="020F0502020204030204" pitchFamily="34" charset="0"/>
              </a:rPr>
              <a:pPr eaLnBrk="1" hangingPunct="1"/>
              <a:t>22</a:t>
            </a:fld>
            <a:endParaRPr lang="el-GR" altLang="en-US">
              <a:latin typeface="Calibri" panose="020F0502020204030204" pitchFamily="34" charset="0"/>
            </a:endParaRPr>
          </a:p>
        </p:txBody>
      </p:sp>
    </p:spTree>
    <p:extLst>
      <p:ext uri="{BB962C8B-B14F-4D97-AF65-F5344CB8AC3E}">
        <p14:creationId xmlns:p14="http://schemas.microsoft.com/office/powerpoint/2010/main" val="337442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3E3AA9-ABEE-49A7-A184-51A9774C7130}" type="slidenum">
              <a:rPr lang="el-GR" altLang="en-US">
                <a:latin typeface="Calibri" panose="020F0502020204030204" pitchFamily="34" charset="0"/>
              </a:rPr>
              <a:pPr eaLnBrk="1" hangingPunct="1"/>
              <a:t>23</a:t>
            </a:fld>
            <a:endParaRPr lang="el-GR" altLang="en-US">
              <a:latin typeface="Calibri" panose="020F0502020204030204" pitchFamily="34" charset="0"/>
            </a:endParaRPr>
          </a:p>
        </p:txBody>
      </p:sp>
    </p:spTree>
    <p:extLst>
      <p:ext uri="{BB962C8B-B14F-4D97-AF65-F5344CB8AC3E}">
        <p14:creationId xmlns:p14="http://schemas.microsoft.com/office/powerpoint/2010/main" val="294257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ADCA34-AED0-43CD-8151-C872B0A99B0A}" type="slidenum">
              <a:rPr lang="el-GR" altLang="en-US">
                <a:latin typeface="Calibri" panose="020F0502020204030204" pitchFamily="34" charset="0"/>
              </a:rPr>
              <a:pPr eaLnBrk="1" hangingPunct="1"/>
              <a:t>24</a:t>
            </a:fld>
            <a:endParaRPr lang="el-GR" altLang="en-US">
              <a:latin typeface="Calibri" panose="020F0502020204030204" pitchFamily="34" charset="0"/>
            </a:endParaRPr>
          </a:p>
        </p:txBody>
      </p:sp>
    </p:spTree>
    <p:extLst>
      <p:ext uri="{BB962C8B-B14F-4D97-AF65-F5344CB8AC3E}">
        <p14:creationId xmlns:p14="http://schemas.microsoft.com/office/powerpoint/2010/main" val="369310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25</a:t>
            </a:fld>
            <a:endParaRPr lang="el-GR" altLang="el-GR"/>
          </a:p>
        </p:txBody>
      </p:sp>
    </p:spTree>
    <p:extLst>
      <p:ext uri="{BB962C8B-B14F-4D97-AF65-F5344CB8AC3E}">
        <p14:creationId xmlns:p14="http://schemas.microsoft.com/office/powerpoint/2010/main" val="106377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6D5A16-4A5A-40AD-A9AF-DB957A4A1637}" type="slidenum">
              <a:rPr lang="el-GR" altLang="en-US">
                <a:latin typeface="Calibri" panose="020F0502020204030204" pitchFamily="34" charset="0"/>
              </a:rPr>
              <a:pPr eaLnBrk="1" hangingPunct="1"/>
              <a:t>26</a:t>
            </a:fld>
            <a:endParaRPr lang="el-GR" altLang="en-US">
              <a:latin typeface="Calibri" panose="020F0502020204030204" pitchFamily="34" charset="0"/>
            </a:endParaRPr>
          </a:p>
        </p:txBody>
      </p:sp>
    </p:spTree>
    <p:extLst>
      <p:ext uri="{BB962C8B-B14F-4D97-AF65-F5344CB8AC3E}">
        <p14:creationId xmlns:p14="http://schemas.microsoft.com/office/powerpoint/2010/main" val="245146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215BF-B6D4-4FCB-A13F-FE55542BE5F6}" type="slidenum">
              <a:rPr lang="el-GR" altLang="en-US">
                <a:latin typeface="Calibri" panose="020F0502020204030204" pitchFamily="34" charset="0"/>
              </a:rPr>
              <a:pPr eaLnBrk="1" hangingPunct="1"/>
              <a:t>27</a:t>
            </a:fld>
            <a:endParaRPr lang="el-GR" altLang="en-US">
              <a:latin typeface="Calibri" panose="020F0502020204030204" pitchFamily="34" charset="0"/>
            </a:endParaRPr>
          </a:p>
        </p:txBody>
      </p:sp>
    </p:spTree>
    <p:extLst>
      <p:ext uri="{BB962C8B-B14F-4D97-AF65-F5344CB8AC3E}">
        <p14:creationId xmlns:p14="http://schemas.microsoft.com/office/powerpoint/2010/main" val="4151003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13041643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F3280A1-7B48-4467-A690-EDA980D114BD}"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smtClean="0">
              <a:solidFill>
                <a:srgbClr val="5075BC"/>
              </a:solidFill>
              <a:latin typeface="+mn-lt"/>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15791100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3736709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2055444-6929-4CE2-8FFF-378174128218}"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a:solidFill>
                <a:srgbClr val="5075BC"/>
              </a:solidFill>
              <a:latin typeface="+mn-lt"/>
              <a:ea typeface="ＭＳ Ｐゴシック" pitchFamily="34" charset="-128"/>
              <a:cs typeface="+mn-cs"/>
            </a:endParaRPr>
          </a:p>
        </p:txBody>
      </p:sp>
      <p:pic>
        <p:nvPicPr>
          <p:cNvPr id="6" name="Picture 5"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ustDataLst>
      <p:tags r:id="rId1"/>
    </p:custDataLst>
    <p:extLst>
      <p:ext uri="{BB962C8B-B14F-4D97-AF65-F5344CB8AC3E}">
        <p14:creationId xmlns:p14="http://schemas.microsoft.com/office/powerpoint/2010/main" val="4200890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3708944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2A2F1A6-A757-47D2-A7B0-9BD04A72DC2F}"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smtClean="0">
              <a:solidFill>
                <a:srgbClr val="5075BC"/>
              </a:solidFill>
              <a:latin typeface="+mn-lt"/>
              <a:cs typeface="+mn-cs"/>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3895799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F2E4CAD-3529-40F9-BA47-88F39DC00159}"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smtClean="0">
              <a:solidFill>
                <a:srgbClr val="5075BC"/>
              </a:solidFill>
              <a:latin typeface="+mn-lt"/>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8691499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15ED5F2-D6AA-4B34-8B70-060E2DDB850B}"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smtClean="0">
              <a:solidFill>
                <a:srgbClr val="5075BC"/>
              </a:solidFill>
              <a:latin typeface="+mn-lt"/>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26985744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428297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4801DB9-4B14-4330-9A9A-A997B6DE84EE}"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smtClean="0">
              <a:solidFill>
                <a:srgbClr val="5075BC"/>
              </a:solidFill>
              <a:latin typeface="+mn-lt"/>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29137582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27F6822-CB22-4A73-A5F7-2F06CEABAD1E}" type="slidenum">
              <a:rPr lang="el-GR" altLang="en-US" sz="1200">
                <a:solidFill>
                  <a:srgbClr val="5075BC"/>
                </a:solidFill>
                <a:latin typeface="Calibri" panose="020F0502020204030204" pitchFamily="34" charset="0"/>
              </a:rPr>
              <a:pPr algn="ctr" eaLnBrk="1" hangingPunct="1"/>
              <a:t>‹#›</a:t>
            </a:fld>
            <a:endParaRPr lang="el-GR" altLang="en-US" sz="120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How to Design Your Own </a:t>
            </a:r>
            <a:r>
              <a:rPr lang="en-GB" sz="1000" dirty="0" err="1" smtClean="0">
                <a:solidFill>
                  <a:srgbClr val="5075BC"/>
                </a:solidFill>
                <a:latin typeface="+mn-lt"/>
                <a:cs typeface="+mn-cs"/>
              </a:rPr>
              <a:t>Webquest</a:t>
            </a:r>
            <a:endParaRPr lang="en-US" sz="1000" dirty="0" smtClean="0">
              <a:solidFill>
                <a:srgbClr val="5075BC"/>
              </a:solidFill>
              <a:latin typeface="+mn-lt"/>
              <a:cs typeface="+mn-cs"/>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3257072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l-GR" altLang="en-US" dirty="0"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ustDataLst>
      <p:tags r:id="rId13"/>
    </p:custDataLst>
  </p:cSld>
  <p:clrMap bg1="lt1" tx1="dk1" bg2="lt2" tx2="dk2" accent1="accent1" accent2="accent2" accent3="accent3" accent4="accent4" accent5="accent5" accent6="accent6" hlink="hlink" folHlink="folHlink"/>
  <p:sldLayoutIdLst>
    <p:sldLayoutId id="2147483687" r:id="rId1"/>
    <p:sldLayoutId id="2147483691" r:id="rId2"/>
    <p:sldLayoutId id="2147483688" r:id="rId3"/>
    <p:sldLayoutId id="2147483692" r:id="rId4"/>
    <p:sldLayoutId id="2147483693" r:id="rId5"/>
    <p:sldLayoutId id="2147483694" r:id="rId6"/>
    <p:sldLayoutId id="2147483689" r:id="rId7"/>
    <p:sldLayoutId id="2147483695" r:id="rId8"/>
    <p:sldLayoutId id="2147483696" r:id="rId9"/>
    <p:sldLayoutId id="2147483697" r:id="rId10"/>
    <p:sldLayoutId id="214748369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hyperlink" Target="http://questgarden.com/" TargetMode="Externa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questgarden.com/110/26/9/140901082850/"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questgarden.com/140/71/7/120311194444/" TargetMode="Externa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questgarden.com/78/95/3/090403032327/" TargetMode="Externa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hyperlink" Target="http://questgarden.com/135/87/1/111120112802/" TargetMode="External"/><Relationship Id="rId3" Type="http://schemas.openxmlformats.org/officeDocument/2006/relationships/hyperlink" Target="http://questgarden.com/137/76/9/120121062214/" TargetMode="External"/><Relationship Id="rId7" Type="http://schemas.openxmlformats.org/officeDocument/2006/relationships/hyperlink" Target="http://questgarden.com/140/71/7/120311194444/"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questgarden.com/80/01/2/090408092424/" TargetMode="External"/><Relationship Id="rId5" Type="http://schemas.openxmlformats.org/officeDocument/2006/relationships/hyperlink" Target="http://questgarden.com/136/78/3/111202145218/" TargetMode="External"/><Relationship Id="rId10" Type="http://schemas.openxmlformats.org/officeDocument/2006/relationships/hyperlink" Target="http://questgarden.com/132/46/9/111001205839" TargetMode="External"/><Relationship Id="rId4" Type="http://schemas.openxmlformats.org/officeDocument/2006/relationships/hyperlink" Target="http://questgarden.com/138/09/2/120127051123/" TargetMode="External"/><Relationship Id="rId9" Type="http://schemas.openxmlformats.org/officeDocument/2006/relationships/hyperlink" Target="http://questgarden.com/134/02/3/11102603092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zunal.com/"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zunal.com/webquest.php?w=171293" TargetMode="Externa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hyperlink" Target="http://opencourses.uoa.gr/courses/ENL1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8" Type="http://schemas.openxmlformats.org/officeDocument/2006/relationships/hyperlink" Target="http://zunal.com/" TargetMode="External"/><Relationship Id="rId3" Type="http://schemas.openxmlformats.org/officeDocument/2006/relationships/notesSlide" Target="../notesSlides/notesSlide8.xml"/><Relationship Id="rId7" Type="http://schemas.openxmlformats.org/officeDocument/2006/relationships/hyperlink" Target="http://questgarden.com/78/95/3/090403032327/index.htm"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questgarden.com/140/71/7/120311194444/" TargetMode="External"/><Relationship Id="rId5" Type="http://schemas.openxmlformats.org/officeDocument/2006/relationships/hyperlink" Target="http://questgarden.com/110/26/9/140901082850/" TargetMode="External"/><Relationship Id="rId4" Type="http://schemas.openxmlformats.org/officeDocument/2006/relationships/hyperlink" Target="http://questgarden.com/"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hyperlink" Target="http://www.raco.cat/index.php/iem/article/viewFile/205330/273868" TargetMode="External"/><Relationship Id="rId4" Type="http://schemas.openxmlformats.org/officeDocument/2006/relationships/hyperlink" Target="http://zunal.com/webquest.php?w=171293"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2996778"/>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6.2: </a:t>
            </a:r>
            <a:r>
              <a:rPr lang="en-GB" sz="2800" dirty="0" smtClean="0"/>
              <a:t>How to Design </a:t>
            </a:r>
            <a:r>
              <a:rPr lang="en-GB" sz="2800" dirty="0" smtClean="0"/>
              <a:t>Your </a:t>
            </a:r>
            <a:r>
              <a:rPr lang="en-GB" sz="2800" dirty="0" smtClean="0"/>
              <a:t>Own </a:t>
            </a:r>
            <a:r>
              <a:rPr lang="en-GB" sz="2800" dirty="0" err="1" smtClean="0"/>
              <a:t>Webquest</a:t>
            </a:r>
            <a:r>
              <a:rPr lang="en-GB" sz="2800" dirty="0" smtClean="0"/>
              <a:t/>
            </a:r>
            <a:br>
              <a:rPr lang="en-GB" sz="2800" dirty="0" smtClean="0"/>
            </a:br>
            <a:endParaRPr lang="en-GB" sz="28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p>
          <a:p>
            <a:pPr eaLnBrk="1" fontAlgn="auto" hangingPunct="1">
              <a:spcAft>
                <a:spcPts val="0"/>
              </a:spcAft>
              <a:defRPr/>
            </a:pPr>
            <a:endParaRPr lang="en-GB" sz="2800" dirty="0" smtClean="0"/>
          </a:p>
        </p:txBody>
      </p:sp>
    </p:spTree>
    <p:custDataLst>
      <p:tags r:id="rId1"/>
    </p:custDataLst>
    <p:extLst>
      <p:ext uri="{BB962C8B-B14F-4D97-AF65-F5344CB8AC3E}">
        <p14:creationId xmlns:p14="http://schemas.microsoft.com/office/powerpoint/2010/main" val="310596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Conclusion</a:t>
            </a:r>
          </a:p>
        </p:txBody>
      </p:sp>
      <p:sp>
        <p:nvSpPr>
          <p:cNvPr id="3" name="Θέση περιεχομένου 2"/>
          <p:cNvSpPr>
            <a:spLocks noGrp="1"/>
          </p:cNvSpPr>
          <p:nvPr>
            <p:ph idx="1"/>
          </p:nvPr>
        </p:nvSpPr>
        <p:spPr/>
        <p:txBody>
          <a:bodyPr/>
          <a:lstStyle/>
          <a:p>
            <a:pPr marL="0" indent="0">
              <a:buNone/>
            </a:pPr>
            <a:r>
              <a:rPr lang="en-GB" dirty="0" smtClean="0"/>
              <a:t>Put a couple of sentences here that summarize what they will have accomplished or learned by completing this activity or lesson. You might also include some rhetorical questions or additional links to encourage them to extend their thinking into other content beyond this lesson.</a:t>
            </a:r>
            <a:endParaRPr lang="en-GB" dirty="0"/>
          </a:p>
        </p:txBody>
      </p:sp>
    </p:spTree>
    <p:custDataLst>
      <p:tags r:id="rId1"/>
    </p:custDataLst>
    <p:extLst>
      <p:ext uri="{BB962C8B-B14F-4D97-AF65-F5344CB8AC3E}">
        <p14:creationId xmlns:p14="http://schemas.microsoft.com/office/powerpoint/2010/main" val="3287220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Credits </a:t>
            </a:r>
            <a:r>
              <a:rPr lang="en-GB" dirty="0" smtClean="0"/>
              <a:t>and References</a:t>
            </a:r>
            <a:endParaRPr lang="en-GB" dirty="0"/>
          </a:p>
        </p:txBody>
      </p:sp>
      <p:sp>
        <p:nvSpPr>
          <p:cNvPr id="3" name="Θέση περιεχομένου 2"/>
          <p:cNvSpPr>
            <a:spLocks noGrp="1"/>
          </p:cNvSpPr>
          <p:nvPr>
            <p:ph idx="1"/>
          </p:nvPr>
        </p:nvSpPr>
        <p:spPr/>
        <p:txBody>
          <a:bodyPr/>
          <a:lstStyle/>
          <a:p>
            <a:pPr eaLnBrk="1" hangingPunct="1"/>
            <a:r>
              <a:rPr lang="en-GB" altLang="en-US" dirty="0" smtClean="0"/>
              <a:t>List here the sources of any images, music or text that you're using. Provide links back to the original source. Say thanks to anyone who provided resources or help. </a:t>
            </a:r>
          </a:p>
          <a:p>
            <a:pPr eaLnBrk="1" hangingPunct="1"/>
            <a:r>
              <a:rPr lang="en-GB" altLang="en-US" dirty="0" smtClean="0"/>
              <a:t>List any books and other </a:t>
            </a:r>
            <a:r>
              <a:rPr lang="en-GB" altLang="en-US" dirty="0" err="1" smtClean="0"/>
              <a:t>analog</a:t>
            </a:r>
            <a:r>
              <a:rPr lang="en-GB" altLang="en-US" dirty="0" smtClean="0"/>
              <a:t> media that you used as information sources as well.</a:t>
            </a:r>
            <a:endParaRPr lang="en-GB" altLang="en-US" dirty="0"/>
          </a:p>
        </p:txBody>
      </p:sp>
    </p:spTree>
    <p:custDataLst>
      <p:tags r:id="rId1"/>
    </p:custDataLst>
    <p:extLst>
      <p:ext uri="{BB962C8B-B14F-4D97-AF65-F5344CB8AC3E}">
        <p14:creationId xmlns:p14="http://schemas.microsoft.com/office/powerpoint/2010/main" val="1966409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altLang="en-US" dirty="0" smtClean="0"/>
              <a:t>Online authoring tools for </a:t>
            </a:r>
            <a:r>
              <a:rPr lang="en-GB" altLang="en-US" dirty="0" err="1" smtClean="0"/>
              <a:t>Webquests</a:t>
            </a:r>
            <a:endParaRPr lang="en-GB" dirty="0"/>
          </a:p>
        </p:txBody>
      </p:sp>
      <p:sp>
        <p:nvSpPr>
          <p:cNvPr id="5" name="Θέση κειμένου 4"/>
          <p:cNvSpPr>
            <a:spLocks noGrp="1"/>
          </p:cNvSpPr>
          <p:nvPr>
            <p:ph type="body" idx="1"/>
          </p:nvPr>
        </p:nvSpPr>
        <p:spPr/>
        <p:txBody>
          <a:bodyPr/>
          <a:lstStyle/>
          <a:p>
            <a:endParaRPr lang="en-GB"/>
          </a:p>
        </p:txBody>
      </p:sp>
    </p:spTree>
    <p:custDataLst>
      <p:tags r:id="rId1"/>
    </p:custDataLst>
    <p:extLst>
      <p:ext uri="{BB962C8B-B14F-4D97-AF65-F5344CB8AC3E}">
        <p14:creationId xmlns:p14="http://schemas.microsoft.com/office/powerpoint/2010/main" val="284618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QuestGarden</a:t>
            </a:r>
            <a:r>
              <a:rPr lang="en-GB" dirty="0"/>
              <a:t> </a:t>
            </a:r>
          </a:p>
        </p:txBody>
      </p:sp>
      <p:pic>
        <p:nvPicPr>
          <p:cNvPr id="5" name="Θέση περιεχομένου 4" descr="QuestGarden Homepage.">
            <a:hlinkClick r:id="rId3"/>
          </p:cNvPr>
          <p:cNvPicPr>
            <a:picLocks noGrp="1" noChangeAspect="1"/>
          </p:cNvPicPr>
          <p:nvPr>
            <p:ph idx="1"/>
          </p:nvPr>
        </p:nvPicPr>
        <p:blipFill>
          <a:blip r:embed="rId4"/>
          <a:stretch>
            <a:fillRect/>
          </a:stretch>
        </p:blipFill>
        <p:spPr>
          <a:xfrm>
            <a:off x="726019" y="1557338"/>
            <a:ext cx="7704661" cy="4525962"/>
          </a:xfrm>
          <a:prstGeom prst="rect">
            <a:avLst/>
          </a:prstGeom>
        </p:spPr>
      </p:pic>
      <p:sp>
        <p:nvSpPr>
          <p:cNvPr id="4" name="TextBox 5"/>
          <p:cNvSpPr txBox="1">
            <a:spLocks noChangeArrowheads="1"/>
          </p:cNvSpPr>
          <p:nvPr/>
        </p:nvSpPr>
        <p:spPr bwMode="auto">
          <a:xfrm>
            <a:off x="8434772" y="5785073"/>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a:t>
            </a:r>
            <a:endParaRPr lang="en-GB" altLang="en-US" b="1" dirty="0">
              <a:latin typeface="+mj-lt"/>
            </a:endParaRPr>
          </a:p>
        </p:txBody>
      </p:sp>
    </p:spTree>
    <p:custDataLst>
      <p:tags r:id="rId1"/>
    </p:custDataLst>
    <p:extLst>
      <p:ext uri="{BB962C8B-B14F-4D97-AF65-F5344CB8AC3E}">
        <p14:creationId xmlns:p14="http://schemas.microsoft.com/office/powerpoint/2010/main" val="1460965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err="1" smtClean="0"/>
              <a:t>Webquest</a:t>
            </a:r>
            <a:r>
              <a:rPr lang="en-GB" dirty="0" smtClean="0"/>
              <a:t> with </a:t>
            </a:r>
            <a:r>
              <a:rPr lang="en-GB" dirty="0" err="1" smtClean="0"/>
              <a:t>QuestGarden</a:t>
            </a:r>
            <a:r>
              <a:rPr lang="en-GB" dirty="0" smtClean="0"/>
              <a:t> (1/3) </a:t>
            </a:r>
            <a:endParaRPr lang="en-GB" dirty="0"/>
          </a:p>
        </p:txBody>
      </p:sp>
      <p:pic>
        <p:nvPicPr>
          <p:cNvPr id="4" name="Picture 2" descr="Sample Webquest created with QuestGarden. Title: Dinosaurs Before Dark.">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69888" y="1557338"/>
            <a:ext cx="581692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04671" y="5679281"/>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[2]</a:t>
            </a:r>
            <a:endParaRPr lang="en-GB" altLang="en-US" b="1" dirty="0">
              <a:latin typeface="+mj-lt"/>
            </a:endParaRPr>
          </a:p>
        </p:txBody>
      </p:sp>
    </p:spTree>
    <p:custDataLst>
      <p:tags r:id="rId1"/>
    </p:custDataLst>
    <p:extLst>
      <p:ext uri="{BB962C8B-B14F-4D97-AF65-F5344CB8AC3E}">
        <p14:creationId xmlns:p14="http://schemas.microsoft.com/office/powerpoint/2010/main" val="230384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err="1" smtClean="0"/>
              <a:t>Webquest</a:t>
            </a:r>
            <a:r>
              <a:rPr lang="en-GB" dirty="0" smtClean="0"/>
              <a:t> </a:t>
            </a:r>
            <a:r>
              <a:rPr lang="en-GB" dirty="0"/>
              <a:t>with </a:t>
            </a:r>
            <a:r>
              <a:rPr lang="en-GB" dirty="0" err="1" smtClean="0"/>
              <a:t>QuestGarden</a:t>
            </a:r>
            <a:r>
              <a:rPr lang="en-GB" dirty="0" smtClean="0"/>
              <a:t> (2/3) </a:t>
            </a:r>
            <a:endParaRPr lang="en-GB" dirty="0"/>
          </a:p>
        </p:txBody>
      </p:sp>
      <p:pic>
        <p:nvPicPr>
          <p:cNvPr id="4" name="Picture 2" descr="Sample Webquest created with QuestGarden. Title: using your english.">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5806" y="1557338"/>
            <a:ext cx="67850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970893" y="5669756"/>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a:t>
            </a:r>
            <a:endParaRPr lang="en-GB" altLang="en-US" b="1" dirty="0">
              <a:latin typeface="+mj-lt"/>
            </a:endParaRPr>
          </a:p>
        </p:txBody>
      </p:sp>
    </p:spTree>
    <p:custDataLst>
      <p:tags r:id="rId1"/>
    </p:custDataLst>
    <p:extLst>
      <p:ext uri="{BB962C8B-B14F-4D97-AF65-F5344CB8AC3E}">
        <p14:creationId xmlns:p14="http://schemas.microsoft.com/office/powerpoint/2010/main" val="3327541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err="1" smtClean="0"/>
              <a:t>Webquest</a:t>
            </a:r>
            <a:r>
              <a:rPr lang="en-GB" dirty="0" smtClean="0"/>
              <a:t> </a:t>
            </a:r>
            <a:r>
              <a:rPr lang="en-GB" dirty="0"/>
              <a:t>with </a:t>
            </a:r>
            <a:r>
              <a:rPr lang="en-GB" dirty="0" err="1" smtClean="0"/>
              <a:t>QuestGarden</a:t>
            </a:r>
            <a:r>
              <a:rPr lang="en-GB" dirty="0" smtClean="0"/>
              <a:t> (3/3) </a:t>
            </a:r>
            <a:endParaRPr lang="en-GB" dirty="0"/>
          </a:p>
        </p:txBody>
      </p:sp>
      <p:pic>
        <p:nvPicPr>
          <p:cNvPr id="4" name="Content Placeholder 3" descr="Sample Webquest created with QuestGarden. Title: Ferocious Predator or Soup of the Day?">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52281" y="1557338"/>
            <a:ext cx="58521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7509702" y="5651500"/>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[4]</a:t>
            </a:r>
            <a:endParaRPr lang="en-GB" altLang="en-US" b="1" dirty="0">
              <a:latin typeface="+mj-lt"/>
            </a:endParaRPr>
          </a:p>
        </p:txBody>
      </p:sp>
    </p:spTree>
    <p:custDataLst>
      <p:tags r:id="rId1"/>
    </p:custDataLst>
    <p:extLst>
      <p:ext uri="{BB962C8B-B14F-4D97-AF65-F5344CB8AC3E}">
        <p14:creationId xmlns:p14="http://schemas.microsoft.com/office/powerpoint/2010/main" val="121431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smtClean="0"/>
              <a:t>Sample </a:t>
            </a:r>
            <a:r>
              <a:rPr lang="en-GB" dirty="0" err="1" smtClean="0"/>
              <a:t>Webquests</a:t>
            </a:r>
            <a:r>
              <a:rPr lang="en-GB" dirty="0" smtClean="0"/>
              <a:t> with </a:t>
            </a:r>
            <a:r>
              <a:rPr lang="en-GB" dirty="0" err="1" smtClean="0"/>
              <a:t>QuestGarden</a:t>
            </a:r>
            <a:r>
              <a:rPr lang="en-GB" dirty="0" smtClean="0"/>
              <a:t> </a:t>
            </a:r>
            <a:endParaRPr lang="en-GB" dirty="0"/>
          </a:p>
        </p:txBody>
      </p:sp>
      <p:sp>
        <p:nvSpPr>
          <p:cNvPr id="3" name="Θέση περιεχομένου 2"/>
          <p:cNvSpPr>
            <a:spLocks noGrp="1"/>
          </p:cNvSpPr>
          <p:nvPr>
            <p:ph idx="1"/>
          </p:nvPr>
        </p:nvSpPr>
        <p:spPr/>
        <p:txBody>
          <a:bodyPr/>
          <a:lstStyle/>
          <a:p>
            <a:pPr eaLnBrk="1" hangingPunct="1">
              <a:defRPr/>
            </a:pPr>
            <a:r>
              <a:rPr lang="en-GB" sz="2800" b="1" dirty="0" smtClean="0">
                <a:hlinkClick r:id="rId3"/>
              </a:rPr>
              <a:t>Around Australia</a:t>
            </a:r>
            <a:endParaRPr lang="en-GB" sz="2800" b="1" dirty="0" smtClean="0"/>
          </a:p>
          <a:p>
            <a:pPr eaLnBrk="1" hangingPunct="1">
              <a:defRPr/>
            </a:pPr>
            <a:r>
              <a:rPr lang="en-GB" sz="2800" b="1" dirty="0" smtClean="0">
                <a:hlinkClick r:id="rId4"/>
              </a:rPr>
              <a:t>The stolen laptop</a:t>
            </a:r>
            <a:endParaRPr lang="en-GB" sz="2800" b="1" dirty="0" smtClean="0"/>
          </a:p>
          <a:p>
            <a:pPr eaLnBrk="1" hangingPunct="1">
              <a:defRPr/>
            </a:pPr>
            <a:r>
              <a:rPr lang="en-GB" sz="2800" b="1" dirty="0" smtClean="0">
                <a:hlinkClick r:id="rId5"/>
              </a:rPr>
              <a:t>Get to know the WLCCS wiki</a:t>
            </a:r>
            <a:endParaRPr lang="en-GB" sz="2800" b="1" dirty="0" smtClean="0"/>
          </a:p>
          <a:p>
            <a:pPr eaLnBrk="1" hangingPunct="1">
              <a:defRPr/>
            </a:pPr>
            <a:r>
              <a:rPr lang="en-GB" sz="2800" b="1" dirty="0" err="1" smtClean="0">
                <a:hlinkClick r:id="rId6"/>
              </a:rPr>
              <a:t>Coquinaria</a:t>
            </a:r>
            <a:r>
              <a:rPr lang="en-GB" sz="2800" b="1" dirty="0" smtClean="0">
                <a:hlinkClick r:id="rId6"/>
              </a:rPr>
              <a:t> </a:t>
            </a:r>
            <a:r>
              <a:rPr lang="en-GB" sz="2800" b="1" dirty="0" err="1" smtClean="0">
                <a:hlinkClick r:id="rId6"/>
              </a:rPr>
              <a:t>Romana</a:t>
            </a:r>
            <a:endParaRPr lang="en-GB" sz="2800" b="1" dirty="0" smtClean="0"/>
          </a:p>
          <a:p>
            <a:pPr eaLnBrk="1" hangingPunct="1">
              <a:defRPr/>
            </a:pPr>
            <a:r>
              <a:rPr lang="en-GB" sz="2800" b="1" dirty="0" smtClean="0">
                <a:hlinkClick r:id="rId7"/>
              </a:rPr>
              <a:t>Using your English</a:t>
            </a:r>
            <a:endParaRPr lang="en-GB" sz="2800" b="1" dirty="0" smtClean="0"/>
          </a:p>
          <a:p>
            <a:pPr eaLnBrk="1" hangingPunct="1">
              <a:defRPr/>
            </a:pPr>
            <a:r>
              <a:rPr lang="en-GB" sz="2800" b="1" dirty="0" smtClean="0">
                <a:hlinkClick r:id="rId8"/>
              </a:rPr>
              <a:t>My European adventure</a:t>
            </a:r>
            <a:endParaRPr lang="en-GB" sz="2800" b="1" dirty="0" smtClean="0"/>
          </a:p>
          <a:p>
            <a:pPr eaLnBrk="1" hangingPunct="1">
              <a:defRPr/>
            </a:pPr>
            <a:r>
              <a:rPr lang="en-GB" sz="2800" b="1" dirty="0" smtClean="0">
                <a:hlinkClick r:id="rId9"/>
              </a:rPr>
              <a:t>WANTED: Representatives to represent The U.K.</a:t>
            </a:r>
            <a:endParaRPr lang="en-GB" sz="2800" b="1" dirty="0" smtClean="0"/>
          </a:p>
          <a:p>
            <a:pPr eaLnBrk="1" hangingPunct="1">
              <a:defRPr/>
            </a:pPr>
            <a:r>
              <a:rPr lang="en-GB" sz="2800" b="1" dirty="0" smtClean="0">
                <a:hlinkClick r:id="rId10"/>
              </a:rPr>
              <a:t>Animals around the World</a:t>
            </a:r>
            <a:endParaRPr lang="en-GB" sz="2800" b="1" dirty="0"/>
          </a:p>
        </p:txBody>
      </p:sp>
    </p:spTree>
    <p:custDataLst>
      <p:tags r:id="rId1"/>
    </p:custDataLst>
    <p:extLst>
      <p:ext uri="{BB962C8B-B14F-4D97-AF65-F5344CB8AC3E}">
        <p14:creationId xmlns:p14="http://schemas.microsoft.com/office/powerpoint/2010/main" val="1610823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Zunal</a:t>
            </a:r>
            <a:r>
              <a:rPr lang="en-GB" dirty="0"/>
              <a:t> </a:t>
            </a:r>
            <a:r>
              <a:rPr lang="en-GB" dirty="0" err="1"/>
              <a:t>Webquest</a:t>
            </a:r>
            <a:r>
              <a:rPr lang="en-GB" dirty="0"/>
              <a:t> Maker</a:t>
            </a:r>
          </a:p>
        </p:txBody>
      </p:sp>
      <p:pic>
        <p:nvPicPr>
          <p:cNvPr id="5" name="Θέση περιεχομένου 4" descr="Screenshot of Zunal Website.">
            <a:hlinkClick r:id="rId3"/>
          </p:cNvPr>
          <p:cNvPicPr>
            <a:picLocks noGrp="1" noChangeAspect="1"/>
          </p:cNvPicPr>
          <p:nvPr>
            <p:ph idx="1"/>
          </p:nvPr>
        </p:nvPicPr>
        <p:blipFill>
          <a:blip r:embed="rId4"/>
          <a:stretch>
            <a:fillRect/>
          </a:stretch>
        </p:blipFill>
        <p:spPr>
          <a:xfrm>
            <a:off x="683568" y="1681972"/>
            <a:ext cx="7776864" cy="4276693"/>
          </a:xfrm>
          <a:prstGeom prst="rect">
            <a:avLst/>
          </a:prstGeom>
        </p:spPr>
      </p:pic>
      <p:sp>
        <p:nvSpPr>
          <p:cNvPr id="4" name="TextBox 5"/>
          <p:cNvSpPr txBox="1">
            <a:spLocks noChangeArrowheads="1"/>
          </p:cNvSpPr>
          <p:nvPr/>
        </p:nvSpPr>
        <p:spPr bwMode="auto">
          <a:xfrm>
            <a:off x="8460432" y="5526865"/>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[5]</a:t>
            </a:r>
            <a:endParaRPr lang="en-GB" altLang="en-US" b="1" dirty="0">
              <a:latin typeface="+mj-lt"/>
            </a:endParaRPr>
          </a:p>
        </p:txBody>
      </p:sp>
    </p:spTree>
    <p:custDataLst>
      <p:tags r:id="rId1"/>
    </p:custDataLst>
    <p:extLst>
      <p:ext uri="{BB962C8B-B14F-4D97-AF65-F5344CB8AC3E}">
        <p14:creationId xmlns:p14="http://schemas.microsoft.com/office/powerpoint/2010/main" val="2853053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Example of </a:t>
            </a:r>
            <a:r>
              <a:rPr lang="en-GB" dirty="0" err="1" smtClean="0"/>
              <a:t>Webquest</a:t>
            </a:r>
            <a:r>
              <a:rPr lang="en-GB" dirty="0" smtClean="0"/>
              <a:t> </a:t>
            </a:r>
            <a:r>
              <a:rPr lang="en-GB" dirty="0"/>
              <a:t>with </a:t>
            </a:r>
            <a:r>
              <a:rPr lang="en-GB" dirty="0" err="1"/>
              <a:t>Zunal</a:t>
            </a:r>
            <a:endParaRPr lang="en-GB" dirty="0"/>
          </a:p>
        </p:txBody>
      </p:sp>
      <p:pic>
        <p:nvPicPr>
          <p:cNvPr id="4" name="Picture 2" descr="Webquest with Zunal. Title: Horror Stories Around the World">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89741" y="1557338"/>
            <a:ext cx="717721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8162717" y="5867400"/>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[6]</a:t>
            </a:r>
            <a:endParaRPr lang="en-GB" altLang="en-US" b="1" dirty="0">
              <a:latin typeface="+mj-lt"/>
            </a:endParaRPr>
          </a:p>
        </p:txBody>
      </p:sp>
    </p:spTree>
    <p:custDataLst>
      <p:tags r:id="rId1"/>
    </p:custDataLst>
    <p:extLst>
      <p:ext uri="{BB962C8B-B14F-4D97-AF65-F5344CB8AC3E}">
        <p14:creationId xmlns:p14="http://schemas.microsoft.com/office/powerpoint/2010/main" val="302698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The </a:t>
            </a:r>
            <a:r>
              <a:rPr lang="en-GB" dirty="0" smtClean="0"/>
              <a:t>Elements </a:t>
            </a:r>
            <a:r>
              <a:rPr lang="en-GB" dirty="0"/>
              <a:t>of a </a:t>
            </a:r>
            <a:r>
              <a:rPr lang="en-GB" dirty="0" err="1"/>
              <a:t>Webquest</a:t>
            </a:r>
            <a:r>
              <a:rPr lang="en-GB" dirty="0"/>
              <a:t/>
            </a:r>
            <a:br>
              <a:rPr lang="en-GB" dirty="0"/>
            </a:br>
            <a:endParaRPr lang="en-GB" dirty="0"/>
          </a:p>
        </p:txBody>
      </p:sp>
      <p:sp>
        <p:nvSpPr>
          <p:cNvPr id="5" name="Θέση κειμένου 4"/>
          <p:cNvSpPr>
            <a:spLocks noGrp="1"/>
          </p:cNvSpPr>
          <p:nvPr>
            <p:ph type="body" idx="1"/>
          </p:nvPr>
        </p:nvSpPr>
        <p:spPr/>
        <p:txBody>
          <a:bodyPr/>
          <a:lstStyle/>
          <a:p>
            <a:endParaRPr lang="en-GB"/>
          </a:p>
        </p:txBody>
      </p:sp>
    </p:spTree>
    <p:custDataLst>
      <p:tags r:id="rId1"/>
    </p:custDataLst>
    <p:extLst>
      <p:ext uri="{BB962C8B-B14F-4D97-AF65-F5344CB8AC3E}">
        <p14:creationId xmlns:p14="http://schemas.microsoft.com/office/powerpoint/2010/main" val="3428158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pPr eaLnBrk="1" hangingPunct="1"/>
            <a:r>
              <a:rPr lang="en-GB" altLang="en-US" dirty="0" smtClean="0"/>
              <a:t>Financing</a:t>
            </a:r>
          </a:p>
        </p:txBody>
      </p:sp>
      <p:sp>
        <p:nvSpPr>
          <p:cNvPr id="196611" name="Content Placeholder 2"/>
          <p:cNvSpPr>
            <a:spLocks noGrp="1"/>
          </p:cNvSpPr>
          <p:nvPr>
            <p:ph idx="1"/>
          </p:nvPr>
        </p:nvSpPr>
        <p:spPr>
          <a:xfrm>
            <a:off x="457200" y="1341438"/>
            <a:ext cx="8229600" cy="4525962"/>
          </a:xfrm>
        </p:spPr>
        <p:txBody>
          <a:bodyPr/>
          <a:lstStyle/>
          <a:p>
            <a:pPr eaLnBrk="1" hangingPunct="1"/>
            <a:r>
              <a:rPr lang="en-GB" altLang="en-US" sz="2000" dirty="0" smtClean="0"/>
              <a:t>The present educational material has been developed as part of the educational work of the instructor.</a:t>
            </a:r>
          </a:p>
          <a:p>
            <a:pPr eaLnBrk="1" hangingPunct="1"/>
            <a:r>
              <a:rPr lang="en-GB" altLang="en-US" sz="2000" dirty="0" smtClean="0"/>
              <a:t>The project “Open Academic Courses of the University of Athens” has only financed the reform of the educational material.</a:t>
            </a:r>
            <a:r>
              <a:rPr lang="en-GB" altLang="en-US" dirty="0" smtClean="0"/>
              <a:t> </a:t>
            </a:r>
            <a:endParaRPr lang="en-GB" altLang="en-US" sz="2000" dirty="0" smtClean="0"/>
          </a:p>
          <a:p>
            <a:pPr eaLnBrk="1" hangingPunct="1"/>
            <a:r>
              <a:rPr lang="en-GB" altLang="en-US" sz="2000" dirty="0" smtClean="0"/>
              <a:t>The project is implemented under the operational program “Education and Lifelong Learning” and funded by the European Union (European Social Fund) and National Resources</a:t>
            </a:r>
            <a:r>
              <a:rPr lang="en-GB" altLang="en-US" dirty="0" smtClean="0"/>
              <a:t> </a:t>
            </a:r>
          </a:p>
        </p:txBody>
      </p:sp>
      <p:pic>
        <p:nvPicPr>
          <p:cNvPr id="196612"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3"/>
          <p:cNvSpPr>
            <a:spLocks noGrp="1"/>
          </p:cNvSpPr>
          <p:nvPr>
            <p:ph type="title"/>
          </p:nvPr>
        </p:nvSpPr>
        <p:spPr/>
        <p:txBody>
          <a:bodyPr/>
          <a:lstStyle/>
          <a:p>
            <a:pPr eaLnBrk="1" hangingPunct="1"/>
            <a:r>
              <a:rPr lang="en-GB" altLang="en-US" sz="4400" dirty="0" smtClean="0"/>
              <a:t>Notes</a:t>
            </a:r>
          </a:p>
        </p:txBody>
      </p:sp>
      <p:sp>
        <p:nvSpPr>
          <p:cNvPr id="197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198659"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 1.0</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199683" name="Content Placeholder 2"/>
          <p:cNvSpPr>
            <a:spLocks noGrp="1"/>
          </p:cNvSpPr>
          <p:nvPr>
            <p:ph idx="1"/>
          </p:nvPr>
        </p:nvSpPr>
        <p:spPr>
          <a:xfrm>
            <a:off x="463550" y="1557338"/>
            <a:ext cx="8229600" cy="4525962"/>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a:t>. “English and Digital Literacies. </a:t>
            </a:r>
            <a:r>
              <a:rPr lang="en-GB" sz="2000" dirty="0"/>
              <a:t>How to Design your Own </a:t>
            </a:r>
            <a:r>
              <a:rPr lang="en-GB" sz="2000" dirty="0" err="1"/>
              <a:t>Webquest</a:t>
            </a:r>
            <a:r>
              <a:rPr lang="en-GB" altLang="en-US" sz="2000" dirty="0" smtClean="0"/>
              <a:t>”.</a:t>
            </a:r>
            <a:r>
              <a:rPr lang="en-GB" altLang="en-US" sz="2000" dirty="0" smtClean="0">
                <a:solidFill>
                  <a:srgbClr val="FF0000"/>
                </a:solidFill>
              </a:rPr>
              <a:t> </a:t>
            </a:r>
            <a:r>
              <a:rPr lang="en-GB" altLang="en-US" sz="2000" dirty="0" smtClean="0"/>
              <a:t>Edition: 1.0. Athens 2014. </a:t>
            </a:r>
            <a:r>
              <a:rPr lang="en-US" altLang="en-US" sz="2000" dirty="0"/>
              <a:t>Available at:</a:t>
            </a:r>
            <a:r>
              <a:rPr lang="el-GR" altLang="en-US" sz="2000" dirty="0"/>
              <a:t> </a:t>
            </a:r>
            <a:r>
              <a:rPr lang="en-GB" altLang="en-US" sz="2000" dirty="0">
                <a:hlinkClick r:id="rId4" tooltip="English and Digital Literacies Open Online Course"/>
              </a:rPr>
              <a:t>http://opencourses.uoa.gr/courses/ENL10/</a:t>
            </a:r>
            <a:r>
              <a:rPr lang="en-GB" altLang="en-US" sz="2000" dirty="0"/>
              <a:t>.  </a:t>
            </a:r>
            <a:r>
              <a:rPr lang="en-GB" altLang="en-US" sz="2000" dirty="0" smtClean="0"/>
              <a:t> </a:t>
            </a:r>
            <a:endParaRPr lang="en-GB" altLang="en-US" sz="2000" dirty="0" smtClean="0"/>
          </a:p>
          <a:p>
            <a:pPr marL="0" indent="0" eaLnBrk="1" hangingPunct="1">
              <a:buNone/>
            </a:pPr>
            <a:endParaRPr lang="en-GB" altLang="en-US" sz="2000" dirty="0" smtClean="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161925"/>
            <a:ext cx="8229600" cy="1143000"/>
          </a:xfrm>
        </p:spPr>
        <p:txBody>
          <a:bodyPr/>
          <a:lstStyle/>
          <a:p>
            <a:pPr eaLnBrk="1" hangingPunct="1"/>
            <a:r>
              <a:rPr lang="en-GB" altLang="en-US" dirty="0" smtClean="0">
                <a:solidFill>
                  <a:schemeClr val="accent1"/>
                </a:solidFill>
              </a:rPr>
              <a:t>Licensing Note </a:t>
            </a:r>
          </a:p>
        </p:txBody>
      </p:sp>
      <p:sp>
        <p:nvSpPr>
          <p:cNvPr id="20070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n-GB" altLang="en-US" sz="1800" dirty="0" smtClean="0"/>
              <a:t>The current material is available under the Creative Commons Attribution-</a:t>
            </a:r>
            <a:r>
              <a:rPr lang="en-GB" altLang="en-US" sz="1800" dirty="0" err="1" smtClean="0"/>
              <a:t>NonCommercial</a:t>
            </a:r>
            <a:r>
              <a:rPr lang="en-GB" altLang="en-US" sz="1800" dirty="0" smtClean="0"/>
              <a:t>-</a:t>
            </a:r>
            <a:r>
              <a:rPr lang="en-GB" altLang="en-US" sz="1800" dirty="0" err="1" smtClean="0"/>
              <a:t>ShareAlike</a:t>
            </a:r>
            <a:r>
              <a:rPr lang="en-GB" altLang="en-US" sz="18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n-GB" altLang="en-US" dirty="0" smtClean="0"/>
              <a:t> </a:t>
            </a:r>
            <a:endParaRPr lang="en-GB" altLang="en-US" sz="2000" dirty="0" smtClean="0"/>
          </a:p>
          <a:p>
            <a:pPr marL="0" indent="0" eaLnBrk="1" hangingPunct="1">
              <a:buFont typeface="Arial" panose="020B0604020202020204" pitchFamily="34" charset="0"/>
              <a:buNone/>
            </a:pPr>
            <a:endParaRPr lang="en-GB" altLang="en-US" sz="2000" dirty="0" smtClean="0"/>
          </a:p>
        </p:txBody>
      </p:sp>
      <p:pic>
        <p:nvPicPr>
          <p:cNvPr id="20070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smtClean="0"/>
              <a:t>[1] http://creativecommons.org/licenses/by-nc-sa/4.0/ </a:t>
            </a:r>
          </a:p>
          <a:p>
            <a:pPr eaLnBrk="1" hangingPunct="1">
              <a:spcBef>
                <a:spcPct val="0"/>
              </a:spcBef>
              <a:buFontTx/>
              <a:buNone/>
            </a:pPr>
            <a:endParaRPr lang="en-GB" altLang="en-US" sz="1800" dirty="0" smtClean="0"/>
          </a:p>
          <a:p>
            <a:pPr eaLnBrk="1" hangingPunct="1">
              <a:spcBef>
                <a:spcPct val="0"/>
              </a:spcBef>
              <a:buFontTx/>
              <a:buNone/>
            </a:pPr>
            <a:r>
              <a:rPr lang="en-GB" altLang="en-US" sz="1800" dirty="0" smtClean="0"/>
              <a:t>As Non-Commercial is defined the use that:</a:t>
            </a:r>
          </a:p>
          <a:p>
            <a:pPr eaLnBrk="1" hangingPunct="1">
              <a:spcBef>
                <a:spcPct val="0"/>
              </a:spcBef>
            </a:pPr>
            <a:r>
              <a:rPr lang="en-GB" altLang="en-US" sz="1800" dirty="0" smtClean="0"/>
              <a:t>Does not involve direct or indirect financial benefits from the use of the work for the distributor of the work and the license holder </a:t>
            </a:r>
          </a:p>
          <a:p>
            <a:pPr eaLnBrk="1" hangingPunct="1">
              <a:spcBef>
                <a:spcPct val="0"/>
              </a:spcBef>
            </a:pPr>
            <a:r>
              <a:rPr lang="en-GB" altLang="en-US" sz="1800" dirty="0" smtClean="0"/>
              <a:t>Does not include financial transaction as a condition for  the use or access  to the work </a:t>
            </a:r>
          </a:p>
          <a:p>
            <a:pPr eaLnBrk="1" hangingPunct="1">
              <a:spcBef>
                <a:spcPct val="0"/>
              </a:spcBef>
            </a:pPr>
            <a:r>
              <a:rPr lang="en-GB" altLang="en-US" sz="1800" dirty="0" smtClean="0"/>
              <a:t>Does not confer to the distributor and license holder of the work  indirect financial benefit (e.g. advertisements) from the viewing of the work on website</a:t>
            </a:r>
            <a:r>
              <a:rPr lang="en-GB" altLang="en-US" sz="1800" dirty="0" smtClean="0">
                <a:latin typeface="Arial" panose="020B0604020202020204" pitchFamily="34" charset="0"/>
              </a:rPr>
              <a:t> </a:t>
            </a:r>
            <a:endParaRPr lang="en-GB" altLang="en-US" sz="1800" dirty="0" smtClean="0"/>
          </a:p>
          <a:p>
            <a:pPr eaLnBrk="1" hangingPunct="1">
              <a:spcBef>
                <a:spcPct val="0"/>
              </a:spcBef>
            </a:pPr>
            <a:endParaRPr lang="en-GB" altLang="en-US" sz="1800" dirty="0" smtClean="0"/>
          </a:p>
          <a:p>
            <a:pPr eaLnBrk="1" hangingPunct="1">
              <a:spcBef>
                <a:spcPct val="0"/>
              </a:spcBef>
              <a:buFontTx/>
              <a:buNone/>
            </a:pPr>
            <a:r>
              <a:rPr lang="en-GB" altLang="en-US" sz="1800" dirty="0" smtClean="0"/>
              <a:t>The copyright holder may give to the license holder a separate license to use the work for commercial use, if requested. </a:t>
            </a:r>
            <a:endParaRPr lang="en-GB" altLang="en-US" sz="1800"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339635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normAutofit fontScale="90000"/>
          </a:bodyPr>
          <a:lstStyle/>
          <a:p>
            <a:pPr eaLnBrk="1" hangingPunct="1"/>
            <a:r>
              <a:rPr lang="en-GB" altLang="en-US" dirty="0" smtClean="0"/>
              <a:t>Note of use of third parties work (1/2)</a:t>
            </a:r>
          </a:p>
        </p:txBody>
      </p:sp>
      <p:sp>
        <p:nvSpPr>
          <p:cNvPr id="202755" name="Content Placeholder 2"/>
          <p:cNvSpPr>
            <a:spLocks noGrp="1"/>
          </p:cNvSpPr>
          <p:nvPr>
            <p:ph idx="1"/>
          </p:nvPr>
        </p:nvSpPr>
        <p:spPr/>
        <p:txBody>
          <a:bodyPr/>
          <a:lstStyle/>
          <a:p>
            <a:pPr marL="0" indent="0" eaLnBrk="1" hangingPunct="1">
              <a:spcBef>
                <a:spcPts val="600"/>
              </a:spcBef>
              <a:buFont typeface="Arial" panose="020B0604020202020204" pitchFamily="34" charset="0"/>
              <a:buNone/>
            </a:pPr>
            <a:r>
              <a:rPr lang="en-GB" altLang="en-US" sz="2000" dirty="0" smtClean="0"/>
              <a:t>This work makes use of the following works:</a:t>
            </a:r>
          </a:p>
          <a:p>
            <a:pPr marL="0" indent="0">
              <a:spcBef>
                <a:spcPts val="600"/>
              </a:spcBef>
              <a:buNone/>
            </a:pPr>
            <a:r>
              <a:rPr lang="en-GB" sz="2000" dirty="0" smtClean="0"/>
              <a:t>Image 1: Screenshot of </a:t>
            </a:r>
            <a:r>
              <a:rPr lang="en-GB" sz="2000" u="sng" dirty="0" err="1" smtClean="0">
                <a:hlinkClick r:id="rId4"/>
              </a:rPr>
              <a:t>QuestGarden</a:t>
            </a:r>
            <a:r>
              <a:rPr lang="en-GB" sz="2000" u="sng" dirty="0" smtClean="0">
                <a:hlinkClick r:id="rId4"/>
              </a:rPr>
              <a:t> Website</a:t>
            </a:r>
            <a:r>
              <a:rPr lang="en-GB" sz="2000" dirty="0" smtClean="0"/>
              <a:t>, Copyright </a:t>
            </a:r>
            <a:r>
              <a:rPr lang="en-GB" sz="2000" dirty="0" err="1" smtClean="0"/>
              <a:t>QuestGarden</a:t>
            </a:r>
            <a:r>
              <a:rPr lang="en-GB" sz="2000" dirty="0" smtClean="0"/>
              <a:t>, Inc.</a:t>
            </a:r>
          </a:p>
          <a:p>
            <a:pPr marL="0" indent="0">
              <a:spcBef>
                <a:spcPts val="600"/>
              </a:spcBef>
              <a:buNone/>
            </a:pPr>
            <a:r>
              <a:rPr lang="en-GB" sz="2000" dirty="0" smtClean="0"/>
              <a:t>Image 2: </a:t>
            </a:r>
            <a:r>
              <a:rPr lang="en-GB" sz="2000" u="sng" dirty="0" err="1" smtClean="0">
                <a:hlinkClick r:id="rId5"/>
              </a:rPr>
              <a:t>Webquest</a:t>
            </a:r>
            <a:r>
              <a:rPr lang="en-GB" sz="2000" u="sng" dirty="0" smtClean="0">
                <a:hlinkClick r:id="rId5"/>
              </a:rPr>
              <a:t> - Dinosaurs Before Dark</a:t>
            </a:r>
            <a:r>
              <a:rPr lang="en-GB" sz="2000" dirty="0" smtClean="0"/>
              <a:t>, Copyright Beth Szabo, Creative Commons Attribution-</a:t>
            </a:r>
            <a:r>
              <a:rPr lang="en-GB" sz="2000" dirty="0" err="1" smtClean="0"/>
              <a:t>NonCommercial</a:t>
            </a:r>
            <a:r>
              <a:rPr lang="en-GB" sz="2000" dirty="0" smtClean="0"/>
              <a:t>-</a:t>
            </a:r>
            <a:r>
              <a:rPr lang="en-GB" sz="2000" dirty="0" err="1" smtClean="0"/>
              <a:t>ShareAlike</a:t>
            </a:r>
            <a:r>
              <a:rPr lang="en-GB" sz="2000" dirty="0" smtClean="0"/>
              <a:t>, </a:t>
            </a:r>
            <a:r>
              <a:rPr lang="en-GB" sz="2000" dirty="0" err="1" smtClean="0"/>
              <a:t>QuestGarden</a:t>
            </a:r>
            <a:r>
              <a:rPr lang="en-GB" sz="2000" dirty="0" smtClean="0"/>
              <a:t>.</a:t>
            </a:r>
          </a:p>
          <a:p>
            <a:pPr marL="0" indent="0">
              <a:spcBef>
                <a:spcPts val="600"/>
              </a:spcBef>
              <a:buNone/>
            </a:pPr>
            <a:r>
              <a:rPr lang="en-GB" sz="2000" dirty="0" smtClean="0"/>
              <a:t>Image 3: </a:t>
            </a:r>
            <a:r>
              <a:rPr lang="en-GB" sz="2000" u="sng" dirty="0" err="1" smtClean="0">
                <a:hlinkClick r:id="rId6"/>
              </a:rPr>
              <a:t>Webquest</a:t>
            </a:r>
            <a:r>
              <a:rPr lang="en-GB" sz="2000" u="sng" dirty="0" smtClean="0">
                <a:hlinkClick r:id="rId6"/>
              </a:rPr>
              <a:t> - Using your English</a:t>
            </a:r>
            <a:r>
              <a:rPr lang="en-GB" sz="2000" dirty="0" smtClean="0"/>
              <a:t>, Copyright Karlee Ontiveros, Creative Commons Attribution-</a:t>
            </a:r>
            <a:r>
              <a:rPr lang="en-GB" sz="2000" dirty="0" err="1" smtClean="0"/>
              <a:t>NonCommercial</a:t>
            </a:r>
            <a:r>
              <a:rPr lang="en-GB" sz="2000" dirty="0" smtClean="0"/>
              <a:t>-</a:t>
            </a:r>
            <a:r>
              <a:rPr lang="en-GB" sz="2000" dirty="0" err="1" smtClean="0"/>
              <a:t>ShareAlike</a:t>
            </a:r>
            <a:r>
              <a:rPr lang="en-GB" sz="2000" dirty="0" smtClean="0"/>
              <a:t>, </a:t>
            </a:r>
            <a:r>
              <a:rPr lang="en-GB" sz="2000" dirty="0" err="1" smtClean="0"/>
              <a:t>QuestGarden</a:t>
            </a:r>
            <a:r>
              <a:rPr lang="en-GB" sz="2000" dirty="0" smtClean="0"/>
              <a:t>.</a:t>
            </a:r>
          </a:p>
          <a:p>
            <a:pPr marL="0" indent="0">
              <a:spcBef>
                <a:spcPts val="600"/>
              </a:spcBef>
              <a:buNone/>
            </a:pPr>
            <a:r>
              <a:rPr lang="en-GB" sz="2000" dirty="0" smtClean="0"/>
              <a:t>Image 4: </a:t>
            </a:r>
            <a:r>
              <a:rPr lang="en-GB" sz="2000" u="sng" dirty="0" err="1" smtClean="0">
                <a:hlinkClick r:id="rId7"/>
              </a:rPr>
              <a:t>Webquest</a:t>
            </a:r>
            <a:r>
              <a:rPr lang="en-GB" sz="2000" u="sng" dirty="0" smtClean="0">
                <a:hlinkClick r:id="rId7"/>
              </a:rPr>
              <a:t> - Ferocious Predator or Soup of the Day?,</a:t>
            </a:r>
            <a:r>
              <a:rPr lang="en-GB" sz="2000" dirty="0" smtClean="0"/>
              <a:t> Copyright Rebecca </a:t>
            </a:r>
            <a:r>
              <a:rPr lang="en-GB" sz="2000" dirty="0" err="1" smtClean="0"/>
              <a:t>Tibbey</a:t>
            </a:r>
            <a:r>
              <a:rPr lang="en-GB" sz="2000" dirty="0" smtClean="0"/>
              <a:t>, Creative Commons Attribution-</a:t>
            </a:r>
            <a:r>
              <a:rPr lang="en-GB" sz="2000" dirty="0" err="1" smtClean="0"/>
              <a:t>NonCommercial</a:t>
            </a:r>
            <a:r>
              <a:rPr lang="en-GB" sz="2000" dirty="0" smtClean="0"/>
              <a:t>-</a:t>
            </a:r>
            <a:r>
              <a:rPr lang="en-GB" sz="2000" dirty="0" err="1" smtClean="0"/>
              <a:t>ShareAlike</a:t>
            </a:r>
            <a:r>
              <a:rPr lang="en-GB" sz="2000" dirty="0" smtClean="0"/>
              <a:t>, </a:t>
            </a:r>
            <a:r>
              <a:rPr lang="en-GB" sz="2000" dirty="0" err="1" smtClean="0"/>
              <a:t>QuestGarden</a:t>
            </a:r>
            <a:r>
              <a:rPr lang="en-GB" sz="2000" dirty="0" smtClean="0"/>
              <a:t>.</a:t>
            </a:r>
          </a:p>
          <a:p>
            <a:pPr marL="0" indent="0">
              <a:spcBef>
                <a:spcPts val="600"/>
              </a:spcBef>
              <a:buNone/>
            </a:pPr>
            <a:r>
              <a:rPr lang="en-GB" sz="2000" dirty="0" smtClean="0"/>
              <a:t>Image 5: Screenshot of </a:t>
            </a:r>
            <a:r>
              <a:rPr lang="en-GB" sz="2000" u="sng" dirty="0" err="1" smtClean="0">
                <a:hlinkClick r:id="rId8"/>
              </a:rPr>
              <a:t>Zunal</a:t>
            </a:r>
            <a:r>
              <a:rPr lang="en-GB" sz="2000" u="sng" dirty="0" smtClean="0">
                <a:hlinkClick r:id="rId8"/>
              </a:rPr>
              <a:t> </a:t>
            </a:r>
            <a:r>
              <a:rPr lang="en-GB" sz="2000" u="sng" dirty="0" err="1" smtClean="0">
                <a:hlinkClick r:id="rId8"/>
              </a:rPr>
              <a:t>Webquest</a:t>
            </a:r>
            <a:r>
              <a:rPr lang="en-GB" sz="2000" u="sng" dirty="0" smtClean="0">
                <a:hlinkClick r:id="rId8"/>
              </a:rPr>
              <a:t> Maker Website</a:t>
            </a:r>
            <a:r>
              <a:rPr lang="en-GB" sz="2000" dirty="0" smtClean="0"/>
              <a:t>, Copyright Zunal.com. All rights reserved.</a:t>
            </a:r>
            <a:endParaRPr lang="en-GB" sz="20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normAutofit fontScale="90000"/>
          </a:bodyPr>
          <a:lstStyle/>
          <a:p>
            <a:pPr eaLnBrk="1" hangingPunct="1"/>
            <a:r>
              <a:rPr lang="en-GB" altLang="en-US" dirty="0" smtClean="0"/>
              <a:t>Note of use of third parties work (2/2) </a:t>
            </a:r>
          </a:p>
        </p:txBody>
      </p:sp>
      <p:sp>
        <p:nvSpPr>
          <p:cNvPr id="203779" name="Content Placeholder 2"/>
          <p:cNvSpPr>
            <a:spLocks noGrp="1"/>
          </p:cNvSpPr>
          <p:nvPr>
            <p:ph idx="1"/>
          </p:nvPr>
        </p:nvSpPr>
        <p:spPr/>
        <p:txBody>
          <a:bodyPr/>
          <a:lstStyle/>
          <a:p>
            <a:pPr marL="0" indent="0">
              <a:buNone/>
            </a:pPr>
            <a:r>
              <a:rPr lang="en-GB" sz="2000" dirty="0" smtClean="0"/>
              <a:t>Image 6: </a:t>
            </a:r>
            <a:r>
              <a:rPr lang="en-GB" sz="2000" u="sng" dirty="0" err="1" smtClean="0">
                <a:hlinkClick r:id="rId4"/>
              </a:rPr>
              <a:t>Webquest</a:t>
            </a:r>
            <a:r>
              <a:rPr lang="en-GB" sz="2000" u="sng" dirty="0" smtClean="0">
                <a:hlinkClick r:id="rId4"/>
              </a:rPr>
              <a:t> - Horror Stories around the World</a:t>
            </a:r>
            <a:r>
              <a:rPr lang="en-GB" sz="2000" dirty="0" smtClean="0"/>
              <a:t>, </a:t>
            </a:r>
            <a:r>
              <a:rPr lang="en-US" sz="2000" dirty="0" smtClean="0"/>
              <a:t>Copyright </a:t>
            </a:r>
            <a:r>
              <a:rPr lang="en-GB" sz="2000" dirty="0" smtClean="0"/>
              <a:t>Ana Maria Silva. Permission is granted for others to print/</a:t>
            </a:r>
            <a:r>
              <a:rPr lang="en-GB" sz="2000" dirty="0" err="1" smtClean="0"/>
              <a:t>distribute,share,use</a:t>
            </a:r>
            <a:r>
              <a:rPr lang="en-GB" sz="2000" dirty="0" smtClean="0"/>
              <a:t> and modify this </a:t>
            </a:r>
            <a:r>
              <a:rPr lang="en-GB" sz="2000" dirty="0" err="1" smtClean="0"/>
              <a:t>WebQuest</a:t>
            </a:r>
            <a:r>
              <a:rPr lang="en-GB" sz="2000" dirty="0" smtClean="0"/>
              <a:t> for educational, non-commercial purposes as long as the original authorship is credited. Zunal.com.</a:t>
            </a:r>
          </a:p>
          <a:p>
            <a:pPr marL="0" indent="0">
              <a:buNone/>
            </a:pPr>
            <a:r>
              <a:rPr lang="en-GB" sz="2000" dirty="0" smtClean="0"/>
              <a:t>Table 1: Based on a table from </a:t>
            </a:r>
            <a:r>
              <a:rPr lang="en-GB" sz="2000" dirty="0" err="1" smtClean="0"/>
              <a:t>Carvalho</a:t>
            </a:r>
            <a:r>
              <a:rPr lang="en-GB" sz="2000" dirty="0"/>
              <a:t>, A. A. A. (2007). </a:t>
            </a:r>
            <a:r>
              <a:rPr lang="en-GB" sz="2000" u="sng" dirty="0">
                <a:hlinkClick r:id="rId5"/>
              </a:rPr>
              <a:t>Guest Editor’s Introduction</a:t>
            </a:r>
            <a:r>
              <a:rPr lang="en-GB" sz="2000" dirty="0"/>
              <a:t>. </a:t>
            </a:r>
            <a:r>
              <a:rPr lang="en-GB" sz="2000" i="1" dirty="0"/>
              <a:t>Interactive Educational Multimedia</a:t>
            </a:r>
            <a:r>
              <a:rPr lang="en-GB" sz="2000" dirty="0"/>
              <a:t>, </a:t>
            </a:r>
            <a:r>
              <a:rPr lang="en-GB" sz="2000" i="1" dirty="0"/>
              <a:t>15</a:t>
            </a:r>
            <a:r>
              <a:rPr lang="en-GB" sz="2000" dirty="0"/>
              <a:t>. </a:t>
            </a:r>
          </a:p>
          <a:p>
            <a:pPr marL="0" indent="0">
              <a:buNone/>
            </a:pPr>
            <a:endParaRPr lang="en-GB" sz="2000"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Introduction (1/2)</a:t>
            </a:r>
            <a:endParaRPr lang="en-GB" dirty="0"/>
          </a:p>
        </p:txBody>
      </p:sp>
      <p:sp>
        <p:nvSpPr>
          <p:cNvPr id="3" name="Θέση περιεχομένου 2"/>
          <p:cNvSpPr>
            <a:spLocks noGrp="1"/>
          </p:cNvSpPr>
          <p:nvPr>
            <p:ph idx="1"/>
          </p:nvPr>
        </p:nvSpPr>
        <p:spPr/>
        <p:txBody>
          <a:bodyPr/>
          <a:lstStyle/>
          <a:p>
            <a:pPr eaLnBrk="1" hangingPunct="1">
              <a:buFont typeface="Arial" charset="0"/>
              <a:buChar char="•"/>
              <a:defRPr/>
            </a:pPr>
            <a:r>
              <a:rPr lang="en-GB" dirty="0" smtClean="0"/>
              <a:t>A short paragraph to introduce the activity or lesson to the students.</a:t>
            </a:r>
          </a:p>
          <a:p>
            <a:pPr eaLnBrk="1" hangingPunct="1">
              <a:buFont typeface="Arial" charset="0"/>
              <a:buChar char="•"/>
              <a:defRPr/>
            </a:pPr>
            <a:r>
              <a:rPr lang="en-GB" dirty="0" smtClean="0"/>
              <a:t>Audience of this paragraph: students.</a:t>
            </a:r>
          </a:p>
          <a:p>
            <a:pPr eaLnBrk="1" hangingPunct="1">
              <a:buFont typeface="Arial" charset="0"/>
              <a:buChar char="•"/>
              <a:defRPr/>
            </a:pPr>
            <a:r>
              <a:rPr lang="en-GB" dirty="0" smtClean="0"/>
              <a:t>If there is a role or scenario involved (e.g., "You are a detective trying to identify the mysterious poet.") then here is where you'll set the stage.</a:t>
            </a:r>
            <a:endParaRPr lang="en-GB" dirty="0"/>
          </a:p>
        </p:txBody>
      </p:sp>
    </p:spTree>
    <p:custDataLst>
      <p:tags r:id="rId1"/>
    </p:custDataLst>
    <p:extLst>
      <p:ext uri="{BB962C8B-B14F-4D97-AF65-F5344CB8AC3E}">
        <p14:creationId xmlns:p14="http://schemas.microsoft.com/office/powerpoint/2010/main" val="234122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Introduction (2/2)</a:t>
            </a:r>
            <a:endParaRPr lang="en-GB" dirty="0"/>
          </a:p>
        </p:txBody>
      </p:sp>
      <p:sp>
        <p:nvSpPr>
          <p:cNvPr id="3" name="Θέση περιεχομένου 2"/>
          <p:cNvSpPr>
            <a:spLocks noGrp="1"/>
          </p:cNvSpPr>
          <p:nvPr>
            <p:ph idx="1"/>
          </p:nvPr>
        </p:nvSpPr>
        <p:spPr/>
        <p:txBody>
          <a:bodyPr/>
          <a:lstStyle/>
          <a:p>
            <a:pPr eaLnBrk="1" hangingPunct="1">
              <a:buFont typeface="Arial" charset="0"/>
              <a:buChar char="•"/>
              <a:defRPr/>
            </a:pPr>
            <a:r>
              <a:rPr lang="en-GB" dirty="0" smtClean="0"/>
              <a:t>A The purpose of this section is to both prepare and hook the reader.</a:t>
            </a:r>
          </a:p>
          <a:p>
            <a:pPr eaLnBrk="1" hangingPunct="1">
              <a:buFont typeface="Arial" charset="0"/>
              <a:buChar char="•"/>
              <a:defRPr/>
            </a:pPr>
            <a:r>
              <a:rPr lang="en-GB" dirty="0" smtClean="0"/>
              <a:t>Here you'll communicate the Big Question (Essential Question, Guiding Question) that the whole </a:t>
            </a:r>
            <a:r>
              <a:rPr lang="en-GB" dirty="0" err="1" smtClean="0"/>
              <a:t>WebQuest</a:t>
            </a:r>
            <a:r>
              <a:rPr lang="en-GB" dirty="0" smtClean="0"/>
              <a:t> is </a:t>
            </a:r>
            <a:r>
              <a:rPr lang="en-GB" dirty="0" err="1" smtClean="0"/>
              <a:t>centered</a:t>
            </a:r>
            <a:r>
              <a:rPr lang="en-GB" dirty="0" smtClean="0"/>
              <a:t> around.</a:t>
            </a:r>
            <a:endParaRPr lang="en-GB" dirty="0"/>
          </a:p>
        </p:txBody>
      </p:sp>
    </p:spTree>
    <p:custDataLst>
      <p:tags r:id="rId1"/>
    </p:custDataLst>
    <p:extLst>
      <p:ext uri="{BB962C8B-B14F-4D97-AF65-F5344CB8AC3E}">
        <p14:creationId xmlns:p14="http://schemas.microsoft.com/office/powerpoint/2010/main" val="276028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a:t>The </a:t>
            </a:r>
            <a:r>
              <a:rPr lang="en-GB" smtClean="0"/>
              <a:t>Task</a:t>
            </a:r>
            <a:endParaRPr lang="en-GB" dirty="0"/>
          </a:p>
        </p:txBody>
      </p:sp>
      <p:sp>
        <p:nvSpPr>
          <p:cNvPr id="4" name="Θέση περιεχομένου 3"/>
          <p:cNvSpPr>
            <a:spLocks noGrp="1"/>
          </p:cNvSpPr>
          <p:nvPr>
            <p:ph sz="half" idx="1"/>
          </p:nvPr>
        </p:nvSpPr>
        <p:spPr/>
        <p:txBody>
          <a:bodyPr/>
          <a:lstStyle/>
          <a:p>
            <a:pPr marL="0" indent="0" eaLnBrk="1" hangingPunct="1">
              <a:buFont typeface="Arial" charset="0"/>
              <a:buNone/>
              <a:defRPr/>
            </a:pPr>
            <a:r>
              <a:rPr lang="en-GB" sz="2600" dirty="0" smtClean="0"/>
              <a:t>It describes what the end result of the learners' activities will be. The task could be a:</a:t>
            </a:r>
          </a:p>
          <a:p>
            <a:pPr eaLnBrk="1" hangingPunct="1">
              <a:defRPr/>
            </a:pPr>
            <a:r>
              <a:rPr lang="en-GB" sz="2600" dirty="0" smtClean="0"/>
              <a:t>problem or mystery to be solved,</a:t>
            </a:r>
          </a:p>
          <a:p>
            <a:pPr eaLnBrk="1" hangingPunct="1">
              <a:defRPr/>
            </a:pPr>
            <a:r>
              <a:rPr lang="en-GB" sz="2600" dirty="0" smtClean="0"/>
              <a:t>position to be formulated and defended,</a:t>
            </a:r>
          </a:p>
          <a:p>
            <a:pPr eaLnBrk="1" hangingPunct="1">
              <a:defRPr/>
            </a:pPr>
            <a:r>
              <a:rPr lang="en-GB" sz="2600" dirty="0" smtClean="0"/>
              <a:t>product to be designed</a:t>
            </a:r>
          </a:p>
          <a:p>
            <a:pPr eaLnBrk="1" hangingPunct="1">
              <a:defRPr/>
            </a:pPr>
            <a:r>
              <a:rPr lang="en-GB" sz="2400" dirty="0" smtClean="0"/>
              <a:t>complexity to be </a:t>
            </a:r>
            <a:r>
              <a:rPr lang="en-GB" sz="2400" dirty="0" err="1" smtClean="0"/>
              <a:t>analyzed</a:t>
            </a:r>
            <a:r>
              <a:rPr lang="en-GB" sz="2400" dirty="0" smtClean="0"/>
              <a:t>,</a:t>
            </a:r>
            <a:endParaRPr lang="en-GB" sz="2600" dirty="0"/>
          </a:p>
        </p:txBody>
      </p:sp>
      <p:sp>
        <p:nvSpPr>
          <p:cNvPr id="5" name="Θέση περιεχομένου 4"/>
          <p:cNvSpPr>
            <a:spLocks noGrp="1"/>
          </p:cNvSpPr>
          <p:nvPr>
            <p:ph sz="half" idx="2"/>
          </p:nvPr>
        </p:nvSpPr>
        <p:spPr/>
        <p:txBody>
          <a:bodyPr/>
          <a:lstStyle/>
          <a:p>
            <a:pPr eaLnBrk="1" hangingPunct="1">
              <a:defRPr/>
            </a:pPr>
            <a:r>
              <a:rPr lang="en-GB" sz="2600" dirty="0"/>
              <a:t>personal insight to be </a:t>
            </a:r>
            <a:r>
              <a:rPr lang="en-GB" sz="2600" dirty="0" smtClean="0"/>
              <a:t>articulated,</a:t>
            </a:r>
            <a:endParaRPr lang="en-GB" sz="2600" dirty="0"/>
          </a:p>
          <a:p>
            <a:pPr eaLnBrk="1" hangingPunct="1">
              <a:defRPr/>
            </a:pPr>
            <a:r>
              <a:rPr lang="en-GB" sz="2600" dirty="0"/>
              <a:t>summary to be </a:t>
            </a:r>
            <a:r>
              <a:rPr lang="en-GB" sz="2600" dirty="0" smtClean="0"/>
              <a:t>created,</a:t>
            </a:r>
            <a:endParaRPr lang="en-GB" sz="2600" dirty="0"/>
          </a:p>
          <a:p>
            <a:pPr eaLnBrk="1" hangingPunct="1">
              <a:defRPr/>
            </a:pPr>
            <a:r>
              <a:rPr lang="en-GB" sz="2600" dirty="0"/>
              <a:t>persuasive message or journalistic account to be </a:t>
            </a:r>
            <a:r>
              <a:rPr lang="en-GB" sz="2600" dirty="0" smtClean="0"/>
              <a:t>crafted,</a:t>
            </a:r>
            <a:endParaRPr lang="en-GB" sz="2600" dirty="0"/>
          </a:p>
          <a:p>
            <a:pPr eaLnBrk="1" hangingPunct="1">
              <a:defRPr/>
            </a:pPr>
            <a:r>
              <a:rPr lang="en-GB" sz="2600" dirty="0"/>
              <a:t>a creative </a:t>
            </a:r>
            <a:r>
              <a:rPr lang="en-GB" sz="2600" dirty="0" smtClean="0"/>
              <a:t>work,</a:t>
            </a:r>
            <a:endParaRPr lang="en-GB" sz="2600" dirty="0"/>
          </a:p>
          <a:p>
            <a:pPr marL="0" indent="0" eaLnBrk="1" hangingPunct="1">
              <a:buFont typeface="Arial" charset="0"/>
              <a:buNone/>
              <a:defRPr/>
            </a:pPr>
            <a:r>
              <a:rPr lang="en-US" sz="2600" dirty="0" smtClean="0"/>
              <a:t>If the final product involves using some tool mention it here.</a:t>
            </a:r>
          </a:p>
          <a:p>
            <a:endParaRPr lang="en-GB" sz="2600" dirty="0"/>
          </a:p>
        </p:txBody>
      </p:sp>
    </p:spTree>
    <p:custDataLst>
      <p:tags r:id="rId1"/>
    </p:custDataLst>
    <p:extLst>
      <p:ext uri="{BB962C8B-B14F-4D97-AF65-F5344CB8AC3E}">
        <p14:creationId xmlns:p14="http://schemas.microsoft.com/office/powerpoint/2010/main" val="2323524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Process (1/3)</a:t>
            </a:r>
            <a:endParaRPr lang="en-GB" dirty="0"/>
          </a:p>
        </p:txBody>
      </p:sp>
      <p:sp>
        <p:nvSpPr>
          <p:cNvPr id="3" name="Θέση περιεχομένου 2"/>
          <p:cNvSpPr>
            <a:spLocks noGrp="1"/>
          </p:cNvSpPr>
          <p:nvPr>
            <p:ph idx="1"/>
          </p:nvPr>
        </p:nvSpPr>
        <p:spPr/>
        <p:txBody>
          <a:bodyPr/>
          <a:lstStyle/>
          <a:p>
            <a:pPr marL="0" indent="0" eaLnBrk="1" hangingPunct="1">
              <a:spcBef>
                <a:spcPts val="600"/>
              </a:spcBef>
              <a:buFont typeface="Arial" charset="0"/>
              <a:buNone/>
              <a:defRPr/>
            </a:pPr>
            <a:r>
              <a:rPr lang="en-GB" sz="2800" dirty="0" smtClean="0"/>
              <a:t>List the steps that students will go through to get to the end point:</a:t>
            </a:r>
          </a:p>
          <a:p>
            <a:pPr eaLnBrk="1" hangingPunct="1">
              <a:spcBef>
                <a:spcPts val="600"/>
              </a:spcBef>
              <a:buFont typeface="Arial" charset="0"/>
              <a:buChar char="•"/>
              <a:defRPr/>
            </a:pPr>
            <a:r>
              <a:rPr lang="en-GB" sz="2800" dirty="0" smtClean="0"/>
              <a:t>Use the numbered list format in your web editor to automatically number the steps in the procedure.</a:t>
            </a:r>
          </a:p>
          <a:p>
            <a:pPr eaLnBrk="1" hangingPunct="1">
              <a:spcBef>
                <a:spcPts val="600"/>
              </a:spcBef>
              <a:buFont typeface="Arial" charset="0"/>
              <a:buChar char="•"/>
              <a:defRPr/>
            </a:pPr>
            <a:r>
              <a:rPr lang="en-GB" sz="2800" dirty="0" smtClean="0"/>
              <a:t>Describing this section well will help other teachers to see how your lesson flows and how they might adapt it for their own use.</a:t>
            </a:r>
          </a:p>
          <a:p>
            <a:pPr eaLnBrk="1" hangingPunct="1">
              <a:spcBef>
                <a:spcPts val="600"/>
              </a:spcBef>
              <a:buFont typeface="Arial" charset="0"/>
              <a:buChar char="•"/>
              <a:defRPr/>
            </a:pPr>
            <a:r>
              <a:rPr lang="en-GB" sz="2800" dirty="0" smtClean="0"/>
              <a:t>This document is addressed to the student, however, so describe the steps using the second person (‘you’) e.g. First you'll be assigned to a team of 3 students.</a:t>
            </a:r>
            <a:endParaRPr lang="en-GB" sz="2800" dirty="0"/>
          </a:p>
        </p:txBody>
      </p:sp>
    </p:spTree>
    <p:custDataLst>
      <p:tags r:id="rId1"/>
    </p:custDataLst>
    <p:extLst>
      <p:ext uri="{BB962C8B-B14F-4D97-AF65-F5344CB8AC3E}">
        <p14:creationId xmlns:p14="http://schemas.microsoft.com/office/powerpoint/2010/main" val="2723698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Process (2/3)</a:t>
            </a:r>
            <a:endParaRPr lang="en-GB" dirty="0"/>
          </a:p>
        </p:txBody>
      </p:sp>
      <p:sp>
        <p:nvSpPr>
          <p:cNvPr id="3" name="Θέση περιεχομένου 2"/>
          <p:cNvSpPr>
            <a:spLocks noGrp="1"/>
          </p:cNvSpPr>
          <p:nvPr>
            <p:ph idx="1"/>
          </p:nvPr>
        </p:nvSpPr>
        <p:spPr/>
        <p:txBody>
          <a:bodyPr/>
          <a:lstStyle/>
          <a:p>
            <a:pPr marL="0" indent="0" eaLnBrk="1" hangingPunct="1">
              <a:buFont typeface="Arial" charset="0"/>
              <a:buNone/>
              <a:defRPr/>
            </a:pPr>
            <a:r>
              <a:rPr lang="en-GB" b="1" dirty="0" smtClean="0"/>
              <a:t>Include the online resources </a:t>
            </a:r>
            <a:r>
              <a:rPr lang="en-GB" dirty="0" smtClean="0"/>
              <a:t>that you've identified as they go through the Process. </a:t>
            </a:r>
          </a:p>
          <a:p>
            <a:pPr eaLnBrk="1" hangingPunct="1">
              <a:buFont typeface="Arial" charset="0"/>
              <a:buChar char="•"/>
              <a:defRPr/>
            </a:pPr>
            <a:r>
              <a:rPr lang="en-GB" dirty="0" smtClean="0"/>
              <a:t>You may have a set of links that everyone looks at as a way of developing background information.</a:t>
            </a:r>
          </a:p>
          <a:p>
            <a:pPr eaLnBrk="1" hangingPunct="1">
              <a:buFont typeface="Arial" charset="0"/>
              <a:buChar char="•"/>
              <a:defRPr/>
            </a:pPr>
            <a:r>
              <a:rPr lang="en-GB" dirty="0" smtClean="0"/>
              <a:t>Different groups may look at different sources within the description of that stage of the process.</a:t>
            </a:r>
            <a:endParaRPr lang="en-GB" dirty="0"/>
          </a:p>
        </p:txBody>
      </p:sp>
    </p:spTree>
    <p:custDataLst>
      <p:tags r:id="rId1"/>
    </p:custDataLst>
    <p:extLst>
      <p:ext uri="{BB962C8B-B14F-4D97-AF65-F5344CB8AC3E}">
        <p14:creationId xmlns:p14="http://schemas.microsoft.com/office/powerpoint/2010/main" val="244548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Process </a:t>
            </a:r>
            <a:r>
              <a:rPr lang="en-GB" dirty="0" smtClean="0"/>
              <a:t>(3/3</a:t>
            </a:r>
            <a:r>
              <a:rPr lang="en-GB" dirty="0"/>
              <a:t>)</a:t>
            </a:r>
          </a:p>
        </p:txBody>
      </p:sp>
      <p:sp>
        <p:nvSpPr>
          <p:cNvPr id="3" name="Θέση περιεχομένου 2"/>
          <p:cNvSpPr>
            <a:spLocks noGrp="1"/>
          </p:cNvSpPr>
          <p:nvPr>
            <p:ph idx="1"/>
          </p:nvPr>
        </p:nvSpPr>
        <p:spPr/>
        <p:txBody>
          <a:bodyPr/>
          <a:lstStyle/>
          <a:p>
            <a:pPr marL="0" indent="0" eaLnBrk="1" hangingPunct="1">
              <a:spcBef>
                <a:spcPts val="600"/>
              </a:spcBef>
              <a:buFont typeface="Arial" charset="0"/>
              <a:buNone/>
              <a:defRPr/>
            </a:pPr>
            <a:r>
              <a:rPr lang="en-GB" sz="2800" b="1" dirty="0" smtClean="0"/>
              <a:t>Information Organization</a:t>
            </a:r>
          </a:p>
          <a:p>
            <a:pPr marL="0" indent="0" eaLnBrk="1" hangingPunct="1">
              <a:spcBef>
                <a:spcPts val="600"/>
              </a:spcBef>
              <a:buFont typeface="Arial" charset="0"/>
              <a:buNone/>
              <a:defRPr/>
            </a:pPr>
            <a:r>
              <a:rPr lang="en-GB" sz="2800" dirty="0" smtClean="0"/>
              <a:t>Provide some guidance on how to organize the information gathered:</a:t>
            </a:r>
          </a:p>
          <a:p>
            <a:pPr eaLnBrk="1" hangingPunct="1">
              <a:spcBef>
                <a:spcPts val="600"/>
              </a:spcBef>
              <a:defRPr/>
            </a:pPr>
            <a:r>
              <a:rPr lang="en-GB" sz="2800" dirty="0" smtClean="0"/>
              <a:t>suggestions to use flowcharts, summary tables, concept maps, or other organizing structures,</a:t>
            </a:r>
          </a:p>
          <a:p>
            <a:pPr eaLnBrk="1" hangingPunct="1">
              <a:spcBef>
                <a:spcPts val="600"/>
              </a:spcBef>
              <a:buFont typeface="Arial" charset="0"/>
              <a:buChar char="•"/>
              <a:defRPr/>
            </a:pPr>
            <a:r>
              <a:rPr lang="en-GB" sz="2800" dirty="0" smtClean="0"/>
              <a:t>a checklist of questions to </a:t>
            </a:r>
            <a:r>
              <a:rPr lang="en-GB" sz="2800" dirty="0" err="1" smtClean="0"/>
              <a:t>analyze</a:t>
            </a:r>
            <a:r>
              <a:rPr lang="en-GB" sz="2800" dirty="0" smtClean="0"/>
              <a:t> the information with, or things to notice or think about,</a:t>
            </a:r>
          </a:p>
          <a:p>
            <a:pPr eaLnBrk="1" hangingPunct="1">
              <a:spcBef>
                <a:spcPts val="600"/>
              </a:spcBef>
              <a:buFont typeface="Arial" charset="0"/>
              <a:buChar char="•"/>
              <a:defRPr/>
            </a:pPr>
            <a:r>
              <a:rPr lang="en-GB" sz="2800" dirty="0" smtClean="0"/>
              <a:t>guide documents that cover specific skills needed for this lesson (e.g. how to brainstorm, how to prepare to interview an expert), link them here.</a:t>
            </a:r>
            <a:endParaRPr lang="en-GB" sz="2800" dirty="0"/>
          </a:p>
        </p:txBody>
      </p:sp>
    </p:spTree>
    <p:custDataLst>
      <p:tags r:id="rId1"/>
    </p:custDataLst>
    <p:extLst>
      <p:ext uri="{BB962C8B-B14F-4D97-AF65-F5344CB8AC3E}">
        <p14:creationId xmlns:p14="http://schemas.microsoft.com/office/powerpoint/2010/main" val="3318505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a:t>
            </a:r>
          </a:p>
        </p:txBody>
      </p:sp>
      <p:sp>
        <p:nvSpPr>
          <p:cNvPr id="5" name="Θέση περιεχομένου 4"/>
          <p:cNvSpPr>
            <a:spLocks noGrp="1"/>
          </p:cNvSpPr>
          <p:nvPr>
            <p:ph idx="1"/>
          </p:nvPr>
        </p:nvSpPr>
        <p:spPr/>
        <p:txBody>
          <a:bodyPr/>
          <a:lstStyle/>
          <a:p>
            <a:pPr marL="0" indent="0">
              <a:buNone/>
            </a:pPr>
            <a:r>
              <a:rPr lang="en-GB" altLang="en-US" dirty="0" smtClean="0"/>
              <a:t>Describe to the learners how their performance will be evaluated. Specify whether there will be a common grade for group work vs. individual grades.</a:t>
            </a:r>
            <a:endParaRPr lang="en-GB" dirty="0"/>
          </a:p>
        </p:txBody>
      </p:sp>
    </p:spTree>
    <p:custDataLst>
      <p:tags r:id="rId1"/>
    </p:custDataLst>
    <p:extLst>
      <p:ext uri="{BB962C8B-B14F-4D97-AF65-F5344CB8AC3E}">
        <p14:creationId xmlns:p14="http://schemas.microsoft.com/office/powerpoint/2010/main" val="419996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 name="ZHAW.ACCESSIBILITYADDIN.CHECKTIMEDATE" val="9/25/2015 12:07:41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4,"/>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4,"/>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96610,196611,196612,"/>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00706,200707,200708,200709,"/>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543F14D-B5FB-4D2E-AA9D-0B45F343163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2094</TotalTime>
  <Words>1171</Words>
  <Application>Microsoft Office PowerPoint</Application>
  <PresentationFormat>On-screen Show (4:3)</PresentationFormat>
  <Paragraphs>113</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Θέμα του Office</vt:lpstr>
      <vt:lpstr>English and Digital Literacies</vt:lpstr>
      <vt:lpstr>The Elements of a Webquest </vt:lpstr>
      <vt:lpstr>Introduction (1/2)</vt:lpstr>
      <vt:lpstr>Introduction (2/2)</vt:lpstr>
      <vt:lpstr>The Task</vt:lpstr>
      <vt:lpstr>Process (1/3)</vt:lpstr>
      <vt:lpstr>Process (2/3)</vt:lpstr>
      <vt:lpstr>Process (3/3)</vt:lpstr>
      <vt:lpstr>Evaluation</vt:lpstr>
      <vt:lpstr>Conclusion</vt:lpstr>
      <vt:lpstr>Credits and References</vt:lpstr>
      <vt:lpstr>Online authoring tools for Webquests</vt:lpstr>
      <vt:lpstr>QuestGarden </vt:lpstr>
      <vt:lpstr>Webquest with QuestGarden (1/3) </vt:lpstr>
      <vt:lpstr>Webquest with QuestGarden (2/3) </vt:lpstr>
      <vt:lpstr>Webquest with QuestGarden (3/3) </vt:lpstr>
      <vt:lpstr>Sample Webquests with QuestGarden </vt:lpstr>
      <vt:lpstr>Zunal Webquest Maker</vt:lpstr>
      <vt:lpstr>Example of Webquest with Zunal</vt:lpstr>
      <vt:lpstr>Financing</vt:lpstr>
      <vt:lpstr>Notes</vt:lpstr>
      <vt:lpstr>Note on History of Published Version </vt:lpstr>
      <vt:lpstr>Reference Note </vt:lpstr>
      <vt:lpstr>Licensing Note </vt:lpstr>
      <vt:lpstr>Preservation Notices</vt:lpstr>
      <vt:lpstr>Note of use of third parties work (1/2)</vt:lpstr>
      <vt:lpstr>Note of use of third parties work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Design your Own Webquest</dc:title>
  <dc:subject>English and Digital Literacies</dc:subject>
  <dc:creator> Bessie Mitsikopoulou</dc:creator>
  <cp:lastModifiedBy>Smaragda Papadopoulou</cp:lastModifiedBy>
  <cp:revision>228</cp:revision>
  <dcterms:created xsi:type="dcterms:W3CDTF">2012-09-06T09:03:05Z</dcterms:created>
  <dcterms:modified xsi:type="dcterms:W3CDTF">2015-09-25T09:08:31Z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6B420E8F-2B9E-4260-A7CD-DD0EC9BD9570</vt:lpwstr>
  </property>
  <property fmtid="{D5CDD505-2E9C-101B-9397-08002B2CF9AE}" pid="3" name="ArticulatePath">
    <vt:lpwstr>eng_prototype_template_MS-PowerPoint_2013_v2-eng</vt:lpwstr>
  </property>
</Properties>
</file>