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2.xml" ContentType="application/vnd.openxmlformats-officedocument.presentationml.notesSlide+xml"/>
  <Override PartName="/ppt/tags/tag22.xml" ContentType="application/vnd.openxmlformats-officedocument.presentationml.tags+xml"/>
  <Override PartName="/ppt/notesSlides/notesSlide3.xml" ContentType="application/vnd.openxmlformats-officedocument.presentationml.notesSlide+xml"/>
  <Override PartName="/ppt/tags/tag23.xml" ContentType="application/vnd.openxmlformats-officedocument.presentationml.tags+xml"/>
  <Override PartName="/ppt/notesSlides/notesSlide4.xml" ContentType="application/vnd.openxmlformats-officedocument.presentationml.notesSlide+xml"/>
  <Override PartName="/ppt/tags/tag24.xml" ContentType="application/vnd.openxmlformats-officedocument.presentationml.tags+xml"/>
  <Override PartName="/ppt/notesSlides/notesSlide5.xml" ContentType="application/vnd.openxmlformats-officedocument.presentationml.notesSlide+xml"/>
  <Override PartName="/ppt/tags/tag25.xml" ContentType="application/vnd.openxmlformats-officedocument.presentationml.tags+xml"/>
  <Override PartName="/ppt/notesSlides/notesSlide6.xml" ContentType="application/vnd.openxmlformats-officedocument.presentationml.notesSlide+xml"/>
  <Override PartName="/ppt/tags/tag26.xml" ContentType="application/vnd.openxmlformats-officedocument.presentationml.tags+xml"/>
  <Override PartName="/ppt/notesSlides/notesSlide7.xml" ContentType="application/vnd.openxmlformats-officedocument.presentationml.notesSlide+xml"/>
  <Override PartName="/ppt/tags/tag27.xml" ContentType="application/vnd.openxmlformats-officedocument.presentationml.tags+xml"/>
  <Override PartName="/ppt/notesSlides/notesSlide8.xml" ContentType="application/vnd.openxmlformats-officedocument.presentationml.notesSlide+xml"/>
  <Override PartName="/ppt/tags/tag28.xml" ContentType="application/vnd.openxmlformats-officedocument.presentationml.tags+xml"/>
  <Override PartName="/ppt/notesSlides/notesSlide9.xml" ContentType="application/vnd.openxmlformats-officedocument.presentationml.notesSlide+xml"/>
  <Override PartName="/ppt/tags/tag29.xml" ContentType="application/vnd.openxmlformats-officedocument.presentationml.tags+xml"/>
  <Override PartName="/ppt/notesSlides/notesSlide10.xml" ContentType="application/vnd.openxmlformats-officedocument.presentationml.notesSlide+xml"/>
  <Override PartName="/ppt/tags/tag30.xml" ContentType="application/vnd.openxmlformats-officedocument.presentationml.tags+xml"/>
  <Override PartName="/ppt/notesSlides/notesSlide11.xml" ContentType="application/vnd.openxmlformats-officedocument.presentationml.notesSlide+xml"/>
  <Override PartName="/ppt/tags/tag31.xml" ContentType="application/vnd.openxmlformats-officedocument.presentationml.tags+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3"/>
  </p:notesMasterIdLst>
  <p:sldIdLst>
    <p:sldId id="256" r:id="rId3"/>
    <p:sldId id="449" r:id="rId4"/>
    <p:sldId id="440" r:id="rId5"/>
    <p:sldId id="410" r:id="rId6"/>
    <p:sldId id="411" r:id="rId7"/>
    <p:sldId id="412" r:id="rId8"/>
    <p:sldId id="413" r:id="rId9"/>
    <p:sldId id="444" r:id="rId10"/>
    <p:sldId id="415" r:id="rId11"/>
    <p:sldId id="416" r:id="rId12"/>
    <p:sldId id="417" r:id="rId13"/>
    <p:sldId id="418" r:id="rId14"/>
    <p:sldId id="419" r:id="rId15"/>
    <p:sldId id="420" r:id="rId16"/>
    <p:sldId id="421" r:id="rId17"/>
    <p:sldId id="422" r:id="rId18"/>
    <p:sldId id="423" r:id="rId19"/>
    <p:sldId id="425" r:id="rId20"/>
    <p:sldId id="426" r:id="rId21"/>
    <p:sldId id="427" r:id="rId22"/>
    <p:sldId id="428" r:id="rId23"/>
    <p:sldId id="441" r:id="rId24"/>
    <p:sldId id="431" r:id="rId25"/>
    <p:sldId id="432" r:id="rId26"/>
    <p:sldId id="433" r:id="rId27"/>
    <p:sldId id="442" r:id="rId28"/>
    <p:sldId id="434" r:id="rId29"/>
    <p:sldId id="436" r:id="rId30"/>
    <p:sldId id="438" r:id="rId31"/>
    <p:sldId id="405" r:id="rId32"/>
    <p:sldId id="295" r:id="rId33"/>
    <p:sldId id="299" r:id="rId34"/>
    <p:sldId id="292" r:id="rId35"/>
    <p:sldId id="403" r:id="rId36"/>
    <p:sldId id="404" r:id="rId37"/>
    <p:sldId id="395" r:id="rId38"/>
    <p:sldId id="445" r:id="rId39"/>
    <p:sldId id="446" r:id="rId40"/>
    <p:sldId id="447" r:id="rId41"/>
    <p:sldId id="448" r:id="rId42"/>
  </p:sldIdLst>
  <p:sldSz cx="9144000" cy="6858000" type="screen4x3"/>
  <p:notesSz cx="6858000" cy="9144000"/>
  <p:custDataLst>
    <p:tags r:id="rId44"/>
  </p:custDataLst>
  <p:defaultTextStyle>
    <a:defPPr>
      <a:defRPr lang="el-G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bstaff" initials="l"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EF1F6"/>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Μεσαίο στυλ 1 - Έμφαση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54" autoAdjust="0"/>
    <p:restoredTop sz="99304" autoAdjust="0"/>
  </p:normalViewPr>
  <p:slideViewPr>
    <p:cSldViewPr>
      <p:cViewPr varScale="1">
        <p:scale>
          <a:sx n="79" d="100"/>
          <a:sy n="79" d="100"/>
        </p:scale>
        <p:origin x="-102" y="-77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55" d="100"/>
          <a:sy n="55" d="100"/>
        </p:scale>
        <p:origin x="2796"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5C7D3C1E-0845-4ABF-954B-F70E375DE123}" type="datetimeFigureOut">
              <a:rPr lang="el-GR"/>
              <a:pPr>
                <a:defRPr/>
              </a:pPr>
              <a:t>28/9/2015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8CE03170-25D6-4778-83FB-92F1A65A5547}" type="slidenum">
              <a:rPr lang="el-GR" altLang="en-US"/>
              <a:pPr>
                <a:defRPr/>
              </a:pPr>
              <a:t>‹#›</a:t>
            </a:fld>
            <a:endParaRPr lang="el-GR" altLang="en-US"/>
          </a:p>
        </p:txBody>
      </p:sp>
    </p:spTree>
    <p:extLst>
      <p:ext uri="{BB962C8B-B14F-4D97-AF65-F5344CB8AC3E}">
        <p14:creationId xmlns:p14="http://schemas.microsoft.com/office/powerpoint/2010/main" val="283604085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endParaRPr lang="en-US" altLang="en-US"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54C40DD-53F5-4BDD-B1E5-3B07234C4671}" type="slidenum">
              <a:rPr lang="el-GR" altLang="en-US" smtClean="0">
                <a:latin typeface="Calibri" panose="020F0502020204030204" pitchFamily="34" charset="0"/>
              </a:rPr>
              <a:pPr/>
              <a:t>1</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450735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A89272-13D0-440B-B679-313BBBB43303}" type="slidenum">
              <a:rPr lang="el-GR" altLang="en-US" smtClean="0">
                <a:latin typeface="Calibri" panose="020F0502020204030204" pitchFamily="34" charset="0"/>
              </a:rPr>
              <a:pPr/>
              <a:t>38</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38388171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A89272-13D0-440B-B679-313BBBB43303}" type="slidenum">
              <a:rPr lang="el-GR" altLang="en-US" smtClean="0">
                <a:latin typeface="Calibri" panose="020F0502020204030204" pitchFamily="34" charset="0"/>
              </a:rPr>
              <a:pPr/>
              <a:t>39</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8660488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A89272-13D0-440B-B679-313BBBB43303}" type="slidenum">
              <a:rPr lang="el-GR" altLang="en-US" smtClean="0">
                <a:latin typeface="Calibri" panose="020F0502020204030204" pitchFamily="34" charset="0"/>
              </a:rPr>
              <a:pPr/>
              <a:t>40</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42558098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30</a:t>
            </a:fld>
            <a:endParaRPr lang="el-GR" altLang="el-GR"/>
          </a:p>
        </p:txBody>
      </p:sp>
    </p:spTree>
    <p:extLst>
      <p:ext uri="{BB962C8B-B14F-4D97-AF65-F5344CB8AC3E}">
        <p14:creationId xmlns:p14="http://schemas.microsoft.com/office/powerpoint/2010/main" val="2438546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0B0B027-1002-4DBF-BBE1-041965AC7A60}" type="slidenum">
              <a:rPr lang="el-GR" altLang="en-US" smtClean="0">
                <a:latin typeface="Calibri" panose="020F0502020204030204" pitchFamily="34" charset="0"/>
              </a:rPr>
              <a:pPr/>
              <a:t>31</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14025844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48BC42A-62C5-42F8-BECE-62E934B8A2FA}" type="slidenum">
              <a:rPr lang="el-GR" altLang="en-US" smtClean="0">
                <a:latin typeface="Calibri" panose="020F0502020204030204" pitchFamily="34" charset="0"/>
              </a:rPr>
              <a:pPr/>
              <a:t>32</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23093024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3C2B2CE-B648-4AE9-A373-31D9942A6EC5}" type="slidenum">
              <a:rPr lang="el-GR" altLang="en-US" smtClean="0">
                <a:latin typeface="Calibri" panose="020F0502020204030204" pitchFamily="34" charset="0"/>
              </a:rPr>
              <a:pPr/>
              <a:t>33</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1112464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34</a:t>
            </a:fld>
            <a:endParaRPr lang="el-GR" altLang="el-GR"/>
          </a:p>
        </p:txBody>
      </p:sp>
    </p:spTree>
    <p:extLst>
      <p:ext uri="{BB962C8B-B14F-4D97-AF65-F5344CB8AC3E}">
        <p14:creationId xmlns:p14="http://schemas.microsoft.com/office/powerpoint/2010/main" val="21596979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35</a:t>
            </a:fld>
            <a:endParaRPr lang="el-GR" altLang="el-GR"/>
          </a:p>
        </p:txBody>
      </p:sp>
    </p:spTree>
    <p:extLst>
      <p:ext uri="{BB962C8B-B14F-4D97-AF65-F5344CB8AC3E}">
        <p14:creationId xmlns:p14="http://schemas.microsoft.com/office/powerpoint/2010/main" val="40684020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A89272-13D0-440B-B679-313BBBB43303}" type="slidenum">
              <a:rPr lang="el-GR" altLang="en-US" smtClean="0">
                <a:latin typeface="Calibri" panose="020F0502020204030204" pitchFamily="34" charset="0"/>
              </a:rPr>
              <a:pPr/>
              <a:t>36</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24718429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A89272-13D0-440B-B679-313BBBB43303}" type="slidenum">
              <a:rPr lang="el-GR" altLang="en-US" smtClean="0">
                <a:latin typeface="Calibri" panose="020F0502020204030204" pitchFamily="34" charset="0"/>
              </a:rPr>
              <a:pPr/>
              <a:t>37</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15052183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237170835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A9937C5E-44C6-4AED-9B32-E3290D0E33E7}"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Informative Materials for the Digital Enrichment of Greek EFL Textbooks</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729450207"/>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394910241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B8F9EAF8-E772-48DD-89D6-6E6BC9549410}"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5"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rPr>
              <a:t>Informative Materials for the Digital Enrichment of Greek EFL Textbooks</a:t>
            </a:r>
          </a:p>
        </p:txBody>
      </p:sp>
      <p:pic>
        <p:nvPicPr>
          <p:cNvPr id="6" name="Picture 5"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Tree>
    <p:extLst>
      <p:ext uri="{BB962C8B-B14F-4D97-AF65-F5344CB8AC3E}">
        <p14:creationId xmlns:p14="http://schemas.microsoft.com/office/powerpoint/2010/main" val="203298428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326717542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5EBDF6BF-90B0-4579-A8E8-DD9DB15263D5}"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6"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rPr>
              <a:t>Informative Materials for the Digital Enrichment of Greek EFL Textbooks</a:t>
            </a:r>
          </a:p>
        </p:txBody>
      </p:sp>
      <p:pic>
        <p:nvPicPr>
          <p:cNvPr id="7" name="Picture 6"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16435014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5D137C48-08CC-4E1A-8FA1-4A79D8CE0173}"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8"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smtClean="0">
                <a:ln>
                  <a:noFill/>
                </a:ln>
                <a:solidFill>
                  <a:srgbClr val="5075BC"/>
                </a:solidFill>
                <a:effectLst/>
                <a:uLnTx/>
                <a:uFillTx/>
                <a:latin typeface="Calibri"/>
                <a:ea typeface="+mn-ea"/>
                <a:cs typeface="Arial" panose="020B0604020202020204" pitchFamily="34" charset="0"/>
              </a:rPr>
              <a:t>Informative Materials for the Digital Enrichment of Greek EFL Textbooks</a:t>
            </a:r>
          </a:p>
        </p:txBody>
      </p:sp>
      <p:pic>
        <p:nvPicPr>
          <p:cNvPr id="9" name="Picture 8"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07312603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4F9DC2BF-8478-44B9-8B34-556DB3AF3A01}"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4"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smtClean="0">
                <a:ln>
                  <a:noFill/>
                </a:ln>
                <a:solidFill>
                  <a:srgbClr val="5075BC"/>
                </a:solidFill>
                <a:effectLst/>
                <a:uLnTx/>
                <a:uFillTx/>
                <a:latin typeface="Calibri"/>
                <a:ea typeface="+mn-ea"/>
                <a:cs typeface="Arial" panose="020B0604020202020204" pitchFamily="34" charset="0"/>
              </a:rPr>
              <a:t>Informative Materials for the Digital Enrichment of Greek EFL Textbooks</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Tree>
    <p:extLst>
      <p:ext uri="{BB962C8B-B14F-4D97-AF65-F5344CB8AC3E}">
        <p14:creationId xmlns:p14="http://schemas.microsoft.com/office/powerpoint/2010/main" val="192590136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1290027"/>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FC5336A2-424C-4D34-A257-5FD5194606E7}"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7"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smtClean="0">
                <a:ln>
                  <a:noFill/>
                </a:ln>
                <a:solidFill>
                  <a:srgbClr val="5075BC"/>
                </a:solidFill>
                <a:effectLst/>
                <a:uLnTx/>
                <a:uFillTx/>
                <a:latin typeface="Calibri"/>
                <a:ea typeface="+mn-ea"/>
                <a:cs typeface="Arial" panose="020B0604020202020204" pitchFamily="34" charset="0"/>
              </a:rPr>
              <a:t>Informative Materials for the Digital Enrichment of Greek EFL Textbooks</a:t>
            </a:r>
          </a:p>
        </p:txBody>
      </p:sp>
      <p:pic>
        <p:nvPicPr>
          <p:cNvPr id="8" name="Picture 7"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227609130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5F9EF59D-6953-49E0-AFE1-ABE088D7B1D6}"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6"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smtClean="0">
                <a:ln>
                  <a:noFill/>
                </a:ln>
                <a:solidFill>
                  <a:srgbClr val="5075BC"/>
                </a:solidFill>
                <a:effectLst/>
                <a:uLnTx/>
                <a:uFillTx/>
                <a:latin typeface="Calibri"/>
                <a:ea typeface="+mn-ea"/>
                <a:cs typeface="Arial" panose="020B0604020202020204" pitchFamily="34" charset="0"/>
              </a:rPr>
              <a:t>Informative Materials for the Digital Enrichment of Greek EFL Textbooks</a:t>
            </a:r>
          </a:p>
        </p:txBody>
      </p:sp>
      <p:pic>
        <p:nvPicPr>
          <p:cNvPr id="7" name="Picture 6"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415307503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n-US"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n-US" smtClean="0"/>
              <a:t>Στυλ υποδείγματος κειμένου</a:t>
            </a:r>
          </a:p>
          <a:p>
            <a:pPr lvl="1"/>
            <a:r>
              <a:rPr lang="el-GR" altLang="en-US" smtClean="0"/>
              <a:t>Δεύτερου επιπέδου</a:t>
            </a:r>
          </a:p>
          <a:p>
            <a:pPr lvl="2"/>
            <a:r>
              <a:rPr lang="el-GR" altLang="en-US" smtClean="0"/>
              <a:t>Τρίτου επιπέδου</a:t>
            </a:r>
          </a:p>
          <a:p>
            <a:pPr lvl="3"/>
            <a:r>
              <a:rPr lang="el-GR" altLang="en-US" smtClean="0"/>
              <a:t>Τέταρτου επιπέδου</a:t>
            </a:r>
          </a:p>
          <a:p>
            <a:pPr lvl="4"/>
            <a:r>
              <a:rPr lang="el-GR" altLang="en-US" smtClean="0"/>
              <a:t>Πέμπτου επιπέδου</a:t>
            </a:r>
          </a:p>
        </p:txBody>
      </p:sp>
    </p:spTree>
  </p:cSld>
  <p:clrMap bg1="lt1" tx1="dk1" bg2="lt2" tx2="dk2" accent1="accent1" accent2="accent2" accent3="accent3" accent4="accent4" accent5="accent5" accent6="accent6" hlink="hlink" folHlink="folHlink"/>
  <p:sldLayoutIdLst>
    <p:sldLayoutId id="2147483777" r:id="rId1"/>
    <p:sldLayoutId id="2147483781" r:id="rId2"/>
    <p:sldLayoutId id="2147483778" r:id="rId3"/>
    <p:sldLayoutId id="2147483782" r:id="rId4"/>
    <p:sldLayoutId id="2147483783" r:id="rId5"/>
    <p:sldLayoutId id="2147483784" r:id="rId6"/>
    <p:sldLayoutId id="2147483779" r:id="rId7"/>
    <p:sldLayoutId id="2147483785" r:id="rId8"/>
    <p:sldLayoutId id="2147483786" r:id="rId9"/>
    <p:sldLayoutId id="2147483787" r:id="rId10"/>
    <p:sldLayoutId id="2147483780" r:id="rId11"/>
  </p:sldLayoutIdLst>
  <p:transition/>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accent1"/>
          </a:solidFill>
          <a:latin typeface="+mj-lt"/>
          <a:ea typeface="+mj-ea"/>
          <a:cs typeface="+mj-cs"/>
        </a:defRPr>
      </a:lvl1pPr>
      <a:lvl2pPr algn="ctr" rtl="0" eaLnBrk="0" fontAlgn="base" hangingPunct="0">
        <a:spcBef>
          <a:spcPct val="0"/>
        </a:spcBef>
        <a:spcAft>
          <a:spcPct val="0"/>
        </a:spcAft>
        <a:defRPr sz="4400">
          <a:solidFill>
            <a:schemeClr val="accent1"/>
          </a:solidFill>
          <a:latin typeface="Calibri" panose="020F0502020204030204" pitchFamily="34" charset="0"/>
        </a:defRPr>
      </a:lvl2pPr>
      <a:lvl3pPr algn="ctr" rtl="0" eaLnBrk="0" fontAlgn="base" hangingPunct="0">
        <a:spcBef>
          <a:spcPct val="0"/>
        </a:spcBef>
        <a:spcAft>
          <a:spcPct val="0"/>
        </a:spcAft>
        <a:defRPr sz="4400">
          <a:solidFill>
            <a:schemeClr val="accent1"/>
          </a:solidFill>
          <a:latin typeface="Calibri" panose="020F0502020204030204" pitchFamily="34" charset="0"/>
        </a:defRPr>
      </a:lvl3pPr>
      <a:lvl4pPr algn="ctr" rtl="0" eaLnBrk="0" fontAlgn="base" hangingPunct="0">
        <a:spcBef>
          <a:spcPct val="0"/>
        </a:spcBef>
        <a:spcAft>
          <a:spcPct val="0"/>
        </a:spcAft>
        <a:defRPr sz="4400">
          <a:solidFill>
            <a:schemeClr val="accent1"/>
          </a:solidFill>
          <a:latin typeface="Calibri" panose="020F0502020204030204" pitchFamily="34" charset="0"/>
        </a:defRPr>
      </a:lvl4pPr>
      <a:lvl5pPr algn="ctr" rtl="0" eaLnBrk="0" fontAlgn="base" hangingPunct="0">
        <a:spcBef>
          <a:spcPct val="0"/>
        </a:spcBef>
        <a:spcAft>
          <a:spcPct val="0"/>
        </a:spcAft>
        <a:defRPr sz="4400">
          <a:solidFill>
            <a:schemeClr val="accent1"/>
          </a:solidFill>
          <a:latin typeface="Calibri" panose="020F0502020204030204" pitchFamily="34" charset="0"/>
        </a:defRPr>
      </a:lvl5pPr>
      <a:lvl6pPr marL="457200" algn="ctr" rtl="0" fontAlgn="base">
        <a:spcBef>
          <a:spcPct val="0"/>
        </a:spcBef>
        <a:spcAft>
          <a:spcPct val="0"/>
        </a:spcAft>
        <a:defRPr sz="4400">
          <a:solidFill>
            <a:schemeClr val="accent1"/>
          </a:solidFill>
          <a:latin typeface="Calibri" panose="020F0502020204030204" pitchFamily="34" charset="0"/>
        </a:defRPr>
      </a:lvl6pPr>
      <a:lvl7pPr marL="914400" algn="ctr" rtl="0" fontAlgn="base">
        <a:spcBef>
          <a:spcPct val="0"/>
        </a:spcBef>
        <a:spcAft>
          <a:spcPct val="0"/>
        </a:spcAft>
        <a:defRPr sz="4400">
          <a:solidFill>
            <a:schemeClr val="accent1"/>
          </a:solidFill>
          <a:latin typeface="Calibri" panose="020F0502020204030204" pitchFamily="34" charset="0"/>
        </a:defRPr>
      </a:lvl7pPr>
      <a:lvl8pPr marL="1371600" algn="ctr" rtl="0" fontAlgn="base">
        <a:spcBef>
          <a:spcPct val="0"/>
        </a:spcBef>
        <a:spcAft>
          <a:spcPct val="0"/>
        </a:spcAft>
        <a:defRPr sz="4400">
          <a:solidFill>
            <a:schemeClr val="accent1"/>
          </a:solidFill>
          <a:latin typeface="Calibri" panose="020F0502020204030204" pitchFamily="34" charset="0"/>
        </a:defRPr>
      </a:lvl8pPr>
      <a:lvl9pPr marL="1828800" algn="ctr" rtl="0" fontAlgn="base">
        <a:spcBef>
          <a:spcPct val="0"/>
        </a:spcBef>
        <a:spcAft>
          <a:spcPct val="0"/>
        </a:spcAft>
        <a:defRPr sz="4400">
          <a:solidFill>
            <a:schemeClr val="accent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9.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9.xml"/><Relationship Id="rId1" Type="http://schemas.openxmlformats.org/officeDocument/2006/relationships/tags" Target="../tags/tag10.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9.xml"/><Relationship Id="rId1" Type="http://schemas.openxmlformats.org/officeDocument/2006/relationships/tags" Target="../tags/tag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8.xml"/><Relationship Id="rId1" Type="http://schemas.openxmlformats.org/officeDocument/2006/relationships/tags" Target="../tags/tag16.xml"/><Relationship Id="rId4" Type="http://schemas.openxmlformats.org/officeDocument/2006/relationships/hyperlink" Target="http://photodentro.edu.gr/v/item/ds/8521/3413"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photodentro.edu.gr/lor/r/8521/3410" TargetMode="External"/><Relationship Id="rId2" Type="http://schemas.openxmlformats.org/officeDocument/2006/relationships/slideLayout" Target="../slideLayouts/slideLayout8.xml"/><Relationship Id="rId1" Type="http://schemas.openxmlformats.org/officeDocument/2006/relationships/tags" Target="../tags/tag17.xml"/><Relationship Id="rId4" Type="http://schemas.openxmlformats.org/officeDocument/2006/relationships/image" Target="../media/image18.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8.xml"/><Relationship Id="rId1" Type="http://schemas.openxmlformats.org/officeDocument/2006/relationships/tags" Target="../tags/tag18.xml"/><Relationship Id="rId4" Type="http://schemas.openxmlformats.org/officeDocument/2006/relationships/hyperlink" Target="http://photodentro.edu.gr/lor/r/8521/6365"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8.xml"/><Relationship Id="rId1" Type="http://schemas.openxmlformats.org/officeDocument/2006/relationships/tags" Target="../tags/tag19.xml"/><Relationship Id="rId4" Type="http://schemas.openxmlformats.org/officeDocument/2006/relationships/hyperlink" Target="http://photodentro.edu.gr/lor/r/8521/6372"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photodentro.edu.gr/lor/r/8521/6366" TargetMode="External"/><Relationship Id="rId2" Type="http://schemas.openxmlformats.org/officeDocument/2006/relationships/slideLayout" Target="../slideLayouts/slideLayout8.xml"/><Relationship Id="rId1" Type="http://schemas.openxmlformats.org/officeDocument/2006/relationships/tags" Target="../tags/tag20.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image" Target="../media/image22.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2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24.xml"/><Relationship Id="rId4" Type="http://schemas.openxmlformats.org/officeDocument/2006/relationships/hyperlink" Target="http://opencourses.uoa.gr/courses/ENL10/" TargetMode="Externa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25.xml"/><Relationship Id="rId5" Type="http://schemas.openxmlformats.org/officeDocument/2006/relationships/image" Target="../media/image23.png"/><Relationship Id="rId4" Type="http://schemas.openxmlformats.org/officeDocument/2006/relationships/hyperlink" Target="%5b1%5d%20http:/creativecommons.org/licenses/by-nc-sa/4.0/" TargetMode="Externa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27.xml"/><Relationship Id="rId6" Type="http://schemas.openxmlformats.org/officeDocument/2006/relationships/hyperlink" Target="https://creativecommons.org/licenses/by-nc-sa/3.0/gr/" TargetMode="External"/><Relationship Id="rId5" Type="http://schemas.openxmlformats.org/officeDocument/2006/relationships/hyperlink" Target="http://ebooks.edu.gr/new/books-pdf.php?course=DSDIM-B100" TargetMode="External"/><Relationship Id="rId4" Type="http://schemas.openxmlformats.org/officeDocument/2006/relationships/hyperlink" Target="http://ebooks.edu.gr/modules/ebook/show.php/DSGYM-B114/318/2135,7743/" TargetMode="External"/></Relationships>
</file>

<file path=ppt/slides/_rels/slide37.xml.rels><?xml version="1.0" encoding="UTF-8" standalone="yes"?>
<Relationships xmlns="http://schemas.openxmlformats.org/package/2006/relationships"><Relationship Id="rId8" Type="http://schemas.openxmlformats.org/officeDocument/2006/relationships/hyperlink" Target="http://ebooks.edu.gr/modules/ebook/show.php/DSDIM-B100/497/3240,13160/" TargetMode="External"/><Relationship Id="rId3" Type="http://schemas.openxmlformats.org/officeDocument/2006/relationships/notesSlide" Target="../notesSlides/notesSlide9.xml"/><Relationship Id="rId7" Type="http://schemas.openxmlformats.org/officeDocument/2006/relationships/hyperlink" Target="http://photodentro.edu.gr/v/item/ds/8521/2529" TargetMode="External"/><Relationship Id="rId2" Type="http://schemas.openxmlformats.org/officeDocument/2006/relationships/slideLayout" Target="../slideLayouts/slideLayout2.xml"/><Relationship Id="rId1" Type="http://schemas.openxmlformats.org/officeDocument/2006/relationships/tags" Target="../tags/tag28.xml"/><Relationship Id="rId6" Type="http://schemas.openxmlformats.org/officeDocument/2006/relationships/hyperlink" Target="http://ebooks.edu.gr/modules/ebook/show.php/DSDIM-B100/497/3240,13162/" TargetMode="External"/><Relationship Id="rId5" Type="http://schemas.openxmlformats.org/officeDocument/2006/relationships/hyperlink" Target="https://creativecommons.org/licenses/by-nc-sa/3.0/gr/" TargetMode="External"/><Relationship Id="rId4" Type="http://schemas.openxmlformats.org/officeDocument/2006/relationships/hyperlink" Target="http://photodentro.edu.gr/lor/r/8521/2553" TargetMode="Externa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hyperlink" Target="https://creativecommons.org/licenses/by-nc-sa/3.0/gr/" TargetMode="External"/><Relationship Id="rId2" Type="http://schemas.openxmlformats.org/officeDocument/2006/relationships/slideLayout" Target="../slideLayouts/slideLayout2.xml"/><Relationship Id="rId1" Type="http://schemas.openxmlformats.org/officeDocument/2006/relationships/tags" Target="../tags/tag29.xml"/><Relationship Id="rId6" Type="http://schemas.openxmlformats.org/officeDocument/2006/relationships/hyperlink" Target="http://ebooks.edu.gr/courses/DSDIM-B100/document/4be2c0de83jw/51bec7c3zr0u/51beca28zafz.pdf" TargetMode="External"/><Relationship Id="rId5" Type="http://schemas.openxmlformats.org/officeDocument/2006/relationships/hyperlink" Target="http://ebooks.edu.gr/new/books-pdf.php?course=DSDIM-B100" TargetMode="External"/><Relationship Id="rId4" Type="http://schemas.openxmlformats.org/officeDocument/2006/relationships/hyperlink" Target="http://digitalschool.minedu.gov.gr/modules/glossary/glossary.php?course=DSDIM-B100&amp;cat=848" TargetMode="External"/></Relationships>
</file>

<file path=ppt/slides/_rels/slide39.xml.rels><?xml version="1.0" encoding="UTF-8" standalone="yes"?>
<Relationships xmlns="http://schemas.openxmlformats.org/package/2006/relationships"><Relationship Id="rId8" Type="http://schemas.openxmlformats.org/officeDocument/2006/relationships/hyperlink" Target="http://photodentro.edu.gr/v/item/ds/8521/6372" TargetMode="External"/><Relationship Id="rId3" Type="http://schemas.openxmlformats.org/officeDocument/2006/relationships/notesSlide" Target="../notesSlides/notesSlide11.xml"/><Relationship Id="rId7" Type="http://schemas.openxmlformats.org/officeDocument/2006/relationships/hyperlink" Target="http://photodentro.edu.gr/v/item/ds/8521/6365" TargetMode="External"/><Relationship Id="rId2" Type="http://schemas.openxmlformats.org/officeDocument/2006/relationships/slideLayout" Target="../slideLayouts/slideLayout2.xml"/><Relationship Id="rId1" Type="http://schemas.openxmlformats.org/officeDocument/2006/relationships/tags" Target="../tags/tag30.xml"/><Relationship Id="rId6" Type="http://schemas.openxmlformats.org/officeDocument/2006/relationships/hyperlink" Target="http://photodentro.edu.gr/lor/r/8521/3410" TargetMode="External"/><Relationship Id="rId5" Type="http://schemas.openxmlformats.org/officeDocument/2006/relationships/hyperlink" Target="https://creativecommons.org/licenses/by-nc-sa/3.0/gr/" TargetMode="External"/><Relationship Id="rId4" Type="http://schemas.openxmlformats.org/officeDocument/2006/relationships/hyperlink" Target="http://photodentro.edu.gr/v/item/ds/8521/3413" TargetMode="Externa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31.xml"/><Relationship Id="rId4" Type="http://schemas.openxmlformats.org/officeDocument/2006/relationships/hyperlink" Target="http://photodentro.edu.gr/lor/r/8521/6366"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9.xml"/><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4.xml"/><Relationship Id="rId1" Type="http://schemas.openxmlformats.org/officeDocument/2006/relationships/tags" Target="../tags/tag6.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8.xml"/><Relationship Id="rId1" Type="http://schemas.openxmlformats.org/officeDocument/2006/relationships/tags" Target="../tags/tag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5.xml"/><Relationship Id="rId1" Type="http://schemas.openxmlformats.org/officeDocument/2006/relationships/tags" Target="../tags/tag8.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title="University of Athens Logo"/>
          <p:cNvPicPr>
            <a:picLocks noChangeAspect="1"/>
          </p:cNvPicPr>
          <p:nvPr/>
        </p:nvPicPr>
        <p:blipFill>
          <a:blip r:embed="rId4"/>
          <a:stretch>
            <a:fillRect/>
          </a:stretch>
        </p:blipFill>
        <p:spPr>
          <a:xfrm>
            <a:off x="179388" y="260350"/>
            <a:ext cx="3938587" cy="1112838"/>
          </a:xfrm>
          <a:prstGeom prst="rect">
            <a:avLst/>
          </a:prstGeom>
        </p:spPr>
      </p:pic>
      <p:sp>
        <p:nvSpPr>
          <p:cNvPr id="10242" name="Τίτλος 1"/>
          <p:cNvSpPr>
            <a:spLocks noGrp="1"/>
          </p:cNvSpPr>
          <p:nvPr>
            <p:ph type="ctrTitle"/>
          </p:nvPr>
        </p:nvSpPr>
        <p:spPr>
          <a:xfrm>
            <a:off x="685800" y="2006600"/>
            <a:ext cx="7772400" cy="1470025"/>
          </a:xfrm>
        </p:spPr>
        <p:txBody>
          <a:bodyPr/>
          <a:lstStyle/>
          <a:p>
            <a:pPr eaLnBrk="1" hangingPunct="1"/>
            <a:r>
              <a:rPr lang="en-GB" altLang="en-US" dirty="0" smtClean="0">
                <a:solidFill>
                  <a:srgbClr val="5075BC"/>
                </a:solidFill>
              </a:rPr>
              <a:t>English and Digital Literacies</a:t>
            </a:r>
            <a:endParaRPr lang="el-GR" altLang="en-US" dirty="0" smtClean="0">
              <a:solidFill>
                <a:srgbClr val="5075BC"/>
              </a:solidFill>
            </a:endParaRPr>
          </a:p>
        </p:txBody>
      </p:sp>
      <p:sp>
        <p:nvSpPr>
          <p:cNvPr id="3" name="Υπότιτλος 2"/>
          <p:cNvSpPr>
            <a:spLocks noGrp="1"/>
          </p:cNvSpPr>
          <p:nvPr>
            <p:ph type="subTitle" idx="1"/>
          </p:nvPr>
        </p:nvSpPr>
        <p:spPr>
          <a:xfrm>
            <a:off x="684213" y="3384550"/>
            <a:ext cx="7775575" cy="1752600"/>
          </a:xfrm>
        </p:spPr>
        <p:txBody>
          <a:bodyPr rtlCol="0">
            <a:noAutofit/>
          </a:bodyPr>
          <a:lstStyle/>
          <a:p>
            <a:pPr eaLnBrk="1" fontAlgn="auto" hangingPunct="1">
              <a:spcAft>
                <a:spcPts val="0"/>
              </a:spcAft>
              <a:defRPr/>
            </a:pPr>
            <a:r>
              <a:rPr lang="en-GB" sz="2800" dirty="0" smtClean="0">
                <a:solidFill>
                  <a:srgbClr val="5075BC"/>
                </a:solidFill>
                <a:latin typeface="+mj-lt"/>
                <a:ea typeface="+mj-ea"/>
                <a:cs typeface="+mj-cs"/>
              </a:rPr>
              <a:t>Unit 7.2: </a:t>
            </a:r>
            <a:r>
              <a:rPr lang="en-GB" sz="2800" dirty="0" smtClean="0"/>
              <a:t>Informative Materials for the Digital Enrichment of Greek EFL Textbooks</a:t>
            </a:r>
          </a:p>
          <a:p>
            <a:pPr eaLnBrk="1" fontAlgn="auto" hangingPunct="1">
              <a:spcAft>
                <a:spcPts val="0"/>
              </a:spcAft>
              <a:defRPr/>
            </a:pPr>
            <a:endParaRPr lang="en-GB" sz="2000" dirty="0" smtClean="0"/>
          </a:p>
          <a:p>
            <a:pPr eaLnBrk="1" fontAlgn="auto" hangingPunct="1">
              <a:spcAft>
                <a:spcPts val="0"/>
              </a:spcAft>
              <a:defRPr/>
            </a:pPr>
            <a:r>
              <a:rPr lang="en-GB" sz="2800" dirty="0" smtClean="0"/>
              <a:t>Bessie </a:t>
            </a:r>
            <a:r>
              <a:rPr lang="en-GB" sz="2800" dirty="0" err="1" smtClean="0"/>
              <a:t>Mitsikopoulou</a:t>
            </a:r>
            <a:endParaRPr lang="en-GB" sz="2800" dirty="0" smtClean="0"/>
          </a:p>
          <a:p>
            <a:pPr eaLnBrk="1" fontAlgn="auto" hangingPunct="1">
              <a:spcAft>
                <a:spcPts val="0"/>
              </a:spcAft>
              <a:defRPr/>
            </a:pPr>
            <a:r>
              <a:rPr lang="en-GB" sz="2800" dirty="0" smtClean="0"/>
              <a:t>School of Philosophy</a:t>
            </a:r>
          </a:p>
          <a:p>
            <a:pPr eaLnBrk="1" fontAlgn="auto" hangingPunct="1">
              <a:spcAft>
                <a:spcPts val="0"/>
              </a:spcAft>
              <a:defRPr/>
            </a:pPr>
            <a:r>
              <a:rPr lang="en-GB" sz="2800" dirty="0" smtClean="0"/>
              <a:t>Faculty of English Language and Literature</a:t>
            </a:r>
          </a:p>
        </p:txBody>
      </p:sp>
    </p:spTree>
    <p:custDataLst>
      <p:tags r:id="rId1"/>
    </p:custData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Additional recordings </a:t>
            </a:r>
            <a:r>
              <a:rPr lang="en-GB" dirty="0" smtClean="0"/>
              <a:t>for book </a:t>
            </a:r>
            <a:r>
              <a:rPr lang="en-GB" dirty="0"/>
              <a:t>texts </a:t>
            </a:r>
          </a:p>
        </p:txBody>
      </p:sp>
      <p:sp>
        <p:nvSpPr>
          <p:cNvPr id="7" name="Θέση περιεχομένου 6"/>
          <p:cNvSpPr>
            <a:spLocks noGrp="1"/>
          </p:cNvSpPr>
          <p:nvPr>
            <p:ph idx="1"/>
          </p:nvPr>
        </p:nvSpPr>
        <p:spPr/>
        <p:txBody>
          <a:bodyPr/>
          <a:lstStyle/>
          <a:p>
            <a:pPr marL="0" indent="0">
              <a:buNone/>
            </a:pPr>
            <a:r>
              <a:rPr lang="en-GB" altLang="el-GR" dirty="0" smtClean="0"/>
              <a:t>Additional recordings by professional speakers of interesting texts that could be used for:</a:t>
            </a:r>
          </a:p>
          <a:p>
            <a:r>
              <a:rPr lang="en-GB" altLang="el-GR" dirty="0" smtClean="0"/>
              <a:t>listening  apps,</a:t>
            </a:r>
          </a:p>
          <a:p>
            <a:r>
              <a:rPr lang="en-GB" altLang="el-GR" dirty="0" smtClean="0"/>
              <a:t>digital stories, </a:t>
            </a:r>
          </a:p>
          <a:p>
            <a:r>
              <a:rPr lang="en-GB" altLang="el-GR" dirty="0" smtClean="0"/>
              <a:t>Mystery and Lost series applications (Sherlock Holmes series).</a:t>
            </a:r>
            <a:endParaRPr lang="en-GB" dirty="0"/>
          </a:p>
        </p:txBody>
      </p:sp>
    </p:spTree>
    <p:extLst>
      <p:ext uri="{BB962C8B-B14F-4D97-AF65-F5344CB8AC3E}">
        <p14:creationId xmlns:p14="http://schemas.microsoft.com/office/powerpoint/2010/main" val="157432504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2. Glossary/E-companion</a:t>
            </a:r>
            <a:endParaRPr lang="en-GB" dirty="0"/>
          </a:p>
        </p:txBody>
      </p:sp>
      <p:sp>
        <p:nvSpPr>
          <p:cNvPr id="4" name="Θέση κειμένου 3"/>
          <p:cNvSpPr>
            <a:spLocks noGrp="1"/>
          </p:cNvSpPr>
          <p:nvPr>
            <p:ph type="body" idx="1"/>
          </p:nvPr>
        </p:nvSpPr>
        <p:spPr/>
        <p:txBody>
          <a:bodyPr/>
          <a:lstStyle/>
          <a:p>
            <a:endParaRPr lang="en-GB"/>
          </a:p>
        </p:txBody>
      </p:sp>
    </p:spTree>
    <p:extLst>
      <p:ext uri="{BB962C8B-B14F-4D97-AF65-F5344CB8AC3E}">
        <p14:creationId xmlns:p14="http://schemas.microsoft.com/office/powerpoint/2010/main" val="1022998848"/>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GB" dirty="0"/>
              <a:t>Glossary/E-companion</a:t>
            </a:r>
          </a:p>
        </p:txBody>
      </p:sp>
      <p:sp>
        <p:nvSpPr>
          <p:cNvPr id="5" name="Θέση περιεχομένου 4"/>
          <p:cNvSpPr>
            <a:spLocks noGrp="1"/>
          </p:cNvSpPr>
          <p:nvPr>
            <p:ph sz="half" idx="1"/>
          </p:nvPr>
        </p:nvSpPr>
        <p:spPr/>
        <p:txBody>
          <a:bodyPr/>
          <a:lstStyle/>
          <a:p>
            <a:pPr marL="457200" indent="-457200">
              <a:buFont typeface="Arial"/>
              <a:buChar char="•"/>
              <a:defRPr/>
            </a:pPr>
            <a:r>
              <a:rPr lang="en-GB" dirty="0" smtClean="0"/>
              <a:t>Development of 5 glossaries, one for each book.</a:t>
            </a:r>
          </a:p>
          <a:p>
            <a:pPr marL="457200" indent="-457200">
              <a:buFont typeface="Arial"/>
              <a:buChar char="•"/>
              <a:defRPr/>
            </a:pPr>
            <a:r>
              <a:rPr lang="en-GB" dirty="0" smtClean="0"/>
              <a:t>A request by teachers of English (also came up in textbook analysis). </a:t>
            </a:r>
          </a:p>
          <a:p>
            <a:pPr marL="457200" indent="-457200">
              <a:buFont typeface="Arial"/>
              <a:buChar char="•"/>
              <a:defRPr/>
            </a:pPr>
            <a:r>
              <a:rPr lang="en-GB" dirty="0" smtClean="0"/>
              <a:t>It can be viewed in different ways.</a:t>
            </a:r>
            <a:endParaRPr lang="en-GB" dirty="0"/>
          </a:p>
        </p:txBody>
      </p:sp>
      <p:graphicFrame>
        <p:nvGraphicFramePr>
          <p:cNvPr id="7" name="Θέση περιεχομένου 6" descr="Glossary terms per book."/>
          <p:cNvGraphicFramePr>
            <a:graphicFrameLocks noGrp="1"/>
          </p:cNvGraphicFramePr>
          <p:nvPr>
            <p:ph sz="half" idx="2"/>
            <p:custDataLst>
              <p:tags r:id="rId1"/>
            </p:custDataLst>
            <p:extLst>
              <p:ext uri="{D42A27DB-BD31-4B8C-83A1-F6EECF244321}">
                <p14:modId xmlns:p14="http://schemas.microsoft.com/office/powerpoint/2010/main" val="44759298"/>
              </p:ext>
            </p:extLst>
          </p:nvPr>
        </p:nvGraphicFramePr>
        <p:xfrm>
          <a:off x="4932040" y="1600200"/>
          <a:ext cx="3754760" cy="4206240"/>
        </p:xfrm>
        <a:graphic>
          <a:graphicData uri="http://schemas.openxmlformats.org/drawingml/2006/table">
            <a:tbl>
              <a:tblPr firstRow="1" bandRow="1">
                <a:tableStyleId>{69012ECD-51FC-41F1-AA8D-1B2483CD663E}</a:tableStyleId>
              </a:tblPr>
              <a:tblGrid>
                <a:gridCol w="1872208"/>
                <a:gridCol w="1882552"/>
              </a:tblGrid>
              <a:tr h="370840">
                <a:tc>
                  <a:txBody>
                    <a:bodyPr/>
                    <a:lstStyle/>
                    <a:p>
                      <a:pPr algn="l"/>
                      <a:r>
                        <a:rPr lang="en-GB" sz="2400" dirty="0" smtClean="0"/>
                        <a:t>Textbook</a:t>
                      </a:r>
                      <a:endParaRPr lang="en-GB" sz="2400" dirty="0"/>
                    </a:p>
                  </a:txBody>
                  <a:tcPr>
                    <a:lnL w="12700" cap="flat" cmpd="sng" algn="ctr">
                      <a:solidFill>
                        <a:srgbClr val="4F81BD"/>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GB" sz="2400" dirty="0" smtClean="0"/>
                        <a:t>Terms</a:t>
                      </a:r>
                      <a:endParaRPr lang="en-GB" sz="2400" dirty="0"/>
                    </a:p>
                  </a:txBody>
                  <a:tcPr>
                    <a:lnL w="12700" cap="flat" cmpd="sng" algn="ctr">
                      <a:solidFill>
                        <a:schemeClr val="bg1"/>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0840">
                <a:tc>
                  <a:txBody>
                    <a:bodyPr/>
                    <a:lstStyle/>
                    <a:p>
                      <a:pPr algn="l"/>
                      <a:r>
                        <a:rPr lang="en-GB" sz="2400" dirty="0" smtClean="0"/>
                        <a:t>Α </a:t>
                      </a:r>
                      <a:r>
                        <a:rPr lang="en-GB" sz="2400" dirty="0" err="1" smtClean="0"/>
                        <a:t>Gymn</a:t>
                      </a:r>
                      <a:r>
                        <a:rPr lang="en-GB" sz="2400" dirty="0" smtClean="0"/>
                        <a:t>.</a:t>
                      </a:r>
                    </a:p>
                    <a:p>
                      <a:pPr algn="l"/>
                      <a:r>
                        <a:rPr lang="en-GB" sz="2400" dirty="0" smtClean="0"/>
                        <a:t>Beginners</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GB" sz="2400" dirty="0" smtClean="0"/>
                        <a:t>715</a:t>
                      </a:r>
                      <a:endParaRPr lang="en-GB" sz="24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0840">
                <a:tc>
                  <a:txBody>
                    <a:bodyPr/>
                    <a:lstStyle/>
                    <a:p>
                      <a:pPr algn="l"/>
                      <a:r>
                        <a:rPr lang="en-GB" sz="2400" dirty="0" smtClean="0"/>
                        <a:t>Α </a:t>
                      </a:r>
                      <a:r>
                        <a:rPr lang="en-GB" sz="2400" dirty="0" err="1" smtClean="0"/>
                        <a:t>Gymn</a:t>
                      </a:r>
                      <a:r>
                        <a:rPr lang="en-GB" sz="2400" dirty="0" smtClean="0"/>
                        <a:t>.</a:t>
                      </a:r>
                    </a:p>
                    <a:p>
                      <a:pPr algn="l"/>
                      <a:r>
                        <a:rPr lang="en-GB" sz="2400" dirty="0" smtClean="0"/>
                        <a:t>Advanced</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GB" sz="2400" dirty="0" smtClean="0"/>
                        <a:t>1097</a:t>
                      </a:r>
                      <a:endParaRPr lang="en-GB" sz="24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0840">
                <a:tc>
                  <a:txBody>
                    <a:bodyPr/>
                    <a:lstStyle/>
                    <a:p>
                      <a:pPr algn="l"/>
                      <a:r>
                        <a:rPr lang="en-GB" sz="2400" dirty="0" smtClean="0"/>
                        <a:t>Β </a:t>
                      </a:r>
                      <a:r>
                        <a:rPr lang="en-GB" sz="2400" dirty="0" err="1" smtClean="0"/>
                        <a:t>Gymn</a:t>
                      </a:r>
                      <a:r>
                        <a:rPr lang="en-GB" sz="2400" dirty="0" smtClean="0"/>
                        <a:t>.</a:t>
                      </a:r>
                    </a:p>
                    <a:p>
                      <a:pPr algn="l"/>
                      <a:r>
                        <a:rPr lang="en-GB" sz="2400" dirty="0" smtClean="0"/>
                        <a:t>Beginners</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GB" sz="2400" dirty="0" smtClean="0"/>
                        <a:t>1240 </a:t>
                      </a:r>
                      <a:br>
                        <a:rPr lang="en-GB" sz="2400" dirty="0" smtClean="0"/>
                      </a:br>
                      <a:r>
                        <a:rPr lang="en-GB" sz="2400" dirty="0" smtClean="0"/>
                        <a:t>(50 parts)</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0840">
                <a:tc>
                  <a:txBody>
                    <a:bodyPr/>
                    <a:lstStyle/>
                    <a:p>
                      <a:pPr algn="l"/>
                      <a:r>
                        <a:rPr lang="en-GB" sz="2400" dirty="0" smtClean="0"/>
                        <a:t>Β </a:t>
                      </a:r>
                      <a:r>
                        <a:rPr lang="en-GB" sz="2400" dirty="0" err="1" smtClean="0"/>
                        <a:t>Gymn</a:t>
                      </a:r>
                      <a:r>
                        <a:rPr lang="en-GB" sz="2400" dirty="0" smtClean="0"/>
                        <a:t>.</a:t>
                      </a:r>
                    </a:p>
                    <a:p>
                      <a:pPr algn="l"/>
                      <a:r>
                        <a:rPr lang="en-GB" sz="2400" dirty="0" smtClean="0"/>
                        <a:t>Advanced</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GB" sz="2400" dirty="0" smtClean="0"/>
                        <a:t>2190 </a:t>
                      </a:r>
                      <a:br>
                        <a:rPr lang="en-GB" sz="2400" dirty="0" smtClean="0"/>
                      </a:br>
                      <a:r>
                        <a:rPr lang="en-GB" sz="2400" dirty="0" smtClean="0"/>
                        <a:t>(64</a:t>
                      </a:r>
                      <a:r>
                        <a:rPr lang="en-GB" sz="2400" baseline="0" dirty="0" smtClean="0"/>
                        <a:t> parts)</a:t>
                      </a:r>
                      <a:endParaRPr lang="en-GB" sz="2400" b="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dirty="0" smtClean="0"/>
                        <a:t>C</a:t>
                      </a:r>
                      <a:r>
                        <a:rPr lang="en-GB" sz="2400" baseline="0" dirty="0" smtClean="0"/>
                        <a:t> </a:t>
                      </a:r>
                      <a:r>
                        <a:rPr lang="en-GB" sz="2400" baseline="0" dirty="0" err="1" smtClean="0"/>
                        <a:t>Gymn</a:t>
                      </a:r>
                      <a:r>
                        <a:rPr lang="en-GB" sz="2400" baseline="0" dirty="0" smtClean="0"/>
                        <a:t>.</a:t>
                      </a:r>
                      <a:endParaRPr lang="en-GB" sz="24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GB" sz="2400" dirty="0" smtClean="0"/>
                        <a:t>505</a:t>
                      </a:r>
                      <a:endParaRPr lang="en-GB" sz="24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19060421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Θέση εικόνας 7" descr="The image shows where the glossary apperas on the html book."/>
          <p:cNvPicPr>
            <a:picLocks noGrp="1" noChangeAspect="1"/>
          </p:cNvPicPr>
          <p:nvPr>
            <p:ph type="pic" idx="1"/>
          </p:nvPr>
        </p:nvPicPr>
        <p:blipFill rotWithShape="1">
          <a:blip r:embed="rId3" cstate="print">
            <a:extLst>
              <a:ext uri="{28A0092B-C50C-407E-A947-70E740481C1C}">
                <a14:useLocalDpi xmlns:a14="http://schemas.microsoft.com/office/drawing/2010/main" val="0"/>
              </a:ext>
            </a:extLst>
          </a:blip>
          <a:srcRect l="250" t="6250" r="3516"/>
          <a:stretch/>
        </p:blipFill>
        <p:spPr>
          <a:xfrm>
            <a:off x="1792288" y="1556792"/>
            <a:ext cx="6164088" cy="3456384"/>
          </a:xfrm>
        </p:spPr>
      </p:pic>
      <p:sp>
        <p:nvSpPr>
          <p:cNvPr id="7" name="Θέση κειμένου 6"/>
          <p:cNvSpPr>
            <a:spLocks noGrp="1"/>
          </p:cNvSpPr>
          <p:nvPr>
            <p:ph type="body" sz="half" idx="2"/>
          </p:nvPr>
        </p:nvSpPr>
        <p:spPr>
          <a:xfrm>
            <a:off x="1792287" y="5157192"/>
            <a:ext cx="5505979" cy="1015008"/>
          </a:xfrm>
        </p:spPr>
        <p:txBody>
          <a:bodyPr/>
          <a:lstStyle/>
          <a:p>
            <a:r>
              <a:rPr lang="en-GB" dirty="0" smtClean="0"/>
              <a:t>The glossary appears at </a:t>
            </a:r>
            <a:r>
              <a:rPr lang="en-GB" dirty="0"/>
              <a:t>the beginning of each </a:t>
            </a:r>
            <a:r>
              <a:rPr lang="en-GB" dirty="0" smtClean="0"/>
              <a:t>lesson.</a:t>
            </a:r>
            <a:endParaRPr lang="en-GB" dirty="0"/>
          </a:p>
        </p:txBody>
      </p:sp>
      <p:sp>
        <p:nvSpPr>
          <p:cNvPr id="2" name="Τίτλος 1"/>
          <p:cNvSpPr>
            <a:spLocks noGrp="1"/>
          </p:cNvSpPr>
          <p:nvPr>
            <p:ph type="title"/>
          </p:nvPr>
        </p:nvSpPr>
        <p:spPr/>
        <p:txBody>
          <a:bodyPr/>
          <a:lstStyle/>
          <a:p>
            <a:r>
              <a:rPr lang="en-GB" dirty="0"/>
              <a:t>Glossary on the html </a:t>
            </a:r>
          </a:p>
        </p:txBody>
      </p:sp>
      <p:sp>
        <p:nvSpPr>
          <p:cNvPr id="5" name="TextBox 4"/>
          <p:cNvSpPr txBox="1"/>
          <p:nvPr/>
        </p:nvSpPr>
        <p:spPr>
          <a:xfrm>
            <a:off x="7380312" y="4679859"/>
            <a:ext cx="480392" cy="360040"/>
          </a:xfrm>
          <a:prstGeom prst="rect">
            <a:avLst/>
          </a:prstGeom>
        </p:spPr>
        <p:txBody>
          <a:bodyPr vert="horz" wrap="square" lIns="91440" tIns="45720" rIns="91440" bIns="45720" rtlCol="0" anchor="ctr">
            <a:noAutofit/>
          </a:bodyPr>
          <a:lstStyle/>
          <a:p>
            <a:r>
              <a:rPr lang="en-GB" b="1" dirty="0" smtClean="0">
                <a:latin typeface="+mj-lt"/>
              </a:rPr>
              <a:t>[7]</a:t>
            </a:r>
          </a:p>
        </p:txBody>
      </p:sp>
    </p:spTree>
    <p:custDataLst>
      <p:tags r:id="rId1"/>
    </p:custDataLst>
    <p:extLst>
      <p:ext uri="{BB962C8B-B14F-4D97-AF65-F5344CB8AC3E}">
        <p14:creationId xmlns:p14="http://schemas.microsoft.com/office/powerpoint/2010/main" val="396867771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n-GB" dirty="0" smtClean="0"/>
              <a:t>The glossary </a:t>
            </a:r>
            <a:r>
              <a:rPr lang="en-GB" dirty="0"/>
              <a:t>on the html </a:t>
            </a:r>
            <a:r>
              <a:rPr lang="en-GB" dirty="0" smtClean="0"/>
              <a:t>per lesson</a:t>
            </a:r>
            <a:endParaRPr lang="en-GB" dirty="0"/>
          </a:p>
        </p:txBody>
      </p:sp>
      <p:pic>
        <p:nvPicPr>
          <p:cNvPr id="5" name="Picture 2" descr="The image shows how the glossary apperas on the html per lesson."/>
          <p:cNvPicPr>
            <a:picLocks noGrp="1" noChangeAspect="1" noChangeArrowheads="1"/>
          </p:cNvPicPr>
          <p:nvPr>
            <p:ph idx="1"/>
          </p:nvPr>
        </p:nvPicPr>
        <p:blipFill rotWithShape="1">
          <a:blip r:embed="rId3"/>
          <a:srcRect r="1953"/>
          <a:stretch/>
        </p:blipFill>
        <p:spPr bwMode="auto">
          <a:xfrm>
            <a:off x="463550" y="1561696"/>
            <a:ext cx="8068890" cy="4517245"/>
          </a:xfrm>
          <a:prstGeom prst="rect">
            <a:avLst/>
          </a:prstGeom>
          <a:ln>
            <a:noFill/>
          </a:ln>
          <a:effectLst/>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8532440" y="5745624"/>
            <a:ext cx="480392" cy="360040"/>
          </a:xfrm>
          <a:prstGeom prst="rect">
            <a:avLst/>
          </a:prstGeom>
        </p:spPr>
        <p:txBody>
          <a:bodyPr vert="horz" wrap="square" lIns="91440" tIns="45720" rIns="91440" bIns="45720" rtlCol="0" anchor="ctr">
            <a:noAutofit/>
          </a:bodyPr>
          <a:lstStyle/>
          <a:p>
            <a:r>
              <a:rPr lang="en-GB" b="1" dirty="0" smtClean="0">
                <a:latin typeface="+mj-lt"/>
              </a:rPr>
              <a:t>[8]</a:t>
            </a:r>
          </a:p>
        </p:txBody>
      </p:sp>
    </p:spTree>
    <p:custDataLst>
      <p:tags r:id="rId1"/>
    </p:custDataLst>
    <p:extLst>
      <p:ext uri="{BB962C8B-B14F-4D97-AF65-F5344CB8AC3E}">
        <p14:creationId xmlns:p14="http://schemas.microsoft.com/office/powerpoint/2010/main" val="181094755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descr="Terms are presented alphabetically per book."/>
          <p:cNvSpPr>
            <a:spLocks noGrp="1"/>
          </p:cNvSpPr>
          <p:nvPr>
            <p:ph type="title"/>
          </p:nvPr>
        </p:nvSpPr>
        <p:spPr/>
        <p:txBody>
          <a:bodyPr>
            <a:normAutofit fontScale="90000"/>
          </a:bodyPr>
          <a:lstStyle/>
          <a:p>
            <a:r>
              <a:rPr lang="en-GB" dirty="0"/>
              <a:t>The glossary alphabetically per book </a:t>
            </a:r>
          </a:p>
        </p:txBody>
      </p:sp>
      <p:pic>
        <p:nvPicPr>
          <p:cNvPr id="6" name="Content Placeholder 5" descr="The glossary on the html per lesson"/>
          <p:cNvPicPr>
            <a:picLocks noGrp="1" noChangeAspect="1" noChangeArrowheads="1"/>
          </p:cNvPicPr>
          <p:nvPr>
            <p:ph idx="1"/>
          </p:nvPr>
        </p:nvPicPr>
        <p:blipFill rotWithShape="1">
          <a:blip r:embed="rId3"/>
          <a:srcRect t="1158" r="1953"/>
          <a:stretch/>
        </p:blipFill>
        <p:spPr bwMode="auto">
          <a:xfrm>
            <a:off x="463550" y="1568080"/>
            <a:ext cx="8068890" cy="4504478"/>
          </a:xfrm>
          <a:prstGeom prst="rect">
            <a:avLst/>
          </a:prstGeom>
          <a:ln>
            <a:noFill/>
          </a:ln>
          <a:effectLst/>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8532440" y="5712518"/>
            <a:ext cx="480392" cy="360040"/>
          </a:xfrm>
          <a:prstGeom prst="rect">
            <a:avLst/>
          </a:prstGeom>
        </p:spPr>
        <p:txBody>
          <a:bodyPr vert="horz" wrap="square" lIns="91440" tIns="45720" rIns="91440" bIns="45720" rtlCol="0" anchor="ctr">
            <a:noAutofit/>
          </a:bodyPr>
          <a:lstStyle/>
          <a:p>
            <a:r>
              <a:rPr lang="en-GB" b="1" dirty="0" smtClean="0">
                <a:latin typeface="+mj-lt"/>
              </a:rPr>
              <a:t>[9]</a:t>
            </a:r>
          </a:p>
        </p:txBody>
      </p:sp>
    </p:spTree>
    <p:custDataLst>
      <p:tags r:id="rId1"/>
    </p:custDataLst>
    <p:extLst>
      <p:ext uri="{BB962C8B-B14F-4D97-AF65-F5344CB8AC3E}">
        <p14:creationId xmlns:p14="http://schemas.microsoft.com/office/powerpoint/2010/main" val="259568240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The glossary of each book in pdf (printable) form </a:t>
            </a:r>
          </a:p>
        </p:txBody>
      </p:sp>
      <p:sp>
        <p:nvSpPr>
          <p:cNvPr id="4" name="Θέση περιεχομένου 3"/>
          <p:cNvSpPr>
            <a:spLocks noGrp="1"/>
          </p:cNvSpPr>
          <p:nvPr>
            <p:ph sz="half" idx="1"/>
          </p:nvPr>
        </p:nvSpPr>
        <p:spPr/>
        <p:txBody>
          <a:bodyPr/>
          <a:lstStyle/>
          <a:p>
            <a:pPr marL="0" indent="0">
              <a:buNone/>
            </a:pPr>
            <a:r>
              <a:rPr lang="en-GB" dirty="0"/>
              <a:t>The glossary of each book in pdf (printable) form </a:t>
            </a:r>
            <a:r>
              <a:rPr lang="en-GB" dirty="0" smtClean="0"/>
              <a:t>can be downloaded f</a:t>
            </a:r>
            <a:r>
              <a:rPr lang="en-US" dirty="0" smtClean="0"/>
              <a:t>rom</a:t>
            </a:r>
            <a:r>
              <a:rPr lang="en-US" dirty="0"/>
              <a:t>: </a:t>
            </a:r>
            <a:r>
              <a:rPr lang="el-GR" dirty="0"/>
              <a:t>Υλικό Ανά Μάθημα &gt; Επιλογή Τάξης και Μαθήματος &gt; Επιλογή Βιβλίου &gt; </a:t>
            </a:r>
            <a:r>
              <a:rPr lang="el-GR" dirty="0" smtClean="0"/>
              <a:t>Γλωσσάριο (Εκτυπώσιμη Μορφή)</a:t>
            </a:r>
            <a:r>
              <a:rPr lang="en-US" dirty="0" smtClean="0"/>
              <a:t>.</a:t>
            </a:r>
            <a:endParaRPr lang="en-US" dirty="0"/>
          </a:p>
          <a:p>
            <a:endParaRPr lang="en-GB" dirty="0"/>
          </a:p>
        </p:txBody>
      </p:sp>
      <p:pic>
        <p:nvPicPr>
          <p:cNvPr id="6" name="Picture 6" descr="The image shows where the glossary of each book in pdf (printable) form can be found."/>
          <p:cNvPicPr>
            <a:picLocks noGrp="1" noChangeAspect="1" noChangeArrowheads="1"/>
          </p:cNvPicPr>
          <p:nvPr>
            <p:ph sz="half" idx="2"/>
          </p:nvPr>
        </p:nvPicPr>
        <p:blipFill>
          <a:blip r:embed="rId3"/>
          <a:srcRect/>
          <a:stretch>
            <a:fillRect/>
          </a:stretch>
        </p:blipFill>
        <p:spPr bwMode="auto">
          <a:xfrm>
            <a:off x="5148064" y="1844824"/>
            <a:ext cx="3228975" cy="1905000"/>
          </a:xfrm>
          <a:prstGeom prst="rect">
            <a:avLst/>
          </a:prstGeom>
          <a:ln>
            <a:noFill/>
          </a:ln>
          <a:effectLst/>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956376" y="3863181"/>
            <a:ext cx="624408" cy="360040"/>
          </a:xfrm>
          <a:prstGeom prst="rect">
            <a:avLst/>
          </a:prstGeom>
        </p:spPr>
        <p:txBody>
          <a:bodyPr vert="horz" wrap="square" lIns="91440" tIns="45720" rIns="91440" bIns="45720" rtlCol="0" anchor="ctr">
            <a:noAutofit/>
          </a:bodyPr>
          <a:lstStyle/>
          <a:p>
            <a:r>
              <a:rPr lang="en-GB" b="1" dirty="0" smtClean="0">
                <a:latin typeface="+mj-lt"/>
              </a:rPr>
              <a:t>[10]</a:t>
            </a:r>
          </a:p>
        </p:txBody>
      </p:sp>
    </p:spTree>
    <p:custDataLst>
      <p:tags r:id="rId1"/>
    </p:custDataLst>
    <p:extLst>
      <p:ext uri="{BB962C8B-B14F-4D97-AF65-F5344CB8AC3E}">
        <p14:creationId xmlns:p14="http://schemas.microsoft.com/office/powerpoint/2010/main" val="4177944287"/>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err="1"/>
              <a:t>Τhe</a:t>
            </a:r>
            <a:r>
              <a:rPr lang="en-GB" dirty="0"/>
              <a:t> </a:t>
            </a:r>
            <a:r>
              <a:rPr lang="en-GB" dirty="0" smtClean="0"/>
              <a:t>glossary </a:t>
            </a:r>
            <a:r>
              <a:rPr lang="en-GB" dirty="0"/>
              <a:t>in .pdf </a:t>
            </a:r>
            <a:r>
              <a:rPr lang="en-GB" dirty="0" smtClean="0"/>
              <a:t>form (1/2)</a:t>
            </a:r>
            <a:endParaRPr lang="en-GB" dirty="0"/>
          </a:p>
        </p:txBody>
      </p:sp>
      <p:pic>
        <p:nvPicPr>
          <p:cNvPr id="6" name="Picture 4" descr="An example of the glossary in pdf form. "/>
          <p:cNvPicPr>
            <a:picLocks noGrp="1" noChangeAspect="1"/>
          </p:cNvPicPr>
          <p:nvPr>
            <p:ph idx="1"/>
          </p:nvPr>
        </p:nvPicPr>
        <p:blipFill>
          <a:blip r:embed="rId3">
            <a:extLst>
              <a:ext uri="{28A0092B-C50C-407E-A947-70E740481C1C}">
                <a14:useLocalDpi xmlns:a14="http://schemas.microsoft.com/office/drawing/2010/main" val="0"/>
              </a:ext>
            </a:extLst>
          </a:blip>
          <a:srcRect t="2843"/>
          <a:stretch>
            <a:fillRect/>
          </a:stretch>
        </p:blipFill>
        <p:spPr bwMode="auto">
          <a:xfrm>
            <a:off x="463550" y="1634013"/>
            <a:ext cx="8229600" cy="4372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8244408" y="6006624"/>
            <a:ext cx="624408" cy="360040"/>
          </a:xfrm>
          <a:prstGeom prst="rect">
            <a:avLst/>
          </a:prstGeom>
        </p:spPr>
        <p:txBody>
          <a:bodyPr vert="horz" wrap="square" lIns="91440" tIns="45720" rIns="91440" bIns="45720" rtlCol="0" anchor="ctr">
            <a:noAutofit/>
          </a:bodyPr>
          <a:lstStyle/>
          <a:p>
            <a:r>
              <a:rPr lang="en-GB" b="1" dirty="0" smtClean="0">
                <a:latin typeface="+mj-lt"/>
              </a:rPr>
              <a:t>[11]</a:t>
            </a:r>
          </a:p>
        </p:txBody>
      </p:sp>
    </p:spTree>
    <p:custDataLst>
      <p:tags r:id="rId1"/>
    </p:custDataLst>
    <p:extLst>
      <p:ext uri="{BB962C8B-B14F-4D97-AF65-F5344CB8AC3E}">
        <p14:creationId xmlns:p14="http://schemas.microsoft.com/office/powerpoint/2010/main" val="234769866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5" descr="Τhe glossary in pdf form with the terms and a list of contents."/>
          <p:cNvPicPr>
            <a:picLocks noGrp="1" noChangeAspect="1" noChangeArrowheads="1"/>
          </p:cNvPicPr>
          <p:nvPr>
            <p:ph type="pic" idx="1"/>
          </p:nvPr>
        </p:nvPicPr>
        <p:blipFill rotWithShape="1">
          <a:blip r:embed="rId3"/>
          <a:srcRect l="-543" r="-560"/>
          <a:stretch/>
        </p:blipFill>
        <p:spPr bwMode="auto">
          <a:xfrm>
            <a:off x="1259632" y="1556792"/>
            <a:ext cx="6552728" cy="3456384"/>
          </a:xfrm>
          <a:prstGeom prst="rect">
            <a:avLst/>
          </a:prstGeom>
          <a:ln>
            <a:noFill/>
          </a:ln>
          <a:effectLst/>
          <a:extLst>
            <a:ext uri="{909E8E84-426E-40DD-AFC4-6F175D3DCCD1}">
              <a14:hiddenFill xmlns:a14="http://schemas.microsoft.com/office/drawing/2010/main">
                <a:solidFill>
                  <a:srgbClr val="FFFFFF"/>
                </a:solidFill>
              </a14:hiddenFill>
            </a:ext>
          </a:extLst>
        </p:spPr>
      </p:pic>
      <p:sp>
        <p:nvSpPr>
          <p:cNvPr id="11" name="Θέση κειμένου 10"/>
          <p:cNvSpPr>
            <a:spLocks noGrp="1"/>
          </p:cNvSpPr>
          <p:nvPr>
            <p:ph type="body" sz="half" idx="2"/>
          </p:nvPr>
        </p:nvSpPr>
        <p:spPr>
          <a:xfrm>
            <a:off x="1259632" y="5157192"/>
            <a:ext cx="6552728" cy="1015008"/>
          </a:xfrm>
        </p:spPr>
        <p:txBody>
          <a:bodyPr>
            <a:normAutofit/>
          </a:bodyPr>
          <a:lstStyle/>
          <a:p>
            <a:r>
              <a:rPr lang="en-GB" sz="2400" dirty="0"/>
              <a:t>The pdf form of glossary with a list of contents on the </a:t>
            </a:r>
            <a:r>
              <a:rPr lang="en-GB" sz="2400" dirty="0" smtClean="0"/>
              <a:t>left.</a:t>
            </a:r>
            <a:endParaRPr lang="en-GB" sz="2400" dirty="0"/>
          </a:p>
          <a:p>
            <a:endParaRPr lang="en-GB" sz="2400" dirty="0"/>
          </a:p>
        </p:txBody>
      </p:sp>
      <p:sp>
        <p:nvSpPr>
          <p:cNvPr id="2" name="Τίτλος 1"/>
          <p:cNvSpPr>
            <a:spLocks noGrp="1"/>
          </p:cNvSpPr>
          <p:nvPr>
            <p:ph type="title"/>
          </p:nvPr>
        </p:nvSpPr>
        <p:spPr/>
        <p:txBody>
          <a:bodyPr/>
          <a:lstStyle/>
          <a:p>
            <a:r>
              <a:rPr lang="en-GB" dirty="0" err="1"/>
              <a:t>Τhe</a:t>
            </a:r>
            <a:r>
              <a:rPr lang="en-GB" dirty="0"/>
              <a:t> glossary in .pdf </a:t>
            </a:r>
            <a:r>
              <a:rPr lang="en-GB" dirty="0" smtClean="0"/>
              <a:t>form (2/2)</a:t>
            </a:r>
            <a:endParaRPr lang="en-GB" dirty="0"/>
          </a:p>
        </p:txBody>
      </p:sp>
      <p:sp>
        <p:nvSpPr>
          <p:cNvPr id="5" name="TextBox 4"/>
          <p:cNvSpPr txBox="1"/>
          <p:nvPr/>
        </p:nvSpPr>
        <p:spPr>
          <a:xfrm>
            <a:off x="7812360" y="4657824"/>
            <a:ext cx="624408" cy="360040"/>
          </a:xfrm>
          <a:prstGeom prst="rect">
            <a:avLst/>
          </a:prstGeom>
        </p:spPr>
        <p:txBody>
          <a:bodyPr vert="horz" wrap="square" lIns="91440" tIns="45720" rIns="91440" bIns="45720" rtlCol="0" anchor="ctr">
            <a:noAutofit/>
          </a:bodyPr>
          <a:lstStyle/>
          <a:p>
            <a:r>
              <a:rPr lang="en-GB" b="1" dirty="0" smtClean="0">
                <a:latin typeface="+mj-lt"/>
              </a:rPr>
              <a:t>[12]</a:t>
            </a:r>
          </a:p>
        </p:txBody>
      </p:sp>
    </p:spTree>
    <p:custDataLst>
      <p:tags r:id="rId1"/>
    </p:custDataLst>
    <p:extLst>
      <p:ext uri="{BB962C8B-B14F-4D97-AF65-F5344CB8AC3E}">
        <p14:creationId xmlns:p14="http://schemas.microsoft.com/office/powerpoint/2010/main" val="121598432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GB" dirty="0" smtClean="0"/>
              <a:t>3. Grammar and Reading Comics </a:t>
            </a:r>
            <a:endParaRPr lang="en-GB" dirty="0"/>
          </a:p>
        </p:txBody>
      </p:sp>
      <p:sp>
        <p:nvSpPr>
          <p:cNvPr id="5" name="Θέση κειμένου 4"/>
          <p:cNvSpPr>
            <a:spLocks noGrp="1"/>
          </p:cNvSpPr>
          <p:nvPr>
            <p:ph type="body" idx="1"/>
          </p:nvPr>
        </p:nvSpPr>
        <p:spPr/>
        <p:txBody>
          <a:bodyPr/>
          <a:lstStyle/>
          <a:p>
            <a:endParaRPr lang="en-GB"/>
          </a:p>
        </p:txBody>
      </p:sp>
    </p:spTree>
    <p:extLst>
      <p:ext uri="{BB962C8B-B14F-4D97-AF65-F5344CB8AC3E}">
        <p14:creationId xmlns:p14="http://schemas.microsoft.com/office/powerpoint/2010/main" val="413813025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Informative Materials</a:t>
            </a:r>
          </a:p>
        </p:txBody>
      </p:sp>
      <p:pic>
        <p:nvPicPr>
          <p:cNvPr id="1026" name="Picture 2" descr="Informative materials inform learners about language: Audio extracts, Glossaries, Picture dictionaries, Reading Comics/Grammar Comics.&#10;"/>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27936" y="1557338"/>
            <a:ext cx="6900828" cy="4525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37105728"/>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An example of a grammar comic."/>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tretch/>
        </p:blipFill>
        <p:spPr bwMode="auto">
          <a:xfrm>
            <a:off x="3012257" y="1556792"/>
            <a:ext cx="5674543"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Θέση κειμένου 5"/>
          <p:cNvSpPr>
            <a:spLocks noGrp="1"/>
          </p:cNvSpPr>
          <p:nvPr>
            <p:ph type="body" sz="half" idx="2"/>
          </p:nvPr>
        </p:nvSpPr>
        <p:spPr>
          <a:xfrm>
            <a:off x="457201" y="1556792"/>
            <a:ext cx="2242591" cy="4608512"/>
          </a:xfrm>
        </p:spPr>
        <p:txBody>
          <a:bodyPr/>
          <a:lstStyle/>
          <a:p>
            <a:pPr marL="342900" indent="-342900">
              <a:buFont typeface="Arial" panose="020B0604020202020204" pitchFamily="34" charset="0"/>
              <a:buChar char="•"/>
            </a:pPr>
            <a:r>
              <a:rPr lang="en-GB" b="1" dirty="0" smtClean="0"/>
              <a:t>Description</a:t>
            </a:r>
            <a:r>
              <a:rPr lang="en-GB" dirty="0" smtClean="0"/>
              <a:t>: A comic about a birthday cake.</a:t>
            </a:r>
          </a:p>
          <a:p>
            <a:pPr marL="342900" indent="-342900">
              <a:buFont typeface="Arial" panose="020B0604020202020204" pitchFamily="34" charset="0"/>
              <a:buChar char="•"/>
            </a:pPr>
            <a:r>
              <a:rPr lang="en-GB" b="1" dirty="0" smtClean="0"/>
              <a:t>Grammar</a:t>
            </a:r>
            <a:r>
              <a:rPr lang="en-GB" dirty="0" smtClean="0"/>
              <a:t>: Countable &amp; uncountable nouns.</a:t>
            </a:r>
          </a:p>
          <a:p>
            <a:pPr marL="342900" indent="-342900">
              <a:buFont typeface="Arial" panose="020B0604020202020204" pitchFamily="34" charset="0"/>
              <a:buChar char="•"/>
            </a:pPr>
            <a:r>
              <a:rPr lang="en-GB" b="1" dirty="0" smtClean="0">
                <a:hlinkClick r:id="rId4"/>
              </a:rPr>
              <a:t>Link</a:t>
            </a:r>
            <a:r>
              <a:rPr lang="en-GB" b="1" dirty="0" smtClean="0"/>
              <a:t> </a:t>
            </a:r>
            <a:r>
              <a:rPr lang="en-GB" dirty="0" smtClean="0"/>
              <a:t>to the comic.</a:t>
            </a:r>
          </a:p>
          <a:p>
            <a:r>
              <a:rPr lang="en-GB" dirty="0"/>
              <a:t/>
            </a:r>
            <a:br>
              <a:rPr lang="en-GB" dirty="0"/>
            </a:br>
            <a:endParaRPr lang="en-GB" dirty="0"/>
          </a:p>
        </p:txBody>
      </p:sp>
      <p:sp>
        <p:nvSpPr>
          <p:cNvPr id="4" name="Τίτλος 3"/>
          <p:cNvSpPr>
            <a:spLocks noGrp="1"/>
          </p:cNvSpPr>
          <p:nvPr>
            <p:ph type="title"/>
          </p:nvPr>
        </p:nvSpPr>
        <p:spPr/>
        <p:txBody>
          <a:bodyPr>
            <a:normAutofit/>
          </a:bodyPr>
          <a:lstStyle/>
          <a:p>
            <a:r>
              <a:rPr lang="en-GB" dirty="0" smtClean="0"/>
              <a:t>Example of comics (1/2) </a:t>
            </a:r>
            <a:endParaRPr lang="en-GB" dirty="0"/>
          </a:p>
        </p:txBody>
      </p:sp>
      <p:sp>
        <p:nvSpPr>
          <p:cNvPr id="7" name="TextBox 6"/>
          <p:cNvSpPr txBox="1"/>
          <p:nvPr/>
        </p:nvSpPr>
        <p:spPr>
          <a:xfrm>
            <a:off x="2387849" y="5805264"/>
            <a:ext cx="624408" cy="360040"/>
          </a:xfrm>
          <a:prstGeom prst="rect">
            <a:avLst/>
          </a:prstGeom>
        </p:spPr>
        <p:txBody>
          <a:bodyPr vert="horz" wrap="square" lIns="91440" tIns="45720" rIns="91440" bIns="45720" rtlCol="0" anchor="ctr">
            <a:noAutofit/>
          </a:bodyPr>
          <a:lstStyle/>
          <a:p>
            <a:r>
              <a:rPr lang="en-GB" b="1" dirty="0" smtClean="0">
                <a:latin typeface="+mj-lt"/>
              </a:rPr>
              <a:t>[13]</a:t>
            </a:r>
          </a:p>
        </p:txBody>
      </p:sp>
    </p:spTree>
    <p:custDataLst>
      <p:tags r:id="rId1"/>
    </p:custDataLst>
    <p:extLst>
      <p:ext uri="{BB962C8B-B14F-4D97-AF65-F5344CB8AC3E}">
        <p14:creationId xmlns:p14="http://schemas.microsoft.com/office/powerpoint/2010/main" val="114636365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p:txBody>
          <a:bodyPr/>
          <a:lstStyle/>
          <a:p>
            <a:pPr marL="342900" indent="-342900">
              <a:buFont typeface="Arial" panose="020B0604020202020204" pitchFamily="34" charset="0"/>
              <a:buChar char="•"/>
            </a:pPr>
            <a:r>
              <a:rPr lang="en-GB" b="1" dirty="0"/>
              <a:t>Description</a:t>
            </a:r>
            <a:r>
              <a:rPr lang="en-GB" dirty="0"/>
              <a:t>: A </a:t>
            </a:r>
            <a:r>
              <a:rPr lang="en-GB" dirty="0" smtClean="0"/>
              <a:t>comic </a:t>
            </a:r>
            <a:r>
              <a:rPr lang="en-GB" dirty="0"/>
              <a:t>about a fairy tale.</a:t>
            </a:r>
          </a:p>
          <a:p>
            <a:pPr marL="342900" indent="-342900">
              <a:buFont typeface="Arial" panose="020B0604020202020204" pitchFamily="34" charset="0"/>
              <a:buChar char="•"/>
            </a:pPr>
            <a:r>
              <a:rPr lang="en-GB" b="1" dirty="0" smtClean="0"/>
              <a:t>Grammar</a:t>
            </a:r>
            <a:r>
              <a:rPr lang="en-GB" dirty="0"/>
              <a:t>: </a:t>
            </a:r>
            <a:r>
              <a:rPr lang="en-GB" dirty="0" smtClean="0"/>
              <a:t>Comparison of adjectives</a:t>
            </a:r>
          </a:p>
          <a:p>
            <a:pPr marL="342900" indent="-342900">
              <a:buFont typeface="Arial" panose="020B0604020202020204" pitchFamily="34" charset="0"/>
              <a:buChar char="•"/>
            </a:pPr>
            <a:r>
              <a:rPr lang="en-GB" b="1" dirty="0" smtClean="0">
                <a:hlinkClick r:id="rId3"/>
              </a:rPr>
              <a:t>Link</a:t>
            </a:r>
            <a:r>
              <a:rPr lang="en-GB" b="1" dirty="0" smtClean="0"/>
              <a:t> </a:t>
            </a:r>
            <a:r>
              <a:rPr lang="en-GB" dirty="0" smtClean="0"/>
              <a:t>to the comic.</a:t>
            </a:r>
            <a:endParaRPr lang="en-GB" dirty="0"/>
          </a:p>
          <a:p>
            <a:endParaRPr lang="en-GB" dirty="0"/>
          </a:p>
        </p:txBody>
      </p:sp>
      <p:sp>
        <p:nvSpPr>
          <p:cNvPr id="4" name="Τίτλος 3"/>
          <p:cNvSpPr>
            <a:spLocks noGrp="1"/>
          </p:cNvSpPr>
          <p:nvPr>
            <p:ph type="title"/>
          </p:nvPr>
        </p:nvSpPr>
        <p:spPr/>
        <p:txBody>
          <a:bodyPr/>
          <a:lstStyle/>
          <a:p>
            <a:r>
              <a:rPr lang="en-GB" dirty="0" smtClean="0"/>
              <a:t>Example of comics (2/2) </a:t>
            </a:r>
            <a:endParaRPr lang="en-GB" dirty="0"/>
          </a:p>
        </p:txBody>
      </p:sp>
      <p:pic>
        <p:nvPicPr>
          <p:cNvPr id="5" name="Picture 2" descr="An example of a grammar comic."/>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575050" y="1586136"/>
            <a:ext cx="5111750" cy="4579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2978274" y="5805264"/>
            <a:ext cx="624408" cy="360040"/>
          </a:xfrm>
          <a:prstGeom prst="rect">
            <a:avLst/>
          </a:prstGeom>
        </p:spPr>
        <p:txBody>
          <a:bodyPr vert="horz" wrap="square" lIns="91440" tIns="45720" rIns="91440" bIns="45720" rtlCol="0" anchor="ctr">
            <a:noAutofit/>
          </a:bodyPr>
          <a:lstStyle/>
          <a:p>
            <a:r>
              <a:rPr lang="en-GB" b="1" dirty="0" smtClean="0">
                <a:latin typeface="+mj-lt"/>
              </a:rPr>
              <a:t>[14]</a:t>
            </a:r>
          </a:p>
        </p:txBody>
      </p:sp>
    </p:spTree>
    <p:custDataLst>
      <p:tags r:id="rId1"/>
    </p:custDataLst>
    <p:extLst>
      <p:ext uri="{BB962C8B-B14F-4D97-AF65-F5344CB8AC3E}">
        <p14:creationId xmlns:p14="http://schemas.microsoft.com/office/powerpoint/2010/main" val="3492876793"/>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lstStyle/>
          <a:p>
            <a:r>
              <a:rPr lang="en-GB" dirty="0" smtClean="0"/>
              <a:t>4. Picture </a:t>
            </a:r>
            <a:r>
              <a:rPr lang="en-GB" dirty="0"/>
              <a:t>Dictionaries</a:t>
            </a:r>
          </a:p>
        </p:txBody>
      </p:sp>
      <p:sp>
        <p:nvSpPr>
          <p:cNvPr id="6" name="Θέση κειμένου 5"/>
          <p:cNvSpPr>
            <a:spLocks noGrp="1"/>
          </p:cNvSpPr>
          <p:nvPr>
            <p:ph type="body" idx="1"/>
          </p:nvPr>
        </p:nvSpPr>
        <p:spPr/>
        <p:txBody>
          <a:bodyPr/>
          <a:lstStyle/>
          <a:p>
            <a:endParaRPr lang="en-GB"/>
          </a:p>
        </p:txBody>
      </p:sp>
    </p:spTree>
    <p:extLst>
      <p:ext uri="{BB962C8B-B14F-4D97-AF65-F5344CB8AC3E}">
        <p14:creationId xmlns:p14="http://schemas.microsoft.com/office/powerpoint/2010/main" val="549570109"/>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n-GB" dirty="0"/>
              <a:t>Picture Dictionaries (Grades 4, 5, 6</a:t>
            </a:r>
            <a:r>
              <a:rPr lang="en-GB" dirty="0" smtClean="0"/>
              <a:t>)</a:t>
            </a:r>
            <a:endParaRPr lang="en-GB" dirty="0"/>
          </a:p>
        </p:txBody>
      </p:sp>
      <p:sp>
        <p:nvSpPr>
          <p:cNvPr id="5" name="Θέση περιεχομένου 4"/>
          <p:cNvSpPr>
            <a:spLocks noGrp="1"/>
          </p:cNvSpPr>
          <p:nvPr>
            <p:ph idx="1"/>
          </p:nvPr>
        </p:nvSpPr>
        <p:spPr/>
        <p:txBody>
          <a:bodyPr/>
          <a:lstStyle/>
          <a:p>
            <a:pPr>
              <a:defRPr/>
            </a:pPr>
            <a:r>
              <a:rPr lang="en-GB" dirty="0" smtClean="0">
                <a:cs typeface="Arial" charset="0"/>
              </a:rPr>
              <a:t>Themes with the vocabulary items from three textbooks (4</a:t>
            </a:r>
            <a:r>
              <a:rPr lang="en-GB" baseline="30000" dirty="0" smtClean="0">
                <a:cs typeface="Arial" charset="0"/>
              </a:rPr>
              <a:t>th</a:t>
            </a:r>
            <a:r>
              <a:rPr lang="en-GB" dirty="0" smtClean="0">
                <a:cs typeface="Arial" charset="0"/>
              </a:rPr>
              <a:t>, 5</a:t>
            </a:r>
            <a:r>
              <a:rPr lang="en-GB" baseline="30000" dirty="0" smtClean="0">
                <a:cs typeface="Arial" charset="0"/>
              </a:rPr>
              <a:t>th</a:t>
            </a:r>
            <a:r>
              <a:rPr lang="en-GB" dirty="0" smtClean="0">
                <a:cs typeface="Arial" charset="0"/>
              </a:rPr>
              <a:t>, 6</a:t>
            </a:r>
            <a:r>
              <a:rPr lang="en-GB" baseline="30000" dirty="0" smtClean="0">
                <a:cs typeface="Arial" charset="0"/>
              </a:rPr>
              <a:t>th</a:t>
            </a:r>
            <a:r>
              <a:rPr lang="en-GB" dirty="0" smtClean="0">
                <a:cs typeface="Arial" charset="0"/>
              </a:rPr>
              <a:t>) were identified</a:t>
            </a:r>
          </a:p>
          <a:p>
            <a:pPr>
              <a:defRPr/>
            </a:pPr>
            <a:r>
              <a:rPr lang="en-GB" dirty="0" smtClean="0">
                <a:cs typeface="Arial" charset="0"/>
              </a:rPr>
              <a:t>Each application required its own implementation concept in order to present lexis in a contextualized way and in sub-groups.</a:t>
            </a:r>
          </a:p>
          <a:p>
            <a:pPr>
              <a:defRPr/>
            </a:pPr>
            <a:r>
              <a:rPr lang="en-GB" dirty="0" smtClean="0">
                <a:cs typeface="Arial" charset="0"/>
              </a:rPr>
              <a:t>Perhaps the most demanding  type of enrichment in terms of implementation.</a:t>
            </a:r>
            <a:endParaRPr lang="en-GB" dirty="0"/>
          </a:p>
        </p:txBody>
      </p:sp>
    </p:spTree>
    <p:extLst>
      <p:ext uri="{BB962C8B-B14F-4D97-AF65-F5344CB8AC3E}">
        <p14:creationId xmlns:p14="http://schemas.microsoft.com/office/powerpoint/2010/main" val="1780597116"/>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Picture Dictionaries - </a:t>
            </a:r>
            <a:r>
              <a:rPr lang="en-GB" dirty="0" smtClean="0"/>
              <a:t>Methodology</a:t>
            </a:r>
            <a:endParaRPr lang="en-GB" dirty="0"/>
          </a:p>
        </p:txBody>
      </p:sp>
      <p:sp>
        <p:nvSpPr>
          <p:cNvPr id="4" name="Θέση περιεχομένου 3"/>
          <p:cNvSpPr>
            <a:spLocks noGrp="1"/>
          </p:cNvSpPr>
          <p:nvPr>
            <p:ph sz="half" idx="1"/>
          </p:nvPr>
        </p:nvSpPr>
        <p:spPr/>
        <p:txBody>
          <a:bodyPr/>
          <a:lstStyle/>
          <a:p>
            <a:pPr marL="0" indent="0" eaLnBrk="1" fontAlgn="auto" hangingPunct="1">
              <a:spcAft>
                <a:spcPts val="0"/>
              </a:spcAft>
              <a:buNone/>
              <a:defRPr/>
            </a:pPr>
            <a:r>
              <a:rPr lang="en-GB" b="1" dirty="0" smtClean="0"/>
              <a:t>Aim</a:t>
            </a:r>
            <a:r>
              <a:rPr lang="en-GB" dirty="0" smtClean="0"/>
              <a:t>: the development of thematic dictionaries that could be used in reused (in different classes and textbooks).</a:t>
            </a:r>
          </a:p>
          <a:p>
            <a:pPr marL="0" indent="0" eaLnBrk="1" fontAlgn="auto" hangingPunct="1">
              <a:spcAft>
                <a:spcPts val="0"/>
              </a:spcAft>
              <a:buNone/>
              <a:defRPr/>
            </a:pPr>
            <a:endParaRPr lang="en-GB" sz="800" dirty="0" smtClean="0"/>
          </a:p>
          <a:p>
            <a:pPr marL="0" indent="0" eaLnBrk="1" fontAlgn="auto" hangingPunct="1">
              <a:spcAft>
                <a:spcPts val="0"/>
              </a:spcAft>
              <a:buNone/>
              <a:defRPr/>
            </a:pPr>
            <a:r>
              <a:rPr lang="en-GB" sz="2400" dirty="0" smtClean="0"/>
              <a:t>e.g. The theme of sports may appear in two textbooks. The picture dictionary includes the words found in both textbooks and in this way it can be used in both textbooks.  </a:t>
            </a:r>
            <a:endParaRPr lang="en-GB" dirty="0"/>
          </a:p>
        </p:txBody>
      </p:sp>
      <p:sp>
        <p:nvSpPr>
          <p:cNvPr id="5" name="Θέση περιεχομένου 4"/>
          <p:cNvSpPr>
            <a:spLocks noGrp="1"/>
          </p:cNvSpPr>
          <p:nvPr>
            <p:ph sz="half" idx="2"/>
          </p:nvPr>
        </p:nvSpPr>
        <p:spPr/>
        <p:txBody>
          <a:bodyPr/>
          <a:lstStyle/>
          <a:p>
            <a:pPr marL="0" indent="0" eaLnBrk="1" fontAlgn="auto" hangingPunct="1">
              <a:spcAft>
                <a:spcPts val="0"/>
              </a:spcAft>
              <a:buFont typeface="Arial" charset="0"/>
              <a:buNone/>
              <a:defRPr/>
            </a:pPr>
            <a:r>
              <a:rPr lang="en-GB" sz="2600" b="1" dirty="0" smtClean="0"/>
              <a:t>Procedure:</a:t>
            </a:r>
          </a:p>
          <a:p>
            <a:pPr eaLnBrk="1" fontAlgn="auto" hangingPunct="1">
              <a:spcAft>
                <a:spcPts val="0"/>
              </a:spcAft>
              <a:buFont typeface="Arial" charset="0"/>
              <a:buChar char="•"/>
              <a:defRPr/>
            </a:pPr>
            <a:r>
              <a:rPr lang="en-GB" sz="2600" dirty="0" smtClean="0"/>
              <a:t>All the words on a theme are collected from the textbooks of the 4</a:t>
            </a:r>
            <a:r>
              <a:rPr lang="en-GB" sz="2600" baseline="30000" dirty="0" smtClean="0"/>
              <a:t>th</a:t>
            </a:r>
            <a:r>
              <a:rPr lang="en-GB" sz="2600" dirty="0" smtClean="0"/>
              <a:t>, 5</a:t>
            </a:r>
            <a:r>
              <a:rPr lang="en-GB" sz="2600" baseline="30000" dirty="0" smtClean="0"/>
              <a:t>th</a:t>
            </a:r>
            <a:r>
              <a:rPr lang="en-GB" sz="2600" dirty="0" smtClean="0"/>
              <a:t> and 6</a:t>
            </a:r>
            <a:r>
              <a:rPr lang="en-GB" sz="2600" baseline="30000" dirty="0" smtClean="0"/>
              <a:t>th</a:t>
            </a:r>
            <a:r>
              <a:rPr lang="en-GB" sz="2600" dirty="0" smtClean="0"/>
              <a:t> grades. </a:t>
            </a:r>
          </a:p>
          <a:p>
            <a:pPr eaLnBrk="1" fontAlgn="auto" hangingPunct="1">
              <a:spcAft>
                <a:spcPts val="0"/>
              </a:spcAft>
              <a:buFont typeface="Arial" charset="0"/>
              <a:buChar char="•"/>
              <a:defRPr/>
            </a:pPr>
            <a:r>
              <a:rPr lang="en-GB" sz="2600" dirty="0" smtClean="0"/>
              <a:t>The themes are finalized. </a:t>
            </a:r>
          </a:p>
          <a:p>
            <a:pPr eaLnBrk="1" fontAlgn="auto" hangingPunct="1">
              <a:spcAft>
                <a:spcPts val="0"/>
              </a:spcAft>
              <a:buFont typeface="Arial" charset="0"/>
              <a:buChar char="•"/>
              <a:defRPr/>
            </a:pPr>
            <a:r>
              <a:rPr lang="en-GB" sz="2600" dirty="0" smtClean="0"/>
              <a:t>25 different picture dictionaries are presented.</a:t>
            </a:r>
            <a:endParaRPr lang="en-GB" sz="2600" dirty="0"/>
          </a:p>
        </p:txBody>
      </p:sp>
    </p:spTree>
    <p:extLst>
      <p:ext uri="{BB962C8B-B14F-4D97-AF65-F5344CB8AC3E}">
        <p14:creationId xmlns:p14="http://schemas.microsoft.com/office/powerpoint/2010/main" val="2570077166"/>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Themes for </a:t>
            </a:r>
            <a:r>
              <a:rPr lang="en-GB" dirty="0" smtClean="0"/>
              <a:t>Picture Dictionaries (1/2)</a:t>
            </a:r>
            <a:endParaRPr lang="en-GB" dirty="0"/>
          </a:p>
        </p:txBody>
      </p:sp>
      <p:sp>
        <p:nvSpPr>
          <p:cNvPr id="3" name="Θέση περιεχομένου 2"/>
          <p:cNvSpPr>
            <a:spLocks noGrp="1"/>
          </p:cNvSpPr>
          <p:nvPr>
            <p:ph sz="half" idx="1"/>
          </p:nvPr>
        </p:nvSpPr>
        <p:spPr/>
        <p:txBody>
          <a:bodyPr/>
          <a:lstStyle/>
          <a:p>
            <a:pPr>
              <a:defRPr/>
            </a:pPr>
            <a:r>
              <a:rPr lang="en-GB" sz="2400" dirty="0" smtClean="0"/>
              <a:t>Animals (Δ unit 6)</a:t>
            </a:r>
          </a:p>
          <a:p>
            <a:pPr>
              <a:defRPr/>
            </a:pPr>
            <a:r>
              <a:rPr lang="en-GB" sz="2400" dirty="0" smtClean="0"/>
              <a:t>Christmas (Δ unit 5) (E unit)</a:t>
            </a:r>
          </a:p>
          <a:p>
            <a:pPr>
              <a:defRPr/>
            </a:pPr>
            <a:r>
              <a:rPr lang="en-GB" sz="2400" dirty="0" smtClean="0"/>
              <a:t>Clothes (</a:t>
            </a:r>
            <a:r>
              <a:rPr lang="en-GB" sz="2400" dirty="0" err="1" smtClean="0"/>
              <a:t>Στ</a:t>
            </a:r>
            <a:r>
              <a:rPr lang="en-GB" sz="2400" dirty="0" smtClean="0"/>
              <a:t> unit 2)</a:t>
            </a:r>
          </a:p>
          <a:p>
            <a:pPr>
              <a:defRPr/>
            </a:pPr>
            <a:r>
              <a:rPr lang="en-GB" sz="2400" dirty="0" smtClean="0"/>
              <a:t>Computers (E unit 1)</a:t>
            </a:r>
          </a:p>
          <a:p>
            <a:pPr>
              <a:defRPr/>
            </a:pPr>
            <a:r>
              <a:rPr lang="en-GB" sz="2400" dirty="0" smtClean="0"/>
              <a:t>Countries, nationalities (Δ unit 3) (</a:t>
            </a:r>
            <a:r>
              <a:rPr lang="en-GB" sz="2400" dirty="0" err="1" smtClean="0"/>
              <a:t>Στ</a:t>
            </a:r>
            <a:r>
              <a:rPr lang="en-GB" sz="2400" dirty="0" smtClean="0"/>
              <a:t> unit 1) (E unit 1)</a:t>
            </a:r>
          </a:p>
          <a:p>
            <a:pPr>
              <a:defRPr/>
            </a:pPr>
            <a:r>
              <a:rPr lang="en-GB" sz="2400" dirty="0" smtClean="0"/>
              <a:t>Daily routines (E units 1 and 2) (Δ unit 5)</a:t>
            </a:r>
          </a:p>
          <a:p>
            <a:pPr>
              <a:defRPr/>
            </a:pPr>
            <a:r>
              <a:rPr lang="en-GB" sz="2400" dirty="0" smtClean="0"/>
              <a:t>Days, months, seasons (Δ unit 1,  unit 4) </a:t>
            </a:r>
          </a:p>
          <a:p>
            <a:endParaRPr lang="en-GB" sz="2400" dirty="0"/>
          </a:p>
        </p:txBody>
      </p:sp>
      <p:sp>
        <p:nvSpPr>
          <p:cNvPr id="4" name="Θέση περιεχομένου 3"/>
          <p:cNvSpPr>
            <a:spLocks noGrp="1"/>
          </p:cNvSpPr>
          <p:nvPr>
            <p:ph sz="half" idx="2"/>
          </p:nvPr>
        </p:nvSpPr>
        <p:spPr/>
        <p:txBody>
          <a:bodyPr/>
          <a:lstStyle/>
          <a:p>
            <a:pPr>
              <a:defRPr/>
            </a:pPr>
            <a:r>
              <a:rPr lang="en-GB" sz="2400" dirty="0" smtClean="0"/>
              <a:t>Describing people (ΣΤ unit 3 and unit 10) (E unit 8)</a:t>
            </a:r>
          </a:p>
          <a:p>
            <a:pPr>
              <a:defRPr/>
            </a:pPr>
            <a:r>
              <a:rPr lang="en-GB" sz="2400" dirty="0" smtClean="0"/>
              <a:t>Films (ΣΤ unit 10)</a:t>
            </a:r>
          </a:p>
          <a:p>
            <a:pPr>
              <a:defRPr/>
            </a:pPr>
            <a:r>
              <a:rPr lang="en-GB" sz="2400" dirty="0" smtClean="0"/>
              <a:t>Food &amp; packaging (Δ unit 9) (ΣΤ unit 2) (E unit 10)</a:t>
            </a:r>
          </a:p>
          <a:p>
            <a:pPr>
              <a:defRPr/>
            </a:pPr>
            <a:r>
              <a:rPr lang="en-GB" sz="2400" dirty="0" smtClean="0"/>
              <a:t>Halloween (Δ unit 5) </a:t>
            </a:r>
          </a:p>
          <a:p>
            <a:pPr>
              <a:defRPr/>
            </a:pPr>
            <a:r>
              <a:rPr lang="en-GB" sz="2400" dirty="0" smtClean="0"/>
              <a:t>Hobbies (Δ unit 2) (E units 1 and 2) </a:t>
            </a:r>
          </a:p>
          <a:p>
            <a:pPr>
              <a:defRPr/>
            </a:pPr>
            <a:r>
              <a:rPr lang="en-GB" sz="2400" dirty="0" smtClean="0"/>
              <a:t>Household chores (Δ unit 7)</a:t>
            </a:r>
          </a:p>
          <a:p>
            <a:pPr>
              <a:defRPr/>
            </a:pPr>
            <a:r>
              <a:rPr lang="en-GB" sz="2400" dirty="0" smtClean="0"/>
              <a:t>Jobs (Δ unit 7) (ΣΤ unit 6)</a:t>
            </a:r>
          </a:p>
          <a:p>
            <a:endParaRPr lang="en-GB" sz="2400" dirty="0"/>
          </a:p>
        </p:txBody>
      </p:sp>
    </p:spTree>
    <p:extLst>
      <p:ext uri="{BB962C8B-B14F-4D97-AF65-F5344CB8AC3E}">
        <p14:creationId xmlns:p14="http://schemas.microsoft.com/office/powerpoint/2010/main" val="1659547541"/>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Themes for Picture Dictionaries </a:t>
            </a:r>
            <a:r>
              <a:rPr lang="en-GB" dirty="0" smtClean="0"/>
              <a:t>(2/2</a:t>
            </a:r>
            <a:r>
              <a:rPr lang="en-GB" dirty="0"/>
              <a:t>)</a:t>
            </a:r>
          </a:p>
        </p:txBody>
      </p:sp>
      <p:sp>
        <p:nvSpPr>
          <p:cNvPr id="3" name="Θέση περιεχομένου 2"/>
          <p:cNvSpPr>
            <a:spLocks noGrp="1"/>
          </p:cNvSpPr>
          <p:nvPr>
            <p:ph sz="half" idx="1"/>
          </p:nvPr>
        </p:nvSpPr>
        <p:spPr/>
        <p:txBody>
          <a:bodyPr/>
          <a:lstStyle/>
          <a:p>
            <a:r>
              <a:rPr lang="en-GB" sz="2400" dirty="0" smtClean="0"/>
              <a:t>Magic World (ΣΤ unit 3) </a:t>
            </a:r>
            <a:br>
              <a:rPr lang="en-GB" sz="2400" dirty="0" smtClean="0"/>
            </a:br>
            <a:r>
              <a:rPr lang="en-GB" sz="2400" dirty="0" smtClean="0"/>
              <a:t>(E units 8 and 10),</a:t>
            </a:r>
          </a:p>
          <a:p>
            <a:pPr>
              <a:defRPr/>
            </a:pPr>
            <a:r>
              <a:rPr lang="en-GB" sz="2400" dirty="0" smtClean="0"/>
              <a:t>Means of transport </a:t>
            </a:r>
            <a:br>
              <a:rPr lang="en-GB" sz="2400" dirty="0" smtClean="0"/>
            </a:br>
            <a:r>
              <a:rPr lang="en-GB" sz="2400" dirty="0" smtClean="0"/>
              <a:t>(ΣΤ unit 5) </a:t>
            </a:r>
          </a:p>
          <a:p>
            <a:pPr>
              <a:defRPr/>
            </a:pPr>
            <a:r>
              <a:rPr lang="en-GB" sz="2400" dirty="0" smtClean="0"/>
              <a:t>Musical instruments </a:t>
            </a:r>
            <a:br>
              <a:rPr lang="en-GB" sz="2400" dirty="0" smtClean="0"/>
            </a:br>
            <a:r>
              <a:rPr lang="en-GB" sz="2400" dirty="0" smtClean="0"/>
              <a:t>(ΣΤ unit 7) </a:t>
            </a:r>
          </a:p>
          <a:p>
            <a:pPr>
              <a:defRPr/>
            </a:pPr>
            <a:r>
              <a:rPr lang="en-GB" sz="2400" dirty="0" smtClean="0"/>
              <a:t>Numbers (Δ unit 1) </a:t>
            </a:r>
          </a:p>
          <a:p>
            <a:pPr>
              <a:defRPr/>
            </a:pPr>
            <a:r>
              <a:rPr lang="en-GB" sz="2400" dirty="0" smtClean="0"/>
              <a:t>Park and Street signs </a:t>
            </a:r>
            <a:br>
              <a:rPr lang="en-GB" sz="2400" dirty="0" smtClean="0"/>
            </a:br>
            <a:r>
              <a:rPr lang="en-GB" sz="2400" dirty="0" smtClean="0"/>
              <a:t>(Δ unit 8) </a:t>
            </a:r>
          </a:p>
          <a:p>
            <a:pPr>
              <a:defRPr/>
            </a:pPr>
            <a:r>
              <a:rPr lang="en-GB" sz="2400" dirty="0" smtClean="0"/>
              <a:t>Places in a city (Δ unit 3) </a:t>
            </a:r>
            <a:br>
              <a:rPr lang="en-GB" sz="2400" dirty="0" smtClean="0"/>
            </a:br>
            <a:r>
              <a:rPr lang="en-GB" sz="2400" dirty="0" smtClean="0"/>
              <a:t>(ΣΤ unit 2) (E unit 3 and 6) </a:t>
            </a:r>
          </a:p>
          <a:p>
            <a:endParaRPr lang="en-GB" sz="2400" dirty="0" smtClean="0"/>
          </a:p>
          <a:p>
            <a:endParaRPr lang="en-GB" sz="2400" dirty="0"/>
          </a:p>
        </p:txBody>
      </p:sp>
      <p:sp>
        <p:nvSpPr>
          <p:cNvPr id="4" name="Θέση περιεχομένου 3"/>
          <p:cNvSpPr>
            <a:spLocks noGrp="1"/>
          </p:cNvSpPr>
          <p:nvPr>
            <p:ph sz="half" idx="2"/>
          </p:nvPr>
        </p:nvSpPr>
        <p:spPr/>
        <p:txBody>
          <a:bodyPr/>
          <a:lstStyle/>
          <a:p>
            <a:pPr>
              <a:defRPr/>
            </a:pPr>
            <a:r>
              <a:rPr lang="en-GB" sz="2400" dirty="0" smtClean="0"/>
              <a:t>Recipes (Δ unit 9) (E unit 4) </a:t>
            </a:r>
          </a:p>
          <a:p>
            <a:pPr>
              <a:defRPr/>
            </a:pPr>
            <a:r>
              <a:rPr lang="en-GB" sz="2400" dirty="0" smtClean="0"/>
              <a:t>School (Δ unit 1) (E unit 2) (</a:t>
            </a:r>
            <a:r>
              <a:rPr lang="en-GB" sz="2400" dirty="0" err="1" smtClean="0"/>
              <a:t>Στ</a:t>
            </a:r>
            <a:r>
              <a:rPr lang="en-GB" sz="2400" dirty="0" smtClean="0"/>
              <a:t> unit 1)</a:t>
            </a:r>
          </a:p>
          <a:p>
            <a:pPr>
              <a:defRPr/>
            </a:pPr>
            <a:r>
              <a:rPr lang="en-GB" sz="2400" dirty="0" smtClean="0"/>
              <a:t>Shows (ΣΤ unit 7)</a:t>
            </a:r>
          </a:p>
          <a:p>
            <a:pPr>
              <a:defRPr/>
            </a:pPr>
            <a:r>
              <a:rPr lang="en-GB" sz="2400" dirty="0" smtClean="0"/>
              <a:t>Sports (Δ unit 2) (</a:t>
            </a:r>
            <a:r>
              <a:rPr lang="en-GB" sz="2400" dirty="0" err="1" smtClean="0"/>
              <a:t>Στ</a:t>
            </a:r>
            <a:r>
              <a:rPr lang="en-GB" sz="2400" dirty="0" smtClean="0"/>
              <a:t> unit 7)</a:t>
            </a:r>
          </a:p>
          <a:p>
            <a:pPr>
              <a:defRPr/>
            </a:pPr>
            <a:r>
              <a:rPr lang="en-GB" sz="2400" dirty="0" smtClean="0"/>
              <a:t>Weather, climate (Δ unit 4) (</a:t>
            </a:r>
            <a:r>
              <a:rPr lang="en-GB" sz="2400" dirty="0" err="1" smtClean="0"/>
              <a:t>ΣΤunit</a:t>
            </a:r>
            <a:r>
              <a:rPr lang="en-GB" sz="2400" dirty="0" smtClean="0"/>
              <a:t> 1)</a:t>
            </a:r>
          </a:p>
          <a:p>
            <a:endParaRPr lang="en-GB" sz="2400" dirty="0"/>
          </a:p>
        </p:txBody>
      </p:sp>
    </p:spTree>
    <p:extLst>
      <p:ext uri="{BB962C8B-B14F-4D97-AF65-F5344CB8AC3E}">
        <p14:creationId xmlns:p14="http://schemas.microsoft.com/office/powerpoint/2010/main" val="2031909254"/>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Picture Dictionary with Hobbies.&#10;"/>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3575050" y="1686537"/>
            <a:ext cx="5111750" cy="435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Θέση κειμένου 7"/>
          <p:cNvSpPr>
            <a:spLocks noGrp="1"/>
          </p:cNvSpPr>
          <p:nvPr>
            <p:ph type="body" sz="half" idx="2"/>
          </p:nvPr>
        </p:nvSpPr>
        <p:spPr/>
        <p:txBody>
          <a:bodyPr/>
          <a:lstStyle/>
          <a:p>
            <a:r>
              <a:rPr lang="en-GB" b="1" dirty="0" smtClean="0"/>
              <a:t>Hobbies: </a:t>
            </a:r>
            <a:r>
              <a:rPr lang="en-GB" dirty="0" smtClean="0"/>
              <a:t>A </a:t>
            </a:r>
            <a:r>
              <a:rPr lang="en-GB" dirty="0"/>
              <a:t>picture dictionary with audio presenting vocabulary related to hobbies and free-time </a:t>
            </a:r>
            <a:r>
              <a:rPr lang="en-GB" dirty="0" smtClean="0"/>
              <a:t>activities. (</a:t>
            </a:r>
            <a:r>
              <a:rPr lang="en-GB" dirty="0" smtClean="0">
                <a:hlinkClick r:id="rId4"/>
              </a:rPr>
              <a:t>Link</a:t>
            </a:r>
            <a:r>
              <a:rPr lang="en-GB" dirty="0" smtClean="0"/>
              <a:t>)</a:t>
            </a:r>
            <a:r>
              <a:rPr lang="en-GB" dirty="0"/>
              <a:t/>
            </a:r>
            <a:br>
              <a:rPr lang="en-GB" dirty="0"/>
            </a:br>
            <a:endParaRPr lang="en-GB" dirty="0"/>
          </a:p>
          <a:p>
            <a:r>
              <a:rPr lang="en-GB" dirty="0"/>
              <a:t/>
            </a:r>
            <a:br>
              <a:rPr lang="en-GB" dirty="0"/>
            </a:br>
            <a:endParaRPr lang="en-GB" dirty="0"/>
          </a:p>
        </p:txBody>
      </p:sp>
      <p:sp>
        <p:nvSpPr>
          <p:cNvPr id="2" name="Τίτλος 1"/>
          <p:cNvSpPr>
            <a:spLocks noGrp="1"/>
          </p:cNvSpPr>
          <p:nvPr>
            <p:ph type="title"/>
          </p:nvPr>
        </p:nvSpPr>
        <p:spPr/>
        <p:txBody>
          <a:bodyPr>
            <a:normAutofit fontScale="90000"/>
          </a:bodyPr>
          <a:lstStyle/>
          <a:p>
            <a:r>
              <a:rPr lang="en-GB" dirty="0" smtClean="0"/>
              <a:t>Examples of Picture Dictionaries (1/3)</a:t>
            </a:r>
            <a:endParaRPr lang="en-GB" dirty="0"/>
          </a:p>
        </p:txBody>
      </p:sp>
      <p:sp>
        <p:nvSpPr>
          <p:cNvPr id="5" name="TextBox 4"/>
          <p:cNvSpPr txBox="1"/>
          <p:nvPr/>
        </p:nvSpPr>
        <p:spPr>
          <a:xfrm>
            <a:off x="2950642" y="5676610"/>
            <a:ext cx="624408" cy="360040"/>
          </a:xfrm>
          <a:prstGeom prst="rect">
            <a:avLst/>
          </a:prstGeom>
        </p:spPr>
        <p:txBody>
          <a:bodyPr vert="horz" wrap="square" lIns="91440" tIns="45720" rIns="91440" bIns="45720" rtlCol="0" anchor="ctr">
            <a:noAutofit/>
          </a:bodyPr>
          <a:lstStyle/>
          <a:p>
            <a:r>
              <a:rPr lang="en-GB" b="1" dirty="0" smtClean="0">
                <a:latin typeface="+mj-lt"/>
              </a:rPr>
              <a:t>[15]</a:t>
            </a:r>
          </a:p>
        </p:txBody>
      </p:sp>
    </p:spTree>
    <p:custDataLst>
      <p:tags r:id="rId1"/>
    </p:custDataLst>
    <p:extLst>
      <p:ext uri="{BB962C8B-B14F-4D97-AF65-F5344CB8AC3E}">
        <p14:creationId xmlns:p14="http://schemas.microsoft.com/office/powerpoint/2010/main" val="1511635488"/>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Picture Dictionary with Places in a City.&#10;"/>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3575050" y="1771019"/>
            <a:ext cx="5111750" cy="4181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Θέση κειμένου 3"/>
          <p:cNvSpPr>
            <a:spLocks noGrp="1"/>
          </p:cNvSpPr>
          <p:nvPr>
            <p:ph type="body" sz="half" idx="2"/>
          </p:nvPr>
        </p:nvSpPr>
        <p:spPr/>
        <p:txBody>
          <a:bodyPr/>
          <a:lstStyle/>
          <a:p>
            <a:r>
              <a:rPr lang="en-GB" b="1" dirty="0" smtClean="0"/>
              <a:t>Places </a:t>
            </a:r>
            <a:r>
              <a:rPr lang="en-GB" b="1" dirty="0"/>
              <a:t>in a </a:t>
            </a:r>
            <a:r>
              <a:rPr lang="en-GB" b="1" dirty="0" smtClean="0"/>
              <a:t>city: </a:t>
            </a:r>
            <a:r>
              <a:rPr lang="en-GB" dirty="0" smtClean="0"/>
              <a:t>A </a:t>
            </a:r>
            <a:r>
              <a:rPr lang="en-GB" dirty="0"/>
              <a:t>picture dictionary with audio about the most important places in a </a:t>
            </a:r>
            <a:r>
              <a:rPr lang="en-GB" dirty="0" smtClean="0"/>
              <a:t>city. (</a:t>
            </a:r>
            <a:r>
              <a:rPr lang="en-GB" dirty="0" smtClean="0">
                <a:hlinkClick r:id="rId4"/>
              </a:rPr>
              <a:t>Link</a:t>
            </a:r>
            <a:r>
              <a:rPr lang="en-GB" dirty="0" smtClean="0"/>
              <a:t>)</a:t>
            </a:r>
            <a:endParaRPr lang="en-GB" dirty="0"/>
          </a:p>
        </p:txBody>
      </p:sp>
      <p:sp>
        <p:nvSpPr>
          <p:cNvPr id="2" name="Τίτλος 1" descr="Picture Dictionary with Places in a City.&#10;"/>
          <p:cNvSpPr>
            <a:spLocks noGrp="1"/>
          </p:cNvSpPr>
          <p:nvPr>
            <p:ph type="title"/>
          </p:nvPr>
        </p:nvSpPr>
        <p:spPr/>
        <p:txBody>
          <a:bodyPr>
            <a:normAutofit fontScale="90000"/>
          </a:bodyPr>
          <a:lstStyle/>
          <a:p>
            <a:r>
              <a:rPr lang="en-GB" dirty="0"/>
              <a:t>Examples of Picture </a:t>
            </a:r>
            <a:r>
              <a:rPr lang="en-GB" dirty="0" smtClean="0"/>
              <a:t>Dictionaries (2/3)</a:t>
            </a:r>
            <a:endParaRPr lang="en-GB" dirty="0"/>
          </a:p>
        </p:txBody>
      </p:sp>
      <p:sp>
        <p:nvSpPr>
          <p:cNvPr id="6" name="TextBox 5"/>
          <p:cNvSpPr txBox="1"/>
          <p:nvPr/>
        </p:nvSpPr>
        <p:spPr>
          <a:xfrm>
            <a:off x="2987824" y="5600696"/>
            <a:ext cx="624408" cy="360040"/>
          </a:xfrm>
          <a:prstGeom prst="rect">
            <a:avLst/>
          </a:prstGeom>
        </p:spPr>
        <p:txBody>
          <a:bodyPr vert="horz" wrap="square" lIns="91440" tIns="45720" rIns="91440" bIns="45720" rtlCol="0" anchor="ctr">
            <a:noAutofit/>
          </a:bodyPr>
          <a:lstStyle/>
          <a:p>
            <a:r>
              <a:rPr lang="en-GB" b="1" dirty="0" smtClean="0">
                <a:latin typeface="+mj-lt"/>
              </a:rPr>
              <a:t>[16]</a:t>
            </a:r>
          </a:p>
        </p:txBody>
      </p:sp>
    </p:spTree>
    <p:custDataLst>
      <p:tags r:id="rId1"/>
    </p:custDataLst>
    <p:extLst>
      <p:ext uri="{BB962C8B-B14F-4D97-AF65-F5344CB8AC3E}">
        <p14:creationId xmlns:p14="http://schemas.microsoft.com/office/powerpoint/2010/main" val="112524166"/>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κειμένου 3"/>
          <p:cNvSpPr>
            <a:spLocks noGrp="1"/>
          </p:cNvSpPr>
          <p:nvPr>
            <p:ph type="body" sz="half" idx="2"/>
          </p:nvPr>
        </p:nvSpPr>
        <p:spPr/>
        <p:txBody>
          <a:bodyPr/>
          <a:lstStyle/>
          <a:p>
            <a:r>
              <a:rPr lang="en-GB" b="1" dirty="0" smtClean="0"/>
              <a:t>Household Chores: </a:t>
            </a:r>
            <a:r>
              <a:rPr lang="en-GB" dirty="0" smtClean="0"/>
              <a:t>A </a:t>
            </a:r>
            <a:r>
              <a:rPr lang="en-GB" dirty="0"/>
              <a:t>picture dictionary with audio presenting vocabulary related to household chores and jobs in the </a:t>
            </a:r>
            <a:r>
              <a:rPr lang="en-GB" dirty="0" smtClean="0"/>
              <a:t>house. (</a:t>
            </a:r>
            <a:r>
              <a:rPr lang="en-GB" dirty="0" smtClean="0">
                <a:hlinkClick r:id="rId3"/>
              </a:rPr>
              <a:t>Link</a:t>
            </a:r>
            <a:r>
              <a:rPr lang="en-GB" dirty="0" smtClean="0"/>
              <a:t>)</a:t>
            </a:r>
            <a:endParaRPr lang="en-GB" dirty="0"/>
          </a:p>
        </p:txBody>
      </p:sp>
      <p:sp>
        <p:nvSpPr>
          <p:cNvPr id="2" name="Τίτλος 1"/>
          <p:cNvSpPr>
            <a:spLocks noGrp="1"/>
          </p:cNvSpPr>
          <p:nvPr>
            <p:ph type="title"/>
          </p:nvPr>
        </p:nvSpPr>
        <p:spPr/>
        <p:txBody>
          <a:bodyPr>
            <a:normAutofit fontScale="90000"/>
          </a:bodyPr>
          <a:lstStyle/>
          <a:p>
            <a:r>
              <a:rPr lang="en-GB" dirty="0"/>
              <a:t>Examples of Picture </a:t>
            </a:r>
            <a:r>
              <a:rPr lang="en-GB" dirty="0" smtClean="0"/>
              <a:t>Dictionaries (3/3)</a:t>
            </a:r>
            <a:endParaRPr lang="en-GB" dirty="0"/>
          </a:p>
        </p:txBody>
      </p:sp>
      <p:sp>
        <p:nvSpPr>
          <p:cNvPr id="5" name="TextBox 4"/>
          <p:cNvSpPr txBox="1"/>
          <p:nvPr/>
        </p:nvSpPr>
        <p:spPr>
          <a:xfrm>
            <a:off x="2969807" y="5688539"/>
            <a:ext cx="624408" cy="360040"/>
          </a:xfrm>
          <a:prstGeom prst="rect">
            <a:avLst/>
          </a:prstGeom>
        </p:spPr>
        <p:txBody>
          <a:bodyPr vert="horz" wrap="square" lIns="91440" tIns="45720" rIns="91440" bIns="45720" rtlCol="0" anchor="ctr">
            <a:noAutofit/>
          </a:bodyPr>
          <a:lstStyle/>
          <a:p>
            <a:r>
              <a:rPr lang="en-GB" b="1" dirty="0" smtClean="0">
                <a:latin typeface="+mj-lt"/>
              </a:rPr>
              <a:t>[17]</a:t>
            </a:r>
          </a:p>
        </p:txBody>
      </p:sp>
      <p:pic>
        <p:nvPicPr>
          <p:cNvPr id="8" name="Θέση περιεχομένου 7" descr="Picture Dictionary - Household chores."/>
          <p:cNvPicPr>
            <a:picLocks noGrp="1" noChangeAspect="1"/>
          </p:cNvPicPr>
          <p:nvPr>
            <p:ph idx="1"/>
          </p:nvPr>
        </p:nvPicPr>
        <p:blipFill>
          <a:blip r:embed="rId4"/>
          <a:stretch>
            <a:fillRect/>
          </a:stretch>
        </p:blipFill>
        <p:spPr>
          <a:xfrm>
            <a:off x="3575050" y="1699694"/>
            <a:ext cx="5111750" cy="4323799"/>
          </a:xfrm>
          <a:prstGeom prst="rect">
            <a:avLst/>
          </a:prstGeom>
        </p:spPr>
      </p:pic>
    </p:spTree>
    <p:custDataLst>
      <p:tags r:id="rId1"/>
    </p:custDataLst>
    <p:extLst>
      <p:ext uri="{BB962C8B-B14F-4D97-AF65-F5344CB8AC3E}">
        <p14:creationId xmlns:p14="http://schemas.microsoft.com/office/powerpoint/2010/main" val="2006494392"/>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lstStyle/>
          <a:p>
            <a:r>
              <a:rPr lang="en-GB" dirty="0" smtClean="0"/>
              <a:t>1. Audio Extracts</a:t>
            </a:r>
            <a:endParaRPr lang="en-GB" dirty="0"/>
          </a:p>
        </p:txBody>
      </p:sp>
      <p:sp>
        <p:nvSpPr>
          <p:cNvPr id="7" name="Θέση κειμένου 6"/>
          <p:cNvSpPr>
            <a:spLocks noGrp="1"/>
          </p:cNvSpPr>
          <p:nvPr>
            <p:ph type="body" idx="1"/>
          </p:nvPr>
        </p:nvSpPr>
        <p:spPr/>
        <p:txBody>
          <a:bodyPr/>
          <a:lstStyle/>
          <a:p>
            <a:endParaRPr lang="en-GB"/>
          </a:p>
        </p:txBody>
      </p:sp>
    </p:spTree>
    <p:extLst>
      <p:ext uri="{BB962C8B-B14F-4D97-AF65-F5344CB8AC3E}">
        <p14:creationId xmlns:p14="http://schemas.microsoft.com/office/powerpoint/2010/main" val="3457266724"/>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l-GR" dirty="0" smtClean="0"/>
              <a:t>Financing</a:t>
            </a:r>
          </a:p>
        </p:txBody>
      </p:sp>
      <p:sp>
        <p:nvSpPr>
          <p:cNvPr id="32771" name="Content Placeholder 2"/>
          <p:cNvSpPr>
            <a:spLocks noGrp="1"/>
          </p:cNvSpPr>
          <p:nvPr>
            <p:ph idx="1"/>
          </p:nvPr>
        </p:nvSpPr>
        <p:spPr>
          <a:xfrm>
            <a:off x="457200" y="1341438"/>
            <a:ext cx="8229600" cy="4525962"/>
          </a:xfrm>
        </p:spPr>
        <p:txBody>
          <a:bodyPr/>
          <a:lstStyle/>
          <a:p>
            <a:r>
              <a:rPr lang="en-GB" altLang="el-GR" sz="2000" dirty="0" smtClean="0"/>
              <a:t>The present educational material has been developed as part of the educational work of the instructor.</a:t>
            </a:r>
          </a:p>
          <a:p>
            <a:r>
              <a:rPr lang="en-GB" altLang="el-GR" sz="2000" dirty="0" smtClean="0"/>
              <a:t>The project “Open Academic Courses of the University of Athens” has only financed the reform of the educational material. </a:t>
            </a:r>
          </a:p>
          <a:p>
            <a:r>
              <a:rPr lang="en-GB" altLang="el-GR" sz="2000" dirty="0" smtClean="0"/>
              <a:t>The project is implemented under the operational program “Education and Lifelong Learning” and funded by the European Union (European Social Fund) and National Resources. </a:t>
            </a:r>
            <a:endParaRPr lang="el-GR" altLang="el-GR" sz="2000" dirty="0" smtClean="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1663" y="4293096"/>
            <a:ext cx="5400675" cy="1285875"/>
          </a:xfrm>
          <a:prstGeom prst="rect">
            <a:avLst/>
          </a:prstGeom>
          <a:noFill/>
          <a:ln>
            <a:noFill/>
          </a:ln>
        </p:spPr>
      </p:pic>
    </p:spTree>
    <p:custDataLst>
      <p:tags r:id="rId1"/>
    </p:custDataLst>
    <p:extLst>
      <p:ext uri="{BB962C8B-B14F-4D97-AF65-F5344CB8AC3E}">
        <p14:creationId xmlns:p14="http://schemas.microsoft.com/office/powerpoint/2010/main" val="3851303299"/>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3"/>
          <p:cNvSpPr>
            <a:spLocks noGrp="1"/>
          </p:cNvSpPr>
          <p:nvPr>
            <p:ph type="title"/>
          </p:nvPr>
        </p:nvSpPr>
        <p:spPr/>
        <p:txBody>
          <a:bodyPr/>
          <a:lstStyle/>
          <a:p>
            <a:pPr eaLnBrk="1" hangingPunct="1"/>
            <a:r>
              <a:rPr lang="en-GB" altLang="en-US" sz="4400" dirty="0" smtClean="0"/>
              <a:t>Notes</a:t>
            </a:r>
          </a:p>
        </p:txBody>
      </p:sp>
      <p:sp>
        <p:nvSpPr>
          <p:cNvPr id="69635" name="Text Placeholder 4"/>
          <p:cNvSpPr>
            <a:spLocks noGrp="1"/>
          </p:cNvSpPr>
          <p:nvPr>
            <p:ph type="body" idx="1"/>
          </p:nvPr>
        </p:nvSpPr>
        <p:spPr/>
        <p:txBody>
          <a:bodyPr/>
          <a:lstStyle/>
          <a:p>
            <a:pPr eaLnBrk="1" hangingPunct="1"/>
            <a:endParaRPr lang="en-US" altLang="en-US" smtClean="0"/>
          </a:p>
        </p:txBody>
      </p:sp>
    </p:spTree>
    <p:custDataLst>
      <p:tags r:id="rId1"/>
    </p:custData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3"/>
          <p:cNvSpPr>
            <a:spLocks noGrp="1"/>
          </p:cNvSpPr>
          <p:nvPr>
            <p:ph type="title"/>
          </p:nvPr>
        </p:nvSpPr>
        <p:spPr>
          <a:xfrm>
            <a:off x="0" y="274638"/>
            <a:ext cx="9144000" cy="1143000"/>
          </a:xfrm>
        </p:spPr>
        <p:txBody>
          <a:bodyPr/>
          <a:lstStyle/>
          <a:p>
            <a:pPr eaLnBrk="1" hangingPunct="1"/>
            <a:r>
              <a:rPr lang="en-GB" altLang="en-US" dirty="0" smtClean="0">
                <a:solidFill>
                  <a:schemeClr val="accent1"/>
                </a:solidFill>
              </a:rPr>
              <a:t>Note on History of Published Version </a:t>
            </a:r>
          </a:p>
        </p:txBody>
      </p:sp>
      <p:sp>
        <p:nvSpPr>
          <p:cNvPr id="71683" name="Content Placeholder 4"/>
          <p:cNvSpPr>
            <a:spLocks noGrp="1"/>
          </p:cNvSpPr>
          <p:nvPr>
            <p:ph idx="1"/>
          </p:nvPr>
        </p:nvSpPr>
        <p:spPr>
          <a:xfrm>
            <a:off x="234950" y="1557338"/>
            <a:ext cx="8585200" cy="4525962"/>
          </a:xfrm>
        </p:spPr>
        <p:txBody>
          <a:bodyPr/>
          <a:lstStyle/>
          <a:p>
            <a:pPr marL="0" indent="0" eaLnBrk="1" hangingPunct="1">
              <a:buFont typeface="Arial" panose="020B0604020202020204" pitchFamily="34" charset="0"/>
              <a:buNone/>
            </a:pPr>
            <a:r>
              <a:rPr lang="en-GB" altLang="en-US" sz="2000" dirty="0" smtClean="0"/>
              <a:t>The present work is the edition</a:t>
            </a:r>
            <a:r>
              <a:rPr lang="en-GB" altLang="en-US" dirty="0" smtClean="0"/>
              <a:t> </a:t>
            </a:r>
            <a:r>
              <a:rPr lang="en-GB" altLang="en-US" sz="2000" dirty="0" smtClean="0"/>
              <a:t>1.0.  </a:t>
            </a:r>
          </a:p>
        </p:txBody>
      </p:sp>
    </p:spTree>
    <p:custDataLst>
      <p:tags r:id="rId1"/>
    </p:custData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p:txBody>
          <a:bodyPr/>
          <a:lstStyle/>
          <a:p>
            <a:pPr eaLnBrk="1" hangingPunct="1"/>
            <a:r>
              <a:rPr lang="en-GB" altLang="en-US" dirty="0" smtClean="0">
                <a:solidFill>
                  <a:schemeClr val="accent1"/>
                </a:solidFill>
              </a:rPr>
              <a:t>Reference Note </a:t>
            </a:r>
          </a:p>
        </p:txBody>
      </p:sp>
      <p:sp>
        <p:nvSpPr>
          <p:cNvPr id="73731" name="Content Placeholder 2"/>
          <p:cNvSpPr>
            <a:spLocks noGrp="1"/>
          </p:cNvSpPr>
          <p:nvPr>
            <p:ph idx="1"/>
          </p:nvPr>
        </p:nvSpPr>
        <p:spPr>
          <a:xfrm>
            <a:off x="457200" y="1556792"/>
            <a:ext cx="8229600" cy="4525963"/>
          </a:xfrm>
        </p:spPr>
        <p:txBody>
          <a:bodyPr/>
          <a:lstStyle/>
          <a:p>
            <a:pPr marL="0" indent="0">
              <a:buNone/>
            </a:pPr>
            <a:r>
              <a:rPr lang="en-GB" altLang="en-US" sz="2000" dirty="0" smtClean="0"/>
              <a:t>Copyright National and </a:t>
            </a:r>
            <a:r>
              <a:rPr lang="en-GB" altLang="en-US" sz="2000" dirty="0" err="1" smtClean="0"/>
              <a:t>Kapodistrian</a:t>
            </a:r>
            <a:r>
              <a:rPr lang="en-GB" altLang="en-US" sz="2000" dirty="0" smtClean="0"/>
              <a:t> University of Athens, Bessie </a:t>
            </a:r>
            <a:r>
              <a:rPr lang="en-GB" altLang="en-US" sz="2000" dirty="0" err="1" smtClean="0"/>
              <a:t>Mitsikopoulou</a:t>
            </a:r>
            <a:r>
              <a:rPr lang="en-GB" altLang="en-US" sz="2000" dirty="0" smtClean="0"/>
              <a:t> 2014. Bessie </a:t>
            </a:r>
            <a:r>
              <a:rPr lang="en-GB" altLang="en-US" sz="2000" dirty="0" err="1" smtClean="0"/>
              <a:t>Mitsikopoulou</a:t>
            </a:r>
            <a:r>
              <a:rPr lang="en-GB" altLang="en-US" sz="2000" dirty="0" smtClean="0"/>
              <a:t>. “English and Digital Literacies. </a:t>
            </a:r>
            <a:r>
              <a:rPr lang="en-GB" sz="2000" dirty="0" smtClean="0"/>
              <a:t>Informative Materials for the Digital Enrichment of Greek EFL Textbooks</a:t>
            </a:r>
            <a:r>
              <a:rPr lang="en-GB" altLang="en-US" sz="2000" dirty="0" smtClean="0"/>
              <a:t>”.</a:t>
            </a:r>
            <a:r>
              <a:rPr lang="en-GB" altLang="en-US" sz="2000" dirty="0" smtClean="0">
                <a:solidFill>
                  <a:srgbClr val="FF0000"/>
                </a:solidFill>
              </a:rPr>
              <a:t> </a:t>
            </a:r>
            <a:r>
              <a:rPr lang="en-GB" altLang="en-US" sz="2000" dirty="0" smtClean="0"/>
              <a:t>Edition: 1.0. Athens 2014</a:t>
            </a:r>
            <a:r>
              <a:rPr lang="en-GB" altLang="en-US" sz="2000" smtClean="0"/>
              <a:t>. </a:t>
            </a:r>
            <a:r>
              <a:rPr lang="en-US" altLang="en-US" sz="2000" smtClean="0"/>
              <a:t>Available </a:t>
            </a:r>
            <a:r>
              <a:rPr lang="en-US" altLang="en-US" sz="2000" dirty="0"/>
              <a:t>at:</a:t>
            </a:r>
            <a:r>
              <a:rPr lang="el-GR" altLang="en-US" sz="2000" dirty="0"/>
              <a:t> </a:t>
            </a:r>
            <a:r>
              <a:rPr lang="en-GB" altLang="en-US" sz="2000" dirty="0">
                <a:hlinkClick r:id="rId4" tooltip="English and Digital Literacies Open Online Course"/>
              </a:rPr>
              <a:t>http://opencourses.uoa.gr/courses/ENL10/</a:t>
            </a:r>
            <a:r>
              <a:rPr lang="en-GB" altLang="en-US" sz="2000" dirty="0"/>
              <a:t>.   </a:t>
            </a:r>
          </a:p>
          <a:p>
            <a:pPr marL="0" indent="0">
              <a:buNone/>
            </a:pPr>
            <a:endParaRPr lang="en-GB" altLang="en-US" sz="2000" dirty="0" smtClean="0"/>
          </a:p>
          <a:p>
            <a:pPr marL="0" indent="0" eaLnBrk="1" hangingPunct="1"/>
            <a:endParaRPr lang="en-GB" altLang="en-US" sz="2000" dirty="0" smtClean="0"/>
          </a:p>
        </p:txBody>
      </p:sp>
    </p:spTree>
    <p:custDataLst>
      <p:tags r:id="rId1"/>
    </p:custData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GB" altLang="el-GR" dirty="0" smtClean="0">
                <a:solidFill>
                  <a:schemeClr val="accent1"/>
                </a:solidFill>
              </a:rPr>
              <a:t>Licensing Note </a:t>
            </a: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GB" altLang="el-GR" sz="1900" dirty="0" smtClean="0"/>
              <a:t>The current material is available under the Creative Commons Attribution-</a:t>
            </a:r>
            <a:r>
              <a:rPr lang="en-GB" altLang="el-GR" sz="1900" dirty="0" err="1" smtClean="0"/>
              <a:t>NonCommercial</a:t>
            </a:r>
            <a:r>
              <a:rPr lang="en-GB" altLang="el-GR" sz="1900" dirty="0" smtClean="0"/>
              <a:t>-</a:t>
            </a:r>
            <a:r>
              <a:rPr lang="en-GB" altLang="el-GR" sz="1900" dirty="0" err="1" smtClean="0"/>
              <a:t>ShareAlike</a:t>
            </a:r>
            <a:r>
              <a:rPr lang="en-GB"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l-GR" altLang="el-GR" sz="1900" dirty="0" smtClean="0"/>
              <a:t>.</a:t>
            </a:r>
            <a:endParaRPr lang="en-GB" altLang="el-GR" sz="1900" dirty="0" smtClean="0"/>
          </a:p>
          <a:p>
            <a:pPr marL="0" indent="0">
              <a:buNone/>
            </a:pPr>
            <a:endParaRPr lang="en-GB" altLang="el-GR" sz="2400" dirty="0" smtClean="0"/>
          </a:p>
          <a:p>
            <a:pPr marL="0" indent="0">
              <a:buFont typeface="Arial" panose="020B0604020202020204" pitchFamily="34" charset="0"/>
              <a:buNone/>
            </a:pPr>
            <a:endParaRPr lang="en-GB" altLang="el-GR" sz="2000" dirty="0" smtClean="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smtClean="0"/>
              <a:t>[1] http://creativecommons.org/licenses/by-nc-sa/4.0/ </a:t>
            </a:r>
          </a:p>
          <a:p>
            <a:endParaRPr lang="en-GB" altLang="el-GR" dirty="0" smtClean="0"/>
          </a:p>
          <a:p>
            <a:r>
              <a:rPr lang="en-GB" altLang="el-GR" dirty="0" smtClean="0"/>
              <a:t>As Non-Commercial is defined the use that:</a:t>
            </a:r>
          </a:p>
          <a:p>
            <a:pPr marL="285750" indent="-285750">
              <a:buFont typeface="Arial" panose="020B0604020202020204" pitchFamily="34" charset="0"/>
              <a:buChar char="•"/>
            </a:pPr>
            <a:r>
              <a:rPr lang="en-GB" altLang="el-GR" dirty="0" smtClean="0"/>
              <a:t>Does not involve direct or indirect financial benefits from the use of the work for the distributor of the work and the license holder</a:t>
            </a:r>
            <a:r>
              <a:rPr lang="el-GR" altLang="el-GR" dirty="0" smtClean="0"/>
              <a:t>.</a:t>
            </a:r>
            <a:endParaRPr lang="en-GB" altLang="el-GR" dirty="0" smtClean="0"/>
          </a:p>
          <a:p>
            <a:pPr marL="285750" indent="-285750">
              <a:buFont typeface="Arial" panose="020B0604020202020204" pitchFamily="34" charset="0"/>
              <a:buChar char="•"/>
            </a:pPr>
            <a:r>
              <a:rPr lang="en-GB" altLang="el-GR" dirty="0" smtClean="0"/>
              <a:t>Does not include financial transaction as a condition for  the use or access  to the work</a:t>
            </a:r>
            <a:r>
              <a:rPr lang="el-GR" altLang="el-GR" dirty="0" smtClean="0"/>
              <a:t>.</a:t>
            </a:r>
            <a:r>
              <a:rPr lang="en-GB" altLang="el-GR" dirty="0" smtClean="0"/>
              <a:t> </a:t>
            </a:r>
          </a:p>
          <a:p>
            <a:pPr marL="285750" indent="-285750">
              <a:buFont typeface="Arial" panose="020B0604020202020204" pitchFamily="34" charset="0"/>
              <a:buChar char="•"/>
            </a:pPr>
            <a:r>
              <a:rPr lang="en-GB" altLang="el-GR" dirty="0" smtClean="0"/>
              <a:t>Does not confer to the distributor and license holder of the work  indirect financial benefit (e.g. advertisements) from the viewing of the work on website</a:t>
            </a:r>
            <a:r>
              <a:rPr lang="en-GB" altLang="el-GR" dirty="0" smtClean="0">
                <a:latin typeface="Arial" panose="020B0604020202020204" pitchFamily="34" charset="0"/>
              </a:rPr>
              <a:t> </a:t>
            </a:r>
            <a:r>
              <a:rPr lang="el-GR" altLang="el-GR" dirty="0" smtClean="0">
                <a:latin typeface="Arial" panose="020B0604020202020204" pitchFamily="34" charset="0"/>
              </a:rPr>
              <a:t>.</a:t>
            </a:r>
            <a:endParaRPr lang="en-GB" altLang="el-GR" dirty="0" smtClean="0"/>
          </a:p>
          <a:p>
            <a:pPr>
              <a:buFont typeface="Arial" panose="020B0604020202020204" pitchFamily="34" charset="0"/>
              <a:buChar char="•"/>
            </a:pPr>
            <a:endParaRPr lang="en-GB" altLang="el-GR" dirty="0" smtClean="0"/>
          </a:p>
          <a:p>
            <a:r>
              <a:rPr lang="en-GB" altLang="el-GR" dirty="0" smtClean="0"/>
              <a:t>The copyright holder may give to the license holder a separate license to use the work for commercial use, if requested. </a:t>
            </a:r>
            <a:endParaRPr lang="en-GB" altLang="el-GR" dirty="0"/>
          </a:p>
        </p:txBody>
      </p:sp>
    </p:spTree>
    <p:custDataLst>
      <p:tags r:id="rId1"/>
    </p:custDataLst>
    <p:extLst>
      <p:ext uri="{BB962C8B-B14F-4D97-AF65-F5344CB8AC3E}">
        <p14:creationId xmlns:p14="http://schemas.microsoft.com/office/powerpoint/2010/main" val="395186405"/>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smtClean="0"/>
              <a:t>the Reference  Note</a:t>
            </a:r>
            <a:r>
              <a:rPr lang="el-GR" altLang="el-GR" sz="2000" dirty="0" smtClean="0"/>
              <a:t>,</a:t>
            </a:r>
            <a:r>
              <a:rPr lang="en-GB" altLang="el-GR" dirty="0" smtClean="0"/>
              <a:t> </a:t>
            </a:r>
            <a:endParaRPr lang="en-GB" altLang="el-GR" sz="2000" dirty="0" smtClean="0"/>
          </a:p>
          <a:p>
            <a:pPr lvl="1">
              <a:buFont typeface="Wingdings" panose="05000000000000000000" pitchFamily="2" charset="2"/>
              <a:buChar char="§"/>
            </a:pPr>
            <a:r>
              <a:rPr lang="en-GB" altLang="el-GR" sz="2000" dirty="0" smtClean="0"/>
              <a:t>the Licensing Note</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declaration of Notices Preservation</a:t>
            </a:r>
            <a:r>
              <a:rPr lang="el-GR" altLang="el-GR" sz="2000" dirty="0" smtClean="0"/>
              <a:t>,</a:t>
            </a:r>
            <a:endParaRPr lang="en-GB" altLang="el-GR" sz="2000" dirty="0" smtClean="0"/>
          </a:p>
          <a:p>
            <a:pPr lvl="1">
              <a:buFont typeface="Wingdings" panose="05000000000000000000" pitchFamily="2" charset="2"/>
              <a:buChar char="§"/>
            </a:pPr>
            <a:r>
              <a:rPr lang="en-GB" altLang="el-GR" sz="2000" dirty="0"/>
              <a:t>the Use of Third Parties Work Note (if available</a:t>
            </a:r>
            <a:r>
              <a:rPr lang="en-GB" altLang="el-GR" sz="2000" dirty="0" smtClean="0"/>
              <a:t>), </a:t>
            </a:r>
            <a:endParaRPr lang="en-GB" altLang="el-GR" sz="2000" dirty="0"/>
          </a:p>
          <a:p>
            <a:pPr marL="0" indent="0">
              <a:buFont typeface="Arial" panose="020B0604020202020204" pitchFamily="34" charset="0"/>
              <a:buNone/>
            </a:pPr>
            <a:r>
              <a:rPr lang="en-GB" altLang="el-GR" sz="2400" dirty="0" smtClean="0"/>
              <a:t>together with the accompanied URLs.</a:t>
            </a:r>
          </a:p>
          <a:p>
            <a:pPr marL="0" indent="0"/>
            <a:endParaRPr lang="en-GB" altLang="el-GR" sz="2000" dirty="0" smtClean="0"/>
          </a:p>
        </p:txBody>
      </p:sp>
    </p:spTree>
    <p:custDataLst>
      <p:tags r:id="rId1"/>
    </p:custDataLst>
    <p:extLst>
      <p:ext uri="{BB962C8B-B14F-4D97-AF65-F5344CB8AC3E}">
        <p14:creationId xmlns:p14="http://schemas.microsoft.com/office/powerpoint/2010/main" val="4009066920"/>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normAutofit fontScale="90000"/>
          </a:bodyPr>
          <a:lstStyle/>
          <a:p>
            <a:pPr eaLnBrk="1" hangingPunct="1"/>
            <a:r>
              <a:rPr lang="en-GB" altLang="en-US" dirty="0" smtClean="0"/>
              <a:t>Note of use of third parties work (1/5)</a:t>
            </a:r>
          </a:p>
        </p:txBody>
      </p:sp>
      <p:sp>
        <p:nvSpPr>
          <p:cNvPr id="79875" name="Content Placeholder 2"/>
          <p:cNvSpPr>
            <a:spLocks noGrp="1"/>
          </p:cNvSpPr>
          <p:nvPr>
            <p:ph idx="1"/>
          </p:nvPr>
        </p:nvSpPr>
        <p:spPr/>
        <p:txBody>
          <a:bodyPr/>
          <a:lstStyle/>
          <a:p>
            <a:pPr marL="0" indent="0" eaLnBrk="1" hangingPunct="1">
              <a:buFont typeface="Arial" panose="020B0604020202020204" pitchFamily="34" charset="0"/>
              <a:buNone/>
            </a:pPr>
            <a:r>
              <a:rPr lang="en-GB" altLang="en-US" sz="2000" dirty="0" smtClean="0"/>
              <a:t>This work makes use of the following works:</a:t>
            </a:r>
          </a:p>
          <a:p>
            <a:pPr marL="0" indent="0">
              <a:buNone/>
            </a:pPr>
            <a:r>
              <a:rPr lang="en-GB" sz="2000" dirty="0" smtClean="0"/>
              <a:t>Image 1: </a:t>
            </a:r>
            <a:r>
              <a:rPr lang="en-GB" sz="2000" u="sng" dirty="0" smtClean="0">
                <a:hlinkClick r:id="rId4"/>
              </a:rPr>
              <a:t>Unit 1 – Lesson 2</a:t>
            </a:r>
            <a:r>
              <a:rPr lang="en-GB" sz="2000" dirty="0" smtClean="0"/>
              <a:t> from Think Teen Enriched Digital Textbook (B Gymnasium – Beginners), Copyright Computer Technology Institute, Digital School Project.</a:t>
            </a:r>
          </a:p>
          <a:p>
            <a:pPr marL="0" indent="0">
              <a:buNone/>
            </a:pPr>
            <a:r>
              <a:rPr lang="en-GB" sz="2000" dirty="0" smtClean="0"/>
              <a:t>Image 2: Screenshot of the </a:t>
            </a:r>
            <a:r>
              <a:rPr lang="en-GB" sz="2000" u="sng" dirty="0" smtClean="0">
                <a:hlinkClick r:id="rId5"/>
              </a:rPr>
              <a:t>B Gymnasium – Advanced EFL Instructional Package</a:t>
            </a:r>
            <a:r>
              <a:rPr lang="en-GB" sz="2000" dirty="0" smtClean="0"/>
              <a:t> from the Digital School Website, Copyright Computer Technology Institute, Digital School Project.</a:t>
            </a:r>
          </a:p>
          <a:p>
            <a:pPr marL="0" indent="0">
              <a:buNone/>
            </a:pPr>
            <a:r>
              <a:rPr lang="en-GB" sz="2000" dirty="0" smtClean="0"/>
              <a:t>Image 3: Cover and label for the CD with audio extracts of the Think Teen Textbook (B Gymnasium – Beginners), Copyright Computer Technology Institute, </a:t>
            </a:r>
            <a:r>
              <a:rPr lang="en-GB" sz="2000" dirty="0" smtClean="0">
                <a:hlinkClick r:id="rId6"/>
              </a:rPr>
              <a:t>Creative Commons Attribution-</a:t>
            </a:r>
            <a:r>
              <a:rPr lang="en-GB" sz="2000" dirty="0" err="1" smtClean="0">
                <a:hlinkClick r:id="rId6"/>
              </a:rPr>
              <a:t>NonCommercial</a:t>
            </a:r>
            <a:r>
              <a:rPr lang="en-GB" sz="2000" dirty="0" smtClean="0">
                <a:hlinkClick r:id="rId6"/>
              </a:rPr>
              <a:t>-</a:t>
            </a:r>
            <a:r>
              <a:rPr lang="en-GB" sz="2000" dirty="0" err="1" smtClean="0">
                <a:hlinkClick r:id="rId6"/>
              </a:rPr>
              <a:t>ShareAlike</a:t>
            </a:r>
            <a:r>
              <a:rPr lang="en-GB" sz="2000" dirty="0" smtClean="0">
                <a:hlinkClick r:id="rId6"/>
              </a:rPr>
              <a:t> Greece 3.0</a:t>
            </a:r>
            <a:r>
              <a:rPr lang="en-GB" sz="2000" dirty="0" smtClean="0"/>
              <a:t>, Digital School Project.</a:t>
            </a:r>
            <a:endParaRPr lang="en-GB" altLang="en-US" sz="2000" dirty="0" smtClean="0"/>
          </a:p>
        </p:txBody>
      </p:sp>
    </p:spTree>
    <p:custDataLst>
      <p:tags r:id="rId1"/>
    </p:custDataLst>
    <p:extLst>
      <p:ext uri="{BB962C8B-B14F-4D97-AF65-F5344CB8AC3E}">
        <p14:creationId xmlns:p14="http://schemas.microsoft.com/office/powerpoint/2010/main" val="841105022"/>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normAutofit fontScale="90000"/>
          </a:bodyPr>
          <a:lstStyle/>
          <a:p>
            <a:pPr eaLnBrk="1" hangingPunct="1"/>
            <a:r>
              <a:rPr lang="en-GB" altLang="en-US" dirty="0" smtClean="0"/>
              <a:t>Note of use of third parties work (2/5)</a:t>
            </a:r>
          </a:p>
        </p:txBody>
      </p:sp>
      <p:sp>
        <p:nvSpPr>
          <p:cNvPr id="79875" name="Content Placeholder 2"/>
          <p:cNvSpPr>
            <a:spLocks noGrp="1"/>
          </p:cNvSpPr>
          <p:nvPr>
            <p:ph idx="1"/>
          </p:nvPr>
        </p:nvSpPr>
        <p:spPr/>
        <p:txBody>
          <a:bodyPr/>
          <a:lstStyle/>
          <a:p>
            <a:pPr marL="0" indent="0">
              <a:buNone/>
            </a:pPr>
            <a:r>
              <a:rPr lang="en-GB" sz="2000" dirty="0" smtClean="0"/>
              <a:t>Image 4: </a:t>
            </a:r>
            <a:r>
              <a:rPr lang="en-GB" sz="2000" u="sng" dirty="0" err="1" smtClean="0">
                <a:hlinkClick r:id="rId4"/>
              </a:rPr>
              <a:t>Audiotext</a:t>
            </a:r>
            <a:r>
              <a:rPr lang="en-GB" sz="2000" u="sng" dirty="0" smtClean="0">
                <a:hlinkClick r:id="rId4"/>
              </a:rPr>
              <a:t> - Teenage life in the past</a:t>
            </a:r>
            <a:r>
              <a:rPr lang="en-GB" sz="2000" dirty="0" smtClean="0"/>
              <a:t>, Copyright Computer Technology Institute, </a:t>
            </a:r>
            <a:r>
              <a:rPr lang="en-GB" sz="2000" dirty="0" smtClean="0">
                <a:hlinkClick r:id="rId5"/>
              </a:rPr>
              <a:t>Creative Commons Attribution-</a:t>
            </a:r>
            <a:r>
              <a:rPr lang="en-GB" sz="2000" dirty="0" err="1" smtClean="0">
                <a:hlinkClick r:id="rId5"/>
              </a:rPr>
              <a:t>NonCommercial</a:t>
            </a:r>
            <a:r>
              <a:rPr lang="en-GB" sz="2000" dirty="0" smtClean="0">
                <a:hlinkClick r:id="rId5"/>
              </a:rPr>
              <a:t>-</a:t>
            </a:r>
            <a:r>
              <a:rPr lang="en-GB" sz="2000" dirty="0" err="1" smtClean="0">
                <a:hlinkClick r:id="rId5"/>
              </a:rPr>
              <a:t>ShareAlike</a:t>
            </a:r>
            <a:r>
              <a:rPr lang="en-GB" sz="2000" dirty="0" smtClean="0">
                <a:hlinkClick r:id="rId5"/>
              </a:rPr>
              <a:t> Greece 3.0</a:t>
            </a:r>
            <a:r>
              <a:rPr lang="en-GB" sz="2000" dirty="0" smtClean="0"/>
              <a:t>, </a:t>
            </a:r>
            <a:r>
              <a:rPr lang="en-GB" sz="2000" dirty="0" err="1" smtClean="0"/>
              <a:t>Photodentro</a:t>
            </a:r>
            <a:r>
              <a:rPr lang="en-GB" sz="2000" dirty="0" smtClean="0"/>
              <a:t>.</a:t>
            </a:r>
          </a:p>
          <a:p>
            <a:pPr marL="0" indent="0">
              <a:buNone/>
            </a:pPr>
            <a:r>
              <a:rPr lang="en-GB" sz="2000" dirty="0" smtClean="0"/>
              <a:t>Image </a:t>
            </a:r>
            <a:r>
              <a:rPr lang="en-GB" sz="2000" dirty="0"/>
              <a:t>5: </a:t>
            </a:r>
            <a:r>
              <a:rPr lang="en-GB" sz="2000" u="sng" dirty="0">
                <a:hlinkClick r:id="rId6"/>
              </a:rPr>
              <a:t>Unit 8 – Lesson 24</a:t>
            </a:r>
            <a:r>
              <a:rPr lang="en-GB" sz="2000" dirty="0"/>
              <a:t> from Think Teen Enriched Digital Textbook (B Gymnasium – Advanced), Copyright Computer Technology Institute, Digital School Project.</a:t>
            </a:r>
          </a:p>
          <a:p>
            <a:pPr marL="0" indent="0">
              <a:buNone/>
            </a:pPr>
            <a:r>
              <a:rPr lang="en-GB" sz="2000" dirty="0"/>
              <a:t>Image 6: </a:t>
            </a:r>
            <a:r>
              <a:rPr lang="en-GB" sz="2000" u="sng" dirty="0" err="1">
                <a:hlinkClick r:id="rId7"/>
              </a:rPr>
              <a:t>Audiotext</a:t>
            </a:r>
            <a:r>
              <a:rPr lang="en-GB" sz="2000" u="sng" dirty="0">
                <a:hlinkClick r:id="rId7"/>
              </a:rPr>
              <a:t> - </a:t>
            </a:r>
            <a:r>
              <a:rPr lang="en-GB" sz="2000" u="sng" dirty="0" err="1">
                <a:hlinkClick r:id="rId7"/>
              </a:rPr>
              <a:t>Kavafis</a:t>
            </a:r>
            <a:r>
              <a:rPr lang="en-GB" sz="2000" u="sng" dirty="0">
                <a:hlinkClick r:id="rId7"/>
              </a:rPr>
              <a:t>' Ithaca</a:t>
            </a:r>
            <a:r>
              <a:rPr lang="en-GB" sz="2000" dirty="0"/>
              <a:t>, Copyright Computer Technology Institute, </a:t>
            </a:r>
            <a:r>
              <a:rPr lang="en-GB" sz="2000" dirty="0">
                <a:hlinkClick r:id="rId5"/>
              </a:rPr>
              <a:t>Creative Commons Attribution-</a:t>
            </a:r>
            <a:r>
              <a:rPr lang="en-GB" sz="2000" dirty="0" err="1">
                <a:hlinkClick r:id="rId5"/>
              </a:rPr>
              <a:t>NonCommercial</a:t>
            </a:r>
            <a:r>
              <a:rPr lang="en-GB" sz="2000" dirty="0">
                <a:hlinkClick r:id="rId5"/>
              </a:rPr>
              <a:t>-</a:t>
            </a:r>
            <a:r>
              <a:rPr lang="en-GB" sz="2000" dirty="0" err="1">
                <a:hlinkClick r:id="rId5"/>
              </a:rPr>
              <a:t>ShareAlike</a:t>
            </a:r>
            <a:r>
              <a:rPr lang="en-GB" sz="2000" dirty="0">
                <a:hlinkClick r:id="rId5"/>
              </a:rPr>
              <a:t> Greece 3.0</a:t>
            </a:r>
            <a:r>
              <a:rPr lang="en-GB" sz="2000" dirty="0"/>
              <a:t>, </a:t>
            </a:r>
            <a:r>
              <a:rPr lang="en-GB" sz="2000" dirty="0" err="1"/>
              <a:t>Photodentro</a:t>
            </a:r>
            <a:r>
              <a:rPr lang="en-GB" sz="2000" dirty="0"/>
              <a:t>.</a:t>
            </a:r>
          </a:p>
          <a:p>
            <a:pPr marL="0" indent="0">
              <a:buNone/>
            </a:pPr>
            <a:r>
              <a:rPr lang="en-GB" sz="2000" dirty="0"/>
              <a:t>Image 7: </a:t>
            </a:r>
            <a:r>
              <a:rPr lang="en-GB" sz="2000" u="sng" dirty="0">
                <a:hlinkClick r:id="rId8"/>
              </a:rPr>
              <a:t>Unit 8 – Lesson 22</a:t>
            </a:r>
            <a:r>
              <a:rPr lang="en-GB" sz="2000" dirty="0"/>
              <a:t> from Think Teen Enriched Digital Textbook (B Gymnasium – Advanced), Copyright Computer Technology Institute, Digital School Project</a:t>
            </a:r>
            <a:r>
              <a:rPr lang="en-GB" sz="2000" dirty="0" smtClean="0"/>
              <a:t>.</a:t>
            </a:r>
            <a:endParaRPr lang="en-GB" sz="2000" dirty="0"/>
          </a:p>
        </p:txBody>
      </p:sp>
    </p:spTree>
    <p:custDataLst>
      <p:tags r:id="rId1"/>
    </p:custDataLst>
    <p:extLst>
      <p:ext uri="{BB962C8B-B14F-4D97-AF65-F5344CB8AC3E}">
        <p14:creationId xmlns:p14="http://schemas.microsoft.com/office/powerpoint/2010/main" val="1473108237"/>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normAutofit fontScale="90000"/>
          </a:bodyPr>
          <a:lstStyle/>
          <a:p>
            <a:pPr eaLnBrk="1" hangingPunct="1"/>
            <a:r>
              <a:rPr lang="en-GB" altLang="en-US" dirty="0" smtClean="0"/>
              <a:t>Note of use of third parties work (3/5)</a:t>
            </a:r>
          </a:p>
        </p:txBody>
      </p:sp>
      <p:sp>
        <p:nvSpPr>
          <p:cNvPr id="79875" name="Content Placeholder 2"/>
          <p:cNvSpPr>
            <a:spLocks noGrp="1"/>
          </p:cNvSpPr>
          <p:nvPr>
            <p:ph idx="1"/>
          </p:nvPr>
        </p:nvSpPr>
        <p:spPr/>
        <p:txBody>
          <a:bodyPr/>
          <a:lstStyle/>
          <a:p>
            <a:pPr marL="0" indent="0">
              <a:spcBef>
                <a:spcPts val="1000"/>
              </a:spcBef>
              <a:buNone/>
            </a:pPr>
            <a:r>
              <a:rPr lang="en-GB" sz="2000" dirty="0" smtClean="0"/>
              <a:t>Image 8: </a:t>
            </a:r>
            <a:r>
              <a:rPr lang="en-GB" sz="2000" u="sng" dirty="0" smtClean="0">
                <a:hlinkClick r:id="rId4"/>
              </a:rPr>
              <a:t>Glossary</a:t>
            </a:r>
            <a:r>
              <a:rPr lang="en-GB" sz="2000" dirty="0" smtClean="0"/>
              <a:t> from Think Teen Enriched Digital Textbook (B Gymnasium – Advanced), Copyright Computer Technology Institute, Digital School Project.</a:t>
            </a:r>
          </a:p>
          <a:p>
            <a:pPr marL="0" indent="0">
              <a:spcBef>
                <a:spcPts val="1000"/>
              </a:spcBef>
              <a:buNone/>
            </a:pPr>
            <a:r>
              <a:rPr lang="en-GB" sz="2000" dirty="0" smtClean="0"/>
              <a:t>Image 9: </a:t>
            </a:r>
            <a:r>
              <a:rPr lang="en-GB" sz="2000" u="sng" dirty="0" smtClean="0">
                <a:hlinkClick r:id="rId4"/>
              </a:rPr>
              <a:t>Glossary</a:t>
            </a:r>
            <a:r>
              <a:rPr lang="en-GB" sz="2000" dirty="0" smtClean="0"/>
              <a:t> from Think Teen Enriched Digital Textbook (B Gymnasium – Advanced), Copyright Computer Technology Institute, Digital School Project.</a:t>
            </a:r>
          </a:p>
          <a:p>
            <a:pPr marL="0" indent="0">
              <a:spcBef>
                <a:spcPts val="1000"/>
              </a:spcBef>
              <a:buNone/>
            </a:pPr>
            <a:r>
              <a:rPr lang="en-GB" sz="2000" dirty="0" smtClean="0"/>
              <a:t>Image </a:t>
            </a:r>
            <a:r>
              <a:rPr lang="en-GB" sz="2000" dirty="0"/>
              <a:t>10: Screenshot of </a:t>
            </a:r>
            <a:r>
              <a:rPr lang="en-GB" sz="2000" u="sng" dirty="0">
                <a:hlinkClick r:id="rId5"/>
              </a:rPr>
              <a:t>B Gymnasium – Advanced Instructional Package</a:t>
            </a:r>
            <a:r>
              <a:rPr lang="en-GB" sz="2000" dirty="0"/>
              <a:t> from the Digital School Website, Copyright Computer Technology Institute, Digital School Project.</a:t>
            </a:r>
          </a:p>
          <a:p>
            <a:pPr marL="0" indent="0">
              <a:spcBef>
                <a:spcPts val="1000"/>
              </a:spcBef>
              <a:buNone/>
            </a:pPr>
            <a:r>
              <a:rPr lang="en-GB" sz="2000" dirty="0"/>
              <a:t>Image 11: </a:t>
            </a:r>
            <a:r>
              <a:rPr lang="en-GB" sz="2000" u="sng" dirty="0">
                <a:hlinkClick r:id="rId6"/>
              </a:rPr>
              <a:t>Glossary</a:t>
            </a:r>
            <a:r>
              <a:rPr lang="en-GB" sz="2000" dirty="0"/>
              <a:t> in </a:t>
            </a:r>
            <a:r>
              <a:rPr lang="en-GB" sz="2000" dirty="0" err="1"/>
              <a:t>pfd</a:t>
            </a:r>
            <a:r>
              <a:rPr lang="en-GB" sz="2000" dirty="0"/>
              <a:t> </a:t>
            </a:r>
            <a:r>
              <a:rPr lang="en-GB" sz="2000" dirty="0" smtClean="0"/>
              <a:t>from </a:t>
            </a:r>
            <a:r>
              <a:rPr lang="en-GB" sz="2000" dirty="0"/>
              <a:t>B Gymnasium – Advanced EFL Instructional Package, Copyright Computer Technology Institute, </a:t>
            </a:r>
            <a:r>
              <a:rPr lang="en-GB" sz="2000" dirty="0">
                <a:hlinkClick r:id="rId7"/>
              </a:rPr>
              <a:t>Creative Commons Attribution-</a:t>
            </a:r>
            <a:r>
              <a:rPr lang="en-GB" sz="2000" dirty="0" err="1">
                <a:hlinkClick r:id="rId7"/>
              </a:rPr>
              <a:t>NonCommercial</a:t>
            </a:r>
            <a:r>
              <a:rPr lang="en-GB" sz="2000" dirty="0">
                <a:hlinkClick r:id="rId7"/>
              </a:rPr>
              <a:t>-</a:t>
            </a:r>
            <a:r>
              <a:rPr lang="en-GB" sz="2000" dirty="0" err="1">
                <a:hlinkClick r:id="rId7"/>
              </a:rPr>
              <a:t>ShareAlike</a:t>
            </a:r>
            <a:r>
              <a:rPr lang="en-GB" sz="2000" dirty="0">
                <a:hlinkClick r:id="rId7"/>
              </a:rPr>
              <a:t> Greece 3.0</a:t>
            </a:r>
            <a:r>
              <a:rPr lang="en-GB" sz="2000" dirty="0"/>
              <a:t>, Digital School Project.</a:t>
            </a:r>
          </a:p>
          <a:p>
            <a:pPr marL="0" indent="0">
              <a:spcBef>
                <a:spcPts val="1000"/>
              </a:spcBef>
              <a:buNone/>
            </a:pPr>
            <a:r>
              <a:rPr lang="en-GB" sz="2000" dirty="0"/>
              <a:t>Image 12: </a:t>
            </a:r>
            <a:r>
              <a:rPr lang="en-GB" sz="2000" u="sng" dirty="0">
                <a:hlinkClick r:id="rId6"/>
              </a:rPr>
              <a:t>Glossary</a:t>
            </a:r>
            <a:r>
              <a:rPr lang="en-GB" sz="2000" dirty="0"/>
              <a:t> in </a:t>
            </a:r>
            <a:r>
              <a:rPr lang="en-GB" sz="2000" dirty="0" err="1"/>
              <a:t>pfd</a:t>
            </a:r>
            <a:r>
              <a:rPr lang="en-GB" sz="2000" dirty="0"/>
              <a:t> from B Gymnasium – Advanced EFL Instructional Package, Copyright Computer Technology Institute, </a:t>
            </a:r>
            <a:r>
              <a:rPr lang="en-GB" sz="2000" dirty="0">
                <a:hlinkClick r:id="rId7"/>
              </a:rPr>
              <a:t>Creative Commons Attribution-</a:t>
            </a:r>
            <a:r>
              <a:rPr lang="en-GB" sz="2000" dirty="0" err="1">
                <a:hlinkClick r:id="rId7"/>
              </a:rPr>
              <a:t>NonCommercial</a:t>
            </a:r>
            <a:r>
              <a:rPr lang="en-GB" sz="2000" dirty="0">
                <a:hlinkClick r:id="rId7"/>
              </a:rPr>
              <a:t>-</a:t>
            </a:r>
            <a:r>
              <a:rPr lang="en-GB" sz="2000" dirty="0" err="1">
                <a:hlinkClick r:id="rId7"/>
              </a:rPr>
              <a:t>ShareAlike</a:t>
            </a:r>
            <a:r>
              <a:rPr lang="en-GB" sz="2000" dirty="0">
                <a:hlinkClick r:id="rId7"/>
              </a:rPr>
              <a:t> Greece 3.0</a:t>
            </a:r>
            <a:r>
              <a:rPr lang="en-GB" sz="2000" dirty="0"/>
              <a:t>, Digital School Project</a:t>
            </a:r>
            <a:r>
              <a:rPr lang="en-GB" sz="2000" dirty="0" smtClean="0"/>
              <a:t>.</a:t>
            </a:r>
            <a:endParaRPr lang="en-GB" sz="2000" dirty="0"/>
          </a:p>
        </p:txBody>
      </p:sp>
    </p:spTree>
    <p:custDataLst>
      <p:tags r:id="rId1"/>
    </p:custDataLst>
    <p:extLst>
      <p:ext uri="{BB962C8B-B14F-4D97-AF65-F5344CB8AC3E}">
        <p14:creationId xmlns:p14="http://schemas.microsoft.com/office/powerpoint/2010/main" val="201323762"/>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normAutofit fontScale="90000"/>
          </a:bodyPr>
          <a:lstStyle/>
          <a:p>
            <a:pPr eaLnBrk="1" hangingPunct="1"/>
            <a:r>
              <a:rPr lang="en-GB" altLang="en-US" dirty="0" smtClean="0"/>
              <a:t>Note of use of third parties work (4/5)</a:t>
            </a:r>
          </a:p>
        </p:txBody>
      </p:sp>
      <p:sp>
        <p:nvSpPr>
          <p:cNvPr id="79875" name="Content Placeholder 2"/>
          <p:cNvSpPr>
            <a:spLocks noGrp="1"/>
          </p:cNvSpPr>
          <p:nvPr>
            <p:ph idx="1"/>
          </p:nvPr>
        </p:nvSpPr>
        <p:spPr/>
        <p:txBody>
          <a:bodyPr/>
          <a:lstStyle/>
          <a:p>
            <a:pPr marL="0" indent="0">
              <a:buNone/>
            </a:pPr>
            <a:r>
              <a:rPr lang="en-GB" sz="2000" dirty="0" smtClean="0"/>
              <a:t>Image 13: </a:t>
            </a:r>
            <a:r>
              <a:rPr lang="en-GB" sz="2000" u="sng" dirty="0" smtClean="0">
                <a:hlinkClick r:id="rId4"/>
              </a:rPr>
              <a:t>Comic - Countable &amp; Uncountable Nouns</a:t>
            </a:r>
            <a:r>
              <a:rPr lang="en-GB" sz="2000" dirty="0" smtClean="0"/>
              <a:t>, Copyright Computer Technology Institute, </a:t>
            </a:r>
            <a:r>
              <a:rPr lang="en-GB" sz="2000" dirty="0">
                <a:hlinkClick r:id="rId5"/>
              </a:rPr>
              <a:t>Creative Commons Attribution-</a:t>
            </a:r>
            <a:r>
              <a:rPr lang="en-GB" sz="2000" dirty="0" err="1">
                <a:hlinkClick r:id="rId5"/>
              </a:rPr>
              <a:t>NonCommercial</a:t>
            </a:r>
            <a:r>
              <a:rPr lang="en-GB" sz="2000" dirty="0">
                <a:hlinkClick r:id="rId5"/>
              </a:rPr>
              <a:t>-</a:t>
            </a:r>
            <a:r>
              <a:rPr lang="en-GB" sz="2000" dirty="0" err="1">
                <a:hlinkClick r:id="rId5"/>
              </a:rPr>
              <a:t>ShareAlike</a:t>
            </a:r>
            <a:r>
              <a:rPr lang="en-GB" sz="2000" dirty="0">
                <a:hlinkClick r:id="rId5"/>
              </a:rPr>
              <a:t> Greece </a:t>
            </a:r>
            <a:r>
              <a:rPr lang="en-GB" sz="2000" dirty="0" smtClean="0">
                <a:hlinkClick r:id="rId5"/>
              </a:rPr>
              <a:t>3.0</a:t>
            </a:r>
            <a:r>
              <a:rPr lang="en-GB" sz="2000" dirty="0" smtClean="0"/>
              <a:t>, </a:t>
            </a:r>
            <a:r>
              <a:rPr lang="en-GB" sz="2000" dirty="0" err="1" smtClean="0"/>
              <a:t>Photodentro</a:t>
            </a:r>
            <a:r>
              <a:rPr lang="en-GB" sz="2000" dirty="0" smtClean="0"/>
              <a:t>.</a:t>
            </a:r>
          </a:p>
          <a:p>
            <a:pPr marL="0" indent="0">
              <a:buNone/>
            </a:pPr>
            <a:r>
              <a:rPr lang="en-GB" sz="2000" dirty="0" smtClean="0"/>
              <a:t>Image </a:t>
            </a:r>
            <a:r>
              <a:rPr lang="en-GB" sz="2000" dirty="0"/>
              <a:t>14: </a:t>
            </a:r>
            <a:r>
              <a:rPr lang="en-GB" sz="2000" u="sng" dirty="0">
                <a:hlinkClick r:id="rId6"/>
              </a:rPr>
              <a:t>Comic - Comparison of Adjectives</a:t>
            </a:r>
            <a:r>
              <a:rPr lang="en-GB" sz="2000" dirty="0"/>
              <a:t>, Copyright Computer Technology Institute, </a:t>
            </a:r>
            <a:r>
              <a:rPr lang="en-GB" sz="2000" dirty="0">
                <a:hlinkClick r:id="rId5"/>
              </a:rPr>
              <a:t>Creative Commons Attribution-</a:t>
            </a:r>
            <a:r>
              <a:rPr lang="en-GB" sz="2000" dirty="0" err="1">
                <a:hlinkClick r:id="rId5"/>
              </a:rPr>
              <a:t>NonCommercial</a:t>
            </a:r>
            <a:r>
              <a:rPr lang="en-GB" sz="2000" dirty="0">
                <a:hlinkClick r:id="rId5"/>
              </a:rPr>
              <a:t>-</a:t>
            </a:r>
            <a:r>
              <a:rPr lang="en-GB" sz="2000" dirty="0" err="1">
                <a:hlinkClick r:id="rId5"/>
              </a:rPr>
              <a:t>ShareAlike</a:t>
            </a:r>
            <a:r>
              <a:rPr lang="en-GB" sz="2000" dirty="0">
                <a:hlinkClick r:id="rId5"/>
              </a:rPr>
              <a:t> Greece 3.0</a:t>
            </a:r>
            <a:r>
              <a:rPr lang="en-GB" sz="2000" dirty="0"/>
              <a:t>, </a:t>
            </a:r>
            <a:r>
              <a:rPr lang="en-GB" sz="2000" dirty="0" err="1"/>
              <a:t>Photodentro</a:t>
            </a:r>
            <a:r>
              <a:rPr lang="en-GB" sz="2000" dirty="0" smtClean="0"/>
              <a:t>.</a:t>
            </a:r>
          </a:p>
          <a:p>
            <a:pPr marL="0" indent="0">
              <a:buNone/>
            </a:pPr>
            <a:r>
              <a:rPr lang="en-GB" sz="2000" dirty="0" smtClean="0"/>
              <a:t>Image 15:</a:t>
            </a:r>
            <a:r>
              <a:rPr lang="en-GB" sz="2000" u="sng" dirty="0">
                <a:hlinkClick r:id="rId7"/>
              </a:rPr>
              <a:t>Picture Dictionary - Hobbies</a:t>
            </a:r>
            <a:r>
              <a:rPr lang="en-GB" sz="2000" dirty="0"/>
              <a:t>, Copyright Computer Technology Institute, </a:t>
            </a:r>
            <a:r>
              <a:rPr lang="en-GB" sz="2000" dirty="0">
                <a:hlinkClick r:id="rId5"/>
              </a:rPr>
              <a:t>Creative Commons Attribution-</a:t>
            </a:r>
            <a:r>
              <a:rPr lang="en-GB" sz="2000" dirty="0" err="1">
                <a:hlinkClick r:id="rId5"/>
              </a:rPr>
              <a:t>NonCommercial</a:t>
            </a:r>
            <a:r>
              <a:rPr lang="en-GB" sz="2000" dirty="0">
                <a:hlinkClick r:id="rId5"/>
              </a:rPr>
              <a:t>-</a:t>
            </a:r>
            <a:r>
              <a:rPr lang="en-GB" sz="2000" dirty="0" err="1">
                <a:hlinkClick r:id="rId5"/>
              </a:rPr>
              <a:t>ShareAlike</a:t>
            </a:r>
            <a:r>
              <a:rPr lang="en-GB" sz="2000" dirty="0">
                <a:hlinkClick r:id="rId5"/>
              </a:rPr>
              <a:t> Greece 3.0</a:t>
            </a:r>
            <a:r>
              <a:rPr lang="en-GB" sz="2000" dirty="0"/>
              <a:t>, </a:t>
            </a:r>
            <a:r>
              <a:rPr lang="en-GB" sz="2000" dirty="0" err="1"/>
              <a:t>Photodentro</a:t>
            </a:r>
            <a:r>
              <a:rPr lang="en-GB" sz="2000" dirty="0" smtClean="0"/>
              <a:t>.</a:t>
            </a:r>
          </a:p>
          <a:p>
            <a:pPr marL="0" indent="0">
              <a:buNone/>
            </a:pPr>
            <a:r>
              <a:rPr lang="en-GB" sz="2000" dirty="0"/>
              <a:t>Image 17: </a:t>
            </a:r>
            <a:r>
              <a:rPr lang="en-GB" sz="2000" u="sng" dirty="0">
                <a:hlinkClick r:id="rId8"/>
              </a:rPr>
              <a:t>Picture Dictionary - Places in a city</a:t>
            </a:r>
            <a:r>
              <a:rPr lang="en-GB" sz="2000" dirty="0"/>
              <a:t>, Copyright Computer Technology Institute, </a:t>
            </a:r>
            <a:r>
              <a:rPr lang="en-GB" sz="2000" dirty="0">
                <a:hlinkClick r:id="rId5"/>
              </a:rPr>
              <a:t>Creative Commons Attribution-</a:t>
            </a:r>
            <a:r>
              <a:rPr lang="en-GB" sz="2000" dirty="0" err="1">
                <a:hlinkClick r:id="rId5"/>
              </a:rPr>
              <a:t>NonCommercial</a:t>
            </a:r>
            <a:r>
              <a:rPr lang="en-GB" sz="2000" dirty="0">
                <a:hlinkClick r:id="rId5"/>
              </a:rPr>
              <a:t>-</a:t>
            </a:r>
            <a:r>
              <a:rPr lang="en-GB" sz="2000" dirty="0" err="1">
                <a:hlinkClick r:id="rId5"/>
              </a:rPr>
              <a:t>ShareAlike</a:t>
            </a:r>
            <a:r>
              <a:rPr lang="en-GB" sz="2000" dirty="0">
                <a:hlinkClick r:id="rId5"/>
              </a:rPr>
              <a:t> Greece 3.0</a:t>
            </a:r>
            <a:r>
              <a:rPr lang="en-GB" sz="2000" dirty="0"/>
              <a:t>, </a:t>
            </a:r>
            <a:r>
              <a:rPr lang="en-GB" sz="2000" dirty="0" err="1"/>
              <a:t>Photodentro</a:t>
            </a:r>
            <a:r>
              <a:rPr lang="en-GB" sz="2000" dirty="0" smtClean="0"/>
              <a:t>.</a:t>
            </a:r>
            <a:endParaRPr lang="en-GB" sz="2000" dirty="0"/>
          </a:p>
        </p:txBody>
      </p:sp>
    </p:spTree>
    <p:custDataLst>
      <p:tags r:id="rId1"/>
    </p:custDataLst>
    <p:extLst>
      <p:ext uri="{BB962C8B-B14F-4D97-AF65-F5344CB8AC3E}">
        <p14:creationId xmlns:p14="http://schemas.microsoft.com/office/powerpoint/2010/main" val="1244686699"/>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Audio extracts </a:t>
            </a:r>
          </a:p>
        </p:txBody>
      </p:sp>
      <p:sp>
        <p:nvSpPr>
          <p:cNvPr id="6" name="Θέση περιεχομένου 5"/>
          <p:cNvSpPr>
            <a:spLocks noGrp="1"/>
          </p:cNvSpPr>
          <p:nvPr>
            <p:ph sz="half" idx="1"/>
          </p:nvPr>
        </p:nvSpPr>
        <p:spPr>
          <a:xfrm>
            <a:off x="457200" y="1600200"/>
            <a:ext cx="2674640" cy="4525963"/>
          </a:xfrm>
        </p:spPr>
        <p:txBody>
          <a:bodyPr/>
          <a:lstStyle/>
          <a:p>
            <a:pPr marL="0" indent="0">
              <a:buNone/>
            </a:pPr>
            <a:r>
              <a:rPr lang="en-GB" dirty="0" smtClean="0"/>
              <a:t>Recording of the transcripts for the listening comprehension activities found in the book.</a:t>
            </a:r>
            <a:endParaRPr lang="en-GB" dirty="0"/>
          </a:p>
        </p:txBody>
      </p:sp>
      <p:graphicFrame>
        <p:nvGraphicFramePr>
          <p:cNvPr id="8" name="Θέση περιεχομένου 7" descr="Audio extracts per textbook.&#10;"/>
          <p:cNvGraphicFramePr>
            <a:graphicFrameLocks noGrp="1"/>
          </p:cNvGraphicFramePr>
          <p:nvPr>
            <p:ph sz="half" idx="2"/>
            <p:custDataLst>
              <p:tags r:id="rId1"/>
            </p:custDataLst>
            <p:extLst>
              <p:ext uri="{D42A27DB-BD31-4B8C-83A1-F6EECF244321}">
                <p14:modId xmlns:p14="http://schemas.microsoft.com/office/powerpoint/2010/main" val="1371334038"/>
              </p:ext>
            </p:extLst>
          </p:nvPr>
        </p:nvGraphicFramePr>
        <p:xfrm>
          <a:off x="3563888" y="1772816"/>
          <a:ext cx="4680520" cy="2743200"/>
        </p:xfrm>
        <a:graphic>
          <a:graphicData uri="http://schemas.openxmlformats.org/drawingml/2006/table">
            <a:tbl>
              <a:tblPr firstRow="1" bandRow="1">
                <a:tableStyleId>{69012ECD-51FC-41F1-AA8D-1B2483CD663E}</a:tableStyleId>
              </a:tblPr>
              <a:tblGrid>
                <a:gridCol w="2561456"/>
                <a:gridCol w="2119064"/>
              </a:tblGrid>
              <a:tr h="370840">
                <a:tc>
                  <a:txBody>
                    <a:bodyPr/>
                    <a:lstStyle/>
                    <a:p>
                      <a:r>
                        <a:rPr lang="en-GB" sz="2400" dirty="0" smtClean="0"/>
                        <a:t>Textbook</a:t>
                      </a:r>
                      <a:endParaRPr lang="en-GB" sz="2400" dirty="0"/>
                    </a:p>
                  </a:txBody>
                  <a:tcPr>
                    <a:lnL w="12700" cap="flat" cmpd="sng" algn="ctr">
                      <a:solidFill>
                        <a:srgbClr val="4F81BD"/>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400" dirty="0" smtClean="0"/>
                        <a:t>Audio</a:t>
                      </a:r>
                      <a:r>
                        <a:rPr lang="en-GB" sz="2400" baseline="0" dirty="0" smtClean="0"/>
                        <a:t> extracts</a:t>
                      </a:r>
                      <a:endParaRPr lang="en-GB" sz="2400" dirty="0" smtClean="0"/>
                    </a:p>
                  </a:txBody>
                  <a:tcPr>
                    <a:lnL w="12700" cap="flat" cmpd="sng" algn="ctr">
                      <a:solidFill>
                        <a:schemeClr val="bg1"/>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GB" sz="2400" dirty="0" smtClean="0"/>
                        <a:t>Α </a:t>
                      </a:r>
                      <a:r>
                        <a:rPr lang="en-GB" sz="2400" dirty="0" err="1" smtClean="0"/>
                        <a:t>Gymn</a:t>
                      </a:r>
                      <a:r>
                        <a:rPr lang="en-GB" sz="2400" dirty="0" smtClean="0"/>
                        <a:t>.</a:t>
                      </a:r>
                      <a:r>
                        <a:rPr lang="en-GB" sz="2400" baseline="0" dirty="0" smtClean="0"/>
                        <a:t> </a:t>
                      </a:r>
                      <a:r>
                        <a:rPr lang="en-GB" sz="2400" dirty="0" smtClean="0"/>
                        <a:t>Beginners</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2400" dirty="0" smtClean="0"/>
                        <a:t>55</a:t>
                      </a:r>
                      <a:endParaRPr lang="en-GB" sz="24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GB" sz="2400" dirty="0" smtClean="0"/>
                        <a:t>Α </a:t>
                      </a:r>
                      <a:r>
                        <a:rPr lang="en-GB" sz="2400" dirty="0" err="1" smtClean="0"/>
                        <a:t>Gymn</a:t>
                      </a:r>
                      <a:r>
                        <a:rPr lang="en-GB" sz="2400" dirty="0" smtClean="0"/>
                        <a:t>.</a:t>
                      </a:r>
                      <a:r>
                        <a:rPr lang="en-GB" sz="2400" baseline="0" dirty="0" smtClean="0"/>
                        <a:t> </a:t>
                      </a:r>
                      <a:r>
                        <a:rPr lang="en-GB" sz="2400" dirty="0" smtClean="0"/>
                        <a:t>Advanced</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2400" dirty="0" smtClean="0"/>
                        <a:t>47</a:t>
                      </a:r>
                      <a:endParaRPr lang="en-GB" sz="24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GB" sz="2400" dirty="0" smtClean="0"/>
                        <a:t>Β </a:t>
                      </a:r>
                      <a:r>
                        <a:rPr lang="en-GB" sz="2400" dirty="0" err="1" smtClean="0"/>
                        <a:t>Gymn</a:t>
                      </a:r>
                      <a:r>
                        <a:rPr lang="en-GB" sz="2400" dirty="0" smtClean="0"/>
                        <a:t>.</a:t>
                      </a:r>
                      <a:r>
                        <a:rPr lang="en-GB" sz="2400" baseline="0" dirty="0" smtClean="0"/>
                        <a:t> </a:t>
                      </a:r>
                      <a:r>
                        <a:rPr lang="en-GB" sz="2400" dirty="0" smtClean="0"/>
                        <a:t>Beginners</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2400" dirty="0" smtClean="0"/>
                        <a:t>20</a:t>
                      </a:r>
                      <a:endParaRPr lang="en-GB" sz="24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GB" sz="2400" dirty="0" smtClean="0"/>
                        <a:t>Β </a:t>
                      </a:r>
                      <a:r>
                        <a:rPr lang="en-GB" sz="2400" dirty="0" err="1" smtClean="0"/>
                        <a:t>Gymn</a:t>
                      </a:r>
                      <a:r>
                        <a:rPr lang="en-GB" sz="2400" dirty="0" smtClean="0"/>
                        <a:t>.</a:t>
                      </a:r>
                      <a:r>
                        <a:rPr lang="en-GB" sz="2400" baseline="0" dirty="0" smtClean="0"/>
                        <a:t> </a:t>
                      </a:r>
                      <a:r>
                        <a:rPr lang="en-GB" sz="2400" dirty="0" smtClean="0"/>
                        <a:t>Advanced</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2400" dirty="0" smtClean="0"/>
                        <a:t>38</a:t>
                      </a:r>
                      <a:endParaRPr lang="en-GB" sz="24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dirty="0" smtClean="0"/>
                        <a:t>C</a:t>
                      </a:r>
                      <a:r>
                        <a:rPr lang="en-GB" sz="2400" baseline="0" dirty="0" smtClean="0"/>
                        <a:t> </a:t>
                      </a:r>
                      <a:r>
                        <a:rPr lang="en-GB" sz="2400" baseline="0" dirty="0" err="1" smtClean="0"/>
                        <a:t>Gymn</a:t>
                      </a:r>
                      <a:r>
                        <a:rPr lang="en-GB" sz="2400" baseline="0" dirty="0" smtClean="0"/>
                        <a:t>.</a:t>
                      </a:r>
                      <a:endParaRPr lang="en-GB" sz="2400" dirty="0" smtClean="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2400" dirty="0" smtClean="0"/>
                        <a:t>23</a:t>
                      </a:r>
                      <a:endParaRPr lang="en-GB" sz="24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1775097899"/>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normAutofit fontScale="90000"/>
          </a:bodyPr>
          <a:lstStyle/>
          <a:p>
            <a:pPr eaLnBrk="1" hangingPunct="1"/>
            <a:r>
              <a:rPr lang="en-GB" altLang="en-US" dirty="0" smtClean="0"/>
              <a:t>Note of use of third parties work (5/5)</a:t>
            </a:r>
          </a:p>
        </p:txBody>
      </p:sp>
      <p:sp>
        <p:nvSpPr>
          <p:cNvPr id="79875" name="Content Placeholder 2"/>
          <p:cNvSpPr>
            <a:spLocks noGrp="1"/>
          </p:cNvSpPr>
          <p:nvPr>
            <p:ph idx="1"/>
          </p:nvPr>
        </p:nvSpPr>
        <p:spPr/>
        <p:txBody>
          <a:bodyPr/>
          <a:lstStyle/>
          <a:p>
            <a:pPr marL="0" indent="0">
              <a:buNone/>
            </a:pPr>
            <a:r>
              <a:rPr lang="en-GB" sz="2000" smtClean="0"/>
              <a:t>Image </a:t>
            </a:r>
            <a:r>
              <a:rPr lang="en-GB" sz="2000" dirty="0" smtClean="0"/>
              <a:t>18: </a:t>
            </a:r>
            <a:r>
              <a:rPr lang="en-GB" sz="2000" u="sng" dirty="0" smtClean="0">
                <a:hlinkClick r:id="rId4"/>
              </a:rPr>
              <a:t>Picture Dictionary – Household Chores</a:t>
            </a:r>
            <a:r>
              <a:rPr lang="en-GB" sz="2000" dirty="0" smtClean="0"/>
              <a:t>, Copyright Computer Technology Institute, Creative Commons Attribution-</a:t>
            </a:r>
            <a:r>
              <a:rPr lang="en-GB" sz="2000" dirty="0" err="1" smtClean="0"/>
              <a:t>NonCommercial</a:t>
            </a:r>
            <a:r>
              <a:rPr lang="en-GB" sz="2000" dirty="0" smtClean="0"/>
              <a:t>-</a:t>
            </a:r>
            <a:r>
              <a:rPr lang="en-GB" sz="2000" dirty="0" err="1" smtClean="0"/>
              <a:t>ShareAlike</a:t>
            </a:r>
            <a:r>
              <a:rPr lang="en-GB" sz="2000" dirty="0" smtClean="0"/>
              <a:t> Greece 3.0, </a:t>
            </a:r>
            <a:r>
              <a:rPr lang="en-GB" sz="2000" dirty="0" err="1" smtClean="0"/>
              <a:t>Photodentro</a:t>
            </a:r>
            <a:r>
              <a:rPr lang="en-GB" sz="2000" dirty="0" smtClean="0"/>
              <a:t>.</a:t>
            </a:r>
            <a:endParaRPr lang="en-GB" sz="2000" dirty="0"/>
          </a:p>
        </p:txBody>
      </p:sp>
    </p:spTree>
    <p:custDataLst>
      <p:tags r:id="rId1"/>
    </p:custDataLst>
    <p:extLst>
      <p:ext uri="{BB962C8B-B14F-4D97-AF65-F5344CB8AC3E}">
        <p14:creationId xmlns:p14="http://schemas.microsoft.com/office/powerpoint/2010/main" val="1700377817"/>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κειμένου 6"/>
          <p:cNvSpPr>
            <a:spLocks noGrp="1"/>
          </p:cNvSpPr>
          <p:nvPr>
            <p:ph type="body" sz="half" idx="2"/>
          </p:nvPr>
        </p:nvSpPr>
        <p:spPr>
          <a:xfrm>
            <a:off x="1331640" y="5150534"/>
            <a:ext cx="6264696" cy="1015008"/>
          </a:xfrm>
        </p:spPr>
        <p:txBody>
          <a:bodyPr/>
          <a:lstStyle/>
          <a:p>
            <a:pPr algn="ctr"/>
            <a:r>
              <a:rPr lang="en-GB" b="1" dirty="0" smtClean="0"/>
              <a:t>Where the related listening activities appear on the book.</a:t>
            </a:r>
            <a:endParaRPr lang="en-GB" b="1" dirty="0"/>
          </a:p>
        </p:txBody>
      </p:sp>
      <p:sp>
        <p:nvSpPr>
          <p:cNvPr id="2" name="Τίτλος 1" descr="Audio extracts on the html"/>
          <p:cNvSpPr>
            <a:spLocks noGrp="1"/>
          </p:cNvSpPr>
          <p:nvPr>
            <p:ph type="title"/>
          </p:nvPr>
        </p:nvSpPr>
        <p:spPr/>
        <p:txBody>
          <a:bodyPr/>
          <a:lstStyle/>
          <a:p>
            <a:r>
              <a:rPr lang="en-GB" dirty="0"/>
              <a:t>Audio extracts on the </a:t>
            </a:r>
            <a:r>
              <a:rPr lang="en-GB" dirty="0" smtClean="0"/>
              <a:t>html</a:t>
            </a:r>
            <a:endParaRPr lang="en-GB" dirty="0"/>
          </a:p>
        </p:txBody>
      </p:sp>
      <p:pic>
        <p:nvPicPr>
          <p:cNvPr id="8" name="1 - Εικόνα" descr="Audio extracts appear on the html digital book where the related listening activities are."/>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1740" r="1729"/>
          <a:stretch/>
        </p:blipFill>
        <p:spPr bwMode="auto">
          <a:xfrm>
            <a:off x="323528" y="1556792"/>
            <a:ext cx="8424936" cy="3456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8268072" y="5636933"/>
            <a:ext cx="480392" cy="360040"/>
          </a:xfrm>
          <a:prstGeom prst="rect">
            <a:avLst/>
          </a:prstGeom>
        </p:spPr>
        <p:txBody>
          <a:bodyPr vert="horz" wrap="square" lIns="91440" tIns="45720" rIns="91440" bIns="45720" rtlCol="0" anchor="ctr">
            <a:noAutofit/>
          </a:bodyPr>
          <a:lstStyle/>
          <a:p>
            <a:r>
              <a:rPr lang="en-GB" b="1" dirty="0" smtClean="0">
                <a:latin typeface="+mj-lt"/>
              </a:rPr>
              <a:t>[1]</a:t>
            </a:r>
          </a:p>
        </p:txBody>
      </p:sp>
    </p:spTree>
    <p:custDataLst>
      <p:tags r:id="rId1"/>
    </p:custDataLst>
    <p:extLst>
      <p:ext uri="{BB962C8B-B14F-4D97-AF65-F5344CB8AC3E}">
        <p14:creationId xmlns:p14="http://schemas.microsoft.com/office/powerpoint/2010/main" val="417087553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lstStyle/>
          <a:p>
            <a:r>
              <a:rPr lang="en-GB" dirty="0" smtClean="0"/>
              <a:t>Downloadable mp3 files</a:t>
            </a:r>
            <a:endParaRPr lang="en-GB" dirty="0"/>
          </a:p>
        </p:txBody>
      </p:sp>
      <p:sp>
        <p:nvSpPr>
          <p:cNvPr id="6" name="Θέση περιεχομένου 5"/>
          <p:cNvSpPr>
            <a:spLocks noGrp="1"/>
          </p:cNvSpPr>
          <p:nvPr>
            <p:ph sz="half" idx="1"/>
          </p:nvPr>
        </p:nvSpPr>
        <p:spPr>
          <a:xfrm>
            <a:off x="457200" y="1600200"/>
            <a:ext cx="3178696" cy="4525963"/>
          </a:xfrm>
        </p:spPr>
        <p:txBody>
          <a:bodyPr/>
          <a:lstStyle/>
          <a:p>
            <a:pPr marL="0" indent="0">
              <a:buNone/>
            </a:pPr>
            <a:r>
              <a:rPr lang="en-GB" sz="2400" dirty="0" smtClean="0"/>
              <a:t>An mp3 zipped file with all the recordings of a book can be downloaded and saved by all teachers. From: </a:t>
            </a:r>
            <a:r>
              <a:rPr lang="en-GB" sz="2400" dirty="0" err="1" smtClean="0"/>
              <a:t>Υλικό</a:t>
            </a:r>
            <a:r>
              <a:rPr lang="en-GB" sz="2400" dirty="0" smtClean="0"/>
              <a:t> </a:t>
            </a:r>
            <a:r>
              <a:rPr lang="en-GB" sz="2400" dirty="0" err="1" smtClean="0"/>
              <a:t>Ανά</a:t>
            </a:r>
            <a:r>
              <a:rPr lang="en-GB" sz="2400" dirty="0" smtClean="0"/>
              <a:t> </a:t>
            </a:r>
            <a:r>
              <a:rPr lang="en-GB" sz="2400" dirty="0" err="1" smtClean="0"/>
              <a:t>Μάθημ</a:t>
            </a:r>
            <a:r>
              <a:rPr lang="en-GB" sz="2400" dirty="0" smtClean="0"/>
              <a:t>α &gt; Επιλογή Τάξης και Μαθήματος &gt; Επιλογή Βιβλίου &gt; Διδακτικό πακέτο PDF.</a:t>
            </a:r>
            <a:endParaRPr lang="en-GB" sz="2400" dirty="0"/>
          </a:p>
        </p:txBody>
      </p:sp>
      <p:pic>
        <p:nvPicPr>
          <p:cNvPr id="12" name="Θέση περιεχομένου 11" descr="The image shows where the recordings of a book can be downloaded from. "/>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3995936" y="1772816"/>
            <a:ext cx="4929017" cy="2952328"/>
          </a:xfrm>
        </p:spPr>
      </p:pic>
      <p:sp>
        <p:nvSpPr>
          <p:cNvPr id="7" name="TextBox 6"/>
          <p:cNvSpPr txBox="1"/>
          <p:nvPr/>
        </p:nvSpPr>
        <p:spPr>
          <a:xfrm>
            <a:off x="7884368" y="4797152"/>
            <a:ext cx="480392" cy="360040"/>
          </a:xfrm>
          <a:prstGeom prst="rect">
            <a:avLst/>
          </a:prstGeom>
        </p:spPr>
        <p:txBody>
          <a:bodyPr vert="horz" wrap="square" lIns="91440" tIns="45720" rIns="91440" bIns="45720" rtlCol="0" anchor="ctr">
            <a:noAutofit/>
          </a:bodyPr>
          <a:lstStyle/>
          <a:p>
            <a:r>
              <a:rPr lang="en-GB" b="1" dirty="0" smtClean="0">
                <a:latin typeface="+mj-lt"/>
              </a:rPr>
              <a:t>[2]</a:t>
            </a:r>
          </a:p>
        </p:txBody>
      </p:sp>
    </p:spTree>
    <p:custDataLst>
      <p:tags r:id="rId1"/>
    </p:custDataLst>
    <p:extLst>
      <p:ext uri="{BB962C8B-B14F-4D97-AF65-F5344CB8AC3E}">
        <p14:creationId xmlns:p14="http://schemas.microsoft.com/office/powerpoint/2010/main" val="175380693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CD covers and labels</a:t>
            </a:r>
          </a:p>
        </p:txBody>
      </p:sp>
      <p:pic>
        <p:nvPicPr>
          <p:cNvPr id="5" name="Content Placeholder 4" descr="CD cover"/>
          <p:cNvPicPr>
            <a:picLocks noGrp="1" noChangeAspect="1" noChangeArrowheads="1"/>
          </p:cNvPicPr>
          <p:nvPr>
            <p:ph sz="half" idx="1"/>
          </p:nvPr>
        </p:nvPicPr>
        <p:blipFill>
          <a:blip r:embed="rId3"/>
          <a:srcRect/>
          <a:stretch>
            <a:fillRect/>
          </a:stretch>
        </p:blipFill>
        <p:spPr bwMode="auto">
          <a:xfrm>
            <a:off x="457200" y="1847281"/>
            <a:ext cx="4038600" cy="4031801"/>
          </a:xfrm>
          <a:prstGeom prst="rect">
            <a:avLst/>
          </a:prstGeom>
          <a:ln>
            <a:noFill/>
          </a:ln>
          <a:effectLst/>
          <a:extLst>
            <a:ext uri="{909E8E84-426E-40DD-AFC4-6F175D3DCCD1}">
              <a14:hiddenFill xmlns:a14="http://schemas.microsoft.com/office/drawing/2010/main">
                <a:solidFill>
                  <a:srgbClr val="FFFFFF"/>
                </a:solidFill>
              </a14:hiddenFill>
            </a:ext>
          </a:extLst>
        </p:spPr>
      </p:pic>
      <p:pic>
        <p:nvPicPr>
          <p:cNvPr id="6" name="Content Placeholder 5" descr="CD label."/>
          <p:cNvPicPr>
            <a:picLocks noGrp="1" noChangeAspect="1"/>
          </p:cNvPicPr>
          <p:nvPr>
            <p:ph sz="half" idx="2"/>
          </p:nvPr>
        </p:nvPicPr>
        <p:blipFill>
          <a:blip r:embed="rId4"/>
          <a:srcRect/>
          <a:stretch>
            <a:fillRect/>
          </a:stretch>
        </p:blipFill>
        <p:spPr bwMode="auto">
          <a:xfrm>
            <a:off x="4648200" y="1843881"/>
            <a:ext cx="4038600" cy="4038600"/>
          </a:xfrm>
          <a:prstGeom prst="rect">
            <a:avLst/>
          </a:prstGeom>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4580348" y="5519042"/>
            <a:ext cx="480392" cy="360040"/>
          </a:xfrm>
          <a:prstGeom prst="rect">
            <a:avLst/>
          </a:prstGeom>
        </p:spPr>
        <p:txBody>
          <a:bodyPr vert="horz" wrap="square" lIns="91440" tIns="45720" rIns="91440" bIns="45720" rtlCol="0" anchor="ctr">
            <a:noAutofit/>
          </a:bodyPr>
          <a:lstStyle/>
          <a:p>
            <a:r>
              <a:rPr lang="en-GB" b="1" dirty="0" smtClean="0">
                <a:latin typeface="+mj-lt"/>
              </a:rPr>
              <a:t>[3]</a:t>
            </a:r>
          </a:p>
        </p:txBody>
      </p:sp>
    </p:spTree>
    <p:custDataLst>
      <p:tags r:id="rId1"/>
    </p:custDataLst>
    <p:extLst>
      <p:ext uri="{BB962C8B-B14F-4D97-AF65-F5344CB8AC3E}">
        <p14:creationId xmlns:p14="http://schemas.microsoft.com/office/powerpoint/2010/main" val="381000278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κειμένου 5"/>
          <p:cNvSpPr>
            <a:spLocks noGrp="1"/>
          </p:cNvSpPr>
          <p:nvPr>
            <p:ph type="body" sz="half" idx="2"/>
          </p:nvPr>
        </p:nvSpPr>
        <p:spPr>
          <a:xfrm>
            <a:off x="457201" y="1556792"/>
            <a:ext cx="2386607" cy="4608512"/>
          </a:xfrm>
        </p:spPr>
        <p:txBody>
          <a:bodyPr>
            <a:normAutofit/>
          </a:bodyPr>
          <a:lstStyle/>
          <a:p>
            <a:r>
              <a:rPr lang="en-GB" altLang="el-GR" sz="2400" dirty="0" smtClean="0"/>
              <a:t>The recorded audio extracts were also put in </a:t>
            </a:r>
            <a:r>
              <a:rPr lang="en-GB" altLang="el-GR" sz="2400" dirty="0" err="1" smtClean="0"/>
              <a:t>Photodentro</a:t>
            </a:r>
            <a:r>
              <a:rPr lang="en-GB" altLang="el-GR" sz="2400" dirty="0" smtClean="0"/>
              <a:t>, the repository of learning objects, as simple learning objects. </a:t>
            </a:r>
            <a:endParaRPr lang="en-GB" sz="2400" dirty="0"/>
          </a:p>
        </p:txBody>
      </p:sp>
      <p:sp>
        <p:nvSpPr>
          <p:cNvPr id="2" name="Τίτλος 1"/>
          <p:cNvSpPr>
            <a:spLocks noGrp="1"/>
          </p:cNvSpPr>
          <p:nvPr>
            <p:ph type="title"/>
          </p:nvPr>
        </p:nvSpPr>
        <p:spPr/>
        <p:txBody>
          <a:bodyPr/>
          <a:lstStyle/>
          <a:p>
            <a:r>
              <a:rPr lang="en-GB" dirty="0" err="1"/>
              <a:t>Audiotexts</a:t>
            </a:r>
            <a:r>
              <a:rPr lang="en-GB" dirty="0"/>
              <a:t> in </a:t>
            </a:r>
            <a:r>
              <a:rPr lang="en-GB" dirty="0" err="1"/>
              <a:t>Photodentro</a:t>
            </a:r>
            <a:r>
              <a:rPr lang="en-GB" dirty="0"/>
              <a:t> </a:t>
            </a:r>
          </a:p>
        </p:txBody>
      </p:sp>
      <p:sp>
        <p:nvSpPr>
          <p:cNvPr id="5" name="TextBox 4"/>
          <p:cNvSpPr txBox="1"/>
          <p:nvPr/>
        </p:nvSpPr>
        <p:spPr>
          <a:xfrm>
            <a:off x="8035461" y="5209743"/>
            <a:ext cx="480392" cy="360040"/>
          </a:xfrm>
          <a:prstGeom prst="rect">
            <a:avLst/>
          </a:prstGeom>
        </p:spPr>
        <p:txBody>
          <a:bodyPr vert="horz" wrap="square" lIns="91440" tIns="45720" rIns="91440" bIns="45720" rtlCol="0" anchor="ctr">
            <a:noAutofit/>
          </a:bodyPr>
          <a:lstStyle/>
          <a:p>
            <a:r>
              <a:rPr lang="en-GB" b="1" dirty="0" smtClean="0">
                <a:latin typeface="+mj-lt"/>
              </a:rPr>
              <a:t>[4]</a:t>
            </a:r>
          </a:p>
        </p:txBody>
      </p:sp>
      <p:pic>
        <p:nvPicPr>
          <p:cNvPr id="10" name="Θέση περιεχομένου 9" descr="Audiotext in Photodentro as Learning Object."/>
          <p:cNvPicPr>
            <a:picLocks noGrp="1" noChangeAspect="1"/>
          </p:cNvPicPr>
          <p:nvPr>
            <p:ph idx="1"/>
          </p:nvPr>
        </p:nvPicPr>
        <p:blipFill>
          <a:blip r:embed="rId3"/>
          <a:stretch>
            <a:fillRect/>
          </a:stretch>
        </p:blipFill>
        <p:spPr>
          <a:xfrm>
            <a:off x="3421125" y="1574377"/>
            <a:ext cx="5111750" cy="3479389"/>
          </a:xfrm>
          <a:prstGeom prst="rect">
            <a:avLst/>
          </a:prstGeom>
        </p:spPr>
      </p:pic>
    </p:spTree>
    <p:custDataLst>
      <p:tags r:id="rId1"/>
    </p:custDataLst>
    <p:extLst>
      <p:ext uri="{BB962C8B-B14F-4D97-AF65-F5344CB8AC3E}">
        <p14:creationId xmlns:p14="http://schemas.microsoft.com/office/powerpoint/2010/main" val="3254620452"/>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n-GB" dirty="0"/>
              <a:t>Audio </a:t>
            </a:r>
            <a:r>
              <a:rPr lang="en-GB" dirty="0" smtClean="0"/>
              <a:t>extracts</a:t>
            </a:r>
            <a:endParaRPr lang="en-GB" dirty="0"/>
          </a:p>
        </p:txBody>
      </p:sp>
      <p:sp>
        <p:nvSpPr>
          <p:cNvPr id="7" name="Θέση κειμένου 6"/>
          <p:cNvSpPr>
            <a:spLocks noGrp="1"/>
          </p:cNvSpPr>
          <p:nvPr>
            <p:ph type="body" idx="1"/>
          </p:nvPr>
        </p:nvSpPr>
        <p:spPr/>
        <p:txBody>
          <a:bodyPr/>
          <a:lstStyle/>
          <a:p>
            <a:r>
              <a:rPr lang="en-GB" b="0" dirty="0"/>
              <a:t>on the </a:t>
            </a:r>
            <a:r>
              <a:rPr lang="en-GB" b="0" dirty="0" smtClean="0"/>
              <a:t>digital textbooks </a:t>
            </a:r>
            <a:endParaRPr lang="en-GB" b="0" dirty="0"/>
          </a:p>
        </p:txBody>
      </p:sp>
      <p:sp>
        <p:nvSpPr>
          <p:cNvPr id="9" name="Θέση κειμένου 8"/>
          <p:cNvSpPr>
            <a:spLocks noGrp="1"/>
          </p:cNvSpPr>
          <p:nvPr>
            <p:ph type="body" sz="quarter" idx="3"/>
          </p:nvPr>
        </p:nvSpPr>
        <p:spPr/>
        <p:txBody>
          <a:bodyPr/>
          <a:lstStyle/>
          <a:p>
            <a:r>
              <a:rPr lang="en-GB" b="0" dirty="0"/>
              <a:t>in </a:t>
            </a:r>
            <a:r>
              <a:rPr lang="en-GB" b="0" dirty="0" err="1"/>
              <a:t>Photodentro</a:t>
            </a:r>
            <a:r>
              <a:rPr lang="en-GB" b="0" dirty="0"/>
              <a:t> </a:t>
            </a:r>
          </a:p>
        </p:txBody>
      </p:sp>
      <p:pic>
        <p:nvPicPr>
          <p:cNvPr id="11" name="Picture 2" descr="Ithaca by Kavafis in the textbook."/>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57200" y="2370632"/>
            <a:ext cx="4040188" cy="2954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 descr="Ithaca by Kavafis in Photodentro."/>
          <p:cNvPicPr>
            <a:picLocks noGrp="1" noChangeAspect="1"/>
          </p:cNvPicPr>
          <p:nvPr>
            <p:ph sz="quarter" idx="4"/>
          </p:nvPr>
        </p:nvPicPr>
        <p:blipFill>
          <a:blip r:embed="rId4">
            <a:extLst>
              <a:ext uri="{28A0092B-C50C-407E-A947-70E740481C1C}">
                <a14:useLocalDpi xmlns:a14="http://schemas.microsoft.com/office/drawing/2010/main" val="0"/>
              </a:ext>
            </a:extLst>
          </a:blip>
          <a:srcRect/>
          <a:stretch>
            <a:fillRect/>
          </a:stretch>
        </p:blipFill>
        <p:spPr bwMode="auto">
          <a:xfrm>
            <a:off x="4634899" y="2370631"/>
            <a:ext cx="4041775" cy="2954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683568" y="5360500"/>
            <a:ext cx="480392" cy="360040"/>
          </a:xfrm>
          <a:prstGeom prst="rect">
            <a:avLst/>
          </a:prstGeom>
        </p:spPr>
        <p:txBody>
          <a:bodyPr vert="horz" wrap="square" lIns="91440" tIns="45720" rIns="91440" bIns="45720" rtlCol="0" anchor="ctr">
            <a:noAutofit/>
          </a:bodyPr>
          <a:lstStyle/>
          <a:p>
            <a:r>
              <a:rPr lang="en-GB" b="1" dirty="0" smtClean="0">
                <a:latin typeface="+mj-lt"/>
              </a:rPr>
              <a:t>[5]</a:t>
            </a:r>
          </a:p>
        </p:txBody>
      </p:sp>
      <p:sp>
        <p:nvSpPr>
          <p:cNvPr id="10" name="TextBox 9"/>
          <p:cNvSpPr txBox="1"/>
          <p:nvPr/>
        </p:nvSpPr>
        <p:spPr>
          <a:xfrm>
            <a:off x="8316416" y="5343567"/>
            <a:ext cx="480392" cy="360040"/>
          </a:xfrm>
          <a:prstGeom prst="rect">
            <a:avLst/>
          </a:prstGeom>
        </p:spPr>
        <p:txBody>
          <a:bodyPr vert="horz" wrap="square" lIns="91440" tIns="45720" rIns="91440" bIns="45720" rtlCol="0" anchor="ctr">
            <a:noAutofit/>
          </a:bodyPr>
          <a:lstStyle/>
          <a:p>
            <a:r>
              <a:rPr lang="en-GB" b="1" dirty="0" smtClean="0">
                <a:latin typeface="+mj-lt"/>
              </a:rPr>
              <a:t>[6]</a:t>
            </a:r>
          </a:p>
        </p:txBody>
      </p:sp>
    </p:spTree>
    <p:custDataLst>
      <p:tags r:id="rId1"/>
    </p:custDataLst>
    <p:extLst>
      <p:ext uri="{BB962C8B-B14F-4D97-AF65-F5344CB8AC3E}">
        <p14:creationId xmlns:p14="http://schemas.microsoft.com/office/powerpoint/2010/main" val="2976469607"/>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COUNT" val="63"/>
  <p:tag name="ARTICULATE_PROJECT_OPEN" val="0"/>
  <p:tag name="ZHAW.ACCESSIBILITYADDIN.CHECKTIMEDATE" val="9/28/2015 1:08:25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8,7,2,5,"/>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4,5,6,"/>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4,6,5,"/>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4,6,5,"/>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6,4,"/>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13,11,2,5,"/>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5,6,4,7,"/>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3,4,5,6,"/>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7,8,2,5,"/>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5,4,2,6,"/>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5,10242,3,"/>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4,2,5,8,"/>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7,2,8,5,"/>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5,6,12,7,"/>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5,6,7,"/>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6,2,5,10,"/>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4,7,9,11,12,8,10,"/>
</p:tagLst>
</file>

<file path=ppt/tags/tag9.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67F5F1BF-B40E-4602-9FFD-EC29C5EE01BC}">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3837</TotalTime>
  <Words>1804</Words>
  <Application>Microsoft Office PowerPoint</Application>
  <PresentationFormat>On-screen Show (4:3)</PresentationFormat>
  <Paragraphs>202</Paragraphs>
  <Slides>40</Slides>
  <Notes>12</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Θέμα του Office</vt:lpstr>
      <vt:lpstr>English and Digital Literacies</vt:lpstr>
      <vt:lpstr>Informative Materials</vt:lpstr>
      <vt:lpstr>1. Audio Extracts</vt:lpstr>
      <vt:lpstr>Audio extracts </vt:lpstr>
      <vt:lpstr>Audio extracts on the html</vt:lpstr>
      <vt:lpstr>Downloadable mp3 files</vt:lpstr>
      <vt:lpstr>CD covers and labels</vt:lpstr>
      <vt:lpstr>Audiotexts in Photodentro </vt:lpstr>
      <vt:lpstr>Audio extracts</vt:lpstr>
      <vt:lpstr>Additional recordings for book texts </vt:lpstr>
      <vt:lpstr>2. Glossary/E-companion</vt:lpstr>
      <vt:lpstr>Glossary/E-companion</vt:lpstr>
      <vt:lpstr>Glossary on the html </vt:lpstr>
      <vt:lpstr>The glossary on the html per lesson</vt:lpstr>
      <vt:lpstr>The glossary alphabetically per book </vt:lpstr>
      <vt:lpstr>The glossary of each book in pdf (printable) form </vt:lpstr>
      <vt:lpstr>Τhe glossary in .pdf form (1/2)</vt:lpstr>
      <vt:lpstr>Τhe glossary in .pdf form (2/2)</vt:lpstr>
      <vt:lpstr>3. Grammar and Reading Comics </vt:lpstr>
      <vt:lpstr>Example of comics (1/2) </vt:lpstr>
      <vt:lpstr>Example of comics (2/2) </vt:lpstr>
      <vt:lpstr>4. Picture Dictionaries</vt:lpstr>
      <vt:lpstr>Picture Dictionaries (Grades 4, 5, 6)</vt:lpstr>
      <vt:lpstr>Picture Dictionaries - Methodology</vt:lpstr>
      <vt:lpstr>Themes for Picture Dictionaries (1/2)</vt:lpstr>
      <vt:lpstr>Themes for Picture Dictionaries (2/2)</vt:lpstr>
      <vt:lpstr>Examples of Picture Dictionaries (1/3)</vt:lpstr>
      <vt:lpstr>Examples of Picture Dictionaries (2/3)</vt:lpstr>
      <vt:lpstr>Examples of Picture Dictionaries (3/3)</vt:lpstr>
      <vt:lpstr>Financing</vt:lpstr>
      <vt:lpstr>Notes</vt:lpstr>
      <vt:lpstr>Note on History of Published Version </vt:lpstr>
      <vt:lpstr>Reference Note </vt:lpstr>
      <vt:lpstr>Licensing Note </vt:lpstr>
      <vt:lpstr>Preservation Notices</vt:lpstr>
      <vt:lpstr>Note of use of third parties work (1/5)</vt:lpstr>
      <vt:lpstr>Note of use of third parties work (2/5)</vt:lpstr>
      <vt:lpstr>Note of use of third parties work (3/5)</vt:lpstr>
      <vt:lpstr>Note of use of third parties work (4/5)</vt:lpstr>
      <vt:lpstr>Note of use of third parties work (5/5)</vt:lpstr>
    </vt:vector>
  </TitlesOfParts>
  <Manager>Faculty of English Language and Literature</Manager>
  <Company>National and Kapodistrian University of Athens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Informative Materials for the Digital Enrichment of Greek EFL Textbooks</dc:title>
  <dc:subject>English and Digital Literacies</dc:subject>
  <dc:creator> Bessie Mitsikopoulou</dc:creator>
  <cp:keywords/>
  <cp:lastModifiedBy>Smaragda Papadopoulou</cp:lastModifiedBy>
  <cp:revision>337</cp:revision>
  <dcterms:created xsi:type="dcterms:W3CDTF">2012-09-06T09:03:05Z</dcterms:created>
  <dcterms:modified xsi:type="dcterms:W3CDTF">2015-09-28T11:19:50Z</dcterms:modified>
  <cp:category>ELT</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6E45248A-864B-4D56-8381-EB92C1ED6FD7</vt:lpwstr>
  </property>
  <property fmtid="{D5CDD505-2E9C-101B-9397-08002B2CF9AE}" pid="3" name="ArticulatePath">
    <vt:lpwstr>Unit1</vt:lpwstr>
  </property>
</Properties>
</file>