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2.xml" ContentType="application/vnd.openxmlformats-officedocument.presentationml.notesSlide+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notesSlides/notesSlide5.xml" ContentType="application/vnd.openxmlformats-officedocument.presentationml.notesSlide+xml"/>
  <Override PartName="/ppt/tags/tag25.xml" ContentType="application/vnd.openxmlformats-officedocument.presentationml.tags+xml"/>
  <Override PartName="/ppt/notesSlides/notesSlide6.xml" ContentType="application/vnd.openxmlformats-officedocument.presentationml.notesSlide+xml"/>
  <Override PartName="/ppt/tags/tag26.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6"/>
  </p:notesMasterIdLst>
  <p:sldIdLst>
    <p:sldId id="348" r:id="rId3"/>
    <p:sldId id="386" r:id="rId4"/>
    <p:sldId id="387" r:id="rId5"/>
    <p:sldId id="388" r:id="rId6"/>
    <p:sldId id="389" r:id="rId7"/>
    <p:sldId id="390" r:id="rId8"/>
    <p:sldId id="391" r:id="rId9"/>
    <p:sldId id="395" r:id="rId10"/>
    <p:sldId id="295" r:id="rId11"/>
    <p:sldId id="299" r:id="rId12"/>
    <p:sldId id="292" r:id="rId13"/>
    <p:sldId id="393" r:id="rId14"/>
    <p:sldId id="394" r:id="rId15"/>
  </p:sldIdLst>
  <p:sldSz cx="9144000" cy="6858000" type="screen4x3"/>
  <p:notesSz cx="6669088" cy="9753600"/>
  <p:custDataLst>
    <p:tags r:id="rId17"/>
  </p:custDataLst>
  <p:defaultTextStyle>
    <a:defPPr>
      <a:defRPr lang="el-GR"/>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bstaff" initials="l"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112" d="100"/>
          <a:sy n="112" d="100"/>
        </p:scale>
        <p:origin x="-45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889938" cy="48768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l-GR"/>
          </a:p>
        </p:txBody>
      </p:sp>
      <p:sp>
        <p:nvSpPr>
          <p:cNvPr id="3" name="Θέση ημερομηνίας 2"/>
          <p:cNvSpPr>
            <a:spLocks noGrp="1"/>
          </p:cNvSpPr>
          <p:nvPr>
            <p:ph type="dt" idx="1"/>
          </p:nvPr>
        </p:nvSpPr>
        <p:spPr>
          <a:xfrm>
            <a:off x="3777607" y="0"/>
            <a:ext cx="2889938" cy="48768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7E2A02AD-3B2F-4D93-A788-38AAA2F18BB5}" type="datetimeFigureOut">
              <a:rPr lang="el-GR"/>
              <a:pPr>
                <a:defRPr/>
              </a:pPr>
              <a:t>25/9/2015</a:t>
            </a:fld>
            <a:endParaRPr lang="el-GR"/>
          </a:p>
        </p:txBody>
      </p:sp>
      <p:sp>
        <p:nvSpPr>
          <p:cNvPr id="4" name="Θέση εικόνας διαφάνειας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40" tIns="45720" rIns="91440" bIns="45720" rtlCol="0" anchor="ctr"/>
          <a:lstStyle/>
          <a:p>
            <a:pPr lvl="0"/>
            <a:endParaRPr lang="el-GR" noProof="0"/>
          </a:p>
        </p:txBody>
      </p:sp>
      <p:sp>
        <p:nvSpPr>
          <p:cNvPr id="5" name="Θέση σημειώσεων 4"/>
          <p:cNvSpPr>
            <a:spLocks noGrp="1"/>
          </p:cNvSpPr>
          <p:nvPr>
            <p:ph type="body" sz="quarter" idx="3"/>
          </p:nvPr>
        </p:nvSpPr>
        <p:spPr>
          <a:xfrm>
            <a:off x="666909" y="4632960"/>
            <a:ext cx="5335270" cy="438912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l-GR" noProof="0"/>
          </a:p>
        </p:txBody>
      </p:sp>
      <p:sp>
        <p:nvSpPr>
          <p:cNvPr id="6" name="Θέση υποσέλιδου 5"/>
          <p:cNvSpPr>
            <a:spLocks noGrp="1"/>
          </p:cNvSpPr>
          <p:nvPr>
            <p:ph type="ftr" sz="quarter" idx="4"/>
          </p:nvPr>
        </p:nvSpPr>
        <p:spPr>
          <a:xfrm>
            <a:off x="0" y="9264227"/>
            <a:ext cx="2889938" cy="48768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l-GR"/>
          </a:p>
        </p:txBody>
      </p:sp>
      <p:sp>
        <p:nvSpPr>
          <p:cNvPr id="7" name="Θέση αριθμού διαφάνειας 6"/>
          <p:cNvSpPr>
            <a:spLocks noGrp="1"/>
          </p:cNvSpPr>
          <p:nvPr>
            <p:ph type="sldNum" sz="quarter" idx="5"/>
          </p:nvPr>
        </p:nvSpPr>
        <p:spPr>
          <a:xfrm>
            <a:off x="3777607" y="9264227"/>
            <a:ext cx="2889938" cy="48768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fld id="{B982C2FA-29C3-46EE-97C1-77DCE7C4FD55}" type="slidenum">
              <a:rPr lang="el-GR" altLang="en-US"/>
              <a:pPr/>
              <a:t>‹#›</a:t>
            </a:fld>
            <a:endParaRPr lang="el-GR" altLang="en-US"/>
          </a:p>
        </p:txBody>
      </p:sp>
    </p:spTree>
    <p:extLst>
      <p:ext uri="{BB962C8B-B14F-4D97-AF65-F5344CB8AC3E}">
        <p14:creationId xmlns:p14="http://schemas.microsoft.com/office/powerpoint/2010/main" val="19986547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endParaRPr lang="en-US" altLang="en-US" smtClean="0">
              <a:solidFill>
                <a:srgbClr val="FF0000"/>
              </a:solidFill>
            </a:endParaRPr>
          </a:p>
        </p:txBody>
      </p:sp>
      <p:sp>
        <p:nvSpPr>
          <p:cNvPr id="11268"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458D4306-5740-492B-8083-CDC93AB3BE27}" type="slidenum">
              <a:rPr lang="el-GR" altLang="en-US">
                <a:latin typeface="Calibri" pitchFamily="34" charset="0"/>
              </a:rPr>
              <a:pPr/>
              <a:t>1</a:t>
            </a:fld>
            <a:endParaRPr lang="el-GR" altLang="en-US">
              <a:latin typeface="Calibri" pitchFamily="34" charset="0"/>
            </a:endParaRPr>
          </a:p>
        </p:txBody>
      </p:sp>
    </p:spTree>
    <p:extLst>
      <p:ext uri="{BB962C8B-B14F-4D97-AF65-F5344CB8AC3E}">
        <p14:creationId xmlns:p14="http://schemas.microsoft.com/office/powerpoint/2010/main" val="3403527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8</a:t>
            </a:fld>
            <a:endParaRPr lang="el-GR" altLang="el-GR"/>
          </a:p>
        </p:txBody>
      </p:sp>
    </p:spTree>
    <p:extLst>
      <p:ext uri="{BB962C8B-B14F-4D97-AF65-F5344CB8AC3E}">
        <p14:creationId xmlns:p14="http://schemas.microsoft.com/office/powerpoint/2010/main" val="2028426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65BFCA4-EB48-468A-87F7-04A9CE84BD76}" type="slidenum">
              <a:rPr lang="el-GR" altLang="en-US">
                <a:latin typeface="Calibri" pitchFamily="34" charset="0"/>
              </a:rPr>
              <a:pPr/>
              <a:t>9</a:t>
            </a:fld>
            <a:endParaRPr lang="el-GR" altLang="en-US">
              <a:latin typeface="Calibri" pitchFamily="34" charset="0"/>
            </a:endParaRPr>
          </a:p>
        </p:txBody>
      </p:sp>
    </p:spTree>
    <p:extLst>
      <p:ext uri="{BB962C8B-B14F-4D97-AF65-F5344CB8AC3E}">
        <p14:creationId xmlns:p14="http://schemas.microsoft.com/office/powerpoint/2010/main" val="149091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D6CF818-BBFF-4183-9ABF-8C0F0AA76D3B}" type="slidenum">
              <a:rPr lang="el-GR" altLang="en-US">
                <a:latin typeface="Calibri" pitchFamily="34" charset="0"/>
              </a:rPr>
              <a:pPr/>
              <a:t>10</a:t>
            </a:fld>
            <a:endParaRPr lang="el-GR" altLang="en-US">
              <a:latin typeface="Calibri" pitchFamily="34" charset="0"/>
            </a:endParaRPr>
          </a:p>
        </p:txBody>
      </p:sp>
    </p:spTree>
    <p:extLst>
      <p:ext uri="{BB962C8B-B14F-4D97-AF65-F5344CB8AC3E}">
        <p14:creationId xmlns:p14="http://schemas.microsoft.com/office/powerpoint/2010/main" val="319162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B9A1BD08-1928-4D94-8A37-0C944343C55C}" type="slidenum">
              <a:rPr lang="el-GR" altLang="en-US">
                <a:latin typeface="Calibri" pitchFamily="34" charset="0"/>
              </a:rPr>
              <a:pPr/>
              <a:t>11</a:t>
            </a:fld>
            <a:endParaRPr lang="el-GR" altLang="en-US">
              <a:latin typeface="Calibri" pitchFamily="34" charset="0"/>
            </a:endParaRPr>
          </a:p>
        </p:txBody>
      </p:sp>
    </p:spTree>
    <p:extLst>
      <p:ext uri="{BB962C8B-B14F-4D97-AF65-F5344CB8AC3E}">
        <p14:creationId xmlns:p14="http://schemas.microsoft.com/office/powerpoint/2010/main" val="2714583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12</a:t>
            </a:fld>
            <a:endParaRPr lang="el-GR" altLang="el-GR"/>
          </a:p>
        </p:txBody>
      </p:sp>
    </p:spTree>
    <p:extLst>
      <p:ext uri="{BB962C8B-B14F-4D97-AF65-F5344CB8AC3E}">
        <p14:creationId xmlns:p14="http://schemas.microsoft.com/office/powerpoint/2010/main" val="533464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13</a:t>
            </a:fld>
            <a:endParaRPr lang="el-GR" altLang="el-GR"/>
          </a:p>
        </p:txBody>
      </p:sp>
    </p:spTree>
    <p:extLst>
      <p:ext uri="{BB962C8B-B14F-4D97-AF65-F5344CB8AC3E}">
        <p14:creationId xmlns:p14="http://schemas.microsoft.com/office/powerpoint/2010/main" val="42679335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16504016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4"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38ADDAE2-E3ED-4D3C-BB6D-0F75855D06D5}"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5"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Group Roles for a Digital Story Project</a:t>
            </a:r>
            <a:endParaRPr lang="en-US" sz="1000" dirty="0">
              <a:solidFill>
                <a:srgbClr val="5075BC"/>
              </a:solidFill>
              <a:latin typeface="+mn-lt"/>
              <a:ea typeface="ＭＳ Ｐゴシック" pitchFamily="34" charset="-128"/>
              <a:cs typeface="+mn-cs"/>
            </a:endParaRP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3553967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75882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4"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F732678A-8FDF-4830-B02D-C622DB5ABFC5}"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5"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Group Roles for a Digital Story Project</a:t>
            </a:r>
            <a:endParaRPr lang="en-US" sz="1000" dirty="0">
              <a:solidFill>
                <a:srgbClr val="5075BC"/>
              </a:solidFill>
              <a:latin typeface="+mn-lt"/>
              <a:ea typeface="ＭＳ Ｐゴシック" pitchFamily="34" charset="-128"/>
              <a:cs typeface="+mn-cs"/>
            </a:endParaRPr>
          </a:p>
        </p:txBody>
      </p:sp>
      <p:pic>
        <p:nvPicPr>
          <p:cNvPr id="6" name="Picture 5" descr="[DECORATIVE]"/>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Tree>
    <p:custDataLst>
      <p:tags r:id="rId1"/>
    </p:custDataLst>
    <p:extLst>
      <p:ext uri="{BB962C8B-B14F-4D97-AF65-F5344CB8AC3E}">
        <p14:creationId xmlns:p14="http://schemas.microsoft.com/office/powerpoint/2010/main" val="35166910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277952441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Θέση αριθμού διαφάνειας 5" descr="[DECORATIVE]"/>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109AF135-4C6E-400F-A41E-61ECA241EEBC}"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6" name="2 - Θέση υποσέλιδου" descr="[DECORATIVE]"/>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Group Roles for a Digital Story Project</a:t>
            </a:r>
            <a:endParaRPr lang="en-US" sz="1000" dirty="0">
              <a:solidFill>
                <a:srgbClr val="5075BC"/>
              </a:solidFill>
              <a:latin typeface="+mn-lt"/>
              <a:ea typeface="ＭＳ Ｐゴシック" pitchFamily="34" charset="-128"/>
              <a:cs typeface="+mn-cs"/>
            </a:endParaRPr>
          </a:p>
        </p:txBody>
      </p:sp>
      <p:pic>
        <p:nvPicPr>
          <p:cNvPr id="7" name="Picture 6" descr="[DECORATIVE]"/>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1543094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7"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76ABE973-C4E6-4857-8DFC-59F8CEA505A9}"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8"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Group Roles for a Digital Story Project</a:t>
            </a:r>
            <a:endParaRPr lang="en-US" sz="1000" dirty="0">
              <a:solidFill>
                <a:srgbClr val="5075BC"/>
              </a:solidFill>
              <a:latin typeface="+mn-lt"/>
              <a:ea typeface="ＭＳ Ｐゴシック" pitchFamily="34" charset="-128"/>
              <a:cs typeface="+mn-cs"/>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22814721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C47F8078-0FF2-418B-9DBE-ABD929B1C7D4}"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4"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Group Roles for a Digital Story Project</a:t>
            </a:r>
            <a:endParaRPr lang="en-US" sz="1000" dirty="0">
              <a:solidFill>
                <a:srgbClr val="5075BC"/>
              </a:solidFill>
              <a:latin typeface="+mn-lt"/>
              <a:ea typeface="ＭＳ Ｐゴシック" pitchFamily="34" charset="-128"/>
              <a:cs typeface="+mn-cs"/>
            </a:endParaRP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Tree>
    <p:custDataLst>
      <p:tags r:id="rId1"/>
    </p:custDataLst>
    <p:extLst>
      <p:ext uri="{BB962C8B-B14F-4D97-AF65-F5344CB8AC3E}">
        <p14:creationId xmlns:p14="http://schemas.microsoft.com/office/powerpoint/2010/main" val="33111284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5990468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8612CEF9-E172-4F8C-B51D-3192559DBE73}"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7"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Group Roles for a Digital Story Project</a:t>
            </a:r>
            <a:endParaRPr lang="en-US" sz="1000" dirty="0">
              <a:solidFill>
                <a:srgbClr val="5075BC"/>
              </a:solidFill>
              <a:latin typeface="+mn-lt"/>
              <a:ea typeface="ＭＳ Ｐゴシック" pitchFamily="34" charset="-128"/>
              <a:cs typeface="+mn-cs"/>
            </a:endParaRP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custDataLst>
      <p:tags r:id="rId1"/>
    </p:custDataLst>
    <p:extLst>
      <p:ext uri="{BB962C8B-B14F-4D97-AF65-F5344CB8AC3E}">
        <p14:creationId xmlns:p14="http://schemas.microsoft.com/office/powerpoint/2010/main" val="29592314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5" name="Θέση αριθμού διαφάνειας 5"/>
          <p:cNvSpPr txBox="1">
            <a:spLocks/>
          </p:cNvSpPr>
          <p:nvPr userDrawn="1"/>
        </p:nvSpPr>
        <p:spPr>
          <a:xfrm>
            <a:off x="8645525" y="6442075"/>
            <a:ext cx="431800" cy="268288"/>
          </a:xfrm>
          <a:prstGeom prst="rect">
            <a:avLst/>
          </a:prstGeom>
          <a:solidFill>
            <a:schemeClr val="bg1">
              <a:lumMod val="95000"/>
            </a:schemeClr>
          </a:solid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fld id="{38E7ABA0-8452-496E-B243-9AADE899FA80}" type="slidenum">
              <a:rPr lang="el-GR" altLang="en-US" sz="1200">
                <a:solidFill>
                  <a:srgbClr val="5075BC"/>
                </a:solidFill>
                <a:latin typeface="Calibri" pitchFamily="34" charset="0"/>
              </a:rPr>
              <a:pPr algn="ctr" eaLnBrk="1" hangingPunct="1"/>
              <a:t>‹#›</a:t>
            </a:fld>
            <a:endParaRPr lang="el-GR" altLang="en-US" sz="1200">
              <a:solidFill>
                <a:srgbClr val="5075BC"/>
              </a:solidFill>
              <a:latin typeface="Calibri" pitchFamily="34" charset="0"/>
            </a:endParaRPr>
          </a:p>
        </p:txBody>
      </p:sp>
      <p:sp>
        <p:nvSpPr>
          <p:cNvPr id="6" name="2 - Θέση υποσέλιδου"/>
          <p:cNvSpPr txBox="1">
            <a:spLocks/>
          </p:cNvSpPr>
          <p:nvPr userDrawn="1"/>
        </p:nvSpPr>
        <p:spPr bwMode="auto">
          <a:xfrm>
            <a:off x="539750" y="6442075"/>
            <a:ext cx="7993063" cy="268288"/>
          </a:xfrm>
          <a:prstGeom prst="rect">
            <a:avLst/>
          </a:prstGeom>
          <a:solidFill>
            <a:schemeClr val="bg1">
              <a:lumMod val="95000"/>
            </a:schemeClr>
          </a:solidFill>
          <a:ln>
            <a:miter lim="800000"/>
            <a:headEnd/>
            <a:tailEnd/>
          </a:ln>
        </p:spPr>
        <p:txBody>
          <a:bodyPr anchor="ctr"/>
          <a:lstStyle/>
          <a:p>
            <a:pPr eaLnBrk="1" fontAlgn="auto" hangingPunct="1">
              <a:spcBef>
                <a:spcPts val="0"/>
              </a:spcBef>
              <a:spcAft>
                <a:spcPts val="0"/>
              </a:spcAft>
              <a:defRPr/>
            </a:pPr>
            <a:r>
              <a:rPr lang="en-GB" sz="1000" dirty="0" smtClean="0">
                <a:solidFill>
                  <a:srgbClr val="5075BC"/>
                </a:solidFill>
                <a:latin typeface="+mn-lt"/>
                <a:cs typeface="+mn-cs"/>
              </a:rPr>
              <a:t>Group Roles for a Digital Story Project</a:t>
            </a:r>
            <a:endParaRPr lang="en-US" sz="1000" dirty="0">
              <a:solidFill>
                <a:srgbClr val="5075BC"/>
              </a:solidFill>
              <a:latin typeface="+mn-lt"/>
              <a:ea typeface="ＭＳ Ｐゴシック" pitchFamily="34" charset="-128"/>
              <a:cs typeface="+mn-cs"/>
            </a:endParaRP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8738" y="6254750"/>
            <a:ext cx="4318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Θέση εικόνας 2"/>
          <p:cNvSpPr>
            <a:spLocks noGrp="1"/>
          </p:cNvSpPr>
          <p:nvPr>
            <p:ph type="pic" idx="1"/>
          </p:nvPr>
        </p:nvSpPr>
        <p:spPr>
          <a:xfrm>
            <a:off x="1792288" y="1556792"/>
            <a:ext cx="5486400" cy="345638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rtlCol="0">
            <a:normAutofit/>
          </a:bodyPr>
          <a:lstStyle>
            <a:lvl1pPr>
              <a:defRPr lang="el-GR" b="0">
                <a:solidFill>
                  <a:schemeClr val="accent1"/>
                </a:solidFill>
              </a:defRPr>
            </a:lvl1pPr>
          </a:lstStyle>
          <a:p>
            <a:pPr lvl="0"/>
            <a:r>
              <a:rPr lang="el-GR" dirty="0" smtClean="0"/>
              <a:t>Στυλ κύριου τίτλου</a:t>
            </a:r>
            <a:endParaRPr lang="el-GR" dirty="0"/>
          </a:p>
        </p:txBody>
      </p:sp>
    </p:spTree>
    <p:custDataLst>
      <p:tags r:id="rId1"/>
    </p:custDataLst>
    <p:extLst>
      <p:ext uri="{BB962C8B-B14F-4D97-AF65-F5344CB8AC3E}">
        <p14:creationId xmlns:p14="http://schemas.microsoft.com/office/powerpoint/2010/main" val="36447084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Θέση τίτλου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smtClean="0"/>
              <a:t>Στυλ κύριου τίτλου</a:t>
            </a:r>
          </a:p>
        </p:txBody>
      </p:sp>
      <p:sp>
        <p:nvSpPr>
          <p:cNvPr id="1027" name="Θέση κειμένου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smtClean="0"/>
              <a:t>Στυλ υποδείγματος κειμένου</a:t>
            </a:r>
          </a:p>
          <a:p>
            <a:pPr lvl="1"/>
            <a:r>
              <a:rPr lang="el-GR" altLang="en-US" smtClean="0"/>
              <a:t>Δεύτερου επιπέδου</a:t>
            </a:r>
          </a:p>
          <a:p>
            <a:pPr lvl="2"/>
            <a:r>
              <a:rPr lang="el-GR" altLang="en-US" smtClean="0"/>
              <a:t>Τρίτου επιπέδου</a:t>
            </a:r>
          </a:p>
          <a:p>
            <a:pPr lvl="3"/>
            <a:r>
              <a:rPr lang="el-GR" altLang="en-US" smtClean="0"/>
              <a:t>Τέταρτου επιπέδου</a:t>
            </a:r>
          </a:p>
          <a:p>
            <a:pPr lvl="4"/>
            <a:r>
              <a:rPr lang="el-GR" altLang="en-US" smtClean="0"/>
              <a:t>Πέμπτου επιπέδου</a:t>
            </a:r>
          </a:p>
        </p:txBody>
      </p:sp>
    </p:spTree>
    <p:custDataLst>
      <p:tags r:id="rId13"/>
    </p:custDataLst>
  </p:cSld>
  <p:clrMap bg1="lt1" tx1="dk1" bg2="lt2" tx2="dk2" accent1="accent1" accent2="accent2" accent3="accent3" accent4="accent4" accent5="accent5" accent6="accent6" hlink="hlink" folHlink="folHlink"/>
  <p:sldLayoutIdLst>
    <p:sldLayoutId id="2147483705" r:id="rId1"/>
    <p:sldLayoutId id="2147483709" r:id="rId2"/>
    <p:sldLayoutId id="2147483706" r:id="rId3"/>
    <p:sldLayoutId id="2147483710" r:id="rId4"/>
    <p:sldLayoutId id="2147483711" r:id="rId5"/>
    <p:sldLayoutId id="2147483712" r:id="rId6"/>
    <p:sldLayoutId id="2147483707" r:id="rId7"/>
    <p:sldLayoutId id="2147483713" r:id="rId8"/>
    <p:sldLayoutId id="2147483714" r:id="rId9"/>
    <p:sldLayoutId id="2147483715" r:id="rId10"/>
    <p:sldLayoutId id="2147483708"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accent1"/>
          </a:solidFill>
          <a:latin typeface="+mj-lt"/>
          <a:ea typeface="+mj-ea"/>
          <a:cs typeface="+mj-cs"/>
        </a:defRPr>
      </a:lvl1pPr>
      <a:lvl2pPr algn="ctr" rtl="0" eaLnBrk="0" fontAlgn="base" hangingPunct="0">
        <a:spcBef>
          <a:spcPct val="0"/>
        </a:spcBef>
        <a:spcAft>
          <a:spcPct val="0"/>
        </a:spcAft>
        <a:defRPr sz="4400">
          <a:solidFill>
            <a:schemeClr val="accent1"/>
          </a:solidFill>
          <a:latin typeface="Calibri" panose="020F0502020204030204" pitchFamily="34" charset="0"/>
        </a:defRPr>
      </a:lvl2pPr>
      <a:lvl3pPr algn="ctr" rtl="0" eaLnBrk="0" fontAlgn="base" hangingPunct="0">
        <a:spcBef>
          <a:spcPct val="0"/>
        </a:spcBef>
        <a:spcAft>
          <a:spcPct val="0"/>
        </a:spcAft>
        <a:defRPr sz="4400">
          <a:solidFill>
            <a:schemeClr val="accent1"/>
          </a:solidFill>
          <a:latin typeface="Calibri" panose="020F0502020204030204" pitchFamily="34" charset="0"/>
        </a:defRPr>
      </a:lvl3pPr>
      <a:lvl4pPr algn="ctr" rtl="0" eaLnBrk="0" fontAlgn="base" hangingPunct="0">
        <a:spcBef>
          <a:spcPct val="0"/>
        </a:spcBef>
        <a:spcAft>
          <a:spcPct val="0"/>
        </a:spcAft>
        <a:defRPr sz="4400">
          <a:solidFill>
            <a:schemeClr val="accent1"/>
          </a:solidFill>
          <a:latin typeface="Calibri" panose="020F0502020204030204" pitchFamily="34" charset="0"/>
        </a:defRPr>
      </a:lvl4pPr>
      <a:lvl5pPr algn="ctr" rtl="0" eaLnBrk="0" fontAlgn="base" hangingPunct="0">
        <a:spcBef>
          <a:spcPct val="0"/>
        </a:spcBef>
        <a:spcAft>
          <a:spcPct val="0"/>
        </a:spcAft>
        <a:defRPr sz="4400">
          <a:solidFill>
            <a:schemeClr val="accent1"/>
          </a:solidFill>
          <a:latin typeface="Calibri" panose="020F0502020204030204" pitchFamily="34" charset="0"/>
        </a:defRPr>
      </a:lvl5pPr>
      <a:lvl6pPr marL="457200" algn="ctr" rtl="0" fontAlgn="base">
        <a:spcBef>
          <a:spcPct val="0"/>
        </a:spcBef>
        <a:spcAft>
          <a:spcPct val="0"/>
        </a:spcAft>
        <a:defRPr sz="4400">
          <a:solidFill>
            <a:schemeClr val="accent1"/>
          </a:solidFill>
          <a:latin typeface="Calibri" panose="020F0502020204030204" pitchFamily="34" charset="0"/>
        </a:defRPr>
      </a:lvl6pPr>
      <a:lvl7pPr marL="914400" algn="ctr" rtl="0" fontAlgn="base">
        <a:spcBef>
          <a:spcPct val="0"/>
        </a:spcBef>
        <a:spcAft>
          <a:spcPct val="0"/>
        </a:spcAft>
        <a:defRPr sz="4400">
          <a:solidFill>
            <a:schemeClr val="accent1"/>
          </a:solidFill>
          <a:latin typeface="Calibri" panose="020F0502020204030204" pitchFamily="34" charset="0"/>
        </a:defRPr>
      </a:lvl7pPr>
      <a:lvl8pPr marL="1371600" algn="ctr" rtl="0" fontAlgn="base">
        <a:spcBef>
          <a:spcPct val="0"/>
        </a:spcBef>
        <a:spcAft>
          <a:spcPct val="0"/>
        </a:spcAft>
        <a:defRPr sz="4400">
          <a:solidFill>
            <a:schemeClr val="accent1"/>
          </a:solidFill>
          <a:latin typeface="Calibri" panose="020F0502020204030204" pitchFamily="34" charset="0"/>
        </a:defRPr>
      </a:lvl8pPr>
      <a:lvl9pPr marL="1828800" algn="ctr" rtl="0" fontAlgn="base">
        <a:spcBef>
          <a:spcPct val="0"/>
        </a:spcBef>
        <a:spcAft>
          <a:spcPct val="0"/>
        </a:spcAft>
        <a:defRPr sz="4400">
          <a:solidFill>
            <a:schemeClr val="accent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hyperlink" Target="http://opencourses.uoa.gr/courses/ENL10/"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5.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2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stretch>
            <a:fillRect/>
          </a:stretch>
        </p:blipFill>
        <p:spPr>
          <a:xfrm>
            <a:off x="179388" y="260350"/>
            <a:ext cx="3938587" cy="1112838"/>
          </a:xfrm>
          <a:prstGeom prst="rect">
            <a:avLst/>
          </a:prstGeom>
        </p:spPr>
      </p:pic>
      <p:sp>
        <p:nvSpPr>
          <p:cNvPr id="10242" name="Τίτλος 1"/>
          <p:cNvSpPr>
            <a:spLocks noGrp="1"/>
          </p:cNvSpPr>
          <p:nvPr>
            <p:ph type="ctrTitle"/>
          </p:nvPr>
        </p:nvSpPr>
        <p:spPr>
          <a:xfrm>
            <a:off x="685800" y="2006600"/>
            <a:ext cx="7772400" cy="1470025"/>
          </a:xfrm>
        </p:spPr>
        <p:txBody>
          <a:bodyPr/>
          <a:lstStyle/>
          <a:p>
            <a:pPr eaLnBrk="1" hangingPunct="1"/>
            <a:r>
              <a:rPr lang="en-GB" altLang="en-US" dirty="0" smtClean="0">
                <a:solidFill>
                  <a:srgbClr val="5075BC"/>
                </a:solidFill>
              </a:rPr>
              <a:t>English and Digital Literacies</a:t>
            </a:r>
            <a:endParaRPr lang="el-GR" altLang="en-US" dirty="0" smtClean="0">
              <a:solidFill>
                <a:srgbClr val="5075BC"/>
              </a:solidFill>
            </a:endParaRPr>
          </a:p>
        </p:txBody>
      </p:sp>
      <p:sp>
        <p:nvSpPr>
          <p:cNvPr id="3" name="Υπότιτλος 2"/>
          <p:cNvSpPr>
            <a:spLocks noGrp="1"/>
          </p:cNvSpPr>
          <p:nvPr>
            <p:ph type="subTitle" idx="1"/>
          </p:nvPr>
        </p:nvSpPr>
        <p:spPr>
          <a:xfrm>
            <a:off x="684213" y="3384550"/>
            <a:ext cx="7775575" cy="1752600"/>
          </a:xfrm>
        </p:spPr>
        <p:txBody>
          <a:bodyPr rtlCol="0">
            <a:noAutofit/>
          </a:bodyPr>
          <a:lstStyle/>
          <a:p>
            <a:pPr eaLnBrk="1" fontAlgn="auto" hangingPunct="1">
              <a:spcAft>
                <a:spcPts val="0"/>
              </a:spcAft>
              <a:defRPr/>
            </a:pPr>
            <a:r>
              <a:rPr lang="en-GB" sz="2800" dirty="0" smtClean="0">
                <a:solidFill>
                  <a:srgbClr val="5075BC"/>
                </a:solidFill>
                <a:latin typeface="+mj-lt"/>
                <a:ea typeface="+mj-ea"/>
                <a:cs typeface="+mj-cs"/>
              </a:rPr>
              <a:t>Unit 3.4</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n-GB" altLang="en-US" sz="2800" dirty="0" smtClean="0"/>
              <a:t>Group </a:t>
            </a:r>
            <a:r>
              <a:rPr lang="en-GB" altLang="en-US" sz="2800" dirty="0"/>
              <a:t>Roles for a Digital Story Project</a:t>
            </a:r>
            <a:r>
              <a:rPr lang="en-GB" sz="2800" dirty="0"/>
              <a:t/>
            </a:r>
            <a:br>
              <a:rPr lang="en-GB" sz="2800" dirty="0"/>
            </a:br>
            <a:endParaRPr lang="en-US" sz="2800" dirty="0" smtClean="0"/>
          </a:p>
          <a:p>
            <a:pPr eaLnBrk="1" fontAlgn="auto" hangingPunct="1">
              <a:spcAft>
                <a:spcPts val="0"/>
              </a:spcAft>
              <a:buFont typeface="Arial" panose="020B0604020202020204" pitchFamily="34" charset="0"/>
              <a:buNone/>
              <a:defRPr/>
            </a:pPr>
            <a:r>
              <a:rPr lang="en-GB" sz="2800" dirty="0"/>
              <a:t>Bessie </a:t>
            </a:r>
            <a:r>
              <a:rPr lang="en-GB" sz="2800" dirty="0" err="1"/>
              <a:t>Mitsikopoulou</a:t>
            </a:r>
            <a:endParaRPr lang="en-GB" sz="2800" dirty="0"/>
          </a:p>
          <a:p>
            <a:pPr eaLnBrk="1" fontAlgn="auto" hangingPunct="1">
              <a:spcAft>
                <a:spcPts val="0"/>
              </a:spcAft>
              <a:buFont typeface="Arial" panose="020B0604020202020204" pitchFamily="34" charset="0"/>
              <a:buNone/>
              <a:defRPr/>
            </a:pPr>
            <a:r>
              <a:rPr lang="en-GB" sz="2800" dirty="0"/>
              <a:t>School of Philosophy</a:t>
            </a:r>
          </a:p>
          <a:p>
            <a:pPr eaLnBrk="1" fontAlgn="auto" hangingPunct="1">
              <a:spcAft>
                <a:spcPts val="0"/>
              </a:spcAft>
              <a:buFont typeface="Arial" panose="020B0604020202020204" pitchFamily="34" charset="0"/>
              <a:buNone/>
              <a:defRPr/>
            </a:pPr>
            <a:r>
              <a:rPr lang="en-GB" sz="2800" dirty="0"/>
              <a:t>Faculty of English Language and </a:t>
            </a:r>
            <a:r>
              <a:rPr lang="en-GB" sz="2800" dirty="0" smtClean="0"/>
              <a:t>Literature</a:t>
            </a:r>
            <a:endParaRPr lang="en-US" sz="2800"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3"/>
          <p:cNvSpPr>
            <a:spLocks noGrp="1"/>
          </p:cNvSpPr>
          <p:nvPr>
            <p:ph type="title"/>
          </p:nvPr>
        </p:nvSpPr>
        <p:spPr>
          <a:xfrm>
            <a:off x="0" y="274638"/>
            <a:ext cx="9144000" cy="1143000"/>
          </a:xfrm>
        </p:spPr>
        <p:txBody>
          <a:bodyPr/>
          <a:lstStyle/>
          <a:p>
            <a:pPr eaLnBrk="1" hangingPunct="1"/>
            <a:r>
              <a:rPr lang="en-GB" altLang="en-US" dirty="0" smtClean="0">
                <a:solidFill>
                  <a:schemeClr val="accent1"/>
                </a:solidFill>
              </a:rPr>
              <a:t>Note on History of Published Version </a:t>
            </a:r>
          </a:p>
        </p:txBody>
      </p:sp>
      <p:sp>
        <p:nvSpPr>
          <p:cNvPr id="70659" name="Content Placeholder 4"/>
          <p:cNvSpPr>
            <a:spLocks noGrp="1"/>
          </p:cNvSpPr>
          <p:nvPr>
            <p:ph idx="1"/>
          </p:nvPr>
        </p:nvSpPr>
        <p:spPr>
          <a:xfrm>
            <a:off x="234950" y="1557338"/>
            <a:ext cx="8585200" cy="4525962"/>
          </a:xfrm>
        </p:spPr>
        <p:txBody>
          <a:bodyPr/>
          <a:lstStyle/>
          <a:p>
            <a:pPr marL="0" indent="0" eaLnBrk="1" hangingPunct="1">
              <a:buFont typeface="Arial" charset="0"/>
              <a:buNone/>
            </a:pPr>
            <a:r>
              <a:rPr lang="en-GB" altLang="en-US" sz="2000" dirty="0" smtClean="0"/>
              <a:t>The present work is the edition</a:t>
            </a:r>
            <a:r>
              <a:rPr lang="en-GB" altLang="en-US" dirty="0" smtClean="0"/>
              <a:t> </a:t>
            </a:r>
            <a:r>
              <a:rPr lang="en-GB" altLang="en-US" sz="2000" dirty="0" smtClean="0"/>
              <a:t>1.0.  </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pPr eaLnBrk="1" hangingPunct="1"/>
            <a:r>
              <a:rPr lang="en-GB" altLang="en-US" dirty="0" smtClean="0">
                <a:solidFill>
                  <a:schemeClr val="accent1"/>
                </a:solidFill>
              </a:rPr>
              <a:t>Reference Note </a:t>
            </a:r>
          </a:p>
        </p:txBody>
      </p:sp>
      <p:sp>
        <p:nvSpPr>
          <p:cNvPr id="72707" name="Content Placeholder 2"/>
          <p:cNvSpPr>
            <a:spLocks noGrp="1"/>
          </p:cNvSpPr>
          <p:nvPr>
            <p:ph idx="1"/>
          </p:nvPr>
        </p:nvSpPr>
        <p:spPr>
          <a:xfrm>
            <a:off x="463550" y="1557338"/>
            <a:ext cx="8229600" cy="4525962"/>
          </a:xfrm>
        </p:spPr>
        <p:txBody>
          <a:bodyPr/>
          <a:lstStyle/>
          <a:p>
            <a:pPr marL="0" indent="0">
              <a:buNone/>
            </a:pPr>
            <a:r>
              <a:rPr lang="en-GB" altLang="en-US" sz="2000" dirty="0" smtClean="0"/>
              <a:t>Copyright National and </a:t>
            </a:r>
            <a:r>
              <a:rPr lang="en-GB" altLang="en-US" sz="2000" dirty="0" err="1" smtClean="0"/>
              <a:t>Kapodistrian</a:t>
            </a:r>
            <a:r>
              <a:rPr lang="en-GB" altLang="en-US" sz="2000" dirty="0" smtClean="0"/>
              <a:t> University of Athens, Bessie </a:t>
            </a:r>
            <a:r>
              <a:rPr lang="en-GB" altLang="en-US" sz="2000" dirty="0" err="1" smtClean="0"/>
              <a:t>Mitsikopoulou</a:t>
            </a:r>
            <a:r>
              <a:rPr lang="en-GB" altLang="en-US" sz="2000" dirty="0" smtClean="0"/>
              <a:t> 2014. Bessie </a:t>
            </a:r>
            <a:r>
              <a:rPr lang="en-GB" altLang="en-US" sz="2000" dirty="0" err="1" smtClean="0"/>
              <a:t>Mitsikopoulou</a:t>
            </a:r>
            <a:r>
              <a:rPr lang="en-GB" altLang="en-US" sz="2000" dirty="0" smtClean="0"/>
              <a:t>. “English and Digital Literacies. </a:t>
            </a:r>
            <a:r>
              <a:rPr lang="en-GB" sz="2000" dirty="0" smtClean="0"/>
              <a:t>Group Roles for a Digital Story Project</a:t>
            </a:r>
            <a:r>
              <a:rPr lang="en-GB" altLang="en-US" sz="2000" dirty="0" smtClean="0"/>
              <a:t>”.</a:t>
            </a:r>
            <a:r>
              <a:rPr lang="en-GB" altLang="en-US" sz="2000" dirty="0" smtClean="0">
                <a:solidFill>
                  <a:srgbClr val="FF0000"/>
                </a:solidFill>
              </a:rPr>
              <a:t> </a:t>
            </a:r>
            <a:r>
              <a:rPr lang="en-GB" altLang="en-US" sz="2000" dirty="0" smtClean="0"/>
              <a:t>Edition: 1.0. Athens 2014. </a:t>
            </a:r>
            <a:r>
              <a:rPr lang="en-US" altLang="en-US" sz="2000" dirty="0" smtClean="0"/>
              <a:t>Available </a:t>
            </a:r>
            <a:r>
              <a:rPr lang="en-US" altLang="en-US" sz="2000" dirty="0"/>
              <a:t>at:</a:t>
            </a:r>
            <a:r>
              <a:rPr lang="el-GR" altLang="en-US" sz="2000" dirty="0"/>
              <a:t> </a:t>
            </a:r>
            <a:r>
              <a:rPr lang="en-GB" altLang="en-US" sz="2000" dirty="0">
                <a:hlinkClick r:id="rId4" tooltip="English and Digital Literacies Open Online Course"/>
              </a:rPr>
              <a:t>http://opencourses.uoa.gr/courses/ENL10</a:t>
            </a:r>
            <a:r>
              <a:rPr lang="en-GB" altLang="en-US" sz="2000">
                <a:hlinkClick r:id="rId4" tooltip="English and Digital Literacies Open Online Course"/>
              </a:rPr>
              <a:t>/</a:t>
            </a:r>
            <a:r>
              <a:rPr lang="en-GB" altLang="en-US" sz="2000"/>
              <a:t>.  </a:t>
            </a:r>
            <a:endParaRPr lang="en-GB" altLang="en-US" sz="2000"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2147035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a:t>the Use of Third Parties Work Note (if available</a:t>
            </a:r>
            <a:r>
              <a:rPr lang="en-GB" altLang="el-GR" sz="2000" dirty="0" smtClean="0"/>
              <a:t>), </a:t>
            </a:r>
            <a:endParaRPr lang="en-GB" altLang="el-GR" sz="2000" dirty="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4194174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Τίτλος 1"/>
          <p:cNvSpPr>
            <a:spLocks noGrp="1"/>
          </p:cNvSpPr>
          <p:nvPr>
            <p:ph type="title"/>
          </p:nvPr>
        </p:nvSpPr>
        <p:spPr/>
        <p:txBody>
          <a:bodyPr/>
          <a:lstStyle/>
          <a:p>
            <a:r>
              <a:rPr lang="en-GB" altLang="en-US" dirty="0" smtClean="0"/>
              <a:t>Project Coordinator (1/2)</a:t>
            </a:r>
          </a:p>
        </p:txBody>
      </p:sp>
      <p:sp>
        <p:nvSpPr>
          <p:cNvPr id="57347" name="Θέση περιεχομένου 5"/>
          <p:cNvSpPr>
            <a:spLocks noGrp="1"/>
          </p:cNvSpPr>
          <p:nvPr>
            <p:ph idx="1"/>
          </p:nvPr>
        </p:nvSpPr>
        <p:spPr>
          <a:xfrm>
            <a:off x="463550" y="1557338"/>
            <a:ext cx="8229600" cy="4525962"/>
          </a:xfrm>
        </p:spPr>
        <p:txBody>
          <a:bodyPr/>
          <a:lstStyle/>
          <a:p>
            <a:pPr marL="0" indent="0">
              <a:buNone/>
            </a:pPr>
            <a:r>
              <a:rPr lang="en-GB" altLang="el-GR" sz="3000" dirty="0" smtClean="0"/>
              <a:t>Coordinates work throughout the project: </a:t>
            </a:r>
          </a:p>
          <a:p>
            <a:r>
              <a:rPr lang="en-GB" altLang="el-GR" sz="3000" dirty="0" smtClean="0"/>
              <a:t>Organizes the time schedule, allocates tasks, sets the deadlines and monitors progress. Is responsible for maintaining consistency among content, script and technical attributes of the digital story. Reviews submitted materials and provides feedback. Helps by providing content when needed.</a:t>
            </a: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Τίτλος 1"/>
          <p:cNvSpPr>
            <a:spLocks noGrp="1"/>
          </p:cNvSpPr>
          <p:nvPr>
            <p:ph type="title"/>
          </p:nvPr>
        </p:nvSpPr>
        <p:spPr/>
        <p:txBody>
          <a:bodyPr/>
          <a:lstStyle/>
          <a:p>
            <a:r>
              <a:rPr lang="en-GB" altLang="en-US" dirty="0" smtClean="0"/>
              <a:t>Project Coordinator (2/2)</a:t>
            </a:r>
          </a:p>
        </p:txBody>
      </p:sp>
      <p:sp>
        <p:nvSpPr>
          <p:cNvPr id="58371" name="Θέση περιεχομένου 5"/>
          <p:cNvSpPr>
            <a:spLocks noGrp="1"/>
          </p:cNvSpPr>
          <p:nvPr>
            <p:ph idx="1"/>
          </p:nvPr>
        </p:nvSpPr>
        <p:spPr>
          <a:xfrm>
            <a:off x="463550" y="1557338"/>
            <a:ext cx="8229600" cy="4525962"/>
          </a:xfrm>
        </p:spPr>
        <p:txBody>
          <a:bodyPr/>
          <a:lstStyle/>
          <a:p>
            <a:pPr>
              <a:spcBef>
                <a:spcPts val="600"/>
              </a:spcBef>
            </a:pPr>
            <a:r>
              <a:rPr lang="en-GB" altLang="el-GR" sz="3000" dirty="0" smtClean="0"/>
              <a:t>Regularly moderates asynchronous communication (e-class) and sees to it that all group members contribute equally. </a:t>
            </a:r>
          </a:p>
          <a:p>
            <a:pPr>
              <a:spcBef>
                <a:spcPts val="600"/>
              </a:spcBef>
            </a:pPr>
            <a:r>
              <a:rPr lang="en-GB" altLang="el-GR" sz="3000" dirty="0" smtClean="0"/>
              <a:t>Regularly collects reports from group members and caters for the smooth flow of information within the group. </a:t>
            </a:r>
          </a:p>
          <a:p>
            <a:pPr>
              <a:spcBef>
                <a:spcPts val="600"/>
              </a:spcBef>
            </a:pPr>
            <a:r>
              <a:rPr lang="en-GB" altLang="el-GR" sz="3000" dirty="0" smtClean="0"/>
              <a:t>Organizes the final class presentation of the project and prepares brief documentation for the digital story.</a:t>
            </a:r>
            <a:endParaRPr lang="en-GB" altLang="en-US" sz="3000" dirty="0" smtClean="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Τίτλος 1"/>
          <p:cNvSpPr>
            <a:spLocks noGrp="1"/>
          </p:cNvSpPr>
          <p:nvPr>
            <p:ph type="title"/>
          </p:nvPr>
        </p:nvSpPr>
        <p:spPr/>
        <p:txBody>
          <a:bodyPr/>
          <a:lstStyle/>
          <a:p>
            <a:r>
              <a:rPr lang="en-GB" altLang="en-US" dirty="0" smtClean="0"/>
              <a:t>Content Manager (1/2)</a:t>
            </a:r>
          </a:p>
        </p:txBody>
      </p:sp>
      <p:sp>
        <p:nvSpPr>
          <p:cNvPr id="3" name="Θέση περιεχομένου 2"/>
          <p:cNvSpPr>
            <a:spLocks noGrp="1"/>
          </p:cNvSpPr>
          <p:nvPr>
            <p:ph idx="1"/>
          </p:nvPr>
        </p:nvSpPr>
        <p:spPr>
          <a:xfrm>
            <a:off x="463550" y="1557338"/>
            <a:ext cx="8229600" cy="4525962"/>
          </a:xfrm>
        </p:spPr>
        <p:txBody>
          <a:bodyPr/>
          <a:lstStyle/>
          <a:p>
            <a:pPr marL="0" indent="0">
              <a:spcBef>
                <a:spcPts val="600"/>
              </a:spcBef>
              <a:buFont typeface="Arial" panose="020B0604020202020204" pitchFamily="34" charset="0"/>
              <a:buNone/>
              <a:defRPr/>
            </a:pPr>
            <a:r>
              <a:rPr lang="en-GB" altLang="el-GR" sz="3000" dirty="0" smtClean="0"/>
              <a:t>Is responsible for evaluating, choosing, editing, integrating and presenting the digital content of the story. The content may include:</a:t>
            </a:r>
          </a:p>
          <a:p>
            <a:pPr>
              <a:spcBef>
                <a:spcPts val="600"/>
              </a:spcBef>
              <a:buFont typeface="Arial" panose="020B0604020202020204" pitchFamily="34" charset="0"/>
              <a:buChar char="•"/>
              <a:defRPr/>
            </a:pPr>
            <a:r>
              <a:rPr lang="en-GB" altLang="el-GR" sz="3000" dirty="0" smtClean="0"/>
              <a:t>images (scanned, downloaded from the internet or taken with a digital camera),</a:t>
            </a:r>
          </a:p>
          <a:p>
            <a:pPr>
              <a:spcBef>
                <a:spcPts val="600"/>
              </a:spcBef>
              <a:buFont typeface="Arial" panose="020B0604020202020204" pitchFamily="34" charset="0"/>
              <a:buChar char="•"/>
              <a:defRPr/>
            </a:pPr>
            <a:r>
              <a:rPr lang="en-GB" altLang="el-GR" sz="3000" dirty="0" smtClean="0"/>
              <a:t>sound (mp3 files, voice recordings, music)</a:t>
            </a:r>
          </a:p>
          <a:p>
            <a:pPr>
              <a:spcBef>
                <a:spcPts val="600"/>
              </a:spcBef>
              <a:buFont typeface="Arial" panose="020B0604020202020204" pitchFamily="34" charset="0"/>
              <a:buChar char="•"/>
              <a:defRPr/>
            </a:pPr>
            <a:r>
              <a:rPr lang="en-GB" altLang="el-GR" sz="3000" dirty="0" smtClean="0"/>
              <a:t>animations (cartoons or animations created with Web 2.0 tools),</a:t>
            </a:r>
          </a:p>
          <a:p>
            <a:pPr>
              <a:spcBef>
                <a:spcPts val="600"/>
              </a:spcBef>
              <a:buFont typeface="Arial" panose="020B0604020202020204" pitchFamily="34" charset="0"/>
              <a:buChar char="•"/>
              <a:defRPr/>
            </a:pPr>
            <a:r>
              <a:rPr lang="en-GB" altLang="el-GR" sz="3000" dirty="0" smtClean="0"/>
              <a:t>short videos.</a:t>
            </a:r>
            <a:endParaRPr lang="en-GB" altLang="el-GR" sz="3000"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Τίτλος 1"/>
          <p:cNvSpPr>
            <a:spLocks noGrp="1"/>
          </p:cNvSpPr>
          <p:nvPr>
            <p:ph type="title"/>
          </p:nvPr>
        </p:nvSpPr>
        <p:spPr/>
        <p:txBody>
          <a:bodyPr/>
          <a:lstStyle/>
          <a:p>
            <a:r>
              <a:rPr lang="en-GB" altLang="en-US" dirty="0" smtClean="0"/>
              <a:t>Content Manager (2/2)</a:t>
            </a:r>
          </a:p>
        </p:txBody>
      </p:sp>
      <p:sp>
        <p:nvSpPr>
          <p:cNvPr id="3" name="Θέση περιεχομένου 2"/>
          <p:cNvSpPr>
            <a:spLocks noGrp="1"/>
          </p:cNvSpPr>
          <p:nvPr>
            <p:ph idx="1"/>
          </p:nvPr>
        </p:nvSpPr>
        <p:spPr>
          <a:xfrm>
            <a:off x="463550" y="1557338"/>
            <a:ext cx="8229600" cy="4525962"/>
          </a:xfrm>
        </p:spPr>
        <p:txBody>
          <a:bodyPr/>
          <a:lstStyle/>
          <a:p>
            <a:pPr marL="0" indent="0">
              <a:buFont typeface="Arial" panose="020B0604020202020204" pitchFamily="34" charset="0"/>
              <a:buNone/>
              <a:defRPr/>
            </a:pPr>
            <a:r>
              <a:rPr lang="en-GB" altLang="el-GR" sz="3000" dirty="0" smtClean="0"/>
              <a:t>Works alongside the script writer, ensuring that the content is presented in a consistent way (duration, transitions, </a:t>
            </a:r>
            <a:r>
              <a:rPr lang="en-GB" altLang="el-GR" sz="3000" dirty="0" err="1" smtClean="0"/>
              <a:t>rythm</a:t>
            </a:r>
            <a:r>
              <a:rPr lang="en-GB" altLang="el-GR" sz="3000" dirty="0" smtClean="0"/>
              <a:t> and pacing of the story). Works alongside the technician, guiding the wise use of technical resources (aesthetics, economy or resources). </a:t>
            </a:r>
          </a:p>
          <a:p>
            <a:pPr marL="0" indent="0">
              <a:buFont typeface="Arial" panose="020B0604020202020204" pitchFamily="34" charset="0"/>
              <a:buNone/>
              <a:defRPr/>
            </a:pPr>
            <a:r>
              <a:rPr lang="en-GB" altLang="el-GR" sz="3000" dirty="0" smtClean="0"/>
              <a:t>Is responsible for authenticity and credibility of sources of information and of copyright issues. Regularly reports to coordinator.</a:t>
            </a:r>
            <a:endParaRPr lang="en-GB" sz="3000"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Τίτλος 1"/>
          <p:cNvSpPr>
            <a:spLocks noGrp="1"/>
          </p:cNvSpPr>
          <p:nvPr>
            <p:ph type="title"/>
          </p:nvPr>
        </p:nvSpPr>
        <p:spPr/>
        <p:txBody>
          <a:bodyPr/>
          <a:lstStyle/>
          <a:p>
            <a:r>
              <a:rPr lang="en-GB" altLang="en-US" smtClean="0"/>
              <a:t>Script writer </a:t>
            </a:r>
          </a:p>
        </p:txBody>
      </p:sp>
      <p:sp>
        <p:nvSpPr>
          <p:cNvPr id="61443" name="Θέση περιεχομένου 2"/>
          <p:cNvSpPr>
            <a:spLocks noGrp="1"/>
          </p:cNvSpPr>
          <p:nvPr>
            <p:ph idx="1"/>
          </p:nvPr>
        </p:nvSpPr>
        <p:spPr>
          <a:xfrm>
            <a:off x="463550" y="1557338"/>
            <a:ext cx="8229600" cy="4525962"/>
          </a:xfrm>
        </p:spPr>
        <p:txBody>
          <a:bodyPr/>
          <a:lstStyle/>
          <a:p>
            <a:pPr marL="0" indent="0">
              <a:buNone/>
            </a:pPr>
            <a:r>
              <a:rPr lang="en-GB" altLang="el-GR" sz="2600" dirty="0" smtClean="0"/>
              <a:t>Is responsible for choosing the reading text, story or theme and presenting it to the team for negotiation and discussion. Adjusts or adds text when needed.</a:t>
            </a:r>
          </a:p>
          <a:p>
            <a:pPr marL="0" indent="0">
              <a:buNone/>
            </a:pPr>
            <a:r>
              <a:rPr lang="en-GB" altLang="el-GR" sz="2600" dirty="0" smtClean="0"/>
              <a:t>Writes and reviews the script (storyboard). Communicates it to the team for feedback, collects review comments and finalises the story. Works with the content manager to ensure the resources are appropriate. Works with the technician, so that the content and script are presented through the best available technical solution. Regularly reports to the coordinator.</a:t>
            </a:r>
          </a:p>
          <a:p>
            <a:endParaRPr lang="en-GB" altLang="en-US" sz="2600" dirty="0" smtClean="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Τίτλος 1"/>
          <p:cNvSpPr>
            <a:spLocks noGrp="1"/>
          </p:cNvSpPr>
          <p:nvPr>
            <p:ph type="title"/>
          </p:nvPr>
        </p:nvSpPr>
        <p:spPr/>
        <p:txBody>
          <a:bodyPr/>
          <a:lstStyle/>
          <a:p>
            <a:r>
              <a:rPr lang="en-GB" altLang="en-US" dirty="0" smtClean="0"/>
              <a:t>Technician (1/2)</a:t>
            </a:r>
          </a:p>
        </p:txBody>
      </p:sp>
      <p:sp>
        <p:nvSpPr>
          <p:cNvPr id="3" name="Θέση περιεχομένου 2"/>
          <p:cNvSpPr>
            <a:spLocks noGrp="1"/>
          </p:cNvSpPr>
          <p:nvPr>
            <p:ph sz="half" idx="1"/>
          </p:nvPr>
        </p:nvSpPr>
        <p:spPr/>
        <p:txBody>
          <a:bodyPr/>
          <a:lstStyle/>
          <a:p>
            <a:pPr marL="0" indent="0">
              <a:spcBef>
                <a:spcPts val="600"/>
              </a:spcBef>
              <a:buFont typeface="Arial" panose="020B0604020202020204" pitchFamily="34" charset="0"/>
              <a:buNone/>
              <a:defRPr/>
            </a:pPr>
            <a:r>
              <a:rPr lang="en-GB" altLang="el-GR" sz="2600" dirty="0" smtClean="0"/>
              <a:t>Is responsible for the technical aspects of the project, including:</a:t>
            </a:r>
          </a:p>
          <a:p>
            <a:pPr>
              <a:spcBef>
                <a:spcPts val="600"/>
              </a:spcBef>
              <a:buFont typeface="Arial" panose="020B0604020202020204" pitchFamily="34" charset="0"/>
              <a:buChar char="•"/>
              <a:defRPr/>
            </a:pPr>
            <a:r>
              <a:rPr lang="en-GB" altLang="el-GR" sz="2600" dirty="0" smtClean="0"/>
              <a:t>reviewing and choosing appropriate tools (video and sound editing, image processing, animation authoring etc.).</a:t>
            </a:r>
          </a:p>
          <a:p>
            <a:pPr>
              <a:spcBef>
                <a:spcPts val="600"/>
              </a:spcBef>
              <a:buFont typeface="Arial" panose="020B0604020202020204" pitchFamily="34" charset="0"/>
              <a:buChar char="•"/>
              <a:defRPr/>
            </a:pPr>
            <a:r>
              <a:rPr lang="en-GB" altLang="el-GR" sz="2600" dirty="0" smtClean="0"/>
              <a:t>learning to use the tools.</a:t>
            </a:r>
            <a:endParaRPr lang="en-GB" altLang="el-GR" sz="2600" dirty="0"/>
          </a:p>
        </p:txBody>
      </p:sp>
      <p:sp>
        <p:nvSpPr>
          <p:cNvPr id="2" name="Θέση περιεχομένου 1"/>
          <p:cNvSpPr>
            <a:spLocks noGrp="1"/>
          </p:cNvSpPr>
          <p:nvPr>
            <p:ph sz="half" idx="2"/>
          </p:nvPr>
        </p:nvSpPr>
        <p:spPr/>
        <p:txBody>
          <a:bodyPr/>
          <a:lstStyle/>
          <a:p>
            <a:pPr>
              <a:spcBef>
                <a:spcPts val="600"/>
              </a:spcBef>
              <a:buFont typeface="Arial" panose="020B0604020202020204" pitchFamily="34" charset="0"/>
              <a:buChar char="•"/>
              <a:defRPr/>
            </a:pPr>
            <a:r>
              <a:rPr lang="en-GB" altLang="el-GR" sz="2600" dirty="0" smtClean="0"/>
              <a:t>communicating (and justifying) the technical aspects and choices to the rest of the group. </a:t>
            </a:r>
          </a:p>
          <a:p>
            <a:pPr>
              <a:spcBef>
                <a:spcPts val="600"/>
              </a:spcBef>
              <a:buFont typeface="Arial" panose="020B0604020202020204" pitchFamily="34" charset="0"/>
              <a:buChar char="•"/>
              <a:defRPr/>
            </a:pPr>
            <a:r>
              <a:rPr lang="en-GB" altLang="el-GR" sz="2600" dirty="0" smtClean="0"/>
              <a:t>communicating the technical aspects to the coordinator and jointly organising training sessions for the other members, if needed.</a:t>
            </a:r>
          </a:p>
          <a:p>
            <a:endParaRPr lang="en-GB" sz="2600"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293096"/>
            <a:ext cx="5400675" cy="1285875"/>
          </a:xfrm>
          <a:prstGeom prst="rect">
            <a:avLst/>
          </a:prstGeom>
          <a:noFill/>
          <a:ln>
            <a:noFill/>
          </a:ln>
        </p:spPr>
      </p:pic>
    </p:spTree>
    <p:custDataLst>
      <p:tags r:id="rId1"/>
    </p:custDataLst>
    <p:extLst>
      <p:ext uri="{BB962C8B-B14F-4D97-AF65-F5344CB8AC3E}">
        <p14:creationId xmlns:p14="http://schemas.microsoft.com/office/powerpoint/2010/main" val="2682921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3"/>
          <p:cNvSpPr>
            <a:spLocks noGrp="1"/>
          </p:cNvSpPr>
          <p:nvPr>
            <p:ph type="title"/>
          </p:nvPr>
        </p:nvSpPr>
        <p:spPr/>
        <p:txBody>
          <a:bodyPr/>
          <a:lstStyle/>
          <a:p>
            <a:pPr eaLnBrk="1" hangingPunct="1"/>
            <a:r>
              <a:rPr lang="en-GB" altLang="en-US" sz="4400" dirty="0" smtClean="0"/>
              <a:t>Notes</a:t>
            </a:r>
          </a:p>
        </p:txBody>
      </p:sp>
      <p:sp>
        <p:nvSpPr>
          <p:cNvPr id="68611" name="Text Placeholder 4"/>
          <p:cNvSpPr>
            <a:spLocks noGrp="1"/>
          </p:cNvSpPr>
          <p:nvPr>
            <p:ph type="body" idx="1"/>
          </p:nvPr>
        </p:nvSpPr>
        <p:spPr/>
        <p:txBody>
          <a:bodyPr/>
          <a:lstStyle/>
          <a:p>
            <a:pPr eaLnBrk="1" hangingPunct="1"/>
            <a:endParaRPr lang="en-US" altLang="en-US" smtClean="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58"/>
  <p:tag name="ARTICULATE_PROJECT_OPEN" val="0"/>
  <p:tag name="ZHAW.ACCESSIBILITYADDIN.CHECKTIMEDATE" val="9/25/2015 11:51:43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5,10242,3,"/>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76FE6D8-DA9A-4BA4-BCAF-8176ACACD0F5}">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2137</TotalTime>
  <Words>786</Words>
  <Application>Microsoft Office PowerPoint</Application>
  <PresentationFormat>On-screen Show (4:3)</PresentationFormat>
  <Paragraphs>63</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Θέμα του Office</vt:lpstr>
      <vt:lpstr>English and Digital Literacies</vt:lpstr>
      <vt:lpstr>Project Coordinator (1/2)</vt:lpstr>
      <vt:lpstr>Project Coordinator (2/2)</vt:lpstr>
      <vt:lpstr>Content Manager (1/2)</vt:lpstr>
      <vt:lpstr>Content Manager (2/2)</vt:lpstr>
      <vt:lpstr>Script writer </vt:lpstr>
      <vt:lpstr>Technician (1/2)</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Roles for a Digital Story Project</dc:title>
  <dc:subject>English and Digital Literacies</dc:subject>
  <dc:creator> Bessie Mitsikopoulou</dc:creator>
  <cp:lastModifiedBy>Smaragda Papadopoulou</cp:lastModifiedBy>
  <cp:revision>219</cp:revision>
  <dcterms:created xsi:type="dcterms:W3CDTF">2012-09-06T09:03:05Z</dcterms:created>
  <dcterms:modified xsi:type="dcterms:W3CDTF">2015-09-25T08:52:10Z</dcterms:modified>
  <cp:category>ELT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2D7EEFAD-9039-4A53-9F37-EAF6A6464503</vt:lpwstr>
  </property>
  <property fmtid="{D5CDD505-2E9C-101B-9397-08002B2CF9AE}" pid="3" name="ArticulatePath">
    <vt:lpwstr>Unit4b</vt:lpwstr>
  </property>
</Properties>
</file>