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1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512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  <p:sldId id="566" r:id="rId56"/>
    <p:sldId id="567" r:id="rId57"/>
    <p:sldId id="568" r:id="rId58"/>
    <p:sldId id="569" r:id="rId59"/>
    <p:sldId id="570" r:id="rId60"/>
    <p:sldId id="571" r:id="rId61"/>
    <p:sldId id="572" r:id="rId62"/>
    <p:sldId id="573" r:id="rId63"/>
    <p:sldId id="574" r:id="rId64"/>
    <p:sldId id="575" r:id="rId65"/>
    <p:sldId id="576" r:id="rId66"/>
    <p:sldId id="577" r:id="rId67"/>
    <p:sldId id="578" r:id="rId68"/>
    <p:sldId id="579" r:id="rId69"/>
    <p:sldId id="580" r:id="rId70"/>
    <p:sldId id="581" r:id="rId71"/>
    <p:sldId id="582" r:id="rId72"/>
    <p:sldId id="583" r:id="rId73"/>
    <p:sldId id="584" r:id="rId74"/>
    <p:sldId id="585" r:id="rId75"/>
    <p:sldId id="586" r:id="rId76"/>
    <p:sldId id="587" r:id="rId77"/>
    <p:sldId id="588" r:id="rId78"/>
    <p:sldId id="589" r:id="rId79"/>
    <p:sldId id="590" r:id="rId80"/>
    <p:sldId id="591" r:id="rId81"/>
    <p:sldId id="592" r:id="rId82"/>
    <p:sldId id="593" r:id="rId83"/>
    <p:sldId id="594" r:id="rId84"/>
    <p:sldId id="595" r:id="rId85"/>
    <p:sldId id="596" r:id="rId86"/>
    <p:sldId id="597" r:id="rId87"/>
    <p:sldId id="598" r:id="rId88"/>
    <p:sldId id="599" r:id="rId89"/>
    <p:sldId id="600" r:id="rId90"/>
    <p:sldId id="601" r:id="rId91"/>
    <p:sldId id="602" r:id="rId92"/>
    <p:sldId id="603" r:id="rId93"/>
    <p:sldId id="604" r:id="rId94"/>
    <p:sldId id="605" r:id="rId95"/>
    <p:sldId id="606" r:id="rId96"/>
    <p:sldId id="607" r:id="rId97"/>
    <p:sldId id="608" r:id="rId98"/>
    <p:sldId id="508" r:id="rId99"/>
    <p:sldId id="509" r:id="rId100"/>
    <p:sldId id="510" r:id="rId101"/>
    <p:sldId id="511" r:id="rId10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B1C"/>
    <a:srgbClr val="FF0066"/>
    <a:srgbClr val="FF3300"/>
    <a:srgbClr val="FFFF00"/>
    <a:srgbClr val="DDDDDD"/>
    <a:srgbClr val="FFCCFF"/>
    <a:srgbClr val="FF99CC"/>
    <a:srgbClr val="CCFFFF"/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89" autoAdjust="0"/>
  </p:normalViewPr>
  <p:slideViewPr>
    <p:cSldViewPr snapToGrid="0">
      <p:cViewPr varScale="1">
        <p:scale>
          <a:sx n="74" d="100"/>
          <a:sy n="74" d="100"/>
        </p:scale>
        <p:origin x="15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88"/>
    </p:cViewPr>
  </p:sorterViewPr>
  <p:notesViewPr>
    <p:cSldViewPr snapToGrid="0">
      <p:cViewPr varScale="1">
        <p:scale>
          <a:sx n="56" d="100"/>
          <a:sy n="56" d="100"/>
        </p:scale>
        <p:origin x="-249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t" anchorCtr="0" compatLnSpc="1">
            <a:prstTxWarp prst="textNoShape">
              <a:avLst/>
            </a:prstTxWarp>
          </a:bodyPr>
          <a:lstStyle>
            <a:lvl1pPr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t" anchorCtr="0" compatLnSpc="1">
            <a:prstTxWarp prst="textNoShape">
              <a:avLst/>
            </a:prstTxWarp>
          </a:bodyPr>
          <a:lstStyle>
            <a:lvl1pPr algn="r"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b" anchorCtr="0" compatLnSpc="1">
            <a:prstTxWarp prst="textNoShape">
              <a:avLst/>
            </a:prstTxWarp>
          </a:bodyPr>
          <a:lstStyle>
            <a:lvl1pPr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b" anchorCtr="0" compatLnSpc="1">
            <a:prstTxWarp prst="textNoShape">
              <a:avLst/>
            </a:prstTxWarp>
          </a:bodyPr>
          <a:lstStyle>
            <a:lvl1pPr algn="r" defTabSz="946103" eaLnBrk="0" hangingPunct="0">
              <a:defRPr sz="1200" i="0"/>
            </a:lvl1pPr>
          </a:lstStyle>
          <a:p>
            <a:pPr>
              <a:defRPr/>
            </a:pPr>
            <a:fld id="{2CBD0711-0F80-48F7-AABB-0EF3A34A9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8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>
            <a:lvl1pPr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>
            <a:lvl1pPr algn="r"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b" anchorCtr="0" compatLnSpc="1">
            <a:prstTxWarp prst="textNoShape">
              <a:avLst/>
            </a:prstTxWarp>
          </a:bodyPr>
          <a:lstStyle>
            <a:lvl1pPr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b" anchorCtr="0" compatLnSpc="1">
            <a:prstTxWarp prst="textNoShape">
              <a:avLst/>
            </a:prstTxWarp>
          </a:bodyPr>
          <a:lstStyle>
            <a:lvl1pPr algn="r"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FC1FBA92-1178-44A2-B1D2-B571B1A1D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9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56F7947-1FE9-4C63-88A5-6E5A14443E92}" type="slidenum">
              <a:rPr lang="en-US" smtClean="0"/>
              <a:pPr defTabSz="965200"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63388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2B992D0-4BDF-4595-A4EA-9E2709CB756D}" type="slidenum">
              <a:rPr lang="en-US" smtClean="0"/>
              <a:pPr defTabSz="965200"/>
              <a:t>12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7850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00A66C6-822E-482F-881E-09CD3A4226D8}" type="slidenum">
              <a:rPr lang="en-US" smtClean="0"/>
              <a:pPr defTabSz="965200"/>
              <a:t>13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4513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BDB475B-06B9-453C-A8C5-289FEACDE1A9}" type="slidenum">
              <a:rPr lang="en-US" smtClean="0"/>
              <a:pPr defTabSz="965200"/>
              <a:t>14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3292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7A70826-4EDB-49CE-8D07-3FAB7F2E9756}" type="slidenum">
              <a:rPr lang="en-US" smtClean="0"/>
              <a:pPr defTabSz="965200"/>
              <a:t>15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59040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64C33A9-20B4-47AC-B518-CDDAB6DE6783}" type="slidenum">
              <a:rPr lang="en-US" smtClean="0"/>
              <a:pPr defTabSz="965200"/>
              <a:t>16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4048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EB32CE2-5DC5-416B-9790-4A46A3874699}" type="slidenum">
              <a:rPr lang="en-US" smtClean="0"/>
              <a:pPr defTabSz="965200"/>
              <a:t>17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5642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7A2DF17-8A79-4C9A-8D94-23C9E48799C9}" type="slidenum">
              <a:rPr lang="en-US" smtClean="0"/>
              <a:pPr defTabSz="965200"/>
              <a:t>18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13091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E942E35-DE4D-44B4-8C8B-3C6A8406DD2F}" type="slidenum">
              <a:rPr lang="en-US" smtClean="0"/>
              <a:pPr defTabSz="965200"/>
              <a:t>19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25424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CE43150-0F39-47EB-8F6F-AFA3126A7AC6}" type="slidenum">
              <a:rPr lang="en-US" smtClean="0"/>
              <a:pPr defTabSz="965200"/>
              <a:t>20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75562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2DFF84D-98C7-4D31-A9A9-BD3887647C6C}" type="slidenum">
              <a:rPr lang="en-US" smtClean="0"/>
              <a:pPr defTabSz="965200"/>
              <a:t>21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8944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16E1507-D041-4E0C-A33C-852A4F2CD4E1}" type="slidenum">
              <a:rPr lang="en-US" smtClean="0"/>
              <a:pPr defTabSz="965200"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07334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F952026-AE92-4A3C-8592-C9693257B7DA}" type="slidenum">
              <a:rPr lang="en-US" smtClean="0"/>
              <a:pPr defTabSz="965200"/>
              <a:t>22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89584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A32667F-C2F6-4CCE-819E-C990123CC987}" type="slidenum">
              <a:rPr lang="en-US" smtClean="0"/>
              <a:pPr defTabSz="965200"/>
              <a:t>23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10138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D9A53DA-7912-4CC8-97EC-EE49F2E48BD5}" type="slidenum">
              <a:rPr lang="en-US" smtClean="0"/>
              <a:pPr defTabSz="965200"/>
              <a:t>24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01708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3AF12E9-56C3-4919-B620-9842F63B8BC6}" type="slidenum">
              <a:rPr lang="en-US" smtClean="0"/>
              <a:pPr defTabSz="965200"/>
              <a:t>25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76249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541C537-F974-4D34-8A68-294065FFD305}" type="slidenum">
              <a:rPr lang="en-US" smtClean="0"/>
              <a:pPr defTabSz="965200"/>
              <a:t>26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90702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A4161C7-65F6-4504-96EB-29D85E457DE4}" type="slidenum">
              <a:rPr lang="en-US" smtClean="0"/>
              <a:pPr defTabSz="965200"/>
              <a:t>27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97811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F662A1-9BE2-4F79-9641-76990C922482}" type="slidenum">
              <a:rPr lang="en-US" smtClean="0"/>
              <a:pPr defTabSz="965200"/>
              <a:t>28</a:t>
            </a:fld>
            <a:endParaRPr lang="en-US" dirty="0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39996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DB05029-DEBF-456D-8EE3-367BDFF3AA5C}" type="slidenum">
              <a:rPr lang="en-US" smtClean="0"/>
              <a:pPr defTabSz="965200"/>
              <a:t>29</a:t>
            </a:fld>
            <a:endParaRPr lang="en-US" dirty="0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16116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1111F54-5074-4176-A01D-54FEBBAEA7C1}" type="slidenum">
              <a:rPr lang="en-US" smtClean="0"/>
              <a:pPr defTabSz="965200"/>
              <a:t>30</a:t>
            </a:fld>
            <a:endParaRPr lang="en-US" dirty="0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68634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BA6B71E-63FD-4246-BDA1-6D1A1146753B}" type="slidenum">
              <a:rPr lang="en-US" smtClean="0"/>
              <a:pPr defTabSz="965200"/>
              <a:t>31</a:t>
            </a:fld>
            <a:endParaRPr lang="en-US" dirty="0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406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14F9510-5E6F-471E-B59F-C3427FE5637A}" type="slidenum">
              <a:rPr lang="en-US" smtClean="0"/>
              <a:pPr defTabSz="965200"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97603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2C2A6AC-FBE0-4986-9AED-03B33454E94B}" type="slidenum">
              <a:rPr lang="en-US" smtClean="0"/>
              <a:pPr defTabSz="965200"/>
              <a:t>32</a:t>
            </a:fld>
            <a:endParaRPr lang="en-US" dirty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96457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278396B-9604-49FD-B09F-E8EDF73E1520}" type="slidenum">
              <a:rPr lang="en-US" smtClean="0"/>
              <a:pPr defTabSz="965200"/>
              <a:t>33</a:t>
            </a:fld>
            <a:endParaRPr lang="en-US" dirty="0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8984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FEDDE8B-5FF9-4122-82FE-D6012F907F1A}" type="slidenum">
              <a:rPr lang="en-US" smtClean="0"/>
              <a:pPr defTabSz="965200"/>
              <a:t>36</a:t>
            </a:fld>
            <a:endParaRPr lang="en-US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6584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97D498F-9F88-4575-87B0-86CA7356652A}" type="slidenum">
              <a:rPr lang="en-US" smtClean="0"/>
              <a:pPr defTabSz="965200"/>
              <a:t>37</a:t>
            </a:fld>
            <a:endParaRPr lang="en-US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11066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5C77A31-F1B5-4E7C-902F-A652D5AEB564}" type="slidenum">
              <a:rPr lang="en-US" smtClean="0"/>
              <a:pPr defTabSz="965200"/>
              <a:t>38</a:t>
            </a:fld>
            <a:endParaRPr lang="en-US" smtClean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6624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B75AB0E-5683-4113-8EFC-9A6FBBBB63AA}" type="slidenum">
              <a:rPr lang="en-US" smtClean="0"/>
              <a:pPr defTabSz="965200"/>
              <a:t>41</a:t>
            </a:fld>
            <a:endParaRPr lang="en-US" smtClean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104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FE0C1AE-B938-444F-9412-4F6D533536C4}" type="slidenum">
              <a:rPr lang="en-US" smtClean="0"/>
              <a:pPr defTabSz="965200"/>
              <a:t>42</a:t>
            </a:fld>
            <a:endParaRPr lang="en-US" smtClean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80401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9933B48-DD87-4330-A2FE-F9FEC627F48F}" type="slidenum">
              <a:rPr lang="en-US" smtClean="0"/>
              <a:pPr defTabSz="965200"/>
              <a:t>43</a:t>
            </a:fld>
            <a:endParaRPr lang="en-US" smtClean="0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59800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B0A07E8-BBD4-4C3D-B9BD-4F258D548228}" type="slidenum">
              <a:rPr lang="en-US" smtClean="0"/>
              <a:pPr defTabSz="965200"/>
              <a:t>44</a:t>
            </a:fld>
            <a:endParaRPr lang="en-US" smtClean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77484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CCC2CE3-B480-43A4-AA01-8F2E577DE312}" type="slidenum">
              <a:rPr lang="en-US" smtClean="0"/>
              <a:pPr defTabSz="965200"/>
              <a:t>45</a:t>
            </a:fld>
            <a:endParaRPr lang="en-US" smtClean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8412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7CB8E72-3BE6-4C31-BE0C-69648BEE4244}" type="slidenum">
              <a:rPr lang="en-US" smtClean="0"/>
              <a:pPr defTabSz="965200"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81525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35595B5-BBD7-4FB3-9131-17A53443443B}" type="slidenum">
              <a:rPr lang="en-US" smtClean="0"/>
              <a:pPr defTabSz="965200"/>
              <a:t>46</a:t>
            </a:fld>
            <a:endParaRPr lang="en-US" smtClean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52169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F7B104E-3582-4CDC-A23F-9534620903A3}" type="slidenum">
              <a:rPr lang="en-US" smtClean="0"/>
              <a:pPr defTabSz="965200"/>
              <a:t>47</a:t>
            </a:fld>
            <a:endParaRPr lang="en-US" smtClean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79205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B351094-CFBB-4B40-9AA4-7DEED468749E}" type="slidenum">
              <a:rPr lang="en-US" smtClean="0"/>
              <a:pPr defTabSz="965200"/>
              <a:t>48</a:t>
            </a:fld>
            <a:endParaRPr lang="en-US" smtClean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33046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F725EE9-050A-4B43-9DF8-5E5B55B80BDA}" type="slidenum">
              <a:rPr lang="en-US" smtClean="0"/>
              <a:pPr defTabSz="965200"/>
              <a:t>53</a:t>
            </a:fld>
            <a:endParaRPr lang="en-US" smtClean="0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688724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38029C8-040A-4A62-9224-3FC44E8E1698}" type="slidenum">
              <a:rPr lang="en-US" smtClean="0"/>
              <a:pPr defTabSz="965200"/>
              <a:t>54</a:t>
            </a:fld>
            <a:endParaRPr lang="en-US" smtClean="0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61469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7A2B794-4071-4C56-810F-AEB8CDBB69BB}" type="slidenum">
              <a:rPr lang="en-US" smtClean="0"/>
              <a:pPr defTabSz="965200"/>
              <a:t>55</a:t>
            </a:fld>
            <a:endParaRPr lang="en-US" smtClean="0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901066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135C82B-D782-4352-BBA0-78CDC9FF37B3}" type="slidenum">
              <a:rPr lang="en-US" smtClean="0"/>
              <a:pPr defTabSz="965200"/>
              <a:t>56</a:t>
            </a:fld>
            <a:endParaRPr lang="en-US" smtClean="0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843248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BA1EFBC-7B4B-4935-BDF0-05B3B3A23A5B}" type="slidenum">
              <a:rPr lang="en-US" smtClean="0"/>
              <a:pPr defTabSz="965200"/>
              <a:t>57</a:t>
            </a:fld>
            <a:endParaRPr lang="en-US" smtClean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539214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443117-2DE0-4F56-BBAA-FB634477A23B}" type="slidenum">
              <a:rPr lang="en-US" smtClean="0"/>
              <a:pPr defTabSz="965200"/>
              <a:t>58</a:t>
            </a:fld>
            <a:endParaRPr lang="en-US" smtClean="0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35529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A370365-EF9C-4830-9B20-A8686AFFDFE2}" type="slidenum">
              <a:rPr lang="en-US" smtClean="0"/>
              <a:pPr defTabSz="965200"/>
              <a:t>59</a:t>
            </a:fld>
            <a:endParaRPr lang="en-US" smtClean="0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7544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90DA2D1-9994-4C87-9B69-378912B979C9}" type="slidenum">
              <a:rPr lang="en-US" smtClean="0"/>
              <a:pPr defTabSz="965200"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581775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1522818-B0CC-49F4-B6D8-CC57A49E8084}" type="slidenum">
              <a:rPr lang="en-US" smtClean="0"/>
              <a:pPr defTabSz="965200"/>
              <a:t>60</a:t>
            </a:fld>
            <a:endParaRPr lang="en-US" smtClean="0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995284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C85F9D6-2DD9-430A-9615-362E04B7397C}" type="slidenum">
              <a:rPr lang="en-US" smtClean="0"/>
              <a:pPr defTabSz="965200"/>
              <a:t>61</a:t>
            </a:fld>
            <a:endParaRPr lang="en-US" smtClean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293025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8567FF9-9113-41E9-8707-9E24923195D3}" type="slidenum">
              <a:rPr lang="en-US" smtClean="0"/>
              <a:pPr defTabSz="965200"/>
              <a:t>62</a:t>
            </a:fld>
            <a:endParaRPr lang="en-US" smtClean="0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40996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D00A8F2-A455-4C4A-B06D-C357A0F27164}" type="slidenum">
              <a:rPr lang="en-US" smtClean="0"/>
              <a:pPr defTabSz="965200"/>
              <a:t>63</a:t>
            </a:fld>
            <a:endParaRPr lang="en-US" smtClean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181401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4B07E6C-70D8-4552-84DC-64CF485576D1}" type="slidenum">
              <a:rPr lang="en-US" smtClean="0"/>
              <a:pPr defTabSz="965200"/>
              <a:t>64</a:t>
            </a:fld>
            <a:endParaRPr lang="en-US" smtClean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949825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E32E0B2-C75F-4789-906B-46038909B469}" type="slidenum">
              <a:rPr lang="en-US" smtClean="0"/>
              <a:pPr defTabSz="965200"/>
              <a:t>65</a:t>
            </a:fld>
            <a:endParaRPr lang="en-US" smtClean="0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203911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0C4AF14-F338-41C1-AADC-3BD45FCDE075}" type="slidenum">
              <a:rPr lang="en-US" smtClean="0"/>
              <a:pPr defTabSz="965200"/>
              <a:t>66</a:t>
            </a:fld>
            <a:endParaRPr lang="en-US" smtClean="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11732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BBF7049-A640-4A5B-A7D1-5D58E284CA0C}" type="slidenum">
              <a:rPr lang="en-US" smtClean="0"/>
              <a:pPr defTabSz="965200"/>
              <a:t>67</a:t>
            </a:fld>
            <a:endParaRPr lang="en-US" smtClean="0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413702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14CA231-32FC-4913-8598-DD778A0E53B2}" type="slidenum">
              <a:rPr lang="en-US" smtClean="0"/>
              <a:pPr defTabSz="965200"/>
              <a:t>68</a:t>
            </a:fld>
            <a:endParaRPr lang="en-US" smtClean="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535087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DB5639B-EB22-4A88-84AF-57348FBD3019}" type="slidenum">
              <a:rPr lang="en-US" smtClean="0"/>
              <a:pPr defTabSz="965200"/>
              <a:t>69</a:t>
            </a:fld>
            <a:endParaRPr lang="en-US" smtClean="0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3047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7A11E71-BFE8-406B-9F54-C173C135E7B1}" type="slidenum">
              <a:rPr lang="en-US" smtClean="0"/>
              <a:pPr defTabSz="965200"/>
              <a:t>8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737062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D64D8BD-D339-4E87-B58A-640EA6E24B54}" type="slidenum">
              <a:rPr lang="en-US" smtClean="0"/>
              <a:pPr defTabSz="965200"/>
              <a:t>70</a:t>
            </a:fld>
            <a:endParaRPr lang="en-US" smtClean="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184016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F4CA284-5D1F-4CC8-BAAA-4D33B266D2F9}" type="slidenum">
              <a:rPr lang="en-US" smtClean="0"/>
              <a:pPr defTabSz="965200"/>
              <a:t>77</a:t>
            </a:fld>
            <a:endParaRPr lang="en-US" smtClean="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328382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2538080-7257-48EB-8E31-B46F9D311050}" type="slidenum">
              <a:rPr lang="en-US" smtClean="0"/>
              <a:pPr defTabSz="965200"/>
              <a:t>78</a:t>
            </a:fld>
            <a:endParaRPr lang="en-US" smtClean="0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9360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35265D0-DA67-4E3C-86BD-73D36B992911}" type="slidenum">
              <a:rPr lang="en-US" smtClean="0"/>
              <a:pPr defTabSz="965200"/>
              <a:t>82</a:t>
            </a:fld>
            <a:endParaRPr lang="en-US" smtClean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519300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14E0317-86A1-47AD-998F-E49C7BAD60EF}" type="slidenum">
              <a:rPr lang="en-US" smtClean="0"/>
              <a:pPr defTabSz="965200"/>
              <a:t>96</a:t>
            </a:fld>
            <a:endParaRPr lang="en-US" smtClean="0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27649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8557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71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B089D92-4588-4D4B-B67B-EC8330475E2C}" type="slidenum">
              <a:rPr lang="en-US" smtClean="0"/>
              <a:pPr defTabSz="965200"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7537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E6B832C-0A44-4C57-86A2-F7975234E777}" type="slidenum">
              <a:rPr lang="en-US" smtClean="0"/>
              <a:pPr defTabSz="965200"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9128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217F8BD-1135-4C54-ADF8-BB0DEF62D778}" type="slidenum">
              <a:rPr lang="en-US" smtClean="0"/>
              <a:pPr defTabSz="965200"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1616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2C059-4C85-42E9-96EA-FE28D4997486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6E97CF4-B7B5-4266-8B1A-68F70A49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79E6C-7DA8-4EF0-98B3-21E556DB6CDB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30F6D46-DE45-4B90-98FA-820176DC7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56681-E760-4E6E-A2AC-DC7AA41279E8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12ABC14B-6ABC-4EC3-B805-A0C340FDB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B66CF-EA66-4B38-AC7C-DFA8D149370C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7F859DA-D311-4C8C-AD11-F8B81A84C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83D00-A7AA-4289-8CDD-734B16034A05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19ED0518-4A98-4729-85D0-EEBFA261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A1BF4-B46A-40A0-B1D8-59BF071CF290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A636276-FA4B-4B13-ABF4-174EDF67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7E56A-3153-494C-B837-A937787BB3F1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AFEF544-F61B-474E-BA8D-D51B7746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B7574-ED93-4F8B-BC51-E811CD9FF2FA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DAC12ED-2143-4610-9C9C-72A7D4BF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9525B-0195-465E-AD5C-91DBC05B451F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0CA4D2C-A02B-4004-82F3-9617024C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F8A03-9D10-4914-AF98-DE7D92C5F1EB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26A043E-8E4B-4C88-9FED-13A1846B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9D31F-89C8-4AE5-8E23-49750334B12B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282B597-F793-47E9-B2D6-FF93D1BD3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Times New Roman" pitchFamily="18" charset="0"/>
              </a:defRPr>
            </a:lvl1pPr>
          </a:lstStyle>
          <a:p>
            <a:fld id="{BE303393-0D6F-4A5F-B097-DF395C1DE9CF}" type="datetimeFigureOut">
              <a:rPr lang="el-GR"/>
              <a:pPr/>
              <a:t>5/3/2015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i="0">
                <a:latin typeface="Arial" charset="0"/>
                <a:cs typeface="Arial" charset="0"/>
              </a:defRPr>
            </a:lvl1pPr>
          </a:lstStyle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3B236C1F-CC93-44D3-B212-92F04FEF0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9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15" Type="http://schemas.openxmlformats.org/officeDocument/2006/relationships/image" Target="../media/image5.png"/><Relationship Id="rId23" Type="http://schemas.openxmlformats.org/officeDocument/2006/relationships/image" Target="../media/image17.jpeg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7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2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2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5: Επίπεδο Ζεύξης: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endParaRPr lang="el-GR" b="1" dirty="0" smtClean="0">
              <a:solidFill>
                <a:srgbClr val="C00000"/>
              </a:solidFill>
            </a:endParaRPr>
          </a:p>
          <a:p>
            <a:r>
              <a:rPr lang="el-GR" sz="2400" b="1" dirty="0" smtClean="0">
                <a:solidFill>
                  <a:srgbClr val="C00000"/>
                </a:solidFill>
              </a:rPr>
              <a:t>Ζεύξεις</a:t>
            </a:r>
            <a:r>
              <a:rPr lang="el-GR" sz="2400" b="1" dirty="0">
                <a:solidFill>
                  <a:srgbClr val="C00000"/>
                </a:solidFill>
              </a:rPr>
              <a:t>, Δίκτυα Πρόσβασης, </a:t>
            </a:r>
          </a:p>
          <a:p>
            <a:r>
              <a:rPr lang="el-GR" sz="2400" b="1" dirty="0">
                <a:solidFill>
                  <a:srgbClr val="C00000"/>
                </a:solidFill>
              </a:rPr>
              <a:t>Δίκτυα Τοπικής </a:t>
            </a:r>
            <a:r>
              <a:rPr lang="el-GR" sz="2400" b="1" dirty="0" smtClean="0">
                <a:solidFill>
                  <a:srgbClr val="C00000"/>
                </a:solidFill>
              </a:rPr>
              <a:t>Περιοχής</a:t>
            </a:r>
          </a:p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1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30F71A-E5B6-4287-93D0-67C6BFD49777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Προσαρμογείς</a:t>
            </a:r>
            <a:r>
              <a:rPr lang="el-GR" dirty="0" smtClean="0"/>
              <a:t> που επικοινωνούν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7"/>
            <a:ext cx="4067175" cy="2261129"/>
          </a:xfrm>
        </p:spPr>
        <p:txBody>
          <a:bodyPr/>
          <a:lstStyle/>
          <a:p>
            <a:r>
              <a:rPr lang="el-GR" sz="2000" dirty="0" smtClean="0"/>
              <a:t>πλευρά αποστολής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ενθυλακώνει το</a:t>
            </a:r>
            <a:r>
              <a:rPr lang="en-US" sz="1800" dirty="0" smtClean="0"/>
              <a:t> datagram </a:t>
            </a:r>
            <a:r>
              <a:rPr lang="el-GR" sz="1800" dirty="0" smtClean="0"/>
              <a:t>σε  </a:t>
            </a:r>
            <a:r>
              <a:rPr lang="el-GR" sz="1800" dirty="0" smtClean="0">
                <a:solidFill>
                  <a:schemeClr val="accent6"/>
                </a:solidFill>
              </a:rPr>
              <a:t>πλαίσιο</a:t>
            </a:r>
            <a:r>
              <a:rPr lang="el-GR" sz="1800" dirty="0" smtClean="0"/>
              <a:t> (</a:t>
            </a:r>
            <a:r>
              <a:rPr lang="en-US" sz="1800" dirty="0" smtClean="0">
                <a:solidFill>
                  <a:schemeClr val="accent6"/>
                </a:solidFill>
              </a:rPr>
              <a:t>frame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προσθέτει</a:t>
            </a:r>
            <a:r>
              <a:rPr lang="en-US" sz="1800" dirty="0" smtClean="0"/>
              <a:t> bits</a:t>
            </a:r>
            <a:r>
              <a:rPr lang="el-GR" sz="1800" dirty="0" smtClean="0"/>
              <a:t> ελέγχου σφάλματος</a:t>
            </a:r>
            <a:r>
              <a:rPr lang="en-US" sz="1800" dirty="0" smtClean="0"/>
              <a:t>, </a:t>
            </a:r>
            <a:r>
              <a:rPr lang="el-GR" sz="1800" dirty="0" smtClean="0"/>
              <a:t>αξιόπιστης μεταφοράς δεδομένων (</a:t>
            </a:r>
            <a:r>
              <a:rPr lang="en-US" sz="1800" dirty="0" err="1" smtClean="0"/>
              <a:t>rdt</a:t>
            </a:r>
            <a:r>
              <a:rPr lang="en-US" sz="1800" dirty="0" smtClean="0"/>
              <a:t>), </a:t>
            </a:r>
            <a:r>
              <a:rPr lang="el-GR" sz="1800" dirty="0" smtClean="0"/>
              <a:t>ελέγχου ροής</a:t>
            </a:r>
            <a:r>
              <a:rPr lang="en-US" sz="1800" dirty="0" smtClean="0"/>
              <a:t>, </a:t>
            </a:r>
            <a:r>
              <a:rPr lang="el-GR" sz="1800" dirty="0" err="1" smtClean="0"/>
              <a:t>κ.τ</a:t>
            </a:r>
            <a:r>
              <a:rPr lang="en-US" sz="1800" dirty="0" smtClean="0"/>
              <a:t>.</a:t>
            </a:r>
            <a:r>
              <a:rPr lang="el-GR" sz="1800" dirty="0" smtClean="0"/>
              <a:t>λ.</a:t>
            </a:r>
            <a:endParaRPr lang="en-US" sz="1800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l-GR" sz="2000" dirty="0" smtClean="0"/>
              <a:t>πλευρά λήψης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ελέγχει για σφάλματα</a:t>
            </a:r>
            <a:r>
              <a:rPr lang="en-US" sz="1800" dirty="0" smtClean="0"/>
              <a:t>, </a:t>
            </a:r>
            <a:r>
              <a:rPr lang="en-US" sz="1800" dirty="0" err="1" smtClean="0"/>
              <a:t>rdt</a:t>
            </a:r>
            <a:r>
              <a:rPr lang="en-US" sz="1800" dirty="0" smtClean="0"/>
              <a:t>, </a:t>
            </a:r>
            <a:r>
              <a:rPr lang="el-GR" sz="1800" dirty="0" smtClean="0"/>
              <a:t>έλεγχος ροής</a:t>
            </a:r>
            <a:r>
              <a:rPr lang="en-US" sz="1800" dirty="0" smtClean="0"/>
              <a:t>, </a:t>
            </a:r>
            <a:r>
              <a:rPr lang="el-GR" sz="1800" dirty="0" smtClean="0"/>
              <a:t>κ.τ.λ.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εξάγει το</a:t>
            </a:r>
            <a:r>
              <a:rPr lang="en-US" sz="1800" dirty="0" smtClean="0"/>
              <a:t> datagram, </a:t>
            </a:r>
            <a:r>
              <a:rPr lang="el-GR" sz="1800" dirty="0" smtClean="0"/>
              <a:t>το παραδίδει στο ανώτερο επίπεδο στην πλευρά λήψης</a:t>
            </a:r>
            <a:endParaRPr lang="en-US" sz="2000" dirty="0" smtClean="0"/>
          </a:p>
        </p:txBody>
      </p:sp>
      <p:sp>
        <p:nvSpPr>
          <p:cNvPr id="31749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0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1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2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3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4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1755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6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7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58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59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0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1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2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3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4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1765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6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7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68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69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0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1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sending host</a:t>
            </a:r>
          </a:p>
        </p:txBody>
      </p:sp>
      <p:sp>
        <p:nvSpPr>
          <p:cNvPr id="31772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receiving host</a:t>
            </a:r>
          </a:p>
        </p:txBody>
      </p:sp>
      <p:sp>
        <p:nvSpPr>
          <p:cNvPr id="31773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74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75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6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77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78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79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80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81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82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frame</a:t>
            </a:r>
          </a:p>
        </p:txBody>
      </p:sp>
      <p:sp>
        <p:nvSpPr>
          <p:cNvPr id="31783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76675" y="6400800"/>
            <a:ext cx="4429125" cy="292100"/>
          </a:xfrm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«Δίκτυα Επικοινωνιών Ι. Ενότητα 5: </a:t>
            </a:r>
            <a:r>
              <a:rPr lang="el-GR" sz="2000" dirty="0">
                <a:cs typeface="Comic Sans MS"/>
              </a:rPr>
              <a:t>Επίπεδο Ζεύξης: Ζεύξεις, Δίκτυα Πρόσβασης, </a:t>
            </a:r>
            <a:r>
              <a:rPr lang="el-GR" sz="2000" dirty="0" smtClean="0">
                <a:cs typeface="Comic Sans MS"/>
              </a:rPr>
              <a:t>Δίκτυα </a:t>
            </a:r>
            <a:r>
              <a:rPr lang="el-GR" sz="2000" dirty="0">
                <a:cs typeface="Comic Sans MS"/>
              </a:rPr>
              <a:t>Τοπικής Περιοχής». </a:t>
            </a:r>
            <a:r>
              <a:rPr lang="el-GR" sz="2000" dirty="0" smtClean="0">
                <a:latin typeface="Comic Sans MS"/>
                <a:cs typeface="Comic Sans MS"/>
              </a:rPr>
              <a:t>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opencourses.uoa.gr/courses/DI19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094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BA6A680-8348-468B-ABEF-B66E12AAA713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5.2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Ανίχνευση και διόρθωση σφαλμάτων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 smtClean="0">
                <a:latin typeface="+mn-lt"/>
              </a:rPr>
              <a:t>5.3</a:t>
            </a:r>
            <a:r>
              <a:rPr lang="el-GR" sz="2400" i="0" kern="0" dirty="0" smtClean="0">
                <a:latin typeface="+mn-lt"/>
              </a:rPr>
              <a:t> Πρωτόκολλα </a:t>
            </a:r>
            <a:r>
              <a:rPr lang="el-GR" sz="2400" i="0" kern="0" dirty="0">
                <a:latin typeface="+mn-lt"/>
              </a:rPr>
              <a:t>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</a:t>
            </a:r>
            <a:r>
              <a:rPr lang="el-GR" sz="2400" i="0" kern="0" dirty="0" smtClean="0">
                <a:latin typeface="+mn-lt"/>
              </a:rPr>
              <a:t> </a:t>
            </a:r>
            <a:r>
              <a:rPr lang="en-US" sz="2400" i="0" kern="0" dirty="0" smtClean="0">
                <a:latin typeface="+mn-lt"/>
              </a:rPr>
              <a:t>LANs</a:t>
            </a:r>
            <a:endParaRPr lang="en-US" sz="2400" i="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95800" y="1600200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 smtClean="0">
                <a:latin typeface="+mn-lt"/>
              </a:rPr>
              <a:t> Εικονικές </a:t>
            </a:r>
            <a:r>
              <a:rPr lang="el-GR" sz="2400" i="0" kern="0" dirty="0">
                <a:latin typeface="+mn-lt"/>
              </a:rPr>
              <a:t>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 smtClean="0">
                <a:latin typeface="+mn-lt"/>
              </a:rPr>
              <a:t> Δικτύωση </a:t>
            </a:r>
            <a:r>
              <a:rPr lang="el-GR" sz="2400" i="0" kern="0" dirty="0">
                <a:latin typeface="+mn-lt"/>
              </a:rPr>
              <a:t>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</a:t>
            </a:r>
            <a:r>
              <a:rPr lang="el-GR" sz="2400" i="0" kern="0" dirty="0" smtClean="0">
                <a:latin typeface="+mn-lt"/>
              </a:rPr>
              <a:t>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l-GR" sz="2400" i="0" kern="0" dirty="0" smtClean="0">
                <a:latin typeface="+mn-lt"/>
              </a:rPr>
              <a:t>αίτησης </a:t>
            </a:r>
            <a:r>
              <a:rPr lang="en-US" sz="2400" i="0" kern="0" dirty="0" smtClean="0">
                <a:latin typeface="+mn-lt"/>
              </a:rPr>
              <a:t>web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6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913430F-B320-4255-A119-958F09E6F048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467"/>
            <a:ext cx="7772400" cy="1236133"/>
          </a:xfrm>
        </p:spPr>
        <p:txBody>
          <a:bodyPr/>
          <a:lstStyle/>
          <a:p>
            <a:r>
              <a:rPr lang="el-GR" sz="3200" dirty="0" smtClean="0"/>
              <a:t>Ανίχνευση σφαλμάτων</a:t>
            </a:r>
            <a:endParaRPr lang="en-US" sz="3200" dirty="0" smtClean="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33400" y="1134533"/>
            <a:ext cx="833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0" dirty="0">
                <a:solidFill>
                  <a:srgbClr val="FF0000"/>
                </a:solidFill>
              </a:rPr>
              <a:t>EDC</a:t>
            </a:r>
            <a:r>
              <a:rPr lang="en-US" i="0" dirty="0"/>
              <a:t>= </a:t>
            </a:r>
            <a:r>
              <a:rPr lang="en-US" i="0" dirty="0">
                <a:solidFill>
                  <a:srgbClr val="FF0000"/>
                </a:solidFill>
              </a:rPr>
              <a:t>Error Detection and Correction </a:t>
            </a:r>
            <a:r>
              <a:rPr lang="en-US" i="0" dirty="0"/>
              <a:t>bits </a:t>
            </a:r>
            <a:r>
              <a:rPr lang="el-GR" i="0" dirty="0"/>
              <a:t>[</a:t>
            </a:r>
            <a:r>
              <a:rPr lang="en-US" i="0" dirty="0"/>
              <a:t>bits</a:t>
            </a:r>
            <a:r>
              <a:rPr lang="el-GR" i="0" dirty="0"/>
              <a:t> ανίχνευσης και διόρθωσης σφαλμάτων] </a:t>
            </a:r>
            <a:r>
              <a:rPr lang="en-US" i="0" dirty="0"/>
              <a:t>(</a:t>
            </a:r>
            <a:r>
              <a:rPr lang="el-GR" i="0" dirty="0"/>
              <a:t>πλεονασμός</a:t>
            </a:r>
            <a:r>
              <a:rPr lang="en-US" i="0" dirty="0"/>
              <a:t>)</a:t>
            </a:r>
          </a:p>
          <a:p>
            <a:pPr eaLnBrk="0" hangingPunct="0"/>
            <a:r>
              <a:rPr lang="en-US" i="0" dirty="0"/>
              <a:t>D    = </a:t>
            </a:r>
            <a:r>
              <a:rPr lang="el-GR" i="0" dirty="0"/>
              <a:t>τα δεδομένα που προστατεύονται από τον έλεγχο </a:t>
            </a:r>
            <a:r>
              <a:rPr lang="el-GR" i="0" dirty="0" smtClean="0"/>
              <a:t>σφαλμάτων </a:t>
            </a:r>
            <a:r>
              <a:rPr lang="el-GR" i="0" dirty="0"/>
              <a:t>ενδέχεται να περιλαμβάνουν πεδία της κεφαλίδας</a:t>
            </a:r>
            <a:r>
              <a:rPr lang="en-US" i="0" dirty="0"/>
              <a:t> </a:t>
            </a:r>
            <a:endParaRPr lang="en-US" i="0" dirty="0" smtClean="0"/>
          </a:p>
          <a:p>
            <a:pPr eaLnBrk="0" hangingPunct="0"/>
            <a:endParaRPr lang="en-US" i="0" dirty="0"/>
          </a:p>
          <a:p>
            <a:pPr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Η ανίχνευση σφαλμάτων δεν είναι </a:t>
            </a:r>
            <a:r>
              <a:rPr lang="en-US" i="0" dirty="0"/>
              <a:t>100% </a:t>
            </a:r>
            <a:r>
              <a:rPr lang="el-GR" i="0" dirty="0"/>
              <a:t>αξιόπιστη</a:t>
            </a:r>
            <a:r>
              <a:rPr lang="en-US" i="0" dirty="0"/>
              <a:t>!</a:t>
            </a:r>
          </a:p>
          <a:p>
            <a:pPr lvl="1"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το πρωτόκολλο μπορεί να «χάσει» μερικά σφάλματα, αλλά σπάνια</a:t>
            </a:r>
            <a:endParaRPr lang="en-US" i="0" dirty="0"/>
          </a:p>
          <a:p>
            <a:pPr lvl="1"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μεγαλύτερο πεδίο </a:t>
            </a:r>
            <a:r>
              <a:rPr lang="en-US" i="0" dirty="0"/>
              <a:t>EDC </a:t>
            </a:r>
            <a:r>
              <a:rPr lang="el-GR" i="0" dirty="0"/>
              <a:t>οδηγεί σε καλύτερη ανίχνευση και διόρθωση</a:t>
            </a:r>
            <a:endParaRPr lang="en-US" i="0" dirty="0"/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1485900" y="3335868"/>
            <a:ext cx="5670550" cy="3081865"/>
            <a:chOff x="1485900" y="3511830"/>
            <a:chExt cx="5670550" cy="3109912"/>
          </a:xfrm>
        </p:grpSpPr>
        <p:pic>
          <p:nvPicPr>
            <p:cNvPr id="35846" name="Picture 3" descr="521 Error Detec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900" y="3511830"/>
              <a:ext cx="5670550" cy="310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5384800" y="4105555"/>
              <a:ext cx="176213" cy="193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4710552" y="4062689"/>
              <a:ext cx="942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latin typeface="Arial" charset="0"/>
                </a:rPr>
                <a:t>otherwise</a:t>
              </a:r>
            </a:p>
          </p:txBody>
        </p:sp>
      </p:grpSp>
      <p:sp>
        <p:nvSpPr>
          <p:cNvPr id="35845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D27A735-B4E5-4AB8-95A7-368130C52611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l-GR" sz="3200" dirty="0" smtClean="0"/>
              <a:t>Έλεγχος Ισοτιμίας</a:t>
            </a:r>
            <a:endParaRPr lang="en-US" sz="3200" dirty="0" smtClean="0"/>
          </a:p>
        </p:txBody>
      </p:sp>
      <p:pic>
        <p:nvPicPr>
          <p:cNvPr id="37891" name="Picture 3" descr="522 Single Bit P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1950" y="1460500"/>
            <a:ext cx="3106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0" u="sng">
                <a:solidFill>
                  <a:srgbClr val="FF0000"/>
                </a:solidFill>
              </a:rPr>
              <a:t>Ισοτιμία μονού</a:t>
            </a:r>
            <a:r>
              <a:rPr lang="en-US" sz="2400" i="0" u="sng">
                <a:solidFill>
                  <a:srgbClr val="FF0000"/>
                </a:solidFill>
              </a:rPr>
              <a:t> Bit:</a:t>
            </a:r>
            <a:endParaRPr lang="en-US" sz="2400" b="1" i="0"/>
          </a:p>
          <a:p>
            <a:pPr eaLnBrk="0" hangingPunct="0"/>
            <a:r>
              <a:rPr lang="el-GR" sz="1600" b="1" i="0"/>
              <a:t>Ανιχνεύει μονά σφάλματα</a:t>
            </a:r>
            <a:r>
              <a:rPr lang="en-US" sz="1600" b="1" i="0"/>
              <a:t> bit </a:t>
            </a:r>
            <a:endParaRPr lang="en-US" sz="3200" b="1" i="0"/>
          </a:p>
        </p:txBody>
      </p:sp>
      <p:pic>
        <p:nvPicPr>
          <p:cNvPr id="37893" name="Picture 5" descr="523 Double Bit Par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43313" y="1408113"/>
            <a:ext cx="432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i="0" u="sng">
                <a:solidFill>
                  <a:srgbClr val="FF0000"/>
                </a:solidFill>
              </a:rPr>
              <a:t>Δισδιάστατη Ισοτιμία </a:t>
            </a:r>
            <a:r>
              <a:rPr lang="en-US" sz="2400" i="0" u="sng">
                <a:solidFill>
                  <a:srgbClr val="FF0000"/>
                </a:solidFill>
              </a:rPr>
              <a:t>Bit</a:t>
            </a:r>
            <a:r>
              <a:rPr lang="en-US" sz="2400" b="1" i="0" u="sng">
                <a:solidFill>
                  <a:srgbClr val="FF0000"/>
                </a:solidFill>
              </a:rPr>
              <a:t>:</a:t>
            </a:r>
            <a:endParaRPr lang="en-US" sz="2400" b="1" i="0"/>
          </a:p>
          <a:p>
            <a:pPr eaLnBrk="0" hangingPunct="0"/>
            <a:r>
              <a:rPr lang="el-GR" sz="1600" b="1" i="0"/>
              <a:t>Ανιχνεύει και διορθώνει μονά σφάλματα</a:t>
            </a:r>
            <a:r>
              <a:rPr lang="en-US" sz="1600" b="1" i="0"/>
              <a:t> bit</a:t>
            </a:r>
            <a:endParaRPr lang="en-US" sz="3200" b="1" i="0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3789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713A3AA-9063-481D-867C-A9705F84C641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Άθροισμα ελέγχου (</a:t>
            </a:r>
            <a:r>
              <a:rPr lang="en-US" sz="2800" smtClean="0"/>
              <a:t>checksum</a:t>
            </a:r>
            <a:r>
              <a:rPr lang="el-GR" sz="2800" smtClean="0"/>
              <a:t>) Διαδικτύου</a:t>
            </a:r>
            <a:r>
              <a:rPr lang="en-US" sz="2800" smtClean="0"/>
              <a:t> </a:t>
            </a:r>
            <a:r>
              <a:rPr lang="en-US" sz="2000" smtClean="0"/>
              <a:t>(</a:t>
            </a:r>
            <a:r>
              <a:rPr lang="el-GR" sz="2000" smtClean="0"/>
              <a:t>επισκόπηση</a:t>
            </a:r>
            <a:r>
              <a:rPr lang="en-US" sz="2000" smtClean="0"/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619375"/>
            <a:ext cx="3657600" cy="394176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smtClean="0">
                <a:solidFill>
                  <a:srgbClr val="FF0000"/>
                </a:solidFill>
              </a:rPr>
              <a:t>Αποστολέας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endParaRPr lang="en-US" sz="2400" smtClean="0"/>
          </a:p>
          <a:p>
            <a:r>
              <a:rPr lang="el-GR" sz="2000" smtClean="0"/>
              <a:t>Αντιμετώπισε το περιεχόμενο του </a:t>
            </a:r>
            <a:r>
              <a:rPr lang="en-US" sz="2000" smtClean="0"/>
              <a:t>segment</a:t>
            </a:r>
            <a:r>
              <a:rPr lang="el-GR" sz="2000" smtClean="0"/>
              <a:t> σαν ακολουθία ακεραίων </a:t>
            </a:r>
            <a:r>
              <a:rPr lang="en-US" sz="2000" smtClean="0"/>
              <a:t>16-bit</a:t>
            </a:r>
          </a:p>
          <a:p>
            <a:r>
              <a:rPr lang="en-US" sz="2000" smtClean="0"/>
              <a:t>checksum: </a:t>
            </a:r>
            <a:r>
              <a:rPr lang="el-GR" sz="2000" smtClean="0"/>
              <a:t>πρόσθεση</a:t>
            </a:r>
            <a:r>
              <a:rPr lang="en-US" sz="2000" smtClean="0"/>
              <a:t> (</a:t>
            </a:r>
            <a:r>
              <a:rPr lang="el-GR" sz="2000" smtClean="0"/>
              <a:t>άθροισμα συμπληρώματος ως προς </a:t>
            </a:r>
            <a:r>
              <a:rPr lang="en-US" sz="2000" smtClean="0"/>
              <a:t>1) </a:t>
            </a:r>
            <a:r>
              <a:rPr lang="el-GR" sz="2000" smtClean="0"/>
              <a:t>του περιεχομένου του </a:t>
            </a:r>
            <a:r>
              <a:rPr lang="en-US" sz="2000" smtClean="0"/>
              <a:t>segment</a:t>
            </a:r>
          </a:p>
          <a:p>
            <a:r>
              <a:rPr lang="el-GR" sz="2000" smtClean="0"/>
              <a:t>Ο αποστολέας βάζει την τιμή του</a:t>
            </a:r>
            <a:r>
              <a:rPr lang="en-US" sz="2000" smtClean="0"/>
              <a:t> checksum </a:t>
            </a:r>
            <a:r>
              <a:rPr lang="el-GR" sz="2000" smtClean="0"/>
              <a:t>στο πεδίο</a:t>
            </a:r>
            <a:r>
              <a:rPr lang="en-US" sz="2000" smtClean="0"/>
              <a:t> checksum </a:t>
            </a:r>
            <a:r>
              <a:rPr lang="el-GR" sz="2000" smtClean="0"/>
              <a:t>του </a:t>
            </a:r>
            <a:r>
              <a:rPr lang="en-US" sz="2000" smtClean="0"/>
              <a:t>UDP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71951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Δέκτης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r>
              <a:rPr lang="el-GR" sz="2000" dirty="0" smtClean="0"/>
              <a:t>Υπολόγισε το</a:t>
            </a:r>
            <a:r>
              <a:rPr lang="en-US" sz="2000" dirty="0" smtClean="0"/>
              <a:t> checksum </a:t>
            </a:r>
            <a:r>
              <a:rPr lang="el-GR" sz="2000" dirty="0" smtClean="0"/>
              <a:t>του λαμβανόμενου</a:t>
            </a:r>
            <a:r>
              <a:rPr lang="en-US" sz="2000" dirty="0" smtClean="0"/>
              <a:t> segment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r>
              <a:rPr lang="el-GR" sz="2000" dirty="0" smtClean="0"/>
              <a:t>Έλεγξε αν το υπολογισμένο</a:t>
            </a:r>
            <a:r>
              <a:rPr lang="en-US" sz="2000" dirty="0" smtClean="0"/>
              <a:t> checksum </a:t>
            </a:r>
            <a:r>
              <a:rPr lang="el-GR" sz="2000" dirty="0" smtClean="0"/>
              <a:t>ισούται με την τιμή του πεδίου</a:t>
            </a:r>
            <a:r>
              <a:rPr lang="en-US" sz="2000" dirty="0" smtClean="0"/>
              <a:t> checksum: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ΟΧΙ</a:t>
            </a:r>
            <a:r>
              <a:rPr lang="en-US" sz="2000" dirty="0" smtClean="0"/>
              <a:t> – </a:t>
            </a:r>
            <a:r>
              <a:rPr lang="el-GR" sz="2000" dirty="0" smtClean="0"/>
              <a:t>ανιχνεύτηκε σφάλμα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ΝΑΙ</a:t>
            </a:r>
            <a:r>
              <a:rPr lang="en-US" sz="2000" dirty="0" smtClean="0"/>
              <a:t> – </a:t>
            </a:r>
            <a:r>
              <a:rPr lang="el-GR" sz="2000" dirty="0" smtClean="0"/>
              <a:t>δεν ανιχνεύτηκε σφάλμα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lvl="1">
              <a:buFont typeface="Courier New" pitchFamily="49" charset="0"/>
              <a:buNone/>
            </a:pPr>
            <a:r>
              <a:rPr lang="en-US" sz="2000" dirty="0" smtClean="0"/>
              <a:t> </a:t>
            </a:r>
            <a:r>
              <a:rPr lang="el-GR" sz="2000" i="1" dirty="0" smtClean="0"/>
              <a:t>Αλλά παρόλα αυτά μπορεί να υπάρχουν λάθη;</a:t>
            </a:r>
            <a:endParaRPr lang="en-US" sz="1800" dirty="0" smtClean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95325" y="1236133"/>
            <a:ext cx="7924800" cy="10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i="0" u="sng" dirty="0">
                <a:solidFill>
                  <a:srgbClr val="FF0000"/>
                </a:solidFill>
              </a:rPr>
              <a:t>Στόχος</a:t>
            </a:r>
            <a:r>
              <a:rPr lang="en-US" sz="2400" i="0" u="sng" dirty="0">
                <a:solidFill>
                  <a:srgbClr val="FF0000"/>
                </a:solidFill>
              </a:rPr>
              <a:t>:</a:t>
            </a:r>
            <a:r>
              <a:rPr lang="en-US" sz="2400" i="0" dirty="0"/>
              <a:t> </a:t>
            </a:r>
            <a:r>
              <a:rPr lang="el-GR" sz="2400" i="0" dirty="0"/>
              <a:t>ανίχνευση «σφαλμάτων»</a:t>
            </a:r>
            <a:r>
              <a:rPr lang="en-US" sz="2400" i="0" dirty="0"/>
              <a:t> (</a:t>
            </a:r>
            <a:r>
              <a:rPr lang="el-GR" sz="2400" i="0" dirty="0"/>
              <a:t>π</a:t>
            </a:r>
            <a:r>
              <a:rPr lang="en-US" sz="2400" i="0" dirty="0"/>
              <a:t>.</a:t>
            </a:r>
            <a:r>
              <a:rPr lang="el-GR" sz="2400" i="0" dirty="0"/>
              <a:t>χ</a:t>
            </a:r>
            <a:r>
              <a:rPr lang="en-US" sz="2400" i="0" dirty="0"/>
              <a:t>., </a:t>
            </a:r>
            <a:r>
              <a:rPr lang="el-GR" sz="2400" i="0" dirty="0"/>
              <a:t>αλλοιωμένα</a:t>
            </a:r>
            <a:r>
              <a:rPr lang="en-US" sz="2400" i="0" dirty="0"/>
              <a:t> bits) </a:t>
            </a:r>
            <a:r>
              <a:rPr lang="el-GR" sz="2400" i="0" dirty="0"/>
              <a:t>στο μεταδιδόμενο πακέτο</a:t>
            </a:r>
            <a:r>
              <a:rPr lang="en-US" sz="2400" i="0" dirty="0"/>
              <a:t> (</a:t>
            </a:r>
            <a:r>
              <a:rPr lang="el-GR" sz="2400" i="0" dirty="0"/>
              <a:t>σημείωση</a:t>
            </a:r>
            <a:r>
              <a:rPr lang="en-US" sz="2400" i="0" dirty="0"/>
              <a:t>: </a:t>
            </a:r>
            <a:r>
              <a:rPr lang="el-GR" sz="2400" i="0" dirty="0"/>
              <a:t>χρησιμοποιείται μόνο στο επίπεδο μεταφοράς</a:t>
            </a:r>
            <a:r>
              <a:rPr lang="en-US" sz="2400" i="0" dirty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i="0" dirty="0"/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9E3AC3-A5FD-47DF-B4BA-5DEF8CA970A7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500533" cy="1143000"/>
          </a:xfrm>
        </p:spPr>
        <p:txBody>
          <a:bodyPr/>
          <a:lstStyle/>
          <a:p>
            <a:r>
              <a:rPr lang="el-GR" sz="2400" dirty="0" smtClean="0"/>
              <a:t>Κυκλικός Έλεγχος Πλεονασμού (</a:t>
            </a:r>
            <a:r>
              <a:rPr lang="en-US" sz="2400" dirty="0" smtClean="0"/>
              <a:t>Cyclic Redundancy Check</a:t>
            </a:r>
            <a:r>
              <a:rPr lang="el-GR" sz="2400" dirty="0" smtClean="0"/>
              <a:t>)</a:t>
            </a:r>
            <a:endParaRPr lang="en-US" sz="24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176867"/>
            <a:ext cx="7772400" cy="3828521"/>
          </a:xfrm>
        </p:spPr>
        <p:txBody>
          <a:bodyPr/>
          <a:lstStyle/>
          <a:p>
            <a:r>
              <a:rPr lang="el-GR" sz="2000" dirty="0" smtClean="0"/>
              <a:t>περισσότερο ισχυρή κωδικοποίηση ανίχνευσης σφαλμάτων</a:t>
            </a:r>
            <a:endParaRPr lang="en-US" sz="2000" dirty="0" smtClean="0"/>
          </a:p>
          <a:p>
            <a:r>
              <a:rPr lang="el-GR" sz="2000" dirty="0" smtClean="0"/>
              <a:t>αντιμετωπίζει τα </a:t>
            </a:r>
            <a:r>
              <a:rPr lang="en-US" sz="2000" dirty="0" smtClean="0"/>
              <a:t>bits</a:t>
            </a:r>
            <a:r>
              <a:rPr lang="el-GR" sz="2000" dirty="0" smtClean="0"/>
              <a:t> δεδομένων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, </a:t>
            </a:r>
            <a:r>
              <a:rPr lang="el-GR" sz="2000" dirty="0" smtClean="0"/>
              <a:t>σαν δυαδικό αριθμό</a:t>
            </a:r>
            <a:endParaRPr lang="en-US" sz="2000" dirty="0" smtClean="0"/>
          </a:p>
          <a:p>
            <a:r>
              <a:rPr lang="el-GR" sz="2000" dirty="0" smtClean="0"/>
              <a:t>επιλέγει</a:t>
            </a:r>
            <a:r>
              <a:rPr lang="en-US" sz="2000" dirty="0" smtClean="0"/>
              <a:t> </a:t>
            </a:r>
            <a:r>
              <a:rPr lang="el-GR" sz="2000" dirty="0" smtClean="0"/>
              <a:t>μοτίβο </a:t>
            </a:r>
            <a:r>
              <a:rPr lang="en-US" sz="2000" dirty="0" smtClean="0"/>
              <a:t>r+1 bit (</a:t>
            </a:r>
            <a:r>
              <a:rPr lang="el-GR" sz="2000" dirty="0" smtClean="0"/>
              <a:t>γεννήτρια (</a:t>
            </a:r>
            <a:r>
              <a:rPr lang="en-US" sz="2000" dirty="0" smtClean="0"/>
              <a:t>generator</a:t>
            </a:r>
            <a:r>
              <a:rPr lang="el-GR" sz="2000" dirty="0" smtClean="0"/>
              <a:t>)</a:t>
            </a:r>
            <a:r>
              <a:rPr lang="en-US" sz="2000" dirty="0" smtClean="0"/>
              <a:t>), </a:t>
            </a: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στόχος</a:t>
            </a:r>
            <a:r>
              <a:rPr lang="en-US" sz="2000" dirty="0" smtClean="0"/>
              <a:t>: </a:t>
            </a:r>
            <a:r>
              <a:rPr lang="el-GR" sz="2000" dirty="0" smtClean="0"/>
              <a:t>επιλογή</a:t>
            </a:r>
            <a:r>
              <a:rPr lang="en-US" sz="2000" dirty="0" smtClean="0"/>
              <a:t> r CRC bits,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, </a:t>
            </a:r>
            <a:r>
              <a:rPr lang="el-GR" sz="2000" dirty="0" smtClean="0"/>
              <a:t>έτσι ώστε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l-GR" sz="1800" dirty="0" smtClean="0"/>
              <a:t>το </a:t>
            </a:r>
            <a:r>
              <a:rPr lang="en-US" sz="1800" dirty="0" smtClean="0"/>
              <a:t>&lt;D,R&gt; </a:t>
            </a:r>
            <a:r>
              <a:rPr lang="el-GR" sz="1800" dirty="0" smtClean="0"/>
              <a:t>να διαιρείται ακριβώς από το</a:t>
            </a:r>
            <a:r>
              <a:rPr lang="en-US" sz="1800" dirty="0" smtClean="0"/>
              <a:t> G (modulo 2)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δέκτης γνωρίζει το </a:t>
            </a:r>
            <a:r>
              <a:rPr lang="en-US" sz="1800" dirty="0" smtClean="0"/>
              <a:t>G, </a:t>
            </a:r>
            <a:r>
              <a:rPr lang="el-GR" sz="1800" dirty="0" smtClean="0"/>
              <a:t>διαιρεί το</a:t>
            </a:r>
            <a:r>
              <a:rPr lang="en-US" sz="1800" dirty="0" smtClean="0"/>
              <a:t> &lt;D,R&gt; </a:t>
            </a:r>
            <a:r>
              <a:rPr lang="el-GR" sz="1800" dirty="0" smtClean="0"/>
              <a:t>με το</a:t>
            </a:r>
            <a:r>
              <a:rPr lang="en-US" sz="1800" dirty="0" smtClean="0"/>
              <a:t> G.  </a:t>
            </a:r>
            <a:r>
              <a:rPr lang="el-GR" sz="1800" dirty="0" smtClean="0"/>
              <a:t>Αν μη μηδενικό υπόλοιπο: ανιχνεύτηκε σφάλμα</a:t>
            </a:r>
            <a:r>
              <a:rPr lang="en-US" sz="1800" dirty="0" smtClean="0"/>
              <a:t>!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00"/>
                </a:solidFill>
              </a:rPr>
              <a:t>Μπορεί να ανιχνεύσει όλες τις ριπές σφαλμάτων με λιγότερα από</a:t>
            </a:r>
            <a:r>
              <a:rPr lang="en-US" sz="1800" dirty="0" smtClean="0">
                <a:solidFill>
                  <a:srgbClr val="FF0000"/>
                </a:solidFill>
              </a:rPr>
              <a:t> r+1 bits</a:t>
            </a:r>
          </a:p>
          <a:p>
            <a:r>
              <a:rPr lang="el-GR" sz="2000" dirty="0" smtClean="0"/>
              <a:t>Χρησιμοποιείται ευρέως στην πράξη</a:t>
            </a:r>
            <a:r>
              <a:rPr lang="en-US" sz="2000" dirty="0" smtClean="0"/>
              <a:t> (Ethernet, 802.11 </a:t>
            </a:r>
            <a:r>
              <a:rPr lang="en-US" sz="2000" dirty="0" err="1" smtClean="0"/>
              <a:t>WiFi</a:t>
            </a:r>
            <a:r>
              <a:rPr lang="en-US" sz="2000" dirty="0" smtClean="0"/>
              <a:t>, ATM)</a:t>
            </a:r>
          </a:p>
        </p:txBody>
      </p:sp>
      <p:pic>
        <p:nvPicPr>
          <p:cNvPr id="41988" name="Picture 4" descr="524 CRC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5" y="4864100"/>
            <a:ext cx="57388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CE2A0DC-4A17-4DA6-969A-36369CA39538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Παράδειγμα </a:t>
            </a:r>
            <a:r>
              <a:rPr lang="en-US" sz="3600" dirty="0" smtClean="0"/>
              <a:t>CRC</a:t>
            </a:r>
            <a:endParaRPr lang="en-US" dirty="0" smtClean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125" y="1281113"/>
            <a:ext cx="3478213" cy="3740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θέλουμε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pPr lvl="1"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26000" dirty="0" smtClean="0"/>
              <a:t>.</a:t>
            </a:r>
            <a:r>
              <a:rPr lang="en-US" dirty="0" smtClean="0"/>
              <a:t>2</a:t>
            </a:r>
            <a:r>
              <a:rPr lang="en-US" baseline="30000" dirty="0" smtClean="0"/>
              <a:t>r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XOR</a:t>
            </a:r>
            <a:r>
              <a:rPr lang="en-US" dirty="0" smtClean="0"/>
              <a:t> R = </a:t>
            </a:r>
            <a:r>
              <a:rPr lang="en-US" dirty="0" err="1" smtClean="0"/>
              <a:t>nG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ισοδύναμα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pPr lvl="1"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26000" dirty="0" smtClean="0"/>
              <a:t>.</a:t>
            </a:r>
            <a:r>
              <a:rPr lang="en-US" dirty="0" smtClean="0"/>
              <a:t>2</a:t>
            </a:r>
            <a:r>
              <a:rPr lang="en-US" baseline="30000" dirty="0" smtClean="0"/>
              <a:t>r</a:t>
            </a:r>
            <a:r>
              <a:rPr lang="en-US" dirty="0" smtClean="0"/>
              <a:t> =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XOR</a:t>
            </a:r>
            <a:r>
              <a:rPr lang="en-US" dirty="0" smtClean="0"/>
              <a:t> R </a:t>
            </a:r>
          </a:p>
          <a:p>
            <a:pPr>
              <a:buFont typeface="ZapfDingbats"/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ισοδύναμα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 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  </a:t>
            </a:r>
            <a:r>
              <a:rPr lang="el-GR" sz="2400" dirty="0" smtClean="0"/>
              <a:t>αν διαιρέσουμε το</a:t>
            </a:r>
            <a:r>
              <a:rPr lang="en-US" sz="2400" dirty="0" smtClean="0"/>
              <a:t> D</a:t>
            </a:r>
            <a:r>
              <a:rPr lang="en-US" sz="2400" baseline="26000" dirty="0" smtClean="0"/>
              <a:t>.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r</a:t>
            </a:r>
            <a:r>
              <a:rPr lang="en-US" sz="2400" dirty="0" smtClean="0"/>
              <a:t> </a:t>
            </a:r>
            <a:r>
              <a:rPr lang="el-GR" sz="2400" dirty="0" smtClean="0"/>
              <a:t>με</a:t>
            </a:r>
            <a:r>
              <a:rPr lang="en-US" sz="2400" dirty="0" smtClean="0"/>
              <a:t> G, </a:t>
            </a:r>
            <a:r>
              <a:rPr lang="el-GR" sz="2400" dirty="0" smtClean="0"/>
              <a:t>θέλουμε το υπόλοιπο</a:t>
            </a:r>
            <a:r>
              <a:rPr lang="en-US" sz="2400" dirty="0" smtClean="0"/>
              <a:t> R</a:t>
            </a:r>
            <a:r>
              <a:rPr lang="el-GR" sz="2400" dirty="0" smtClean="0"/>
              <a:t> να ικανοποιεί τη σχέση:</a:t>
            </a:r>
            <a:endParaRPr lang="en-US" dirty="0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050925" y="5565775"/>
            <a:ext cx="376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0"/>
              <a:t>R</a:t>
            </a:r>
            <a:r>
              <a:rPr lang="en-US" i="0"/>
              <a:t> = </a:t>
            </a:r>
            <a:r>
              <a:rPr lang="el-GR" i="0"/>
              <a:t>υπόλοιπο</a:t>
            </a:r>
            <a:r>
              <a:rPr lang="en-US" i="0"/>
              <a:t>[           ]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368550" y="5421313"/>
            <a:ext cx="133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0"/>
              <a:t>D</a:t>
            </a:r>
            <a:r>
              <a:rPr lang="en-US" sz="2400" i="0" baseline="26000"/>
              <a:t>.</a:t>
            </a:r>
            <a:r>
              <a:rPr lang="en-US" sz="2400" i="0"/>
              <a:t>2</a:t>
            </a:r>
            <a:r>
              <a:rPr lang="en-US" sz="2400" i="0" baseline="30000"/>
              <a:t>r</a:t>
            </a:r>
          </a:p>
          <a:p>
            <a:pPr algn="ctr" eaLnBrk="0" hangingPunct="0"/>
            <a:r>
              <a:rPr lang="en-US" sz="2400" i="0"/>
              <a:t>G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679700" y="585470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927100" y="515143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404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5781675" y="2143125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solidFill>
                  <a:schemeClr val="accent6"/>
                </a:solidFill>
                <a:latin typeface="Courier"/>
              </a:rPr>
              <a:t>1001</a:t>
            </a:r>
          </a:p>
        </p:txBody>
      </p:sp>
      <p:sp>
        <p:nvSpPr>
          <p:cNvPr id="44042" name="TextBox 12"/>
          <p:cNvSpPr txBox="1">
            <a:spLocks noChangeArrowheads="1"/>
          </p:cNvSpPr>
          <p:nvPr/>
        </p:nvSpPr>
        <p:spPr bwMode="auto">
          <a:xfrm>
            <a:off x="6629400" y="2144713"/>
            <a:ext cx="1682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solidFill>
                  <a:schemeClr val="accent6"/>
                </a:solidFill>
                <a:latin typeface="Courier"/>
              </a:rPr>
              <a:t>101110</a:t>
            </a:r>
            <a:r>
              <a:rPr lang="en-US" sz="2400" i="0" dirty="0">
                <a:latin typeface="Courier"/>
              </a:rPr>
              <a:t>000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16700" y="2257425"/>
            <a:ext cx="1690688" cy="228600"/>
          </a:xfrm>
          <a:custGeom>
            <a:avLst/>
            <a:gdLst>
              <a:gd name="connsiteX0" fmla="*/ 635000 w 635000"/>
              <a:gd name="connsiteY0" fmla="*/ 0 h 254000"/>
              <a:gd name="connsiteX1" fmla="*/ 23091 w 635000"/>
              <a:gd name="connsiteY1" fmla="*/ 34637 h 254000"/>
              <a:gd name="connsiteX2" fmla="*/ 173181 w 635000"/>
              <a:gd name="connsiteY2" fmla="*/ 161637 h 254000"/>
              <a:gd name="connsiteX3" fmla="*/ 0 w 635000"/>
              <a:gd name="connsiteY3" fmla="*/ 254000 h 254000"/>
              <a:gd name="connsiteX0" fmla="*/ 635000 w 635000"/>
              <a:gd name="connsiteY0" fmla="*/ 0 h 254000"/>
              <a:gd name="connsiteX1" fmla="*/ 23091 w 635000"/>
              <a:gd name="connsiteY1" fmla="*/ 34637 h 254000"/>
              <a:gd name="connsiteX2" fmla="*/ 173181 w 635000"/>
              <a:gd name="connsiteY2" fmla="*/ 161637 h 254000"/>
              <a:gd name="connsiteX3" fmla="*/ 0 w 635000"/>
              <a:gd name="connsiteY3" fmla="*/ 254000 h 254000"/>
              <a:gd name="connsiteX0" fmla="*/ 635000 w 635000"/>
              <a:gd name="connsiteY0" fmla="*/ 11561 h 265561"/>
              <a:gd name="connsiteX1" fmla="*/ 74590 w 635000"/>
              <a:gd name="connsiteY1" fmla="*/ 11044 h 265561"/>
              <a:gd name="connsiteX2" fmla="*/ 173181 w 635000"/>
              <a:gd name="connsiteY2" fmla="*/ 173198 h 265561"/>
              <a:gd name="connsiteX3" fmla="*/ 0 w 635000"/>
              <a:gd name="connsiteY3" fmla="*/ 265561 h 265561"/>
              <a:gd name="connsiteX0" fmla="*/ 635000 w 635000"/>
              <a:gd name="connsiteY0" fmla="*/ 517 h 254517"/>
              <a:gd name="connsiteX1" fmla="*/ 74590 w 635000"/>
              <a:gd name="connsiteY1" fmla="*/ 0 h 254517"/>
              <a:gd name="connsiteX2" fmla="*/ 173181 w 635000"/>
              <a:gd name="connsiteY2" fmla="*/ 162154 h 254517"/>
              <a:gd name="connsiteX3" fmla="*/ 0 w 635000"/>
              <a:gd name="connsiteY3" fmla="*/ 254517 h 254517"/>
              <a:gd name="connsiteX0" fmla="*/ 635000 w 635000"/>
              <a:gd name="connsiteY0" fmla="*/ 517 h 254517"/>
              <a:gd name="connsiteX1" fmla="*/ 74590 w 635000"/>
              <a:gd name="connsiteY1" fmla="*/ 0 h 254517"/>
              <a:gd name="connsiteX2" fmla="*/ 110238 w 635000"/>
              <a:gd name="connsiteY2" fmla="*/ 130905 h 254517"/>
              <a:gd name="connsiteX3" fmla="*/ 0 w 635000"/>
              <a:gd name="connsiteY3" fmla="*/ 254517 h 254517"/>
              <a:gd name="connsiteX0" fmla="*/ 587177 w 587177"/>
              <a:gd name="connsiteY0" fmla="*/ 517 h 184207"/>
              <a:gd name="connsiteX1" fmla="*/ 26767 w 587177"/>
              <a:gd name="connsiteY1" fmla="*/ 0 h 184207"/>
              <a:gd name="connsiteX2" fmla="*/ 62415 w 587177"/>
              <a:gd name="connsiteY2" fmla="*/ 130905 h 184207"/>
              <a:gd name="connsiteX3" fmla="*/ 20842 w 587177"/>
              <a:gd name="connsiteY3" fmla="*/ 184207 h 184207"/>
              <a:gd name="connsiteX0" fmla="*/ 603663 w 603663"/>
              <a:gd name="connsiteY0" fmla="*/ 517 h 184207"/>
              <a:gd name="connsiteX1" fmla="*/ 43253 w 603663"/>
              <a:gd name="connsiteY1" fmla="*/ 0 h 184207"/>
              <a:gd name="connsiteX2" fmla="*/ 37328 w 603663"/>
              <a:gd name="connsiteY2" fmla="*/ 184207 h 184207"/>
              <a:gd name="connsiteX0" fmla="*/ 566335 w 566335"/>
              <a:gd name="connsiteY0" fmla="*/ 517 h 184207"/>
              <a:gd name="connsiteX1" fmla="*/ 5925 w 566335"/>
              <a:gd name="connsiteY1" fmla="*/ 0 h 184207"/>
              <a:gd name="connsiteX2" fmla="*/ 0 w 566335"/>
              <a:gd name="connsiteY2" fmla="*/ 184207 h 184207"/>
              <a:gd name="connsiteX0" fmla="*/ 566335 w 566335"/>
              <a:gd name="connsiteY0" fmla="*/ 517 h 219362"/>
              <a:gd name="connsiteX1" fmla="*/ 5925 w 566335"/>
              <a:gd name="connsiteY1" fmla="*/ 0 h 219362"/>
              <a:gd name="connsiteX2" fmla="*/ 0 w 566335"/>
              <a:gd name="connsiteY2" fmla="*/ 219362 h 219362"/>
              <a:gd name="connsiteX0" fmla="*/ 566335 w 566335"/>
              <a:gd name="connsiteY0" fmla="*/ 517 h 219362"/>
              <a:gd name="connsiteX1" fmla="*/ 5925 w 566335"/>
              <a:gd name="connsiteY1" fmla="*/ 0 h 219362"/>
              <a:gd name="connsiteX2" fmla="*/ 0 w 566335"/>
              <a:gd name="connsiteY2" fmla="*/ 219362 h 21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335" h="219362">
                <a:moveTo>
                  <a:pt x="566335" y="517"/>
                </a:moveTo>
                <a:cubicBezTo>
                  <a:pt x="298865" y="4366"/>
                  <a:pt x="396181" y="404"/>
                  <a:pt x="5925" y="0"/>
                </a:cubicBezTo>
                <a:cubicBezTo>
                  <a:pt x="37423" y="159517"/>
                  <a:pt x="26984" y="157549"/>
                  <a:pt x="0" y="219362"/>
                </a:cubicBezTo>
              </a:path>
            </a:pathLst>
          </a:custGeom>
          <a:ln w="28575">
            <a:solidFill>
              <a:schemeClr val="tx1"/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635750" y="2425700"/>
            <a:ext cx="92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latin typeface="Courier"/>
              </a:rPr>
              <a:t>1001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172325" y="1843088"/>
            <a:ext cx="369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>
                <a:latin typeface="Courier"/>
              </a:rPr>
              <a:t>1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6737350" y="2768600"/>
            <a:ext cx="990600" cy="461963"/>
            <a:chOff x="4230517" y="1826827"/>
            <a:chExt cx="991122" cy="461665"/>
          </a:xfrm>
        </p:grpSpPr>
        <p:cxnSp>
          <p:nvCxnSpPr>
            <p:cNvPr id="44076" name="Straight Connector 17"/>
            <p:cNvCxnSpPr>
              <a:cxnSpLocks noChangeShapeType="1"/>
            </p:cNvCxnSpPr>
            <p:nvPr/>
          </p:nvCxnSpPr>
          <p:spPr bwMode="auto">
            <a:xfrm>
              <a:off x="4230517" y="1907071"/>
              <a:ext cx="653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7" name="TextBox 18"/>
            <p:cNvSpPr txBox="1">
              <a:spLocks noChangeArrowheads="1"/>
            </p:cNvSpPr>
            <p:nvPr/>
          </p:nvSpPr>
          <p:spPr bwMode="auto">
            <a:xfrm>
              <a:off x="4482885" y="1826827"/>
              <a:ext cx="7387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101</a:t>
              </a: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350125" y="1844675"/>
            <a:ext cx="1019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 smtClean="0">
                <a:latin typeface="Courier"/>
              </a:rPr>
              <a:t>010</a:t>
            </a:r>
            <a:r>
              <a:rPr lang="el-GR" sz="2400" i="0" dirty="0" smtClean="0">
                <a:latin typeface="Courier"/>
              </a:rPr>
              <a:t>11</a:t>
            </a:r>
            <a:endParaRPr lang="en-US" sz="2400" i="0" dirty="0">
              <a:latin typeface="Courier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983412" y="3038475"/>
            <a:ext cx="1483693" cy="3121200"/>
            <a:chOff x="4446331" y="2096348"/>
            <a:chExt cx="1483225" cy="3122383"/>
          </a:xfrm>
        </p:grpSpPr>
        <p:sp>
          <p:nvSpPr>
            <p:cNvPr id="44061" name="TextBox 21"/>
            <p:cNvSpPr txBox="1">
              <a:spLocks noChangeArrowheads="1"/>
            </p:cNvSpPr>
            <p:nvPr/>
          </p:nvSpPr>
          <p:spPr bwMode="auto">
            <a:xfrm>
              <a:off x="4446331" y="2096348"/>
              <a:ext cx="7387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000</a:t>
              </a:r>
            </a:p>
          </p:txBody>
        </p:sp>
        <p:cxnSp>
          <p:nvCxnSpPr>
            <p:cNvPr id="44062" name="Straight Connector 22"/>
            <p:cNvCxnSpPr>
              <a:cxnSpLocks noChangeShapeType="1"/>
            </p:cNvCxnSpPr>
            <p:nvPr/>
          </p:nvCxnSpPr>
          <p:spPr bwMode="auto">
            <a:xfrm>
              <a:off x="4581893" y="2511452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3" name="TextBox 23"/>
            <p:cNvSpPr txBox="1">
              <a:spLocks noChangeArrowheads="1"/>
            </p:cNvSpPr>
            <p:nvPr/>
          </p:nvSpPr>
          <p:spPr bwMode="auto">
            <a:xfrm>
              <a:off x="4455786" y="2432510"/>
              <a:ext cx="923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1010</a:t>
              </a:r>
            </a:p>
          </p:txBody>
        </p:sp>
        <p:cxnSp>
          <p:nvCxnSpPr>
            <p:cNvPr id="44064" name="Straight Connector 24"/>
            <p:cNvCxnSpPr>
              <a:cxnSpLocks noChangeShapeType="1"/>
            </p:cNvCxnSpPr>
            <p:nvPr/>
          </p:nvCxnSpPr>
          <p:spPr bwMode="auto">
            <a:xfrm>
              <a:off x="4579714" y="3114592"/>
              <a:ext cx="677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5" name="TextBox 25"/>
            <p:cNvSpPr txBox="1">
              <a:spLocks noChangeArrowheads="1"/>
            </p:cNvSpPr>
            <p:nvPr/>
          </p:nvSpPr>
          <p:spPr bwMode="auto">
            <a:xfrm>
              <a:off x="4452874" y="2693774"/>
              <a:ext cx="923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1001</a:t>
              </a:r>
            </a:p>
          </p:txBody>
        </p:sp>
        <p:sp>
          <p:nvSpPr>
            <p:cNvPr id="44066" name="TextBox 26"/>
            <p:cNvSpPr txBox="1">
              <a:spLocks noChangeArrowheads="1"/>
            </p:cNvSpPr>
            <p:nvPr/>
          </p:nvSpPr>
          <p:spPr bwMode="auto">
            <a:xfrm>
              <a:off x="4778014" y="3022421"/>
              <a:ext cx="856070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10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67" name="TextBox 27"/>
            <p:cNvSpPr txBox="1">
              <a:spLocks noChangeArrowheads="1"/>
            </p:cNvSpPr>
            <p:nvPr/>
          </p:nvSpPr>
          <p:spPr bwMode="auto">
            <a:xfrm>
              <a:off x="4763505" y="3283477"/>
              <a:ext cx="80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0" dirty="0">
                  <a:latin typeface="Courier"/>
                </a:rPr>
                <a:t>000</a:t>
              </a:r>
            </a:p>
          </p:txBody>
        </p:sp>
        <p:cxnSp>
          <p:nvCxnSpPr>
            <p:cNvPr id="44068" name="Straight Connector 28"/>
            <p:cNvCxnSpPr>
              <a:cxnSpLocks noChangeShapeType="1"/>
            </p:cNvCxnSpPr>
            <p:nvPr/>
          </p:nvCxnSpPr>
          <p:spPr bwMode="auto">
            <a:xfrm>
              <a:off x="4977923" y="3695196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9" name="TextBox 29"/>
            <p:cNvSpPr txBox="1">
              <a:spLocks noChangeArrowheads="1"/>
            </p:cNvSpPr>
            <p:nvPr/>
          </p:nvSpPr>
          <p:spPr bwMode="auto">
            <a:xfrm>
              <a:off x="4748995" y="3576046"/>
              <a:ext cx="1102226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100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70" name="TextBox 30"/>
            <p:cNvSpPr txBox="1">
              <a:spLocks noChangeArrowheads="1"/>
            </p:cNvSpPr>
            <p:nvPr/>
          </p:nvSpPr>
          <p:spPr bwMode="auto">
            <a:xfrm>
              <a:off x="4778014" y="3858033"/>
              <a:ext cx="9613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00</a:t>
              </a:r>
              <a:r>
                <a:rPr lang="el-GR" sz="2400" i="0" dirty="0" smtClean="0">
                  <a:latin typeface="Courier"/>
                </a:rPr>
                <a:t>1</a:t>
              </a:r>
              <a:endParaRPr lang="en-US" sz="2400" i="0" dirty="0">
                <a:latin typeface="Courier"/>
              </a:endParaRPr>
            </a:p>
          </p:txBody>
        </p:sp>
        <p:cxnSp>
          <p:nvCxnSpPr>
            <p:cNvPr id="44071" name="Straight Connector 31"/>
            <p:cNvCxnSpPr>
              <a:cxnSpLocks noChangeShapeType="1"/>
            </p:cNvCxnSpPr>
            <p:nvPr/>
          </p:nvCxnSpPr>
          <p:spPr bwMode="auto">
            <a:xfrm>
              <a:off x="5151059" y="4272476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2" name="TextBox 32"/>
            <p:cNvSpPr txBox="1">
              <a:spLocks noChangeArrowheads="1"/>
            </p:cNvSpPr>
            <p:nvPr/>
          </p:nvSpPr>
          <p:spPr bwMode="auto">
            <a:xfrm>
              <a:off x="4908602" y="4163878"/>
              <a:ext cx="957757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0" dirty="0" smtClean="0">
                  <a:latin typeface="Courier"/>
                </a:rPr>
                <a:t>10</a:t>
              </a:r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73" name="TextBox 33"/>
            <p:cNvSpPr txBox="1">
              <a:spLocks noChangeArrowheads="1"/>
            </p:cNvSpPr>
            <p:nvPr/>
          </p:nvSpPr>
          <p:spPr bwMode="auto">
            <a:xfrm>
              <a:off x="4908602" y="4419957"/>
              <a:ext cx="970187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00</a:t>
              </a:r>
              <a:r>
                <a:rPr lang="el-GR" sz="2400" i="0" dirty="0" smtClean="0">
                  <a:latin typeface="Courier"/>
                </a:rPr>
                <a:t>1</a:t>
              </a:r>
              <a:endParaRPr lang="en-US" sz="2400" i="0" dirty="0">
                <a:latin typeface="Courier"/>
              </a:endParaRPr>
            </a:p>
          </p:txBody>
        </p:sp>
        <p:cxnSp>
          <p:nvCxnSpPr>
            <p:cNvPr id="44074" name="Straight Connector 34"/>
            <p:cNvCxnSpPr>
              <a:cxnSpLocks noChangeShapeType="1"/>
            </p:cNvCxnSpPr>
            <p:nvPr/>
          </p:nvCxnSpPr>
          <p:spPr bwMode="auto">
            <a:xfrm>
              <a:off x="5131359" y="4842861"/>
              <a:ext cx="6658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5" name="TextBox 35"/>
            <p:cNvSpPr txBox="1">
              <a:spLocks noChangeArrowheads="1"/>
            </p:cNvSpPr>
            <p:nvPr/>
          </p:nvSpPr>
          <p:spPr bwMode="auto">
            <a:xfrm>
              <a:off x="4908601" y="4756891"/>
              <a:ext cx="1020955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   </a:t>
              </a:r>
              <a:r>
                <a:rPr lang="en-US" sz="2400" i="0" dirty="0" smtClean="0">
                  <a:solidFill>
                    <a:schemeClr val="accent6"/>
                  </a:solidFill>
                  <a:latin typeface="Courier"/>
                </a:rPr>
                <a:t>0</a:t>
              </a:r>
              <a:r>
                <a:rPr lang="el-GR" sz="2400" i="0" dirty="0" smtClean="0">
                  <a:solidFill>
                    <a:schemeClr val="accent6"/>
                  </a:solidFill>
                  <a:latin typeface="Courier"/>
                </a:rPr>
                <a:t>11</a:t>
              </a:r>
              <a:endParaRPr lang="en-US" sz="2400" i="0" dirty="0">
                <a:solidFill>
                  <a:schemeClr val="accent6"/>
                </a:solidFill>
                <a:latin typeface="Courier"/>
              </a:endParaRP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5940425" y="1409700"/>
            <a:ext cx="1781176" cy="1177925"/>
            <a:chOff x="2021840" y="3931920"/>
            <a:chExt cx="1780878" cy="1178560"/>
          </a:xfrm>
        </p:grpSpPr>
        <p:sp>
          <p:nvSpPr>
            <p:cNvPr id="44058" name="Oval 37"/>
            <p:cNvSpPr>
              <a:spLocks noChangeArrowheads="1"/>
            </p:cNvSpPr>
            <p:nvPr/>
          </p:nvSpPr>
          <p:spPr bwMode="auto">
            <a:xfrm>
              <a:off x="2598234" y="4744720"/>
              <a:ext cx="1204484" cy="36576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/>
            </a:p>
          </p:txBody>
        </p:sp>
        <p:cxnSp>
          <p:nvCxnSpPr>
            <p:cNvPr id="44059" name="Straight Connector 38"/>
            <p:cNvCxnSpPr>
              <a:cxnSpLocks noChangeShapeType="1"/>
            </p:cNvCxnSpPr>
            <p:nvPr/>
          </p:nvCxnSpPr>
          <p:spPr bwMode="auto">
            <a:xfrm>
              <a:off x="2357120" y="4257040"/>
              <a:ext cx="584904" cy="5310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44060" name="TextBox 39"/>
            <p:cNvSpPr txBox="1">
              <a:spLocks noChangeArrowheads="1"/>
            </p:cNvSpPr>
            <p:nvPr/>
          </p:nvSpPr>
          <p:spPr bwMode="auto">
            <a:xfrm>
              <a:off x="2021840" y="3931920"/>
              <a:ext cx="500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05388" y="1389063"/>
            <a:ext cx="1616075" cy="1189037"/>
            <a:chOff x="2103120" y="2499360"/>
            <a:chExt cx="1615440" cy="1188720"/>
          </a:xfrm>
        </p:grpSpPr>
        <p:sp>
          <p:nvSpPr>
            <p:cNvPr id="44055" name="Oval 41"/>
            <p:cNvSpPr>
              <a:spLocks noChangeArrowheads="1"/>
            </p:cNvSpPr>
            <p:nvPr/>
          </p:nvSpPr>
          <p:spPr bwMode="auto">
            <a:xfrm>
              <a:off x="2915920" y="3322320"/>
              <a:ext cx="802640" cy="36576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/>
            </a:p>
          </p:txBody>
        </p:sp>
        <p:cxnSp>
          <p:nvCxnSpPr>
            <p:cNvPr id="44056" name="Straight Connector 42"/>
            <p:cNvCxnSpPr>
              <a:cxnSpLocks noChangeShapeType="1"/>
              <a:endCxn id="44055" idx="1"/>
            </p:cNvCxnSpPr>
            <p:nvPr/>
          </p:nvCxnSpPr>
          <p:spPr bwMode="auto">
            <a:xfrm>
              <a:off x="2448560" y="2844800"/>
              <a:ext cx="584904" cy="5310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44057" name="TextBox 43"/>
            <p:cNvSpPr txBox="1">
              <a:spLocks noChangeArrowheads="1"/>
            </p:cNvSpPr>
            <p:nvPr/>
          </p:nvSpPr>
          <p:spPr bwMode="auto">
            <a:xfrm>
              <a:off x="2103120" y="2499360"/>
              <a:ext cx="500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</p:grpSp>
      <p:sp>
        <p:nvSpPr>
          <p:cNvPr id="45" name="TextBox 1"/>
          <p:cNvSpPr txBox="1"/>
          <p:nvPr/>
        </p:nvSpPr>
        <p:spPr>
          <a:xfrm>
            <a:off x="7516813" y="1373188"/>
            <a:ext cx="950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</a:rPr>
              <a:t>r</a:t>
            </a:r>
            <a:r>
              <a:rPr lang="en-US" sz="2800" dirty="0">
                <a:solidFill>
                  <a:srgbClr val="CC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+mn-lt"/>
                <a:ea typeface="ＭＳ Ｐゴシック" charset="0"/>
              </a:rPr>
              <a:t>= 3</a:t>
            </a:r>
          </a:p>
        </p:txBody>
      </p:sp>
      <p:sp>
        <p:nvSpPr>
          <p:cNvPr id="44052" name="Oval 45"/>
          <p:cNvSpPr>
            <a:spLocks noChangeArrowheads="1"/>
          </p:cNvSpPr>
          <p:nvPr/>
        </p:nvSpPr>
        <p:spPr bwMode="auto">
          <a:xfrm>
            <a:off x="7521575" y="5761038"/>
            <a:ext cx="974725" cy="366712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44053" name="TextBox 47"/>
          <p:cNvSpPr txBox="1">
            <a:spLocks noChangeArrowheads="1"/>
          </p:cNvSpPr>
          <p:nvPr/>
        </p:nvSpPr>
        <p:spPr bwMode="auto">
          <a:xfrm>
            <a:off x="6688138" y="49482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cxnSp>
        <p:nvCxnSpPr>
          <p:cNvPr id="44054" name="Straight Connector 46"/>
          <p:cNvCxnSpPr>
            <a:cxnSpLocks noChangeShapeType="1"/>
          </p:cNvCxnSpPr>
          <p:nvPr/>
        </p:nvCxnSpPr>
        <p:spPr bwMode="auto">
          <a:xfrm>
            <a:off x="7053263" y="5283200"/>
            <a:ext cx="611187" cy="5318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3246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72178F7-6031-440D-A94F-46991C89AEFA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6084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46085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 smtClean="0">
                <a:latin typeface="+mn-lt"/>
              </a:rPr>
              <a:t> Εισαγωγή </a:t>
            </a:r>
            <a:r>
              <a:rPr lang="el-GR" sz="2400" i="0" kern="0" dirty="0">
                <a:latin typeface="+mn-lt"/>
              </a:rPr>
              <a:t>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 smtClean="0">
                <a:latin typeface="+mn-lt"/>
              </a:rPr>
              <a:t> Ανίχνευση </a:t>
            </a:r>
            <a:r>
              <a:rPr lang="el-GR" sz="2400" i="0" kern="0" dirty="0">
                <a:latin typeface="+mn-lt"/>
              </a:rPr>
              <a:t>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 smtClean="0">
                <a:solidFill>
                  <a:srgbClr val="FF0000"/>
                </a:solidFill>
                <a:latin typeface="+mn-lt"/>
              </a:rPr>
              <a:t>5.3</a:t>
            </a:r>
            <a:r>
              <a:rPr lang="el-GR" sz="2400" i="0" kern="0" dirty="0" smtClean="0">
                <a:solidFill>
                  <a:srgbClr val="FF0000"/>
                </a:solidFill>
                <a:latin typeface="+mn-lt"/>
              </a:rPr>
              <a:t>  Πρωτόκολλα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πολλαπλής πρόσβασης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</a:t>
            </a:r>
            <a:r>
              <a:rPr lang="el-GR" sz="2400" i="0" kern="0" dirty="0" smtClean="0">
                <a:latin typeface="+mn-lt"/>
              </a:rPr>
              <a:t> </a:t>
            </a:r>
            <a:r>
              <a:rPr lang="en-US" sz="2400" i="0" kern="0" dirty="0" smtClean="0">
                <a:latin typeface="+mn-lt"/>
              </a:rPr>
              <a:t>LANs</a:t>
            </a:r>
            <a:endParaRPr lang="en-US" sz="2400" i="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 smtClean="0">
                <a:latin typeface="+mn-lt"/>
              </a:rPr>
              <a:t> Εικονικές </a:t>
            </a:r>
            <a:r>
              <a:rPr lang="el-GR" sz="2400" i="0" kern="0" dirty="0">
                <a:latin typeface="+mn-lt"/>
              </a:rPr>
              <a:t>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 smtClean="0">
                <a:latin typeface="+mn-lt"/>
              </a:rPr>
              <a:t> Δικτύωση </a:t>
            </a:r>
            <a:r>
              <a:rPr lang="el-GR" sz="2400" i="0" kern="0" dirty="0">
                <a:latin typeface="+mn-lt"/>
              </a:rPr>
              <a:t>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</a:t>
            </a:r>
            <a:r>
              <a:rPr lang="el-GR" sz="2400" i="0" kern="0" dirty="0" smtClean="0">
                <a:latin typeface="+mn-lt"/>
              </a:rPr>
              <a:t>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4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65459F4-7571-43A4-AE3F-3916CE611056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8264525" cy="1143000"/>
          </a:xfrm>
        </p:spPr>
        <p:txBody>
          <a:bodyPr/>
          <a:lstStyle/>
          <a:p>
            <a:r>
              <a:rPr lang="el-GR" sz="2800" smtClean="0"/>
              <a:t>Πρωτόκολλα και ζεύξεις πολλαπλής πρόσβασης</a:t>
            </a:r>
            <a:endParaRPr lang="en-US" sz="3600" smtClean="0"/>
          </a:p>
        </p:txBody>
      </p:sp>
      <p:sp>
        <p:nvSpPr>
          <p:cNvPr id="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Δύο είδη</a:t>
            </a:r>
            <a:r>
              <a:rPr lang="en-US" sz="2400" dirty="0" smtClean="0"/>
              <a:t> “</a:t>
            </a:r>
            <a:r>
              <a:rPr lang="el-GR" sz="2400" dirty="0" smtClean="0"/>
              <a:t>ζεύξεων</a:t>
            </a:r>
            <a:r>
              <a:rPr lang="en-US" sz="2400" dirty="0" smtClean="0"/>
              <a:t>”: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σημείο προς σημείο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PPP </a:t>
            </a:r>
            <a:r>
              <a:rPr lang="el-GR" sz="1800" dirty="0" smtClean="0"/>
              <a:t>για πρόσβαση</a:t>
            </a:r>
            <a:r>
              <a:rPr lang="en-US" sz="1800" dirty="0" smtClean="0"/>
              <a:t> dial-up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σημείο προς σημείο</a:t>
            </a:r>
            <a:r>
              <a:rPr lang="en-US" sz="1800" dirty="0" smtClean="0"/>
              <a:t> </a:t>
            </a:r>
            <a:r>
              <a:rPr lang="el-GR" sz="1800" dirty="0" smtClean="0"/>
              <a:t>ζεύξη</a:t>
            </a:r>
            <a:r>
              <a:rPr lang="en-US" sz="1800" dirty="0" smtClean="0"/>
              <a:t> </a:t>
            </a:r>
            <a:r>
              <a:rPr lang="el-GR" sz="1800" dirty="0" smtClean="0"/>
              <a:t>μεταξύ μεταγωγού</a:t>
            </a:r>
            <a:r>
              <a:rPr lang="en-US" sz="1800" dirty="0" smtClean="0"/>
              <a:t> Ethernet </a:t>
            </a:r>
            <a:r>
              <a:rPr lang="el-GR" sz="1800" dirty="0" smtClean="0"/>
              <a:t>και </a:t>
            </a:r>
            <a:r>
              <a:rPr lang="en-US" sz="1800" dirty="0" smtClean="0"/>
              <a:t> </a:t>
            </a:r>
            <a:r>
              <a:rPr lang="el-GR" sz="1800" dirty="0" smtClean="0"/>
              <a:t>υπολογιστή</a:t>
            </a:r>
            <a:endParaRPr lang="en-US" sz="1800" dirty="0" smtClean="0"/>
          </a:p>
          <a:p>
            <a:r>
              <a:rPr lang="el-GR" sz="2000" dirty="0" err="1" smtClean="0">
                <a:solidFill>
                  <a:srgbClr val="FF0000"/>
                </a:solidFill>
              </a:rPr>
              <a:t>ευρυ</a:t>
            </a:r>
            <a:r>
              <a:rPr lang="el-GR" sz="2000" dirty="0" smtClean="0">
                <a:solidFill>
                  <a:srgbClr val="FF0000"/>
                </a:solidFill>
              </a:rPr>
              <a:t>-εκπομπής (</a:t>
            </a:r>
            <a:r>
              <a:rPr lang="en-US" sz="2000" dirty="0" smtClean="0">
                <a:solidFill>
                  <a:srgbClr val="FF0000"/>
                </a:solidFill>
              </a:rPr>
              <a:t>broadcast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(</a:t>
            </a:r>
            <a:r>
              <a:rPr lang="el-GR" sz="2000" dirty="0" smtClean="0"/>
              <a:t>καλώδιο ή μέσο κοινής χρήσης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παραδοσιακό</a:t>
            </a:r>
            <a:r>
              <a:rPr lang="en-US" sz="1800" dirty="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upstream HFC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802.11 wireless LAN</a:t>
            </a:r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68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wire (e.g., </a:t>
            </a:r>
          </a:p>
          <a:p>
            <a:pPr algn="ctr" eaLnBrk="0" hangingPunct="0"/>
            <a:r>
              <a:rPr lang="en-US" sz="1400" i="0"/>
              <a:t>cabled Ethernet)</a:t>
            </a:r>
          </a:p>
        </p:txBody>
      </p:sp>
      <p:sp>
        <p:nvSpPr>
          <p:cNvPr id="2069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RF</a:t>
            </a:r>
          </a:p>
          <a:p>
            <a:pPr algn="ctr" eaLnBrk="0" hangingPunct="0"/>
            <a:r>
              <a:rPr lang="en-US" sz="1400" i="0"/>
              <a:t> (e.g., 802.11 WiFi)</a:t>
            </a:r>
          </a:p>
        </p:txBody>
      </p:sp>
      <p:sp>
        <p:nvSpPr>
          <p:cNvPr id="2070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RF</a:t>
            </a:r>
          </a:p>
          <a:p>
            <a:pPr algn="ctr" eaLnBrk="0" hangingPunct="0"/>
            <a:r>
              <a:rPr lang="en-US" sz="1400" i="0"/>
              <a:t>(satellite) </a:t>
            </a:r>
          </a:p>
        </p:txBody>
      </p:sp>
      <p:sp>
        <p:nvSpPr>
          <p:cNvPr id="2071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humans at a</a:t>
            </a:r>
          </a:p>
          <a:p>
            <a:pPr algn="ctr" eaLnBrk="0" hangingPunct="0"/>
            <a:r>
              <a:rPr lang="en-US" sz="1400" i="0"/>
              <a:t>cocktail party </a:t>
            </a:r>
          </a:p>
          <a:p>
            <a:pPr algn="ctr" eaLnBrk="0" hangingPunct="0"/>
            <a:r>
              <a:rPr lang="en-US" sz="1400" i="0"/>
              <a:t>(shared air, acoustical)</a:t>
            </a:r>
          </a:p>
        </p:txBody>
      </p:sp>
      <p:graphicFrame>
        <p:nvGraphicFramePr>
          <p:cNvPr id="2050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14950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5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930775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6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826000"/>
                        <a:ext cx="4397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47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295900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2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2063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54" name="Clip" r:id="rId9" imgW="819000" imgH="847800" progId="">
                    <p:embed/>
                  </p:oleObj>
                </mc:Choice>
                <mc:Fallback>
                  <p:oleObj name="Clip" r:id="rId9" imgW="819000" imgH="84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4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55" name="Clip" r:id="rId11" imgW="1266840" imgH="1200240" progId="">
                    <p:embed/>
                  </p:oleObj>
                </mc:Choice>
                <mc:Fallback>
                  <p:oleObj name="Clip" r:id="rId11" imgW="1266840" imgH="1200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3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2061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56" name="Clip" r:id="rId13" imgW="819000" imgH="847800" progId="">
                    <p:embed/>
                  </p:oleObj>
                </mc:Choice>
                <mc:Fallback>
                  <p:oleObj name="Clip" r:id="rId13" imgW="819000" imgH="84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57" name="Clip" r:id="rId14" imgW="1266840" imgH="1200240" progId="">
                    <p:embed/>
                  </p:oleObj>
                </mc:Choice>
                <mc:Fallback>
                  <p:oleObj name="Clip" r:id="rId14" imgW="1266840" imgH="1200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74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5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6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7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078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2133" name="Picture 181" descr="31u_bnrz[1]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4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5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6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7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8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9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0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1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2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3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4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5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6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7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8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9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79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2059" name="Object 3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58" name="Clip" r:id="rId16" imgW="819000" imgH="847800" progId="">
                    <p:embed/>
                  </p:oleObj>
                </mc:Choice>
                <mc:Fallback>
                  <p:oleObj name="Clip" r:id="rId16" imgW="819000" imgH="84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3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59" name="Clip" r:id="rId17" imgW="1266840" imgH="1200240" progId="">
                    <p:embed/>
                  </p:oleObj>
                </mc:Choice>
                <mc:Fallback>
                  <p:oleObj name="Clip" r:id="rId17" imgW="1266840" imgH="1200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0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2057" name="Object 3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60" name="Clip" r:id="rId18" imgW="819000" imgH="847800" progId="">
                    <p:embed/>
                  </p:oleObj>
                </mc:Choice>
                <mc:Fallback>
                  <p:oleObj name="Clip" r:id="rId18" imgW="819000" imgH="84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3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61" name="Clip" r:id="rId19" imgW="1266840" imgH="1200240" progId="">
                    <p:embed/>
                  </p:oleObj>
                </mc:Choice>
                <mc:Fallback>
                  <p:oleObj name="Clip" r:id="rId19" imgW="1266840" imgH="1200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1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2055" name="Object 3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62" name="Clip" r:id="rId20" imgW="819000" imgH="847800" progId="">
                    <p:embed/>
                  </p:oleObj>
                </mc:Choice>
                <mc:Fallback>
                  <p:oleObj name="Clip" r:id="rId20" imgW="819000" imgH="84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3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63" name="Clip" r:id="rId21" imgW="1266840" imgH="1200240" progId="">
                    <p:embed/>
                  </p:oleObj>
                </mc:Choice>
                <mc:Fallback>
                  <p:oleObj name="Clip" r:id="rId21" imgW="1266840" imgH="1200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2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2119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0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1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2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3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4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5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6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7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28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9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0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1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2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83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2105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6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7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8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9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0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1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2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3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14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5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6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7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8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84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2091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2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3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4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5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6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7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8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9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00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1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2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3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4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2085" name="Picture 429" descr="MMj03957750000[1]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32" descr="cocktail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4" name="Object 433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4" name="Clip" r:id="rId24" imgW="1305000" imgH="1085760" progId="">
                  <p:embed/>
                </p:oleObj>
              </mc:Choice>
              <mc:Fallback>
                <p:oleObj name="Clip" r:id="rId2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502150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7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88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89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9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7DBFB6A-957F-4E44-85E2-E8D1B138A02B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9275" cy="1143000"/>
          </a:xfrm>
        </p:spPr>
        <p:txBody>
          <a:bodyPr/>
          <a:lstStyle/>
          <a:p>
            <a:r>
              <a:rPr lang="el-GR" sz="3200" dirty="0" smtClean="0"/>
              <a:t>Πρωτόκολλα πολλαπλής πρόσβασης</a:t>
            </a:r>
            <a:endParaRPr lang="en-US" sz="32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l-GR" sz="2000" dirty="0" smtClean="0"/>
              <a:t>μοναδικό </a:t>
            </a:r>
            <a:r>
              <a:rPr lang="en-US" sz="2000" dirty="0" smtClean="0"/>
              <a:t>broadcast </a:t>
            </a:r>
            <a:r>
              <a:rPr lang="el-GR" sz="2000" dirty="0" smtClean="0"/>
              <a:t>κανάλι κοινής χρήσης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δύο</a:t>
            </a:r>
            <a:r>
              <a:rPr lang="en-US" sz="2000" dirty="0" smtClean="0"/>
              <a:t> </a:t>
            </a:r>
            <a:r>
              <a:rPr lang="el-GR" sz="2000" dirty="0" smtClean="0"/>
              <a:t>ή</a:t>
            </a:r>
            <a:r>
              <a:rPr lang="en-US" sz="2000" dirty="0" smtClean="0"/>
              <a:t> </a:t>
            </a:r>
            <a:r>
              <a:rPr lang="el-GR" sz="2000" dirty="0" smtClean="0"/>
              <a:t>περισσότερες</a:t>
            </a:r>
            <a:r>
              <a:rPr lang="en-US" sz="2000" dirty="0" smtClean="0"/>
              <a:t> </a:t>
            </a:r>
            <a:r>
              <a:rPr lang="el-GR" sz="2000" dirty="0" smtClean="0"/>
              <a:t>ταυτόχρονες</a:t>
            </a:r>
            <a:r>
              <a:rPr lang="en-US" sz="2000" dirty="0" smtClean="0"/>
              <a:t> </a:t>
            </a:r>
            <a:r>
              <a:rPr lang="el-GR" sz="2000" dirty="0" smtClean="0"/>
              <a:t>μεταδόσεις</a:t>
            </a:r>
            <a:r>
              <a:rPr lang="en-US" sz="2000" dirty="0" smtClean="0"/>
              <a:t> </a:t>
            </a:r>
            <a:r>
              <a:rPr lang="el-GR" sz="2000" dirty="0" smtClean="0"/>
              <a:t>από τους κόμβους</a:t>
            </a:r>
            <a:r>
              <a:rPr lang="en-US" sz="2000" dirty="0" smtClean="0"/>
              <a:t>: </a:t>
            </a:r>
            <a:r>
              <a:rPr lang="el-GR" sz="2000" dirty="0" smtClean="0"/>
              <a:t>παρεμβολές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00"/>
                </a:solidFill>
              </a:rPr>
              <a:t>Σύγκρουση</a:t>
            </a:r>
            <a:r>
              <a:rPr lang="el-GR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collision</a:t>
            </a:r>
            <a:r>
              <a:rPr lang="el-GR" sz="1800" dirty="0" smtClean="0"/>
              <a:t>) αν ο κόμβος λάβει δύο ή περισσότερα σήματα ταυτόχρονα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Πρωτόκολλο πολλαπλής πρόσβασης</a:t>
            </a:r>
            <a:endParaRPr lang="en-US" sz="2000" dirty="0" smtClean="0"/>
          </a:p>
          <a:p>
            <a:r>
              <a:rPr lang="el-GR" sz="2000" dirty="0" smtClean="0"/>
              <a:t>κατανεμημένος αλγόριθμος που καθορίζει πώς οι κόμβοι μοιράζονται το κανάλι</a:t>
            </a:r>
            <a:r>
              <a:rPr lang="en-US" sz="2000" dirty="0" smtClean="0"/>
              <a:t>, 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καθορίζει πότε ο κόμβος μπορεί να μεταδώσει</a:t>
            </a:r>
            <a:endParaRPr lang="en-US" sz="2000" dirty="0" smtClean="0"/>
          </a:p>
          <a:p>
            <a:r>
              <a:rPr lang="el-GR" sz="2000" dirty="0" smtClean="0"/>
              <a:t>η επικοινωνία για την κοινή χρήση του καναλιού πρέπει να χρησιμοποιήσει το ίδιο το κανάλι</a:t>
            </a:r>
            <a:r>
              <a:rPr lang="en-US" sz="2000" dirty="0" smtClean="0"/>
              <a:t>!</a:t>
            </a:r>
            <a:endParaRPr lang="el-GR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Δεν υπάρχει εκτός ζώνης </a:t>
            </a:r>
            <a:r>
              <a:rPr lang="en-US" sz="1600" dirty="0" smtClean="0"/>
              <a:t>(out-of-band)</a:t>
            </a:r>
            <a:r>
              <a:rPr lang="el-GR" sz="1600" dirty="0" smtClean="0"/>
              <a:t> κανάλι για συντονισμό!</a:t>
            </a:r>
            <a:r>
              <a:rPr lang="en-US" sz="1600" dirty="0" smtClean="0"/>
              <a:t> </a:t>
            </a:r>
          </a:p>
        </p:txBody>
      </p:sp>
      <p:sp>
        <p:nvSpPr>
          <p:cNvPr id="512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1800225"/>
          </a:xfrm>
        </p:spPr>
        <p:txBody>
          <a:bodyPr/>
          <a:lstStyle/>
          <a:p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l-GR" u="none" smtClean="0">
                <a:solidFill>
                  <a:srgbClr val="C00000"/>
                </a:solidFill>
              </a:rPr>
              <a:t>Δίκτυα Επικοινωνιών Ι</a:t>
            </a:r>
            <a:r>
              <a:rPr lang="el-GR" u="none" smtClean="0">
                <a:solidFill>
                  <a:srgbClr val="0070C0"/>
                </a:solidFill>
              </a:rPr>
              <a:t/>
            </a:r>
            <a:br>
              <a:rPr lang="el-GR" u="none" smtClean="0">
                <a:solidFill>
                  <a:srgbClr val="0070C0"/>
                </a:solidFill>
              </a:rPr>
            </a:br>
            <a:r>
              <a:rPr lang="el-GR" sz="1800" u="none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sz="1800" u="none" smtClean="0">
                <a:solidFill>
                  <a:srgbClr val="0070C0"/>
                </a:solidFill>
              </a:rPr>
              <a:t/>
            </a:r>
            <a:br>
              <a:rPr lang="en-US" sz="1800" u="none" smtClean="0">
                <a:solidFill>
                  <a:srgbClr val="0070C0"/>
                </a:solidFill>
              </a:rPr>
            </a:br>
            <a:r>
              <a:rPr lang="el-GR" sz="1800" smtClean="0">
                <a:solidFill>
                  <a:srgbClr val="0070C0"/>
                </a:solidFill>
              </a:rPr>
              <a:t/>
            </a:r>
            <a:br>
              <a:rPr lang="el-GR" sz="1800" smtClean="0">
                <a:solidFill>
                  <a:srgbClr val="0070C0"/>
                </a:solidFill>
              </a:rPr>
            </a:br>
            <a:r>
              <a:rPr lang="en-US" sz="1800" u="none" smtClean="0">
                <a:solidFill>
                  <a:srgbClr val="0070C0"/>
                </a:solidFill>
              </a:rPr>
              <a:t>     </a:t>
            </a:r>
            <a:r>
              <a:rPr lang="el-GR" sz="1800" u="none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sz="1800" smtClean="0">
                <a:solidFill>
                  <a:srgbClr val="0070C0"/>
                </a:solidFill>
              </a:rPr>
              <a:t/>
            </a:r>
            <a:br>
              <a:rPr lang="el-GR" sz="1800" smtClean="0">
                <a:solidFill>
                  <a:srgbClr val="0070C0"/>
                </a:solidFill>
              </a:rPr>
            </a:br>
            <a:r>
              <a:rPr lang="en-US" sz="1800" u="none" smtClean="0">
                <a:solidFill>
                  <a:srgbClr val="0070C0"/>
                </a:solidFill>
              </a:rPr>
              <a:t>     </a:t>
            </a:r>
            <a:r>
              <a:rPr lang="el-GR" sz="1800" u="none" smtClean="0">
                <a:solidFill>
                  <a:srgbClr val="0070C0"/>
                </a:solidFill>
              </a:rPr>
              <a:t>Πανεπιστήμιο Αθηνών</a:t>
            </a:r>
            <a:r>
              <a:rPr lang="el-GR" sz="1800" smtClean="0"/>
              <a:t/>
            </a:r>
            <a:br>
              <a:rPr lang="el-GR" sz="1800" smtClean="0"/>
            </a:br>
            <a:endParaRPr lang="el-GR" sz="180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ΘΕ2: Επίπεδο Εφαρμογής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2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ΘΕ3: Επίπεδο Μεταφοράς</a:t>
            </a:r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3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ΘΕ4: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628650" indent="-6286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ΘΕ5: </a:t>
            </a:r>
            <a:r>
              <a:rPr lang="el-GR" sz="1600" b="1" dirty="0" smtClean="0">
                <a:solidFill>
                  <a:srgbClr val="C00000"/>
                </a:solidFill>
              </a:rPr>
              <a:t>Επίπεδο Ζεύξης: Ζεύξεις, Δίκτυα    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21508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smtClea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21511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3869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DAA0A6B-137D-4CB2-952A-7F2EA2B9200B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312217" cy="1143000"/>
          </a:xfrm>
        </p:spPr>
        <p:txBody>
          <a:bodyPr/>
          <a:lstStyle/>
          <a:p>
            <a:r>
              <a:rPr lang="el-GR" sz="3200" dirty="0" smtClean="0"/>
              <a:t>Ιδανικό πρωτόκολλο πολλαπλής πρόσβασης</a:t>
            </a:r>
            <a:endParaRPr lang="en-US" sz="32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8661"/>
            <a:ext cx="8321040" cy="492973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Δίνεται:  </a:t>
            </a:r>
            <a:r>
              <a:rPr lang="el-GR" sz="2400" dirty="0" smtClean="0"/>
              <a:t>Κανάλι </a:t>
            </a:r>
            <a:r>
              <a:rPr lang="el-GR" sz="2400" dirty="0" err="1" smtClean="0"/>
              <a:t>ευρυ</a:t>
            </a:r>
            <a:r>
              <a:rPr lang="el-GR" sz="2400" dirty="0" smtClean="0"/>
              <a:t>-εκπομπής (</a:t>
            </a:r>
            <a:r>
              <a:rPr lang="en-US" sz="2400" dirty="0" smtClean="0"/>
              <a:t>broadcast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ρυθμού</a:t>
            </a:r>
            <a:r>
              <a:rPr lang="en-US" sz="2400" dirty="0" smtClean="0"/>
              <a:t> R </a:t>
            </a:r>
          </a:p>
          <a:p>
            <a:pPr>
              <a:buFont typeface="ZapfDingbats"/>
              <a:buNone/>
            </a:pPr>
            <a:endParaRPr lang="el-GR" sz="2400" dirty="0" smtClean="0"/>
          </a:p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Ζητούμενο: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όταν</a:t>
            </a:r>
            <a:r>
              <a:rPr lang="en-US" sz="2400" dirty="0" smtClean="0"/>
              <a:t> </a:t>
            </a:r>
            <a:r>
              <a:rPr lang="el-GR" sz="2400" dirty="0" smtClean="0"/>
              <a:t>ένας κόμβος θέλει να μεταδώσει μπορεί να  στείλει με ρυθμό </a:t>
            </a:r>
            <a:r>
              <a:rPr lang="en-US" sz="2400" dirty="0" smtClean="0"/>
              <a:t>R.</a:t>
            </a:r>
          </a:p>
          <a:p>
            <a:r>
              <a:rPr lang="el-GR" sz="2400" dirty="0" smtClean="0"/>
              <a:t>όταν</a:t>
            </a:r>
            <a:r>
              <a:rPr lang="en-US" sz="2400" dirty="0" smtClean="0"/>
              <a:t> M </a:t>
            </a:r>
            <a:r>
              <a:rPr lang="el-GR" sz="2400" dirty="0" smtClean="0"/>
              <a:t>κόμβοι θέλουν</a:t>
            </a:r>
            <a:r>
              <a:rPr lang="en-US" sz="2400" dirty="0" smtClean="0"/>
              <a:t> </a:t>
            </a:r>
            <a:r>
              <a:rPr lang="el-GR" sz="2400" dirty="0" smtClean="0"/>
              <a:t>να μεταδώσουν</a:t>
            </a:r>
            <a:r>
              <a:rPr lang="en-US" sz="2400" dirty="0" smtClean="0"/>
              <a:t>, </a:t>
            </a:r>
            <a:r>
              <a:rPr lang="el-GR" sz="2400" dirty="0" smtClean="0"/>
              <a:t>ο καθένας μπορεί να στείλει με μέσο ρυθμό</a:t>
            </a:r>
            <a:r>
              <a:rPr lang="en-US" sz="2400" dirty="0" smtClean="0"/>
              <a:t> R/M</a:t>
            </a:r>
          </a:p>
          <a:p>
            <a:r>
              <a:rPr lang="el-GR" sz="2400" dirty="0" smtClean="0"/>
              <a:t>πλήρως αποκεντρωμένο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χωρίς κάποιος ειδικός κόμβος να συντονίζει τις μεταδόσεις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χωρίς συγχρονισμό ρολογιών</a:t>
            </a:r>
            <a:r>
              <a:rPr lang="en-US" sz="2000" dirty="0" smtClean="0"/>
              <a:t>, </a:t>
            </a:r>
            <a:r>
              <a:rPr lang="el-GR" sz="2000" dirty="0" smtClean="0"/>
              <a:t>θυρίδων</a:t>
            </a:r>
            <a:endParaRPr lang="en-US" dirty="0" smtClean="0"/>
          </a:p>
          <a:p>
            <a:r>
              <a:rPr lang="el-GR" sz="2400" dirty="0" smtClean="0"/>
              <a:t>απλό </a:t>
            </a:r>
            <a:endParaRPr lang="en-US" dirty="0" smtClean="0"/>
          </a:p>
          <a:p>
            <a:pPr>
              <a:buFont typeface="ZapfDingbats"/>
              <a:buNone/>
            </a:pPr>
            <a:endParaRPr lang="en-US" dirty="0" smtClean="0"/>
          </a:p>
        </p:txBody>
      </p:sp>
      <p:sp>
        <p:nvSpPr>
          <p:cNvPr id="5325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0F67F38-DE24-411E-B600-8F5891935D7E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MAC: </a:t>
            </a:r>
            <a:r>
              <a:rPr lang="el-GR" sz="3200" smtClean="0"/>
              <a:t>μια</a:t>
            </a:r>
            <a:r>
              <a:rPr lang="en-US" sz="3200" smtClean="0"/>
              <a:t> </a:t>
            </a:r>
            <a:r>
              <a:rPr lang="el-GR" sz="3200" smtClean="0"/>
              <a:t>ταξινόμηση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Τρεις ευρείες κατηγορίες</a:t>
            </a:r>
            <a:r>
              <a:rPr lang="en-US" sz="2400" dirty="0" smtClean="0"/>
              <a:t>:</a:t>
            </a:r>
          </a:p>
          <a:p>
            <a:r>
              <a:rPr lang="el-GR" sz="2400" dirty="0" err="1" smtClean="0">
                <a:solidFill>
                  <a:srgbClr val="FF0000"/>
                </a:solidFill>
              </a:rPr>
              <a:t>διαμέριση</a:t>
            </a:r>
            <a:r>
              <a:rPr lang="el-GR" sz="2400" dirty="0" smtClean="0">
                <a:solidFill>
                  <a:srgbClr val="FF0000"/>
                </a:solidFill>
              </a:rPr>
              <a:t> καναλιού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διαιρεί το κανάλι σε μικρότερα</a:t>
            </a:r>
            <a:r>
              <a:rPr lang="en-US" sz="2000" dirty="0" smtClean="0"/>
              <a:t> “</a:t>
            </a:r>
            <a:r>
              <a:rPr lang="el-GR" sz="2000" dirty="0" smtClean="0"/>
              <a:t>κομμάτια</a:t>
            </a:r>
            <a:r>
              <a:rPr lang="en-US" sz="2000" dirty="0" smtClean="0"/>
              <a:t>” (</a:t>
            </a:r>
            <a:r>
              <a:rPr lang="el-GR" sz="2000" dirty="0" err="1" smtClean="0"/>
              <a:t>χρονοθυρίδες</a:t>
            </a:r>
            <a:r>
              <a:rPr lang="en-US" sz="2000" dirty="0" smtClean="0"/>
              <a:t>, </a:t>
            </a:r>
            <a:r>
              <a:rPr lang="el-GR" sz="2000" dirty="0" smtClean="0"/>
              <a:t>συχνότητα</a:t>
            </a:r>
            <a:r>
              <a:rPr lang="en-US" sz="2000" dirty="0" smtClean="0"/>
              <a:t>, </a:t>
            </a:r>
            <a:r>
              <a:rPr lang="el-GR" sz="2000" dirty="0" smtClean="0"/>
              <a:t>κώδικες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εκχώρηση κομματιού σε κόμβο για αποκλειστική χρήση</a:t>
            </a:r>
            <a:endParaRPr lang="en-US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τυχαία πρόσβαση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κανάλι δε διαιρείται</a:t>
            </a:r>
            <a:r>
              <a:rPr lang="en-US" sz="2000" dirty="0" smtClean="0"/>
              <a:t>, </a:t>
            </a:r>
            <a:r>
              <a:rPr lang="el-GR" sz="2000" dirty="0" smtClean="0"/>
              <a:t>επιτρέπονται συγκρούσεις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“</a:t>
            </a:r>
            <a:r>
              <a:rPr lang="el-GR" sz="2000" dirty="0" smtClean="0"/>
              <a:t>ανάνηψη</a:t>
            </a:r>
            <a:r>
              <a:rPr lang="en-US" sz="2000" dirty="0" smtClean="0"/>
              <a:t>” </a:t>
            </a:r>
            <a:r>
              <a:rPr lang="el-GR" sz="2000" dirty="0" smtClean="0"/>
              <a:t>από συγκρούσεις</a:t>
            </a:r>
            <a:endParaRPr lang="en-US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εκ περιτροπής λειτουργία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κόμβοι μεταδίδουν με τη σειρά</a:t>
            </a:r>
            <a:r>
              <a:rPr lang="en-US" sz="2000" dirty="0" smtClean="0"/>
              <a:t>, </a:t>
            </a:r>
            <a:r>
              <a:rPr lang="el-GR" sz="2000" dirty="0" smtClean="0"/>
              <a:t>αλλά οι μεταδόσεις των κόμβων που έχουν να στείλουν περισσότερα μπορεί να διαρκέσουν περισσότερο</a:t>
            </a:r>
            <a:endParaRPr lang="en-US" dirty="0" smtClean="0"/>
          </a:p>
        </p:txBody>
      </p:sp>
      <p:sp>
        <p:nvSpPr>
          <p:cNvPr id="5530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987F8F8-0D41-4F2E-9F84-AB57735568FF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l-GR" sz="2800" dirty="0" smtClean="0"/>
              <a:t>Πρωτόκολλα</a:t>
            </a:r>
            <a:r>
              <a:rPr lang="en-US" sz="2800" dirty="0" smtClean="0"/>
              <a:t> MAC </a:t>
            </a:r>
            <a:r>
              <a:rPr lang="el-GR" sz="2800" dirty="0" err="1" smtClean="0"/>
              <a:t>διαμέρισης</a:t>
            </a:r>
            <a:r>
              <a:rPr lang="el-GR" sz="2800" dirty="0" smtClean="0"/>
              <a:t> καναλιού</a:t>
            </a:r>
            <a:r>
              <a:rPr lang="en-US" sz="2800" dirty="0" smtClean="0"/>
              <a:t>: TDMA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TDMA: </a:t>
            </a:r>
            <a:r>
              <a:rPr lang="el-GR" sz="2000" smtClean="0">
                <a:solidFill>
                  <a:srgbClr val="FF0000"/>
                </a:solidFill>
              </a:rPr>
              <a:t>πολλαπλή πρόσβαση διαίρεσης χρόνου (</a:t>
            </a:r>
            <a:r>
              <a:rPr lang="en-US" sz="2000" smtClean="0">
                <a:solidFill>
                  <a:srgbClr val="FF0000"/>
                </a:solidFill>
              </a:rPr>
              <a:t>time division multiple access</a:t>
            </a:r>
            <a:r>
              <a:rPr lang="el-GR" sz="2000" smtClean="0">
                <a:solidFill>
                  <a:srgbClr val="FF0000"/>
                </a:solidFill>
              </a:rPr>
              <a:t>)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πρόσβαση στο κανάλι σε </a:t>
            </a:r>
            <a:r>
              <a:rPr lang="en-US" sz="2000" smtClean="0"/>
              <a:t> "</a:t>
            </a:r>
            <a:r>
              <a:rPr lang="el-GR" sz="2000" smtClean="0"/>
              <a:t>γύρους</a:t>
            </a:r>
            <a:r>
              <a:rPr lang="en-US" sz="2000" smtClean="0"/>
              <a:t>" </a:t>
            </a:r>
          </a:p>
          <a:p>
            <a:r>
              <a:rPr lang="el-GR" sz="2000" smtClean="0"/>
              <a:t>κάθε σταθμός παίρνει θυρίδα σταθερού μήκους</a:t>
            </a:r>
            <a:r>
              <a:rPr lang="en-US" sz="2000" smtClean="0"/>
              <a:t> (</a:t>
            </a:r>
            <a:r>
              <a:rPr lang="el-GR" sz="2000" smtClean="0"/>
              <a:t>μήκος</a:t>
            </a:r>
            <a:r>
              <a:rPr lang="en-US" sz="2000" smtClean="0"/>
              <a:t> = </a:t>
            </a:r>
            <a:r>
              <a:rPr lang="el-GR" sz="2000" smtClean="0"/>
              <a:t>χρόνος μετάδοσης πακέτου</a:t>
            </a:r>
            <a:r>
              <a:rPr lang="en-US" sz="2000" smtClean="0"/>
              <a:t>) </a:t>
            </a:r>
            <a:r>
              <a:rPr lang="el-GR" sz="2000" smtClean="0"/>
              <a:t>σε κάθε γύρο</a:t>
            </a:r>
            <a:r>
              <a:rPr lang="en-US" sz="2000" smtClean="0"/>
              <a:t> </a:t>
            </a:r>
          </a:p>
          <a:p>
            <a:r>
              <a:rPr lang="el-GR" sz="2000" smtClean="0"/>
              <a:t>θυρίδες που δεν χρησιμοποιούνται παραμένουν αδρανείς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παράδειγμα</a:t>
            </a:r>
            <a:r>
              <a:rPr lang="en-US" sz="2000" smtClean="0"/>
              <a:t>: 6</a:t>
            </a:r>
            <a:r>
              <a:rPr lang="el-GR" sz="2000" smtClean="0"/>
              <a:t> σταθμοί</a:t>
            </a:r>
            <a:r>
              <a:rPr lang="en-US" sz="2000" smtClean="0"/>
              <a:t> LAN, 1,3,4 </a:t>
            </a:r>
            <a:r>
              <a:rPr lang="el-GR" sz="2000" smtClean="0"/>
              <a:t>έχουν πακέτα</a:t>
            </a:r>
            <a:r>
              <a:rPr lang="en-US" sz="2000" smtClean="0"/>
              <a:t>, </a:t>
            </a:r>
            <a:r>
              <a:rPr lang="el-GR" sz="2000" smtClean="0"/>
              <a:t>θυρίδες</a:t>
            </a:r>
            <a:r>
              <a:rPr lang="en-US" sz="2000" smtClean="0"/>
              <a:t> 2,5,6</a:t>
            </a:r>
            <a:r>
              <a:rPr lang="el-GR" sz="2000" smtClean="0"/>
              <a:t> ανενεργές</a:t>
            </a:r>
            <a:r>
              <a:rPr lang="en-US" sz="1800" smtClean="0"/>
              <a:t> </a:t>
            </a:r>
            <a:endParaRPr lang="en-US" sz="2000" smtClean="0"/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2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53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54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355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356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357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8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9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60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1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362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363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364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5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6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7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8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9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0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1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2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3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4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5" name="Text Box 45"/>
          <p:cNvSpPr txBox="1">
            <a:spLocks noChangeArrowheads="1"/>
          </p:cNvSpPr>
          <p:nvPr/>
        </p:nvSpPr>
        <p:spPr bwMode="auto">
          <a:xfrm>
            <a:off x="2320925" y="4586288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6-slot</a:t>
            </a:r>
          </a:p>
          <a:p>
            <a:pPr eaLnBrk="0" hangingPunct="0"/>
            <a:r>
              <a:rPr lang="en-US" sz="1600" i="0"/>
              <a:t>frame</a:t>
            </a:r>
          </a:p>
        </p:txBody>
      </p:sp>
      <p:sp>
        <p:nvSpPr>
          <p:cNvPr id="57376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7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8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9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57381" name="Line 47"/>
          <p:cNvSpPr>
            <a:spLocks noChangeShapeType="1"/>
          </p:cNvSpPr>
          <p:nvPr/>
        </p:nvSpPr>
        <p:spPr bwMode="auto">
          <a:xfrm flipH="1">
            <a:off x="4086225" y="4921250"/>
            <a:ext cx="98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2" name="Text Box 45"/>
          <p:cNvSpPr txBox="1">
            <a:spLocks noChangeArrowheads="1"/>
          </p:cNvSpPr>
          <p:nvPr/>
        </p:nvSpPr>
        <p:spPr bwMode="auto">
          <a:xfrm>
            <a:off x="5135563" y="4578350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6-slot</a:t>
            </a:r>
          </a:p>
          <a:p>
            <a:pPr eaLnBrk="0" hangingPunct="0"/>
            <a:r>
              <a:rPr lang="en-US" sz="1600" i="0"/>
              <a:t>frame</a:t>
            </a:r>
          </a:p>
        </p:txBody>
      </p:sp>
      <p:sp>
        <p:nvSpPr>
          <p:cNvPr id="57383" name="Line 46"/>
          <p:cNvSpPr>
            <a:spLocks noChangeShapeType="1"/>
          </p:cNvSpPr>
          <p:nvPr/>
        </p:nvSpPr>
        <p:spPr bwMode="auto">
          <a:xfrm>
            <a:off x="5883275" y="4910138"/>
            <a:ext cx="98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4" name="Line 48"/>
          <p:cNvSpPr>
            <a:spLocks noChangeShapeType="1"/>
          </p:cNvSpPr>
          <p:nvPr/>
        </p:nvSpPr>
        <p:spPr bwMode="auto">
          <a:xfrm>
            <a:off x="6986588" y="4833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6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78A9232-B9A3-44B4-93D2-8CC47F5438D1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913812" cy="1143000"/>
          </a:xfrm>
        </p:spPr>
        <p:txBody>
          <a:bodyPr/>
          <a:lstStyle/>
          <a:p>
            <a:r>
              <a:rPr lang="el-GR" sz="2800" smtClean="0"/>
              <a:t>Πρωτόκολλα </a:t>
            </a:r>
            <a:r>
              <a:rPr lang="en-US" sz="2800" smtClean="0"/>
              <a:t>MAC</a:t>
            </a:r>
            <a:r>
              <a:rPr lang="el-GR" sz="2800" smtClean="0"/>
              <a:t> κατάτμησης καναλιού</a:t>
            </a:r>
            <a:r>
              <a:rPr lang="en-US" sz="2800" smtClean="0"/>
              <a:t>: FDMA</a:t>
            </a:r>
            <a:endParaRPr lang="en-US" sz="36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smtClean="0">
                <a:solidFill>
                  <a:srgbClr val="FF0000"/>
                </a:solidFill>
              </a:rPr>
              <a:t>FDMA: </a:t>
            </a:r>
            <a:r>
              <a:rPr lang="el-GR" sz="2400" smtClean="0">
                <a:solidFill>
                  <a:srgbClr val="FF0000"/>
                </a:solidFill>
              </a:rPr>
              <a:t>πολλαπλή πρόσβαση διαίρεσης συχνότητας (</a:t>
            </a:r>
            <a:r>
              <a:rPr lang="en-US" sz="2400" smtClean="0">
                <a:solidFill>
                  <a:srgbClr val="FF0000"/>
                </a:solidFill>
              </a:rPr>
              <a:t>frequency division multiple access</a:t>
            </a:r>
            <a:r>
              <a:rPr lang="el-GR" sz="2400" smtClean="0">
                <a:solidFill>
                  <a:srgbClr val="FF0000"/>
                </a:solidFill>
              </a:rPr>
              <a:t>)</a:t>
            </a:r>
            <a:r>
              <a:rPr lang="en-US" sz="2400" smtClean="0"/>
              <a:t> </a:t>
            </a:r>
          </a:p>
          <a:p>
            <a:r>
              <a:rPr lang="el-GR" sz="2000" smtClean="0"/>
              <a:t>το φάσμα του καναλιού διαιρείται σε ζώνες συχνοτήτων</a:t>
            </a:r>
            <a:endParaRPr lang="en-US" sz="2000" smtClean="0"/>
          </a:p>
          <a:p>
            <a:r>
              <a:rPr lang="el-GR" sz="2000" smtClean="0"/>
              <a:t>σε κάθε σταθμό εκχωρείται μια σταθερή ζώνη συχνοτήτων</a:t>
            </a:r>
            <a:endParaRPr lang="en-US" sz="2000" smtClean="0"/>
          </a:p>
          <a:p>
            <a:r>
              <a:rPr lang="el-GR" sz="2000" smtClean="0"/>
              <a:t>ο χρόνος μετάδοσης που δεν χρησιμοποιείται στις ζώνες συχνοτήτων παραμένει αδρανής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παράδειγμα</a:t>
            </a:r>
            <a:r>
              <a:rPr lang="en-US" sz="2000" smtClean="0"/>
              <a:t>: 6</a:t>
            </a:r>
            <a:r>
              <a:rPr lang="el-GR" sz="2000" smtClean="0"/>
              <a:t> σταθμοί</a:t>
            </a:r>
            <a:r>
              <a:rPr lang="en-US" sz="2000" smtClean="0"/>
              <a:t> LAN, 1,3,4 </a:t>
            </a:r>
            <a:r>
              <a:rPr lang="el-GR" sz="2000" smtClean="0"/>
              <a:t>έχουν πακέτα</a:t>
            </a:r>
            <a:r>
              <a:rPr lang="en-US" sz="2000" smtClean="0"/>
              <a:t>, </a:t>
            </a:r>
            <a:r>
              <a:rPr lang="el-GR" sz="2000" smtClean="0"/>
              <a:t>οι ζώνες συχνοτήτων </a:t>
            </a:r>
            <a:r>
              <a:rPr lang="en-US" sz="2000" smtClean="0"/>
              <a:t> 2,5,6 </a:t>
            </a:r>
            <a:r>
              <a:rPr lang="el-GR" sz="2000" smtClean="0"/>
              <a:t>αδρανείς</a:t>
            </a:r>
            <a:r>
              <a:rPr lang="en-US" sz="2000" smtClean="0"/>
              <a:t>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6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9407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9423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24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9408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10" name="Text Box 22"/>
          <p:cNvSpPr txBox="1">
            <a:spLocks noChangeArrowheads="1"/>
          </p:cNvSpPr>
          <p:nvPr/>
        </p:nvSpPr>
        <p:spPr bwMode="auto">
          <a:xfrm rot="-5400000">
            <a:off x="3393281" y="4987132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frequency bands</a:t>
            </a:r>
          </a:p>
        </p:txBody>
      </p:sp>
      <p:sp>
        <p:nvSpPr>
          <p:cNvPr id="59411" name="Text Box 23"/>
          <p:cNvSpPr txBox="1">
            <a:spLocks noChangeArrowheads="1"/>
          </p:cNvSpPr>
          <p:nvPr/>
        </p:nvSpPr>
        <p:spPr bwMode="auto">
          <a:xfrm rot="67766">
            <a:off x="7332663" y="3965575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time</a:t>
            </a:r>
          </a:p>
        </p:txBody>
      </p:sp>
      <p:sp>
        <p:nvSpPr>
          <p:cNvPr id="5941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969"/>
              <a:gd name="T14" fmla="*/ 375 w 375"/>
              <a:gd name="T15" fmla="*/ 969 h 9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317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941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9419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59421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9422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9414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5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6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3"/>
              <a:gd name="T19" fmla="*/ 0 h 117"/>
              <a:gd name="T20" fmla="*/ 623 w 623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7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FDM cable</a:t>
            </a:r>
          </a:p>
        </p:txBody>
      </p:sp>
      <p:sp>
        <p:nvSpPr>
          <p:cNvPr id="5941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ED08CC5-CE08-46C1-8A3A-790FD9B1BE04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Πρωτόκολλα τυχαίας πρόσβασης</a:t>
            </a:r>
            <a:endParaRPr lang="en-US" sz="32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467" y="1286933"/>
            <a:ext cx="8881533" cy="49614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/>
              <a:t>Όταν ο κόμβος έχει πακέτο προς αποστολή</a:t>
            </a:r>
            <a:endParaRPr lang="en-US" sz="24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μεταδίδει με τον πλήρη ρυθμό του καναλιού</a:t>
            </a:r>
            <a:r>
              <a:rPr lang="en-US" sz="2000" dirty="0" smtClean="0"/>
              <a:t> R.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χωρίς</a:t>
            </a:r>
            <a:r>
              <a:rPr lang="en-US" sz="2000" dirty="0" smtClean="0"/>
              <a:t> </a:t>
            </a:r>
            <a:r>
              <a:rPr lang="en-US" sz="2000" i="1" dirty="0" smtClean="0"/>
              <a:t>a priori</a:t>
            </a:r>
            <a:r>
              <a:rPr lang="en-US" sz="2000" dirty="0" smtClean="0"/>
              <a:t> </a:t>
            </a:r>
            <a:r>
              <a:rPr lang="el-GR" sz="2000" dirty="0" smtClean="0"/>
              <a:t>συντονισμό μεταξύ των κόμβων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Δύο ή περισσότεροι κόμβοι που μεταδίδουν</a:t>
            </a:r>
            <a:r>
              <a:rPr lang="en-US" sz="2400" dirty="0" smtClean="0"/>
              <a:t> </a:t>
            </a:r>
            <a:r>
              <a:rPr lang="el-GR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“</a:t>
            </a:r>
            <a:r>
              <a:rPr lang="el-GR" sz="2400" dirty="0" smtClean="0">
                <a:solidFill>
                  <a:srgbClr val="FF0000"/>
                </a:solidFill>
              </a:rPr>
              <a:t>σύγκρουση</a:t>
            </a:r>
            <a:r>
              <a:rPr lang="en-US" sz="2400" dirty="0" smtClean="0"/>
              <a:t>”</a:t>
            </a:r>
            <a:endParaRPr lang="el-GR" sz="2400" dirty="0" smtClean="0"/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το πρωτόκολλο</a:t>
            </a:r>
            <a:r>
              <a:rPr lang="en-US" sz="2400" dirty="0" smtClean="0">
                <a:solidFill>
                  <a:srgbClr val="FF0000"/>
                </a:solidFill>
              </a:rPr>
              <a:t> MAC</a:t>
            </a:r>
            <a:r>
              <a:rPr lang="el-GR" sz="2400" dirty="0" smtClean="0">
                <a:solidFill>
                  <a:srgbClr val="FF0000"/>
                </a:solidFill>
              </a:rPr>
              <a:t> τυχαίας πρόσβασης </a:t>
            </a:r>
            <a:r>
              <a:rPr lang="el-GR" sz="2400" dirty="0" smtClean="0"/>
              <a:t>καθορίζει: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πώς να ανιχνεύονται οι συγκρούσεις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πώς να γίνεται η ανάνηψη από συγκρούσεις</a:t>
            </a:r>
            <a:r>
              <a:rPr lang="en-US" sz="2000" dirty="0" smtClean="0"/>
              <a:t> (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μέσω καθυστερημένων αναμεταδόσεων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Παραδείγματα πρωτοκόλλων </a:t>
            </a:r>
            <a:r>
              <a:rPr lang="en-US" sz="2400" dirty="0" smtClean="0"/>
              <a:t> MAC</a:t>
            </a:r>
            <a:r>
              <a:rPr lang="el-GR" sz="2400" dirty="0" smtClean="0"/>
              <a:t> τυχαίας πρόσβασης</a:t>
            </a:r>
            <a:r>
              <a:rPr lang="en-US" sz="2400" dirty="0" smtClean="0"/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Θυριδωτό </a:t>
            </a:r>
            <a:r>
              <a:rPr lang="en-US" sz="2000" dirty="0" smtClean="0"/>
              <a:t>ALOHA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ALOHA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CSMA, CSMA/CD, CSMA/CA</a:t>
            </a:r>
          </a:p>
          <a:p>
            <a:pPr lvl="1"/>
            <a:endParaRPr lang="en-US" sz="2000" dirty="0" smtClean="0"/>
          </a:p>
        </p:txBody>
      </p:sp>
      <p:sp>
        <p:nvSpPr>
          <p:cNvPr id="6144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61F8564-4E3C-4ED3-A06D-86B2E737883D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4525" cy="1143000"/>
          </a:xfrm>
        </p:spPr>
        <p:txBody>
          <a:bodyPr/>
          <a:lstStyle/>
          <a:p>
            <a:r>
              <a:rPr lang="el-GR" sz="3200" dirty="0" smtClean="0"/>
              <a:t>Θυριδωτό </a:t>
            </a:r>
            <a:r>
              <a:rPr lang="en-US" sz="3200" dirty="0" smtClean="0"/>
              <a:t>ALOHA</a:t>
            </a:r>
            <a:r>
              <a:rPr lang="el-GR" sz="3200" dirty="0" smtClean="0"/>
              <a:t> (</a:t>
            </a:r>
            <a:r>
              <a:rPr lang="en-US" sz="3200" dirty="0" smtClean="0"/>
              <a:t>Slotted ALOHA</a:t>
            </a:r>
            <a:r>
              <a:rPr lang="el-GR" sz="3200" dirty="0" smtClean="0"/>
              <a:t>)</a:t>
            </a:r>
            <a:endParaRPr lang="en-US" sz="32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600200"/>
            <a:ext cx="3989387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Υποθέσεις:</a:t>
            </a:r>
            <a:endParaRPr lang="en-US" sz="2000" smtClean="0"/>
          </a:p>
          <a:p>
            <a:r>
              <a:rPr lang="el-GR" sz="2000" smtClean="0"/>
              <a:t>όλα τα πλαίσια έχουν το ίδιο μέγεθος</a:t>
            </a:r>
            <a:endParaRPr lang="en-US" sz="2000" smtClean="0"/>
          </a:p>
          <a:p>
            <a:r>
              <a:rPr lang="el-GR" sz="2000" smtClean="0"/>
              <a:t>ο χρόνος διαιρείται σε ίσου μεγέθους θυρίδες</a:t>
            </a:r>
            <a:r>
              <a:rPr lang="en-US" sz="2000" smtClean="0"/>
              <a:t> (</a:t>
            </a:r>
            <a:r>
              <a:rPr lang="el-GR" sz="2000" smtClean="0"/>
              <a:t>χρόνος μετάδοσης 1 πλαισίου)</a:t>
            </a:r>
            <a:endParaRPr lang="en-US" sz="2000" smtClean="0"/>
          </a:p>
          <a:p>
            <a:r>
              <a:rPr lang="el-GR" sz="2000" smtClean="0"/>
              <a:t>οι κόμβοι ξεκινούν να μεταδίδουν πλαίσια μόνο στην αρχή των θυρίδων</a:t>
            </a:r>
            <a:endParaRPr lang="en-US" sz="2000" smtClean="0"/>
          </a:p>
          <a:p>
            <a:r>
              <a:rPr lang="el-GR" sz="2000" smtClean="0"/>
              <a:t>οι κόμβοι είναι συγχρονισμένοι</a:t>
            </a:r>
            <a:endParaRPr lang="en-US" sz="2000" smtClean="0"/>
          </a:p>
          <a:p>
            <a:r>
              <a:rPr lang="el-GR" sz="2000" smtClean="0"/>
              <a:t>αν</a:t>
            </a:r>
            <a:r>
              <a:rPr lang="en-US" sz="2000" smtClean="0"/>
              <a:t> 2 </a:t>
            </a:r>
            <a:r>
              <a:rPr lang="el-GR" sz="2000" smtClean="0"/>
              <a:t>ή περισσότεροι κόμβοι μεταδώσουν σε μια θυρίδα, όλοι οι κόμβοι ανιχνεύουν τη σύγκρουση</a:t>
            </a:r>
            <a:endParaRPr lang="en-US" sz="2000" smtClean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Λειτουργία: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όταν ο κόμβος έχει νέο πλαίσιο το μεταδίδει στην επόμενη θυρίδα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2"/>
                </a:solidFill>
              </a:rPr>
              <a:t>αν όχι σύγκρουση</a:t>
            </a:r>
            <a:r>
              <a:rPr lang="el-GR" sz="1800" dirty="0" smtClean="0"/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ο κόμβος μπορεί να στείλει νέο πλαίσιο στην επόμενη θυρίδα 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2"/>
                </a:solidFill>
              </a:rPr>
              <a:t>αν σύγκρουση</a:t>
            </a:r>
            <a:r>
              <a:rPr lang="el-GR" sz="1800" dirty="0" smtClean="0"/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ο κόμβος αναμεταδίδει το πλαίσιο σε κάθε επόμενη θυρίδα με πιθανότητα </a:t>
            </a:r>
            <a:r>
              <a:rPr lang="en-US" sz="1800" dirty="0" smtClean="0"/>
              <a:t>p</a:t>
            </a:r>
            <a:r>
              <a:rPr lang="el-GR" sz="1800" dirty="0" smtClean="0"/>
              <a:t> μέχρι την επιτυχία</a:t>
            </a:r>
            <a:endParaRPr lang="en-US" sz="1800" dirty="0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06646C2-BACE-411F-BBE5-3B9F97A7B307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l-GR" smtClean="0"/>
              <a:t>Θυριδωτό </a:t>
            </a:r>
            <a:r>
              <a:rPr lang="en-US" smtClean="0"/>
              <a:t>ALOHA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u="sng" smtClean="0">
                <a:solidFill>
                  <a:srgbClr val="FF0000"/>
                </a:solidFill>
              </a:rPr>
              <a:t>Πλεονεκτήματα</a:t>
            </a:r>
            <a:endParaRPr lang="en-US" sz="1800" smtClean="0"/>
          </a:p>
          <a:p>
            <a:r>
              <a:rPr lang="el-GR" sz="1800" smtClean="0"/>
              <a:t>αν μόνο ένας κόμβος είναι ενεργός μπορεί να μεταδίδει διαρκώς στον πλήρη ρυθμό του καναλιού</a:t>
            </a:r>
            <a:endParaRPr lang="en-US" sz="1800" smtClean="0"/>
          </a:p>
          <a:p>
            <a:r>
              <a:rPr lang="el-GR" sz="1800" smtClean="0"/>
              <a:t>σε μεγάλο βαθμό αποκεντρωμένο</a:t>
            </a:r>
            <a:r>
              <a:rPr lang="en-US" sz="1800" smtClean="0"/>
              <a:t>:</a:t>
            </a:r>
            <a:r>
              <a:rPr lang="el-GR" sz="1800" smtClean="0"/>
              <a:t> μόνο οι θυρίδες στους κόμβους χρειάζεται να είναι συγχρονισμένες</a:t>
            </a:r>
            <a:endParaRPr lang="en-US" sz="1800" smtClean="0"/>
          </a:p>
          <a:p>
            <a:r>
              <a:rPr lang="el-GR" sz="1800" smtClean="0"/>
              <a:t>απλό</a:t>
            </a:r>
            <a:endParaRPr lang="en-US" sz="180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Μειονεκτήματα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συγκρούσεις</a:t>
            </a:r>
            <a:r>
              <a:rPr lang="en-US" sz="2000" smtClean="0"/>
              <a:t>, </a:t>
            </a:r>
            <a:r>
              <a:rPr lang="el-GR" sz="2000" smtClean="0"/>
              <a:t>χάνονται θυρίδες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αδρανείς θυρίδες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οι κόμβοι ενδέχεται να μπορούν να ανιχνεύσουν σύγκρουση σε λιγότερο από το χρόνο μετάδοσης ενός πακέτου</a:t>
            </a:r>
          </a:p>
          <a:p>
            <a:pPr>
              <a:lnSpc>
                <a:spcPct val="90000"/>
              </a:lnSpc>
            </a:pPr>
            <a:r>
              <a:rPr lang="el-GR" sz="2000" smtClean="0"/>
              <a:t>συγχρονισμός ρολογιού</a:t>
            </a:r>
            <a:endParaRPr lang="en-US" sz="2000" smtClean="0"/>
          </a:p>
        </p:txBody>
      </p:sp>
      <p:pic>
        <p:nvPicPr>
          <p:cNvPr id="65541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5F454AE-7359-4EB7-BE7B-E706308321A3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82013" cy="1143000"/>
          </a:xfrm>
        </p:spPr>
        <p:txBody>
          <a:bodyPr/>
          <a:lstStyle/>
          <a:p>
            <a:r>
              <a:rPr lang="el-GR" sz="3600" dirty="0" smtClean="0"/>
              <a:t>Αποδοτικότητα του θυριδωτού</a:t>
            </a:r>
            <a:r>
              <a:rPr lang="en-US" sz="3600" dirty="0" smtClean="0"/>
              <a:t> Aloha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986088"/>
            <a:ext cx="4159250" cy="3128962"/>
          </a:xfrm>
        </p:spPr>
        <p:txBody>
          <a:bodyPr/>
          <a:lstStyle/>
          <a:p>
            <a:r>
              <a:rPr lang="el-GR" sz="2000" dirty="0" smtClean="0">
                <a:solidFill>
                  <a:schemeClr val="accent6"/>
                </a:solidFill>
              </a:rPr>
              <a:t>Υπόθεση</a:t>
            </a:r>
            <a:r>
              <a:rPr lang="el-GR" sz="2000" dirty="0" smtClean="0"/>
              <a:t>: </a:t>
            </a:r>
            <a:r>
              <a:rPr lang="en-US" sz="2000" dirty="0" smtClean="0"/>
              <a:t>N </a:t>
            </a:r>
            <a:r>
              <a:rPr lang="el-GR" sz="2000" dirty="0" smtClean="0"/>
              <a:t>κόμβοι με πολλά πλαίσια προς αποστολή, ο καθένας μεταδίδει σε μια θυρίδα με πιθανότητα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</a:p>
          <a:p>
            <a:r>
              <a:rPr lang="el-GR" sz="2000" dirty="0" smtClean="0"/>
              <a:t>πιθανότητα ένας συγκεκριμένος κόμβος να επιτύχει σε μια θυρίδα</a:t>
            </a:r>
            <a:r>
              <a:rPr lang="en-US" sz="1800" dirty="0" smtClean="0"/>
              <a:t>  = p(1-p)</a:t>
            </a:r>
            <a:r>
              <a:rPr lang="en-US" sz="1800" b="1" baseline="30000" dirty="0" smtClean="0"/>
              <a:t>N-1</a:t>
            </a:r>
          </a:p>
          <a:p>
            <a:r>
              <a:rPr lang="el-GR" sz="2000" dirty="0" smtClean="0"/>
              <a:t>πιθανότητα κάποιος κόμβος να επιτύχει</a:t>
            </a:r>
            <a:r>
              <a:rPr lang="en-US" sz="1800" dirty="0" smtClean="0"/>
              <a:t> = Np(1-p)</a:t>
            </a:r>
            <a:r>
              <a:rPr lang="en-US" sz="1800" b="1" baseline="30000" dirty="0" smtClean="0"/>
              <a:t>N-1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1800" dirty="0" smtClean="0"/>
              <a:t>          </a:t>
            </a:r>
            <a:endParaRPr lang="en-US" sz="1800" b="1" i="1" dirty="0" smtClean="0"/>
          </a:p>
          <a:p>
            <a:pPr>
              <a:buFont typeface="ZapfDingbats"/>
              <a:buNone/>
            </a:pPr>
            <a:endParaRPr lang="en-US" sz="1800" i="1" dirty="0" smtClean="0"/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08075"/>
            <a:ext cx="3810000" cy="3238500"/>
          </a:xfrm>
        </p:spPr>
        <p:txBody>
          <a:bodyPr/>
          <a:lstStyle/>
          <a:p>
            <a:r>
              <a:rPr lang="el-GR" sz="2000" dirty="0" smtClean="0">
                <a:solidFill>
                  <a:schemeClr val="accent6"/>
                </a:solidFill>
              </a:rPr>
              <a:t>Μέγιστη αποδοτικότητα</a:t>
            </a:r>
            <a:r>
              <a:rPr lang="el-GR" sz="2000" dirty="0" smtClean="0"/>
              <a:t>: βρες το </a:t>
            </a:r>
            <a:r>
              <a:rPr lang="en-US" sz="2000" dirty="0" smtClean="0"/>
              <a:t>p*</a:t>
            </a:r>
            <a:r>
              <a:rPr lang="el-GR" sz="2000" dirty="0" smtClean="0"/>
              <a:t> που μεγιστοποιεί το</a:t>
            </a:r>
            <a:r>
              <a:rPr lang="en-US" sz="2000" dirty="0" smtClean="0"/>
              <a:t> Np(1-p)</a:t>
            </a:r>
            <a:r>
              <a:rPr lang="en-US" sz="2000" b="1" baseline="30000" dirty="0" smtClean="0"/>
              <a:t>N-1</a:t>
            </a:r>
            <a:endParaRPr lang="en-US" sz="1800" b="1" baseline="30000" dirty="0" smtClean="0"/>
          </a:p>
          <a:p>
            <a:r>
              <a:rPr lang="el-GR" sz="2000" dirty="0" smtClean="0"/>
              <a:t>Για πολλούς κόμβους, το όριο του</a:t>
            </a:r>
            <a:r>
              <a:rPr lang="en-US" sz="2000" dirty="0" smtClean="0"/>
              <a:t> Np*(1-p*)</a:t>
            </a:r>
            <a:r>
              <a:rPr lang="en-US" sz="2000" b="1" baseline="30000" dirty="0" smtClean="0"/>
              <a:t>N-1 </a:t>
            </a:r>
            <a:r>
              <a:rPr lang="el-GR" sz="2000" dirty="0" smtClean="0"/>
              <a:t>καθώς το Ν πάει στο άπειρο</a:t>
            </a:r>
            <a:r>
              <a:rPr lang="en-US" sz="2000" dirty="0" smtClean="0"/>
              <a:t>, </a:t>
            </a:r>
            <a:r>
              <a:rPr lang="el-GR" sz="2000" dirty="0" smtClean="0"/>
              <a:t>δίνει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μέγιστη αποδοτικότητα = </a:t>
            </a:r>
            <a:r>
              <a:rPr lang="en-US" sz="2000" dirty="0" smtClean="0">
                <a:solidFill>
                  <a:srgbClr val="FF0000"/>
                </a:solidFill>
              </a:rPr>
              <a:t>1/e </a:t>
            </a:r>
            <a:r>
              <a:rPr lang="el-GR" sz="2000" dirty="0" smtClean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.37</a:t>
            </a:r>
            <a:endParaRPr lang="en-US" sz="20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361950" y="1143000"/>
            <a:ext cx="417195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dirty="0" smtClean="0">
                <a:solidFill>
                  <a:srgbClr val="FF0000"/>
                </a:solidFill>
              </a:rPr>
              <a:t>Αποδοτικότητα </a:t>
            </a:r>
            <a:r>
              <a:rPr lang="en-US" sz="2000" i="0" dirty="0" smtClean="0"/>
              <a:t>: </a:t>
            </a:r>
            <a:r>
              <a:rPr lang="el-GR" sz="2000" i="0" dirty="0"/>
              <a:t>ποσοστό επιτυχημένων θυρίδων σε βάθος χρόνου (πολλοί κόμβοι, όλοι με πολλά πλαίσια προς αποστολή)</a:t>
            </a:r>
            <a:endParaRPr lang="en-US" i="0" dirty="0"/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5106988" y="4368800"/>
            <a:ext cx="3143250" cy="163121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Στην καλύτερη περίπτωση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  <a:endParaRPr lang="el-GR" sz="2000" dirty="0"/>
          </a:p>
          <a:p>
            <a:pPr eaLnBrk="0" hangingPunct="0"/>
            <a:r>
              <a:rPr lang="el-GR" sz="2000" dirty="0"/>
              <a:t>το κανάλι χρησιμοποιείται</a:t>
            </a:r>
          </a:p>
          <a:p>
            <a:pPr eaLnBrk="0" hangingPunct="0"/>
            <a:r>
              <a:rPr lang="el-GR" sz="2000" dirty="0"/>
              <a:t> για ωφέλιμες μεταδόσεις το</a:t>
            </a:r>
            <a:r>
              <a:rPr lang="en-US" sz="2000" dirty="0"/>
              <a:t> 37%</a:t>
            </a:r>
            <a:r>
              <a:rPr lang="el-GR" sz="2000" dirty="0"/>
              <a:t> του χρόνου</a:t>
            </a:r>
            <a:r>
              <a:rPr lang="en-US" sz="2000" dirty="0"/>
              <a:t>!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8367713" y="4533900"/>
            <a:ext cx="4746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600" i="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759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2676DFC9-9E62-4474-91D5-BB7435BDF70C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Απλό</a:t>
            </a:r>
            <a:r>
              <a:rPr lang="en-US" sz="3200" dirty="0" smtClean="0"/>
              <a:t> (</a:t>
            </a:r>
            <a:r>
              <a:rPr lang="el-GR" sz="3200" dirty="0" smtClean="0"/>
              <a:t>χωρίς θυρίδες</a:t>
            </a:r>
            <a:r>
              <a:rPr lang="en-US" sz="3200" dirty="0" smtClean="0"/>
              <a:t>) ALOHA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7667"/>
            <a:ext cx="8343900" cy="4842933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l-GR" sz="2400" dirty="0" smtClean="0"/>
              <a:t>ΛΟΗΑ χωρίς θυρίδες</a:t>
            </a:r>
            <a:r>
              <a:rPr lang="en-US" sz="2400" dirty="0" smtClean="0"/>
              <a:t>: </a:t>
            </a:r>
            <a:r>
              <a:rPr lang="el-GR" sz="2400" dirty="0" smtClean="0"/>
              <a:t>απλούστερο</a:t>
            </a:r>
            <a:r>
              <a:rPr lang="en-US" sz="2400" dirty="0" smtClean="0"/>
              <a:t>, </a:t>
            </a:r>
            <a:r>
              <a:rPr lang="el-GR" sz="2400" dirty="0" smtClean="0"/>
              <a:t>χωρίς συγχρονισμό</a:t>
            </a:r>
            <a:endParaRPr lang="en-US" sz="2400" dirty="0" smtClean="0"/>
          </a:p>
          <a:p>
            <a:r>
              <a:rPr lang="el-GR" sz="2400" dirty="0" smtClean="0"/>
              <a:t>όταν το πλαίσιο φτάνει για πρώτη φορά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l-GR" sz="2000" dirty="0" smtClean="0"/>
              <a:t>μετάδωσε αμέσως</a:t>
            </a:r>
            <a:r>
              <a:rPr lang="en-US" sz="2000" dirty="0" smtClean="0"/>
              <a:t> </a:t>
            </a:r>
          </a:p>
          <a:p>
            <a:r>
              <a:rPr lang="el-GR" sz="2400" dirty="0" smtClean="0"/>
              <a:t>η πιθανότητα σύγκρουσης αυξάνει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πλαίσιο που στέλνεται στο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l-GR" sz="2000" dirty="0" smtClean="0"/>
              <a:t>συγκρούεται με άλλα πλαίσια που στέλνονται στο</a:t>
            </a:r>
            <a:r>
              <a:rPr lang="en-US" sz="2000" dirty="0" smtClean="0"/>
              <a:t> [t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-1,t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+1]</a:t>
            </a:r>
          </a:p>
        </p:txBody>
      </p:sp>
      <p:pic>
        <p:nvPicPr>
          <p:cNvPr id="69636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38575"/>
            <a:ext cx="6280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E84AB76C-95DE-4B4F-A963-11A19F71A7A9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Αποδοτικότητα του απλού</a:t>
            </a:r>
            <a:r>
              <a:rPr lang="en-US" sz="3600" dirty="0" smtClean="0"/>
              <a:t> Aloha</a:t>
            </a:r>
            <a:endParaRPr 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/>
              <a:t>P(</a:t>
            </a:r>
            <a:r>
              <a:rPr lang="el-GR" sz="2000" dirty="0" smtClean="0"/>
              <a:t>επιτυχία από συγκεκριμένο κόμβο</a:t>
            </a:r>
            <a:r>
              <a:rPr lang="en-US" sz="2000" dirty="0" smtClean="0"/>
              <a:t>) = P(</a:t>
            </a:r>
            <a:r>
              <a:rPr lang="el-GR" sz="2000" dirty="0" smtClean="0"/>
              <a:t>ο κόμβος μεταδίδει</a:t>
            </a:r>
            <a:r>
              <a:rPr lang="en-US" sz="2000" dirty="0" smtClean="0"/>
              <a:t>) </a:t>
            </a:r>
            <a:r>
              <a:rPr lang="en-US" sz="2000" baseline="16000" dirty="0" smtClean="0">
                <a:sym typeface="Symbol" pitchFamily="18" charset="2"/>
              </a:rPr>
              <a:t>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                P(</a:t>
            </a:r>
            <a:r>
              <a:rPr lang="el-GR" sz="2000" dirty="0" smtClean="0"/>
              <a:t>κανένας άλλος κόμβος δεν μεταδίδει στο </a:t>
            </a:r>
            <a:r>
              <a:rPr lang="en-US" sz="2000" dirty="0" smtClean="0"/>
              <a:t>[t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-1,t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] </a:t>
            </a:r>
            <a:r>
              <a:rPr lang="en-US" sz="2000" baseline="16000" dirty="0" smtClean="0">
                <a:sym typeface="Symbol" pitchFamily="18" charset="2"/>
              </a:rPr>
              <a:t>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                P(</a:t>
            </a:r>
            <a:r>
              <a:rPr lang="el-GR" sz="2000" dirty="0" smtClean="0"/>
              <a:t>κανένας άλλος κόμβος δεν μεταδίδει στο </a:t>
            </a:r>
            <a:r>
              <a:rPr lang="en-US" sz="2000" dirty="0" smtClean="0"/>
              <a:t>[t</a:t>
            </a:r>
            <a:r>
              <a:rPr lang="en-US" sz="2000" baseline="-25000" dirty="0" smtClean="0"/>
              <a:t>0,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+1] </a:t>
            </a:r>
          </a:p>
          <a:p>
            <a:pPr>
              <a:buFont typeface="ZapfDingbats"/>
              <a:buNone/>
            </a:pPr>
            <a:r>
              <a:rPr lang="el-GR" sz="2000" dirty="0" smtClean="0"/>
              <a:t>			</a:t>
            </a:r>
            <a:r>
              <a:rPr lang="en-US" sz="2000" dirty="0" smtClean="0"/>
              <a:t>= p </a:t>
            </a:r>
            <a:r>
              <a:rPr lang="en-US" sz="2000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  <a:r>
              <a:rPr lang="en-US" sz="2000" baseline="16000" dirty="0" smtClean="0"/>
              <a:t> 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</a:p>
          <a:p>
            <a:pPr>
              <a:buFont typeface="ZapfDingbats"/>
              <a:buNone/>
            </a:pPr>
            <a:r>
              <a:rPr lang="en-US" sz="2000" b="1" baseline="30000" dirty="0" smtClean="0"/>
              <a:t>                         </a:t>
            </a:r>
            <a:r>
              <a:rPr lang="en-US" sz="2000" b="1" dirty="0" smtClean="0"/>
              <a:t>= </a:t>
            </a:r>
            <a:r>
              <a:rPr lang="en-US" sz="2000" dirty="0" smtClean="0"/>
              <a:t>p </a:t>
            </a:r>
            <a:r>
              <a:rPr lang="en-US" sz="2000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2(N-1)</a:t>
            </a:r>
            <a:r>
              <a:rPr lang="en-US" sz="2000" baseline="16000" dirty="0" smtClean="0"/>
              <a:t> </a:t>
            </a:r>
            <a:endParaRPr lang="en-US" sz="2000" dirty="0" smtClean="0"/>
          </a:p>
          <a:p>
            <a:pPr>
              <a:buFont typeface="ZapfDingbats"/>
              <a:buNone/>
            </a:pPr>
            <a:endParaRPr lang="en-US" sz="2000" baseline="16000" dirty="0" smtClean="0"/>
          </a:p>
          <a:p>
            <a:pPr>
              <a:buFont typeface="ZapfDingbats"/>
              <a:buNone/>
            </a:pPr>
            <a:r>
              <a:rPr lang="en-US" sz="2000" baseline="16000" dirty="0" smtClean="0"/>
              <a:t>                      </a:t>
            </a:r>
            <a:r>
              <a:rPr lang="en-US" baseline="16000" dirty="0" smtClean="0"/>
              <a:t>… </a:t>
            </a:r>
            <a:r>
              <a:rPr lang="el-GR" baseline="16000" dirty="0" smtClean="0"/>
              <a:t>διαλέγοντας το βέλτιστο p και αφήνοντας  </a:t>
            </a:r>
            <a:r>
              <a:rPr lang="en-US" baseline="16000" dirty="0" smtClean="0"/>
              <a:t>N</a:t>
            </a:r>
            <a:r>
              <a:rPr lang="el-GR" baseline="16000" dirty="0" smtClean="0"/>
              <a:t> -&gt; άπειρο ...</a:t>
            </a:r>
          </a:p>
          <a:p>
            <a:pPr>
              <a:buFont typeface="ZapfDingbats"/>
              <a:buNone/>
            </a:pPr>
            <a:r>
              <a:rPr lang="el-GR" baseline="16000" dirty="0" smtClean="0"/>
              <a:t> </a:t>
            </a:r>
            <a:r>
              <a:rPr lang="en-US" baseline="16000" dirty="0" smtClean="0"/>
              <a:t/>
            </a:r>
            <a:br>
              <a:rPr lang="en-US" baseline="16000" dirty="0" smtClean="0"/>
            </a:br>
            <a:r>
              <a:rPr lang="en-US" baseline="16000" dirty="0" smtClean="0"/>
              <a:t>                                    = 1/(2e) = </a:t>
            </a:r>
            <a:r>
              <a:rPr lang="el-GR" baseline="16000" dirty="0" smtClean="0">
                <a:solidFill>
                  <a:srgbClr val="FF0000"/>
                </a:solidFill>
              </a:rPr>
              <a:t>0</a:t>
            </a:r>
            <a:r>
              <a:rPr lang="en-US" baseline="16000" dirty="0" smtClean="0">
                <a:solidFill>
                  <a:srgbClr val="FF0000"/>
                </a:solidFill>
              </a:rPr>
              <a:t>.18 </a:t>
            </a:r>
            <a:r>
              <a:rPr lang="en-US" dirty="0" smtClean="0"/>
              <a:t>	</a:t>
            </a:r>
            <a:endParaRPr lang="en-US" b="1" i="1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	</a:t>
            </a:r>
            <a:endParaRPr lang="en-US" sz="2400" b="1" i="1" dirty="0" smtClean="0"/>
          </a:p>
          <a:p>
            <a:endParaRPr lang="en-US" dirty="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717675" y="522763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dirty="0">
                <a:solidFill>
                  <a:srgbClr val="FF0000"/>
                </a:solidFill>
              </a:rPr>
              <a:t>Ακόμα χειρότερα από το θυριδωτό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1685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5DCB0E86-420D-409A-A55F-5A383F0823E3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74063" cy="1143000"/>
          </a:xfrm>
        </p:spPr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7279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Οι στόχοι μας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Κατανόηση των αρχών που διέπουν τις υπηρεσίες του επιπέδου ζεύξης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Ανίχνευση, διόρθωση σφαλμάτων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Κοινή χρήση ενός καναλιού (</a:t>
            </a:r>
            <a:r>
              <a:rPr lang="el-GR" sz="2000" dirty="0" err="1" smtClean="0"/>
              <a:t>ευρυ</a:t>
            </a:r>
            <a:r>
              <a:rPr lang="el-GR" sz="2000" dirty="0" smtClean="0"/>
              <a:t>-)εκπομπής</a:t>
            </a:r>
            <a:r>
              <a:rPr lang="en-US" sz="2000" dirty="0" smtClean="0"/>
              <a:t>: </a:t>
            </a:r>
            <a:r>
              <a:rPr lang="el-GR" sz="2000" dirty="0" smtClean="0"/>
              <a:t>πολλαπλή πρόσβαση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 επιπέδου ζεύξης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Δίκτυα τοπικής περιοχής: </a:t>
            </a:r>
            <a:r>
              <a:rPr lang="en-US" sz="2000" dirty="0" smtClean="0"/>
              <a:t>Ethernet, VLANs</a:t>
            </a:r>
          </a:p>
          <a:p>
            <a:r>
              <a:rPr lang="el-GR" sz="2400" dirty="0" smtClean="0"/>
              <a:t>Γνωριμία με τις τεχνολογίες επιπέδου ζεύξης</a:t>
            </a:r>
            <a:endParaRPr lang="en-US" sz="2400" dirty="0" smtClean="0"/>
          </a:p>
        </p:txBody>
      </p:sp>
      <p:sp>
        <p:nvSpPr>
          <p:cNvPr id="42701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02EE209B-2756-439B-B9C5-1E0ADF90365F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l-GR" sz="2800" dirty="0" smtClean="0"/>
              <a:t>Πολλαπλή πρόσβαση με ανίχνευση φέροντος </a:t>
            </a:r>
            <a:r>
              <a:rPr lang="en-US" sz="2800" dirty="0" smtClean="0"/>
              <a:t>(CSMA </a:t>
            </a:r>
            <a:r>
              <a:rPr lang="el-GR" sz="2800" dirty="0" smtClean="0"/>
              <a:t>- </a:t>
            </a:r>
            <a:r>
              <a:rPr lang="en-US" sz="2800" dirty="0" smtClean="0"/>
              <a:t>Carrier Sense Multiple Access)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CSMA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άκου πριν μεταδώσεις</a:t>
            </a:r>
            <a:r>
              <a:rPr lang="en-US" sz="2400" dirty="0" smtClean="0"/>
              <a:t>:</a:t>
            </a:r>
          </a:p>
          <a:p>
            <a:r>
              <a:rPr lang="el-GR" sz="2400" dirty="0" smtClean="0">
                <a:solidFill>
                  <a:schemeClr val="accent2"/>
                </a:solidFill>
              </a:rPr>
              <a:t>Αν το κανάλι ανιχνευτεί ανενεργό, </a:t>
            </a:r>
            <a:r>
              <a:rPr lang="el-GR" sz="2400" dirty="0" smtClean="0"/>
              <a:t>μετάδωσε ολόκληρο το πλαίσιο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    Αν το κανάλι ανιχνευτεί απασχολημένο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l-GR" sz="2400" dirty="0" smtClean="0"/>
              <a:t>ανάβαλε τη μετάδοση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l-GR" sz="2400" dirty="0" smtClean="0"/>
              <a:t>Ανθρώπινη αναλογία</a:t>
            </a:r>
            <a:r>
              <a:rPr lang="en-US" sz="2400" dirty="0" smtClean="0"/>
              <a:t>: </a:t>
            </a:r>
            <a:r>
              <a:rPr lang="el-GR" sz="2400" dirty="0" smtClean="0">
                <a:solidFill>
                  <a:schemeClr val="accent2"/>
                </a:solidFill>
              </a:rPr>
              <a:t>μη διακόπτεις τους άλλους</a:t>
            </a:r>
            <a:r>
              <a:rPr lang="en-US" sz="2400" dirty="0" smtClean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7373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894E23AD-1B3B-4D98-8D6B-EB4737A407B8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325"/>
            <a:ext cx="7772400" cy="1143000"/>
          </a:xfrm>
        </p:spPr>
        <p:txBody>
          <a:bodyPr/>
          <a:lstStyle/>
          <a:p>
            <a:r>
              <a:rPr lang="el-GR" sz="3200" dirty="0" smtClean="0"/>
              <a:t>Συγκρούσεις στο </a:t>
            </a:r>
            <a:r>
              <a:rPr lang="en-US" sz="3200" dirty="0" smtClean="0"/>
              <a:t>CSMA</a:t>
            </a:r>
          </a:p>
        </p:txBody>
      </p:sp>
      <p:pic>
        <p:nvPicPr>
          <p:cNvPr id="75779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1318662"/>
            <a:ext cx="4287837" cy="505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7975" y="1536700"/>
            <a:ext cx="40751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FF0000"/>
                </a:solidFill>
              </a:rPr>
              <a:t>και πάλι μπορεί να εμφανιστούν συγκρούσεις</a:t>
            </a:r>
            <a:r>
              <a:rPr lang="en-US" i="0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l-GR" i="0" dirty="0" smtClean="0"/>
              <a:t>λόγω της καθυστέρησης διάδοσης, δύο </a:t>
            </a:r>
            <a:r>
              <a:rPr lang="el-GR" i="0" dirty="0"/>
              <a:t>κόμβοι μπορεί να μην άκουσαν ο ένας τη μετάδοση του άλλου</a:t>
            </a:r>
            <a:endParaRPr lang="en-US" i="0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7975" y="3059113"/>
            <a:ext cx="3498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FF0000"/>
                </a:solidFill>
              </a:rPr>
              <a:t>σύγκρουση</a:t>
            </a:r>
            <a:r>
              <a:rPr lang="en-US" i="0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l-GR" i="0" dirty="0"/>
              <a:t>χάνεται ολόκληρος ο χρόνος μετάδοσης του πακέτου</a:t>
            </a:r>
            <a:endParaRPr lang="en-US" i="0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759325" y="943275"/>
            <a:ext cx="354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1600" i="0" dirty="0" smtClean="0"/>
              <a:t>Θέσεις των κόμβων </a:t>
            </a:r>
            <a:r>
              <a:rPr lang="en-US" sz="1600" i="0" dirty="0" smtClean="0"/>
              <a:t>A, B, C, D</a:t>
            </a:r>
            <a:endParaRPr lang="en-US" sz="2000" i="0" dirty="0">
              <a:latin typeface="Times New Roman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773113" y="3997325"/>
            <a:ext cx="33924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 dirty="0" smtClean="0"/>
              <a:t>είναι </a:t>
            </a:r>
            <a:r>
              <a:rPr lang="el-GR" i="0" dirty="0"/>
              <a:t>εμφανής ο ρόλος της απόστασης και της καθυστέρησης διάδοσης στον καθορισμό της πιθανότητας σύγκρουσης</a:t>
            </a:r>
            <a:endParaRPr lang="en-US" i="0" dirty="0"/>
          </a:p>
        </p:txBody>
      </p:sp>
      <p:sp>
        <p:nvSpPr>
          <p:cNvPr id="757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FEFF7EC3-1068-4D5E-90C4-1B06CCE5091E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CSMA/CD (</a:t>
            </a:r>
            <a:r>
              <a:rPr lang="el-GR" sz="3200" dirty="0" smtClean="0"/>
              <a:t>Ανίχνευση Σύγκρουσης</a:t>
            </a:r>
            <a:r>
              <a:rPr lang="en-US" sz="3200" dirty="0" smtClean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CSMA/CD:</a:t>
            </a:r>
            <a:r>
              <a:rPr lang="en-US" sz="2400" dirty="0" smtClean="0"/>
              <a:t> </a:t>
            </a:r>
            <a:r>
              <a:rPr lang="el-GR" sz="2400" dirty="0" smtClean="0"/>
              <a:t>ανίχνευση φέροντος</a:t>
            </a:r>
            <a:r>
              <a:rPr lang="en-US" sz="2400" dirty="0" smtClean="0"/>
              <a:t>, </a:t>
            </a:r>
            <a:r>
              <a:rPr lang="el-GR" sz="2400" dirty="0" smtClean="0"/>
              <a:t>αναβολή μετάδοσης (όπως στο</a:t>
            </a:r>
            <a:r>
              <a:rPr lang="en-US" sz="2400" dirty="0" smtClean="0"/>
              <a:t> CSMA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οι συγκρούσεις ανιχνεύονται γρήγορα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οι μεταδόσεις που συγκρούονται διακόπτονται, μειώνοντας το χαμένο χρόνο του καναλιού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ανίχνευση σύγκρουσης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εύκολη</a:t>
            </a:r>
            <a:r>
              <a:rPr lang="en-US" sz="2000" dirty="0" smtClean="0"/>
              <a:t> </a:t>
            </a:r>
            <a:r>
              <a:rPr lang="el-GR" sz="2000" dirty="0" smtClean="0"/>
              <a:t>στα ενσύρματα </a:t>
            </a:r>
            <a:r>
              <a:rPr lang="en-US" sz="2000" dirty="0" smtClean="0"/>
              <a:t>LANs: </a:t>
            </a:r>
            <a:r>
              <a:rPr lang="el-GR" sz="2000" dirty="0" smtClean="0"/>
              <a:t>μέτρηση ισχύος σήματος</a:t>
            </a:r>
            <a:r>
              <a:rPr lang="en-US" sz="2000" dirty="0" smtClean="0"/>
              <a:t>,</a:t>
            </a:r>
            <a:r>
              <a:rPr lang="el-GR" sz="2000" dirty="0" smtClean="0"/>
              <a:t> σύγκριση μεταδιδόμενων</a:t>
            </a:r>
            <a:r>
              <a:rPr lang="en-US" sz="2000" dirty="0" smtClean="0"/>
              <a:t>, </a:t>
            </a:r>
            <a:r>
              <a:rPr lang="el-GR" sz="2000" dirty="0" smtClean="0"/>
              <a:t>λαμβανόμενων σημάτων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δύσκολη</a:t>
            </a:r>
            <a:r>
              <a:rPr lang="en-US" sz="2000" dirty="0" smtClean="0"/>
              <a:t> </a:t>
            </a:r>
            <a:r>
              <a:rPr lang="el-GR" sz="2000" dirty="0" smtClean="0"/>
              <a:t>στα ασύρματα </a:t>
            </a:r>
            <a:r>
              <a:rPr lang="en-US" sz="2000" dirty="0" smtClean="0"/>
              <a:t>LANs: </a:t>
            </a:r>
            <a:r>
              <a:rPr lang="el-GR" sz="2000" dirty="0" smtClean="0"/>
              <a:t>η ισχύς του λαμβανόμενου σήματος «καλύπτεται» από την ισχύ της τοπικής μετάδοσης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ανθρώπινη αναλογία</a:t>
            </a:r>
            <a:r>
              <a:rPr lang="en-US" sz="2400" dirty="0" smtClean="0"/>
              <a:t>: </a:t>
            </a:r>
            <a:r>
              <a:rPr lang="el-GR" sz="2400" dirty="0" smtClean="0"/>
              <a:t>ο ευγενικός συνομιλητής</a:t>
            </a:r>
            <a:r>
              <a:rPr lang="en-US" sz="2400" dirty="0" smtClean="0"/>
              <a:t> </a:t>
            </a: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DE3AFBA6-1AE7-4D6D-B06F-488C0F0BFE3B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9275" cy="1143000"/>
          </a:xfrm>
        </p:spPr>
        <p:txBody>
          <a:bodyPr/>
          <a:lstStyle/>
          <a:p>
            <a:r>
              <a:rPr lang="en-US" dirty="0" smtClean="0"/>
              <a:t>CSMA/CD </a:t>
            </a:r>
            <a:r>
              <a:rPr lang="el-GR" dirty="0" smtClean="0"/>
              <a:t>ανίχνευση σύγκρουσης</a:t>
            </a:r>
            <a:endParaRPr lang="en-US" dirty="0" smtClean="0"/>
          </a:p>
        </p:txBody>
      </p:sp>
      <p:pic>
        <p:nvPicPr>
          <p:cNvPr id="79875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531938"/>
            <a:ext cx="4872271" cy="42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Ethernet CSMA/CD </a:t>
            </a:r>
            <a:r>
              <a:rPr lang="el-GR" sz="2800" dirty="0" smtClean="0"/>
              <a:t>αλγόριθμος</a:t>
            </a:r>
          </a:p>
        </p:txBody>
      </p:sp>
      <p:sp>
        <p:nvSpPr>
          <p:cNvPr id="8192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8192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F10ACEF0-CBE7-4B32-B721-973BBAC59343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24" name="4 - TextBox"/>
          <p:cNvSpPr txBox="1">
            <a:spLocks noChangeArrowheads="1"/>
          </p:cNvSpPr>
          <p:nvPr/>
        </p:nvSpPr>
        <p:spPr bwMode="auto">
          <a:xfrm>
            <a:off x="481013" y="1498600"/>
            <a:ext cx="37385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Η κάρτα </a:t>
            </a:r>
            <a:r>
              <a:rPr lang="el-GR" i="0" dirty="0" err="1"/>
              <a:t>διεπαφής</a:t>
            </a:r>
            <a:r>
              <a:rPr lang="el-GR" i="0" dirty="0"/>
              <a:t> δικτύου (</a:t>
            </a:r>
            <a:r>
              <a:rPr lang="en-US" i="0" dirty="0"/>
              <a:t>Network Interface Card – NIC) </a:t>
            </a:r>
            <a:r>
              <a:rPr lang="el-GR" i="0" dirty="0"/>
              <a:t>λαμβάνει το </a:t>
            </a:r>
            <a:r>
              <a:rPr lang="en-US" i="0" dirty="0"/>
              <a:t>datagram </a:t>
            </a:r>
            <a:r>
              <a:rPr lang="el-GR" i="0" dirty="0"/>
              <a:t>από το επίπεδο δικτύου και δημιουργεί το πλαίσιο (</a:t>
            </a:r>
            <a:r>
              <a:rPr lang="en-US" i="0" dirty="0"/>
              <a:t>frame</a:t>
            </a:r>
            <a:r>
              <a:rPr lang="en-US" i="0" dirty="0" smtClean="0"/>
              <a:t>)</a:t>
            </a:r>
            <a:endParaRPr lang="el-GR" i="0" dirty="0" smtClean="0"/>
          </a:p>
          <a:p>
            <a:pPr marL="342900" indent="-342900" eaLnBrk="0" hangingPunct="0">
              <a:buClr>
                <a:schemeClr val="accent2"/>
              </a:buClr>
              <a:buFont typeface="+mj-lt"/>
              <a:buAutoNum type="arabicPeriod"/>
            </a:pPr>
            <a:endParaRPr lang="en-US" i="0" dirty="0"/>
          </a:p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 smtClean="0"/>
              <a:t>αισθανθεί </a:t>
            </a:r>
            <a:r>
              <a:rPr lang="el-GR" i="0" dirty="0"/>
              <a:t>το κανάλι αδρανές, αρχίζει τη μετάδοση του πλαισίου. Αν το </a:t>
            </a:r>
            <a:r>
              <a:rPr lang="el-GR" i="0" dirty="0" smtClean="0"/>
              <a:t>αισθανθεί </a:t>
            </a:r>
            <a:r>
              <a:rPr lang="el-GR" i="0" dirty="0"/>
              <a:t>κατειλημμένο, περιμένει μέχρι να γίνει αδρανές και τότε </a:t>
            </a:r>
            <a:r>
              <a:rPr lang="el-GR" i="0" dirty="0" smtClean="0"/>
              <a:t>μεταδίδει</a:t>
            </a:r>
          </a:p>
          <a:p>
            <a:pPr marL="342900" indent="-342900" eaLnBrk="0" hangingPunct="0">
              <a:buClr>
                <a:schemeClr val="accent2"/>
              </a:buClr>
              <a:buFont typeface="+mj-lt"/>
              <a:buAutoNum type="arabicPeriod"/>
            </a:pPr>
            <a:endParaRPr lang="el-GR" i="0" dirty="0"/>
          </a:p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/>
              <a:t>μεταδώσει όλο το πλαίσιο χωρίς να εντοπίσει άλλη μετάδοση, τότε έχει τελειώσει με το πλαίσιο!</a:t>
            </a:r>
          </a:p>
        </p:txBody>
      </p:sp>
      <p:sp>
        <p:nvSpPr>
          <p:cNvPr id="81925" name="6 - TextBox"/>
          <p:cNvSpPr txBox="1">
            <a:spLocks noChangeArrowheads="1"/>
          </p:cNvSpPr>
          <p:nvPr/>
        </p:nvSpPr>
        <p:spPr bwMode="auto">
          <a:xfrm>
            <a:off x="4475163" y="1473200"/>
            <a:ext cx="40751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 typeface="Comic Sans MS" pitchFamily="66" charset="0"/>
              <a:buAutoNum type="arabicPeriod" startAt="4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/>
              <a:t>εντοπίσει άλλη μετάδοση ενώ μεταδίδει, διακόπτει και στέλνει ένα </a:t>
            </a:r>
            <a:r>
              <a:rPr lang="en-US" i="0" dirty="0">
                <a:solidFill>
                  <a:schemeClr val="accent2"/>
                </a:solidFill>
              </a:rPr>
              <a:t>jam</a:t>
            </a:r>
            <a:r>
              <a:rPr lang="en-US" i="0" dirty="0"/>
              <a:t> </a:t>
            </a:r>
            <a:r>
              <a:rPr lang="el-GR" i="0" dirty="0" smtClean="0"/>
              <a:t>σήμα</a:t>
            </a:r>
          </a:p>
          <a:p>
            <a:pPr marL="342900" indent="-342900" eaLnBrk="0" hangingPunct="0">
              <a:buClr>
                <a:schemeClr val="accent2"/>
              </a:buClr>
            </a:pPr>
            <a:endParaRPr lang="el-GR" i="0" dirty="0"/>
          </a:p>
          <a:p>
            <a:pPr marL="342900" indent="-342900" eaLnBrk="0" hangingPunct="0">
              <a:buClr>
                <a:schemeClr val="accent2"/>
              </a:buClr>
            </a:pPr>
            <a:r>
              <a:rPr lang="el-GR" i="0" dirty="0" smtClean="0">
                <a:solidFill>
                  <a:schemeClr val="accent6"/>
                </a:solidFill>
              </a:rPr>
              <a:t>5.  </a:t>
            </a:r>
            <a:r>
              <a:rPr lang="el-GR" i="0" dirty="0" smtClean="0"/>
              <a:t>Αφού </a:t>
            </a:r>
            <a:r>
              <a:rPr lang="el-GR" i="0" dirty="0"/>
              <a:t>διακόψει, η </a:t>
            </a:r>
            <a:r>
              <a:rPr lang="en-US" i="0" dirty="0"/>
              <a:t>NIC </a:t>
            </a:r>
            <a:r>
              <a:rPr lang="el-GR" i="0" dirty="0"/>
              <a:t>εισάγει </a:t>
            </a:r>
            <a:r>
              <a:rPr lang="el-GR" i="0" dirty="0">
                <a:solidFill>
                  <a:srgbClr val="FF0000"/>
                </a:solidFill>
              </a:rPr>
              <a:t>δυαδική (εκθετική) οπισθοχώρηση:</a:t>
            </a:r>
          </a:p>
          <a:p>
            <a:pPr marL="800100" lvl="1" indent="-342900" eaLnBrk="0" hangingPunct="0">
              <a:buClr>
                <a:schemeClr val="accent2"/>
              </a:buClr>
              <a:buFont typeface="Arial" pitchFamily="34" charset="0"/>
              <a:buChar char="•"/>
            </a:pPr>
            <a:r>
              <a:rPr lang="el-GR" i="0" dirty="0" smtClean="0"/>
              <a:t>μετά </a:t>
            </a:r>
            <a:r>
              <a:rPr lang="el-GR" i="0" dirty="0"/>
              <a:t>τη </a:t>
            </a:r>
            <a:r>
              <a:rPr lang="en-US" i="0" dirty="0"/>
              <a:t>m-</a:t>
            </a:r>
            <a:r>
              <a:rPr lang="el-GR" i="0" dirty="0" err="1"/>
              <a:t>οστή</a:t>
            </a:r>
            <a:r>
              <a:rPr lang="el-GR" i="0" dirty="0"/>
              <a:t> σύγκρουση, η </a:t>
            </a:r>
            <a:r>
              <a:rPr lang="en-US" i="0" dirty="0"/>
              <a:t>NIC </a:t>
            </a:r>
            <a:r>
              <a:rPr lang="el-GR" i="0" dirty="0"/>
              <a:t>επιλέγει ένα </a:t>
            </a:r>
            <a:r>
              <a:rPr lang="el-GR" i="0" dirty="0">
                <a:solidFill>
                  <a:srgbClr val="FF0000"/>
                </a:solidFill>
              </a:rPr>
              <a:t>τυχαίο Κ </a:t>
            </a:r>
            <a:r>
              <a:rPr lang="el-GR" i="0" dirty="0"/>
              <a:t>στο διάστημα {0,1,2,…,2</a:t>
            </a:r>
            <a:r>
              <a:rPr lang="en-US" i="0" baseline="30000" dirty="0"/>
              <a:t>m</a:t>
            </a:r>
            <a:r>
              <a:rPr lang="en-US" i="0" dirty="0"/>
              <a:t>-1}. </a:t>
            </a:r>
            <a:r>
              <a:rPr lang="el-GR" i="0" dirty="0"/>
              <a:t>Περιμένει για Κ*512 </a:t>
            </a:r>
            <a:r>
              <a:rPr lang="en-US" i="0" dirty="0"/>
              <a:t>bit </a:t>
            </a:r>
            <a:r>
              <a:rPr lang="el-GR" i="0" dirty="0"/>
              <a:t>χρόνους και επιστρέφει στο Βήμα 2</a:t>
            </a:r>
          </a:p>
          <a:p>
            <a:pPr marL="800100" lvl="1" indent="-342900" eaLnBrk="0" hangingPunct="0">
              <a:buClr>
                <a:schemeClr val="accent2"/>
              </a:buClr>
              <a:buFont typeface="Arial" pitchFamily="34" charset="0"/>
              <a:buChar char="•"/>
            </a:pPr>
            <a:r>
              <a:rPr lang="el-GR" i="0" dirty="0" smtClean="0"/>
              <a:t>μεγαλύτερο </a:t>
            </a:r>
            <a:r>
              <a:rPr lang="el-GR" i="0" dirty="0"/>
              <a:t>διάστημα οπισθοχώρησης με περισσότερες συγκρούσεις</a:t>
            </a:r>
          </a:p>
        </p:txBody>
      </p:sp>
    </p:spTree>
    <p:extLst>
      <p:ext uri="{BB962C8B-B14F-4D97-AF65-F5344CB8AC3E}">
        <p14:creationId xmlns:p14="http://schemas.microsoft.com/office/powerpoint/2010/main" val="5295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 </a:t>
            </a:r>
            <a:r>
              <a:rPr lang="el-GR" sz="3200" dirty="0" err="1" smtClean="0"/>
              <a:t>Ρυθμαπόδοση</a:t>
            </a:r>
            <a:r>
              <a:rPr lang="el-GR" sz="3200" dirty="0" smtClean="0"/>
              <a:t> </a:t>
            </a:r>
            <a:r>
              <a:rPr lang="en-US" sz="3200" dirty="0" smtClean="0"/>
              <a:t>CSMA/CD</a:t>
            </a:r>
            <a:endParaRPr lang="el-GR" sz="3200" dirty="0" smtClean="0"/>
          </a:p>
        </p:txBody>
      </p:sp>
      <p:sp>
        <p:nvSpPr>
          <p:cNvPr id="21504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1504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95238AB-6C36-4466-9363-9D9E9B1CC284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46" name="4 - TextBox"/>
          <p:cNvSpPr txBox="1">
            <a:spLocks noChangeArrowheads="1"/>
          </p:cNvSpPr>
          <p:nvPr/>
        </p:nvSpPr>
        <p:spPr bwMode="auto">
          <a:xfrm>
            <a:off x="528638" y="1508760"/>
            <a:ext cx="8278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000" dirty="0" err="1"/>
              <a:t>t</a:t>
            </a:r>
            <a:r>
              <a:rPr lang="en-US" sz="2000" baseline="-25000" dirty="0" err="1"/>
              <a:t>prop</a:t>
            </a:r>
            <a:r>
              <a:rPr lang="en-US" sz="2000" i="0" baseline="-25000" dirty="0"/>
              <a:t> </a:t>
            </a:r>
            <a:r>
              <a:rPr lang="en-US" sz="2000" i="0" dirty="0"/>
              <a:t>= </a:t>
            </a:r>
            <a:r>
              <a:rPr lang="el-GR" sz="2000" i="0" dirty="0"/>
              <a:t>μέγιστη καθυστέρηση διάδοσης μεταξύ 2 κόμβων στο </a:t>
            </a:r>
            <a:r>
              <a:rPr lang="en-US" sz="2000" i="0" dirty="0" smtClean="0"/>
              <a:t>LAN</a:t>
            </a:r>
          </a:p>
          <a:p>
            <a:pPr eaLnBrk="0" hangingPunct="0">
              <a:buClr>
                <a:schemeClr val="accent2"/>
              </a:buClr>
            </a:pPr>
            <a:endParaRPr lang="en-US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 i="0" dirty="0"/>
              <a:t> </a:t>
            </a:r>
            <a:r>
              <a:rPr lang="en-US" sz="2000" dirty="0" err="1"/>
              <a:t>t</a:t>
            </a:r>
            <a:r>
              <a:rPr lang="en-US" sz="2000" baseline="-25000" dirty="0" err="1"/>
              <a:t>trans</a:t>
            </a:r>
            <a:r>
              <a:rPr lang="en-US" sz="2000" i="0" dirty="0"/>
              <a:t> = </a:t>
            </a:r>
            <a:r>
              <a:rPr lang="el-GR" sz="2000" i="0" dirty="0"/>
              <a:t>χρόνος για τη μετάδοση του πλαισίου μέγιστου μεγέθους</a:t>
            </a:r>
            <a:endParaRPr lang="el-GR" sz="2000" baseline="-25000" dirty="0"/>
          </a:p>
        </p:txBody>
      </p:sp>
      <p:graphicFrame>
        <p:nvGraphicFramePr>
          <p:cNvPr id="215042" name="Object 4"/>
          <p:cNvGraphicFramePr>
            <a:graphicFrameLocks noChangeAspect="1"/>
          </p:cNvGraphicFramePr>
          <p:nvPr/>
        </p:nvGraphicFramePr>
        <p:xfrm>
          <a:off x="1636713" y="2894013"/>
          <a:ext cx="49101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74" name="Εξίσωση" r:id="rId3" imgW="1955520" imgH="444240" progId="Equation.3">
                  <p:embed/>
                </p:oleObj>
              </mc:Choice>
              <mc:Fallback>
                <p:oleObj name="Εξίσωση" r:id="rId3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894013"/>
                        <a:ext cx="4910137" cy="1111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7" name="7 - TextBox"/>
          <p:cNvSpPr txBox="1">
            <a:spLocks noChangeArrowheads="1"/>
          </p:cNvSpPr>
          <p:nvPr/>
        </p:nvSpPr>
        <p:spPr bwMode="auto">
          <a:xfrm>
            <a:off x="609600" y="4572000"/>
            <a:ext cx="78930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/>
              <a:t> </a:t>
            </a:r>
            <a:r>
              <a:rPr lang="el-GR" sz="2000" i="0" dirty="0" err="1" smtClean="0"/>
              <a:t>ρυθμαπόδοση</a:t>
            </a:r>
            <a:r>
              <a:rPr lang="el-GR" sz="2000" i="0" dirty="0" smtClean="0"/>
              <a:t> </a:t>
            </a:r>
            <a:r>
              <a:rPr lang="el-GR" sz="2000" i="0" dirty="0"/>
              <a:t>πάει στο 1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dirty="0"/>
              <a:t> </a:t>
            </a:r>
            <a:r>
              <a:rPr lang="el-GR" sz="2000" i="0" dirty="0"/>
              <a:t>όσο το </a:t>
            </a:r>
            <a:r>
              <a:rPr lang="en-US" sz="2000" dirty="0" err="1"/>
              <a:t>t</a:t>
            </a:r>
            <a:r>
              <a:rPr lang="en-US" sz="2000" baseline="-25000" dirty="0" err="1"/>
              <a:t>prop</a:t>
            </a:r>
            <a:r>
              <a:rPr lang="en-US" sz="2000" baseline="-25000" dirty="0"/>
              <a:t> </a:t>
            </a:r>
            <a:r>
              <a:rPr lang="el-GR" sz="2000" i="0" dirty="0"/>
              <a:t>πάει στο 0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όσο το </a:t>
            </a:r>
            <a:r>
              <a:rPr lang="en-US" sz="2000" dirty="0" err="1"/>
              <a:t>t</a:t>
            </a:r>
            <a:r>
              <a:rPr lang="en-US" sz="2000" baseline="-25000" dirty="0" err="1"/>
              <a:t>trans</a:t>
            </a:r>
            <a:r>
              <a:rPr lang="en-US" sz="2000" i="0" dirty="0"/>
              <a:t> </a:t>
            </a:r>
            <a:r>
              <a:rPr lang="el-GR" sz="2000" i="0" dirty="0"/>
              <a:t>πάει στο άπειρο</a:t>
            </a:r>
          </a:p>
          <a:p>
            <a:pPr marL="274638" indent="-274638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καλύτερη απόδοση από το </a:t>
            </a:r>
            <a:r>
              <a:rPr lang="en-US" sz="2000" i="0" dirty="0"/>
              <a:t>ALOHA: </a:t>
            </a:r>
            <a:r>
              <a:rPr lang="el-GR" sz="2000" i="0" dirty="0"/>
              <a:t>και απλό, φθηνό, </a:t>
            </a:r>
            <a:r>
              <a:rPr lang="en-US" sz="2000" i="0" dirty="0" smtClean="0"/>
              <a:t>     </a:t>
            </a:r>
            <a:r>
              <a:rPr lang="el-GR" sz="2000" i="0" dirty="0" smtClean="0"/>
              <a:t>αποκεντρωμένο</a:t>
            </a:r>
            <a:r>
              <a:rPr lang="el-GR" sz="2000" i="0" dirty="0"/>
              <a:t>!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323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4089A6-7104-4CB7-BF76-F8C1D1DCCA79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 MAC </a:t>
            </a:r>
            <a:r>
              <a:rPr lang="el-GR" sz="3200" smtClean="0"/>
              <a:t>λειτουργίας εκ περιτροπής</a:t>
            </a:r>
            <a:endParaRPr lang="en-US" sz="3200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l-GR" sz="2000" smtClean="0">
                <a:solidFill>
                  <a:schemeClr val="accent2"/>
                </a:solidFill>
              </a:rPr>
              <a:t>Πρωτόκολλα</a:t>
            </a:r>
            <a:r>
              <a:rPr lang="en-US" sz="2000" smtClean="0">
                <a:solidFill>
                  <a:schemeClr val="accent2"/>
                </a:solidFill>
              </a:rPr>
              <a:t> MAC </a:t>
            </a:r>
            <a:r>
              <a:rPr lang="el-GR" sz="2000" smtClean="0">
                <a:solidFill>
                  <a:schemeClr val="accent2"/>
                </a:solidFill>
              </a:rPr>
              <a:t>με διαμέριση του καναλιού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μοιράζουν το κανάλι αποτελεσματικά και δίκαια σε υψηλό φορτίο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αναποτελεσματικά σε χαμηλό φορτίο</a:t>
            </a:r>
            <a:r>
              <a:rPr lang="en-US" sz="2000" smtClean="0"/>
              <a:t>: </a:t>
            </a:r>
            <a:r>
              <a:rPr lang="el-GR" sz="2000" smtClean="0"/>
              <a:t>καθυστέρηση στην πρόσβαση στο κανάλι</a:t>
            </a:r>
            <a:r>
              <a:rPr lang="en-US" sz="2000" smtClean="0"/>
              <a:t>, </a:t>
            </a:r>
            <a:r>
              <a:rPr lang="el-GR" sz="2000" smtClean="0"/>
              <a:t>εκχώρηση </a:t>
            </a:r>
            <a:r>
              <a:rPr lang="en-US" sz="2000" smtClean="0"/>
              <a:t>1/N</a:t>
            </a:r>
            <a:r>
              <a:rPr lang="el-GR" sz="2000" smtClean="0"/>
              <a:t>-οστού</a:t>
            </a:r>
            <a:r>
              <a:rPr lang="en-US" sz="2000" smtClean="0"/>
              <a:t> </a:t>
            </a:r>
            <a:r>
              <a:rPr lang="el-GR" sz="2000" smtClean="0"/>
              <a:t>του εύρους ζώνης ακόμη και αν ένας μόνο ενεργός κόμβος</a:t>
            </a:r>
            <a:r>
              <a:rPr lang="en-US" sz="2000" smtClean="0"/>
              <a:t>! </a:t>
            </a:r>
          </a:p>
          <a:p>
            <a:pPr>
              <a:buFont typeface="ZapfDingbats"/>
              <a:buNone/>
            </a:pPr>
            <a:r>
              <a:rPr lang="el-GR" sz="2000" smtClean="0">
                <a:solidFill>
                  <a:schemeClr val="accent2"/>
                </a:solidFill>
              </a:rPr>
              <a:t>Πρωτόκολλα </a:t>
            </a:r>
            <a:r>
              <a:rPr lang="en-US" sz="2000" smtClean="0">
                <a:solidFill>
                  <a:schemeClr val="accent2"/>
                </a:solidFill>
              </a:rPr>
              <a:t>MAC</a:t>
            </a:r>
            <a:r>
              <a:rPr lang="el-GR" sz="2000" smtClean="0">
                <a:solidFill>
                  <a:schemeClr val="accent2"/>
                </a:solidFill>
              </a:rPr>
              <a:t> τυχαίας πρόσβασης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αποτελεσματικά για χαμηλό φορτίο</a:t>
            </a:r>
            <a:r>
              <a:rPr lang="en-US" sz="2000" smtClean="0"/>
              <a:t>: </a:t>
            </a:r>
            <a:r>
              <a:rPr lang="el-GR" sz="2000" smtClean="0"/>
              <a:t>ένας κόμβος μόνος του μπορεί να χρησιμοποιήσει πλήρως το κανάλι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υψηλό φορτίο</a:t>
            </a:r>
            <a:r>
              <a:rPr lang="en-US" sz="2000" smtClean="0"/>
              <a:t>: overhead</a:t>
            </a:r>
            <a:r>
              <a:rPr lang="el-GR" sz="2000" smtClean="0"/>
              <a:t> συγκρούσεων</a:t>
            </a:r>
            <a:endParaRPr lang="en-US" sz="2000" smtClean="0"/>
          </a:p>
          <a:p>
            <a:pPr>
              <a:buFont typeface="ZapfDingbats"/>
              <a:buNone/>
            </a:pPr>
            <a:r>
              <a:rPr lang="el-GR" sz="2000" smtClean="0">
                <a:solidFill>
                  <a:srgbClr val="FF0000"/>
                </a:solidFill>
              </a:rPr>
              <a:t>Πρωτόκολλα λειτουργίας εκ περιτροπής</a:t>
            </a: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ZapfDingbats"/>
              <a:buNone/>
            </a:pPr>
            <a:r>
              <a:rPr lang="el-GR" sz="2000" smtClean="0"/>
              <a:t>αναζητώντας τα καλύτερα από τους δυο κόσμους</a:t>
            </a:r>
            <a:r>
              <a:rPr lang="en-US" sz="2000" smtClean="0"/>
              <a:t>!</a:t>
            </a:r>
          </a:p>
        </p:txBody>
      </p:sp>
      <p:sp>
        <p:nvSpPr>
          <p:cNvPr id="21606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72014E-30C1-47F5-9A45-16F012A94DC9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 MAC</a:t>
            </a:r>
            <a:r>
              <a:rPr lang="el-GR" sz="3200" smtClean="0"/>
              <a:t> λειτουργίας</a:t>
            </a:r>
            <a:r>
              <a:rPr lang="en-US" sz="3200" smtClean="0"/>
              <a:t> </a:t>
            </a:r>
            <a:r>
              <a:rPr lang="el-GR" sz="3200" smtClean="0"/>
              <a:t>εκ περιτροπής</a:t>
            </a:r>
            <a:endParaRPr lang="en-US" sz="3200" smtClean="0"/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err="1" smtClean="0">
                <a:solidFill>
                  <a:srgbClr val="FF0000"/>
                </a:solidFill>
              </a:rPr>
              <a:t>Σταθμοσκόπηση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master </a:t>
            </a:r>
            <a:r>
              <a:rPr lang="el-GR" sz="2000" dirty="0" smtClean="0"/>
              <a:t>κόμβος </a:t>
            </a:r>
            <a:r>
              <a:rPr lang="en-US" sz="2000" dirty="0" smtClean="0"/>
              <a:t>“</a:t>
            </a:r>
            <a:r>
              <a:rPr lang="el-GR" sz="2000" dirty="0" smtClean="0"/>
              <a:t>προσκαλεί</a:t>
            </a:r>
            <a:r>
              <a:rPr lang="en-US" sz="2000" dirty="0" smtClean="0"/>
              <a:t>”</a:t>
            </a:r>
            <a:r>
              <a:rPr lang="el-GR" sz="2000" dirty="0" smtClean="0"/>
              <a:t> τους κόμβους </a:t>
            </a:r>
            <a:r>
              <a:rPr lang="en-US" sz="2000" dirty="0" smtClean="0"/>
              <a:t>slaves</a:t>
            </a:r>
            <a:r>
              <a:rPr lang="el-GR" sz="2000" dirty="0" smtClean="0"/>
              <a:t> να μεταδώσουν με τη σειρά</a:t>
            </a:r>
            <a:endParaRPr lang="en-US" sz="2000" dirty="0" smtClean="0"/>
          </a:p>
          <a:p>
            <a:r>
              <a:rPr lang="el-GR" sz="2000" dirty="0" smtClean="0"/>
              <a:t>συνήθως χρησιμοποιείται με </a:t>
            </a:r>
            <a:r>
              <a:rPr lang="en-US" sz="2000" dirty="0" smtClean="0"/>
              <a:t>“</a:t>
            </a:r>
            <a:r>
              <a:rPr lang="el-GR" sz="2000" dirty="0" smtClean="0"/>
              <a:t>χαζές</a:t>
            </a:r>
            <a:r>
              <a:rPr lang="en-US" sz="2000" dirty="0" smtClean="0"/>
              <a:t>”</a:t>
            </a:r>
            <a:r>
              <a:rPr lang="el-GR" sz="2000" dirty="0" smtClean="0"/>
              <a:t> </a:t>
            </a:r>
            <a:r>
              <a:rPr lang="en-US" sz="2000" dirty="0" smtClean="0"/>
              <a:t>slave </a:t>
            </a:r>
            <a:r>
              <a:rPr lang="el-GR" sz="2000" dirty="0" smtClean="0"/>
              <a:t>συσκευές</a:t>
            </a:r>
            <a:endParaRPr lang="en-US" sz="2000" dirty="0" smtClean="0"/>
          </a:p>
          <a:p>
            <a:r>
              <a:rPr lang="el-GR" sz="2000" dirty="0" smtClean="0"/>
              <a:t>προβληματισμοί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overhead</a:t>
            </a:r>
            <a:r>
              <a:rPr lang="el-GR" sz="1800" dirty="0" smtClean="0"/>
              <a:t> </a:t>
            </a:r>
            <a:r>
              <a:rPr lang="el-GR" sz="1800" dirty="0" err="1" smtClean="0"/>
              <a:t>σταθμοσκόπησης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καθυστέρηση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μοναδικό σημείο αποτυχίας</a:t>
            </a:r>
            <a:r>
              <a:rPr lang="en-US" sz="1800" dirty="0" smtClean="0"/>
              <a:t> (master)</a:t>
            </a:r>
            <a:endParaRPr lang="en-US" sz="2000" dirty="0" smtClean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98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5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99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0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7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1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8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2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8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master</a:t>
            </a:r>
          </a:p>
        </p:txBody>
      </p:sp>
      <p:sp>
        <p:nvSpPr>
          <p:cNvPr id="3089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82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slaves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3098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9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72038" y="3563938"/>
            <a:ext cx="608012" cy="336550"/>
            <a:chOff x="4415" y="2367"/>
            <a:chExt cx="383" cy="212"/>
          </a:xfrm>
        </p:grpSpPr>
        <p:sp>
          <p:nvSpPr>
            <p:cNvPr id="3096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7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78450" y="2446338"/>
            <a:ext cx="608013" cy="336550"/>
            <a:chOff x="4415" y="2367"/>
            <a:chExt cx="383" cy="212"/>
          </a:xfrm>
        </p:grpSpPr>
        <p:sp>
          <p:nvSpPr>
            <p:cNvPr id="3094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5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sp>
        <p:nvSpPr>
          <p:cNvPr id="309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6D02CB6-9F4D-4B58-97A1-FC4BBE50BCED}" type="slidenum">
              <a:rPr lang="en-US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Πρωτόκολλα </a:t>
            </a:r>
            <a:r>
              <a:rPr lang="en-US" sz="2800" dirty="0" smtClean="0"/>
              <a:t> MAC </a:t>
            </a:r>
            <a:r>
              <a:rPr lang="el-GR" sz="2800" dirty="0" smtClean="0"/>
              <a:t>λειτουργίας εκ περιτροπής</a:t>
            </a:r>
            <a:endParaRPr lang="en-US" sz="2800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l-GR" sz="2000" dirty="0">
                <a:solidFill>
                  <a:srgbClr val="FF0000"/>
                </a:solidFill>
              </a:rPr>
              <a:t>Μεταβίβασης σκυτάλης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342900" indent="-342900" eaLnBrk="0" hangingPunct="0"/>
            <a:endParaRPr lang="en-US" sz="2000" b="1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σ</a:t>
            </a:r>
            <a:r>
              <a:rPr lang="el-GR" sz="2000" i="0" dirty="0" smtClean="0"/>
              <a:t>κυτάλη </a:t>
            </a:r>
            <a:r>
              <a:rPr lang="el-GR" sz="2000" i="0" dirty="0">
                <a:solidFill>
                  <a:srgbClr val="FF0000"/>
                </a:solidFill>
              </a:rPr>
              <a:t>(</a:t>
            </a:r>
            <a:r>
              <a:rPr lang="en-US" sz="2000" i="0" dirty="0">
                <a:solidFill>
                  <a:srgbClr val="FF0000"/>
                </a:solidFill>
              </a:rPr>
              <a:t>token</a:t>
            </a:r>
            <a:r>
              <a:rPr lang="el-GR" sz="2000" i="0" dirty="0">
                <a:solidFill>
                  <a:srgbClr val="FF0000"/>
                </a:solidFill>
              </a:rPr>
              <a:t>) </a:t>
            </a:r>
            <a:r>
              <a:rPr lang="el-GR" sz="2000" i="0" dirty="0"/>
              <a:t>ελέγχου που μεταβιβάζεται από τον έναν κόμβο στον επόμενο </a:t>
            </a:r>
            <a:r>
              <a:rPr lang="el-GR" sz="2000" i="0" dirty="0" smtClean="0"/>
              <a:t>σειριακά</a:t>
            </a:r>
            <a:endParaRPr lang="el-GR" sz="2000" i="0" dirty="0"/>
          </a:p>
          <a:p>
            <a:pPr marL="342900" indent="-342900" eaLnBrk="0" hangingPunct="0">
              <a:buClr>
                <a:schemeClr val="accent2"/>
              </a:buClr>
            </a:pPr>
            <a:endParaRPr lang="en-US" sz="2000" i="0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 smtClean="0"/>
              <a:t>πλαίσιο σκυτάλης</a:t>
            </a:r>
          </a:p>
          <a:p>
            <a:pPr marL="342900" indent="-342900" eaLnBrk="0" hangingPunct="0">
              <a:buClr>
                <a:schemeClr val="accent2"/>
              </a:buClr>
            </a:pPr>
            <a:endParaRPr lang="en-US" sz="2000" i="0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προβληματισμοί</a:t>
            </a:r>
            <a:r>
              <a:rPr lang="en-US" sz="2000" i="0" dirty="0"/>
              <a:t>:</a:t>
            </a:r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n-US" i="0" dirty="0"/>
              <a:t>overhead</a:t>
            </a:r>
            <a:r>
              <a:rPr lang="el-GR" i="0" dirty="0"/>
              <a:t> σκυτάλης</a:t>
            </a:r>
            <a:r>
              <a:rPr lang="en-US" i="0" dirty="0"/>
              <a:t> </a:t>
            </a:r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i="0" dirty="0"/>
              <a:t>καθυστέρηση</a:t>
            </a:r>
            <a:endParaRPr lang="en-US" i="0" dirty="0"/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i="0" dirty="0"/>
              <a:t>μοναδικό σημείο αποτυχίας</a:t>
            </a:r>
            <a:r>
              <a:rPr lang="en-US" i="0" dirty="0"/>
              <a:t> (</a:t>
            </a:r>
            <a:r>
              <a:rPr lang="el-GR" i="0" dirty="0"/>
              <a:t>σκυτάλη</a:t>
            </a:r>
            <a:r>
              <a:rPr lang="en-US" i="0" dirty="0"/>
              <a:t>)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106613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527675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4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24275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25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681413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2820202"/>
            <a:ext cx="1273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i="0" dirty="0" smtClean="0"/>
              <a:t>(</a:t>
            </a:r>
            <a:r>
              <a:rPr lang="el-GR" sz="1600" i="0" dirty="0" smtClean="0"/>
              <a:t>δεν έχει</a:t>
            </a:r>
          </a:p>
          <a:p>
            <a:pPr eaLnBrk="0" hangingPunct="0"/>
            <a:r>
              <a:rPr lang="el-GR" sz="1600" i="0" dirty="0" smtClean="0"/>
              <a:t>πακέτα </a:t>
            </a:r>
          </a:p>
          <a:p>
            <a:pPr eaLnBrk="0" hangingPunct="0"/>
            <a:r>
              <a:rPr lang="el-GR" sz="1600" i="0" dirty="0" smtClean="0"/>
              <a:t>να στείλει</a:t>
            </a:r>
            <a:r>
              <a:rPr lang="en-US" sz="1600" i="0" dirty="0" smtClean="0"/>
              <a:t>)</a:t>
            </a:r>
            <a:endParaRPr lang="en-US" sz="1600" i="0" dirty="0"/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11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Δίκτυο καλωδιακής πρόσβασης</a:t>
            </a:r>
          </a:p>
        </p:txBody>
      </p:sp>
      <p:sp>
        <p:nvSpPr>
          <p:cNvPr id="22425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425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C5596B8-EAA5-46CD-867B-C0F170C8B135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4260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261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i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42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CMTS</a:t>
            </a:r>
          </a:p>
        </p:txBody>
      </p:sp>
      <p:sp>
        <p:nvSpPr>
          <p:cNvPr id="2242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24264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22439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4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40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2244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3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3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3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34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3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2244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2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2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27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2244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1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8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244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0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1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1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1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404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40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224265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6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7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cable modem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termination system</a:t>
            </a:r>
          </a:p>
        </p:txBody>
      </p:sp>
      <p:grpSp>
        <p:nvGrpSpPr>
          <p:cNvPr id="224268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4374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75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4376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224377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224378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4387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8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9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0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1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2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4379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0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1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82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224383" name="Picture 25" descr="t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384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224385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386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24269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4278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279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224319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4358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59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6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6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6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6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3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63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5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67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0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4342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43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4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4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5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47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9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51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1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4326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27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2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2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3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36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1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31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33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35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22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0">
                    <a:solidFill>
                      <a:srgbClr val="969696"/>
                    </a:solidFill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224323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4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5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0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224301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303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04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0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0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0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1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8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08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10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1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12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02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1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224283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285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286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2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8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2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2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290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2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92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29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294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284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282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rgbClr val="969696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175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4276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Internet frames,TV channels, control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downstream at different frequencies</a:t>
              </a:r>
            </a:p>
          </p:txBody>
        </p:sp>
        <p:sp>
          <p:nvSpPr>
            <p:cNvPr id="224277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grpSp>
        <p:nvGrpSpPr>
          <p:cNvPr id="178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24274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Internet frames, TV control,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at different frequencies in time slots</a:t>
              </a:r>
            </a:p>
          </p:txBody>
        </p:sp>
        <p:sp>
          <p:nvSpPr>
            <p:cNvPr id="224275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pic>
        <p:nvPicPr>
          <p:cNvPr id="22427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73" name="181 - TextBox"/>
          <p:cNvSpPr txBox="1">
            <a:spLocks noChangeArrowheads="1"/>
          </p:cNvSpPr>
          <p:nvPr/>
        </p:nvSpPr>
        <p:spPr bwMode="auto">
          <a:xfrm>
            <a:off x="528638" y="4619625"/>
            <a:ext cx="8278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πολλαπλά</a:t>
            </a:r>
            <a:r>
              <a:rPr lang="el-GR" i="0"/>
              <a:t> (</a:t>
            </a:r>
            <a:r>
              <a:rPr lang="en-US" i="0"/>
              <a:t>broadcast) </a:t>
            </a:r>
            <a:r>
              <a:rPr lang="el-GR" i="0"/>
              <a:t>κανάλια κατερχόμενης ζεύξης 40 </a:t>
            </a:r>
            <a:r>
              <a:rPr lang="en-US" i="0"/>
              <a:t>Mbps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 i="0"/>
              <a:t>ένα μόνο </a:t>
            </a:r>
            <a:r>
              <a:rPr lang="en-US" i="0"/>
              <a:t>CMTS </a:t>
            </a:r>
            <a:r>
              <a:rPr lang="el-GR" i="0"/>
              <a:t>εκπέμπει στα κανάλια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solidFill>
                  <a:srgbClr val="FF0000"/>
                </a:solidFill>
              </a:rPr>
              <a:t> πολλαπλά</a:t>
            </a:r>
            <a:r>
              <a:rPr lang="en-US" i="0"/>
              <a:t> </a:t>
            </a:r>
            <a:r>
              <a:rPr lang="el-GR" i="0"/>
              <a:t>κανάλια ανερχόμενης ζεύξης 30 </a:t>
            </a:r>
            <a:r>
              <a:rPr lang="en-US" i="0"/>
              <a:t>Mbps</a:t>
            </a:r>
            <a:endParaRPr lang="el-GR" i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πολλαπλής πρόσβασης: </a:t>
            </a:r>
            <a:r>
              <a:rPr lang="el-GR" i="0"/>
              <a:t>όλοι οι χρήστες ανταγωνίζονται για συγκεκριμένες χρονοθυρίδες του ανερχόμενου καναλιού (άλλες έχουν ανατεθεί)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6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5DD9976-2F65-409A-BF19-B68D99084CA4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5.1  </a:t>
            </a:r>
            <a:r>
              <a:rPr lang="el-GR" sz="2400" dirty="0" smtClean="0">
                <a:solidFill>
                  <a:srgbClr val="FF0000"/>
                </a:solidFill>
              </a:rPr>
              <a:t>Εισαγωγή και υπηρεσίες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5.2  </a:t>
            </a:r>
            <a:r>
              <a:rPr lang="el-GR" sz="2400" dirty="0" smtClean="0"/>
              <a:t>Ανίχνευση και διόρθωση σφαλμάτων</a:t>
            </a:r>
            <a:endParaRPr lang="en-US" sz="2400" dirty="0" smtClean="0"/>
          </a:p>
          <a:p>
            <a:r>
              <a:rPr lang="en-US" sz="2400" dirty="0" smtClean="0"/>
              <a:t>5.3 </a:t>
            </a:r>
            <a:r>
              <a:rPr lang="el-GR" sz="2400" dirty="0" smtClean="0"/>
              <a:t>Πρωτόκολλα πολλαπλής πρόσβασης</a:t>
            </a:r>
            <a:endParaRPr lang="en-US" sz="2400" dirty="0" smtClean="0"/>
          </a:p>
          <a:p>
            <a:r>
              <a:rPr lang="en-US" sz="2400" dirty="0" smtClean="0"/>
              <a:t>5.4  LANs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,</a:t>
            </a:r>
            <a:r>
              <a:rPr lang="en-US" sz="2000" dirty="0" smtClean="0"/>
              <a:t> ARP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Ethernet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Μεταγωγείς</a:t>
            </a:r>
            <a:r>
              <a:rPr lang="el-GR" sz="2000" dirty="0" smtClean="0"/>
              <a:t> (</a:t>
            </a:r>
            <a:r>
              <a:rPr lang="en-US" sz="2000" dirty="0" smtClean="0"/>
              <a:t>switches)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VLANs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/>
              <a:t>5.5  </a:t>
            </a:r>
            <a:r>
              <a:rPr lang="el-GR" sz="2400" dirty="0" smtClean="0"/>
              <a:t>Εικονικές Ζεύξεις</a:t>
            </a:r>
            <a:r>
              <a:rPr lang="en-US" sz="2400" dirty="0" smtClean="0"/>
              <a:t>: MPLS</a:t>
            </a:r>
          </a:p>
          <a:p>
            <a:r>
              <a:rPr lang="en-US" sz="2400" dirty="0" smtClean="0"/>
              <a:t>5.6  </a:t>
            </a:r>
            <a:r>
              <a:rPr lang="el-GR" sz="2400" dirty="0" smtClean="0"/>
              <a:t>Δικτύωση κέντρων δεδομένων</a:t>
            </a:r>
            <a:endParaRPr lang="en-US" sz="2400" dirty="0" smtClean="0"/>
          </a:p>
          <a:p>
            <a:r>
              <a:rPr lang="en-US" sz="2400" dirty="0" smtClean="0"/>
              <a:t>5.</a:t>
            </a:r>
            <a:r>
              <a:rPr lang="el-GR" sz="2400" dirty="0" smtClean="0"/>
              <a:t>7 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n-US" sz="2400" dirty="0" smtClean="0"/>
              <a:t>“</a:t>
            </a:r>
            <a:r>
              <a:rPr lang="el-GR" sz="2400" dirty="0" smtClean="0"/>
              <a:t>ζωή</a:t>
            </a:r>
            <a:r>
              <a:rPr lang="en-US" sz="2400" dirty="0" smtClean="0"/>
              <a:t>”</a:t>
            </a:r>
            <a:r>
              <a:rPr lang="el-GR" sz="2400" dirty="0" smtClean="0"/>
              <a:t> μιας αίτησης</a:t>
            </a:r>
            <a:r>
              <a:rPr lang="en-US" sz="2400" dirty="0" smtClean="0"/>
              <a:t> web</a:t>
            </a: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Δίκτυο καλωδιακής πρόσβασης</a:t>
            </a:r>
          </a:p>
        </p:txBody>
      </p:sp>
      <p:sp>
        <p:nvSpPr>
          <p:cNvPr id="22528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528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BE4A946-75F8-4106-9F5E-31355555BED0}" type="slidenum">
              <a:rPr lang="en-US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225284" name="Group 3"/>
          <p:cNvGrpSpPr>
            <a:grpSpLocks/>
          </p:cNvGrpSpPr>
          <p:nvPr/>
        </p:nvGrpSpPr>
        <p:grpSpPr bwMode="auto">
          <a:xfrm>
            <a:off x="636588" y="1304925"/>
            <a:ext cx="8008937" cy="206375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191"/>
              <a:ext cx="970021" cy="4245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87" name="TextBox 6"/>
            <p:cNvSpPr txBox="1">
              <a:spLocks noChangeArrowheads="1"/>
            </p:cNvSpPr>
            <p:nvPr/>
          </p:nvSpPr>
          <p:spPr bwMode="auto">
            <a:xfrm>
              <a:off x="4170531" y="3611187"/>
              <a:ext cx="103649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MAP frame for</a:t>
              </a:r>
            </a:p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225288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9" name="Down Arrow 29"/>
            <p:cNvSpPr/>
            <p:nvPr/>
          </p:nvSpPr>
          <p:spPr>
            <a:xfrm rot="16200000">
              <a:off x="4257136" y="2473003"/>
              <a:ext cx="39127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Down Arrow 30"/>
            <p:cNvSpPr/>
            <p:nvPr/>
          </p:nvSpPr>
          <p:spPr>
            <a:xfrm rot="5400000">
              <a:off x="4198782" y="2897581"/>
              <a:ext cx="37462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91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225292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22529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34"/>
            <p:cNvCxnSpPr/>
            <p:nvPr/>
          </p:nvCxnSpPr>
          <p:spPr>
            <a:xfrm>
              <a:off x="3060452" y="5238058"/>
              <a:ext cx="2756068" cy="4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/>
            <p:nvPr/>
          </p:nvCxnSpPr>
          <p:spPr>
            <a:xfrm>
              <a:off x="3119194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/>
            <p:nvPr/>
          </p:nvCxnSpPr>
          <p:spPr>
            <a:xfrm flipH="1">
              <a:off x="3204924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7"/>
            <p:cNvCxnSpPr/>
            <p:nvPr/>
          </p:nvCxnSpPr>
          <p:spPr>
            <a:xfrm flipH="1">
              <a:off x="3285891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8"/>
            <p:cNvCxnSpPr/>
            <p:nvPr/>
          </p:nvCxnSpPr>
          <p:spPr>
            <a:xfrm flipH="1">
              <a:off x="336685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9"/>
            <p:cNvCxnSpPr/>
            <p:nvPr/>
          </p:nvCxnSpPr>
          <p:spPr>
            <a:xfrm flipH="1">
              <a:off x="344782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0"/>
            <p:cNvCxnSpPr/>
            <p:nvPr/>
          </p:nvCxnSpPr>
          <p:spPr>
            <a:xfrm flipH="1">
              <a:off x="352879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1"/>
            <p:cNvCxnSpPr/>
            <p:nvPr/>
          </p:nvCxnSpPr>
          <p:spPr>
            <a:xfrm flipH="1">
              <a:off x="360817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2"/>
            <p:cNvCxnSpPr/>
            <p:nvPr/>
          </p:nvCxnSpPr>
          <p:spPr>
            <a:xfrm flipH="1">
              <a:off x="368914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 flipH="1">
              <a:off x="377010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385107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393998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 flipH="1">
              <a:off x="401936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 flipH="1">
              <a:off x="410032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8"/>
            <p:cNvCxnSpPr/>
            <p:nvPr/>
          </p:nvCxnSpPr>
          <p:spPr>
            <a:xfrm flipH="1">
              <a:off x="418129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9"/>
            <p:cNvCxnSpPr/>
            <p:nvPr/>
          </p:nvCxnSpPr>
          <p:spPr>
            <a:xfrm flipH="1">
              <a:off x="426226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0"/>
            <p:cNvCxnSpPr/>
            <p:nvPr/>
          </p:nvCxnSpPr>
          <p:spPr>
            <a:xfrm flipH="1">
              <a:off x="434323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1"/>
            <p:cNvCxnSpPr/>
            <p:nvPr/>
          </p:nvCxnSpPr>
          <p:spPr>
            <a:xfrm flipH="1">
              <a:off x="4424198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2"/>
            <p:cNvCxnSpPr/>
            <p:nvPr/>
          </p:nvCxnSpPr>
          <p:spPr>
            <a:xfrm flipH="1">
              <a:off x="4505165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3"/>
            <p:cNvCxnSpPr/>
            <p:nvPr/>
          </p:nvCxnSpPr>
          <p:spPr>
            <a:xfrm flipH="1">
              <a:off x="4584545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4"/>
            <p:cNvCxnSpPr/>
            <p:nvPr/>
          </p:nvCxnSpPr>
          <p:spPr>
            <a:xfrm flipH="1">
              <a:off x="467821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5"/>
            <p:cNvCxnSpPr/>
            <p:nvPr/>
          </p:nvCxnSpPr>
          <p:spPr>
            <a:xfrm flipH="1">
              <a:off x="476711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6"/>
            <p:cNvCxnSpPr/>
            <p:nvPr/>
          </p:nvCxnSpPr>
          <p:spPr>
            <a:xfrm flipH="1">
              <a:off x="484808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7"/>
            <p:cNvCxnSpPr/>
            <p:nvPr/>
          </p:nvCxnSpPr>
          <p:spPr>
            <a:xfrm flipH="1">
              <a:off x="492905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8"/>
            <p:cNvCxnSpPr/>
            <p:nvPr/>
          </p:nvCxnSpPr>
          <p:spPr>
            <a:xfrm flipH="1">
              <a:off x="500843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9"/>
            <p:cNvCxnSpPr/>
            <p:nvPr/>
          </p:nvCxnSpPr>
          <p:spPr>
            <a:xfrm flipH="1">
              <a:off x="508940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0"/>
            <p:cNvCxnSpPr/>
            <p:nvPr/>
          </p:nvCxnSpPr>
          <p:spPr>
            <a:xfrm flipH="1">
              <a:off x="517036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1"/>
            <p:cNvCxnSpPr/>
            <p:nvPr/>
          </p:nvCxnSpPr>
          <p:spPr>
            <a:xfrm flipH="1">
              <a:off x="525133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2"/>
            <p:cNvCxnSpPr/>
            <p:nvPr/>
          </p:nvCxnSpPr>
          <p:spPr>
            <a:xfrm flipH="1">
              <a:off x="533230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63"/>
            <p:cNvCxnSpPr/>
            <p:nvPr/>
          </p:nvCxnSpPr>
          <p:spPr>
            <a:xfrm flipH="1">
              <a:off x="541327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4"/>
            <p:cNvCxnSpPr/>
            <p:nvPr/>
          </p:nvCxnSpPr>
          <p:spPr>
            <a:xfrm>
              <a:off x="5508527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25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25326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47" name="Straight Connector 67"/>
            <p:cNvCxnSpPr/>
            <p:nvPr/>
          </p:nvCxnSpPr>
          <p:spPr>
            <a:xfrm>
              <a:off x="3111255" y="5323390"/>
              <a:ext cx="577885" cy="2081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8"/>
            <p:cNvCxnSpPr/>
            <p:nvPr/>
          </p:nvCxnSpPr>
          <p:spPr>
            <a:xfrm>
              <a:off x="3679615" y="5329633"/>
              <a:ext cx="1870189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9"/>
            <p:cNvCxnSpPr/>
            <p:nvPr/>
          </p:nvCxnSpPr>
          <p:spPr>
            <a:xfrm>
              <a:off x="3400198" y="5375421"/>
              <a:ext cx="4763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0"/>
            <p:cNvCxnSpPr/>
            <p:nvPr/>
          </p:nvCxnSpPr>
          <p:spPr>
            <a:xfrm>
              <a:off x="4573433" y="5383746"/>
              <a:ext cx="6350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31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225332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Minislots containing </a:t>
              </a:r>
            </a:p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225333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334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225335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CMTS</a:t>
              </a:r>
            </a:p>
          </p:txBody>
        </p:sp>
        <p:sp>
          <p:nvSpPr>
            <p:cNvPr id="225336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pic>
          <p:nvPicPr>
            <p:cNvPr id="22533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38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22539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91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9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94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40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5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95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96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7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9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99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39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225374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75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76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7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78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8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9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79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8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81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8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83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0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2535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59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6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62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6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6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3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63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6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5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6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67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1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25342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43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44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46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5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7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47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48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9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50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51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26" name="125 - TextBox"/>
          <p:cNvSpPr txBox="1"/>
          <p:nvPr/>
        </p:nvSpPr>
        <p:spPr>
          <a:xfrm>
            <a:off x="401638" y="3962400"/>
            <a:ext cx="8340725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0" dirty="0">
                <a:solidFill>
                  <a:srgbClr val="FF0000"/>
                </a:solidFill>
              </a:rPr>
              <a:t>DOCSIS: </a:t>
            </a:r>
            <a:r>
              <a:rPr lang="en-US" sz="2000" i="0" dirty="0">
                <a:latin typeface="+mn-lt"/>
                <a:ea typeface="ＭＳ Ｐゴシック" charset="0"/>
              </a:rPr>
              <a:t>data over cable service interface spec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FDM </a:t>
            </a:r>
            <a:r>
              <a:rPr lang="el-GR" sz="2000" i="0" dirty="0">
                <a:latin typeface="+mn-lt"/>
                <a:ea typeface="ＭＳ Ｐゴシック" charset="0"/>
              </a:rPr>
              <a:t>σε ανερχόμενης, κατερχόμενης ζεύξης κανάλια συχνότητας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l-GR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TDM </a:t>
            </a:r>
            <a:r>
              <a:rPr lang="el-GR" sz="2000" i="0" dirty="0">
                <a:latin typeface="+mn-lt"/>
                <a:ea typeface="ＭＳ Ｐゴシック" charset="0"/>
              </a:rPr>
              <a:t>ανερχόμενης ζεύξης: κάποιες θυρίδες ανατίθενται, για κάποιες υπάρχει ανταγωνισμός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dirty="0">
                <a:latin typeface="+mn-lt"/>
              </a:rPr>
              <a:t>MAP </a:t>
            </a:r>
            <a:r>
              <a:rPr lang="el-GR" i="0" dirty="0">
                <a:latin typeface="+mn-lt"/>
              </a:rPr>
              <a:t>πλαίσιο</a:t>
            </a:r>
            <a:r>
              <a:rPr lang="el-GR" i="0" dirty="0"/>
              <a:t> κατερχόμενης ζεύξης</a:t>
            </a:r>
            <a:r>
              <a:rPr lang="el-GR" i="0" dirty="0">
                <a:latin typeface="+mn-lt"/>
              </a:rPr>
              <a:t>: αναθέτει θυρίδες ανερχόμενης ζεύξης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i="0" dirty="0">
                <a:latin typeface="+mn-lt"/>
              </a:rPr>
              <a:t>αίτηση για ανερχόμενες θυρίδες (και δεδομένα) μεταδίδεται με τυχαία πρόσβαση (δυαδική οπισθοχώρηση) σε επιλεγμένες θυρίδες</a:t>
            </a:r>
            <a:endParaRPr lang="el-GR" i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015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A6F525D-9CD1-48C8-966C-D07B6D11B7F2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r>
              <a:rPr lang="el-GR" smtClean="0"/>
              <a:t>Σύνοψη πρωτοκόλλων</a:t>
            </a:r>
            <a:r>
              <a:rPr lang="en-US" smtClean="0"/>
              <a:t> MAC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576763"/>
          </a:xfrm>
        </p:spPr>
        <p:txBody>
          <a:bodyPr/>
          <a:lstStyle/>
          <a:p>
            <a:r>
              <a:rPr lang="el-GR" sz="2400" i="1" smtClean="0">
                <a:solidFill>
                  <a:srgbClr val="FF0000"/>
                </a:solidFill>
              </a:rPr>
              <a:t>Διαμέριση καναλιού</a:t>
            </a:r>
            <a:r>
              <a:rPr lang="en-US" sz="2400" i="1" smtClean="0">
                <a:solidFill>
                  <a:srgbClr val="FF0000"/>
                </a:solidFill>
              </a:rPr>
              <a:t>,</a:t>
            </a:r>
            <a:r>
              <a:rPr lang="el-GR" sz="2400" i="1" smtClean="0">
                <a:solidFill>
                  <a:srgbClr val="FF0000"/>
                </a:solidFill>
              </a:rPr>
              <a:t> </a:t>
            </a:r>
            <a:r>
              <a:rPr lang="el-GR" sz="2400" smtClean="0"/>
              <a:t>μέσω</a:t>
            </a:r>
            <a:r>
              <a:rPr lang="en-US" sz="2400" smtClean="0"/>
              <a:t> </a:t>
            </a:r>
            <a:r>
              <a:rPr lang="el-GR" sz="2400" smtClean="0"/>
              <a:t>χρόνου</a:t>
            </a:r>
            <a:r>
              <a:rPr lang="en-US" sz="2400" smtClean="0"/>
              <a:t>,</a:t>
            </a:r>
            <a:r>
              <a:rPr lang="el-GR" sz="2400" smtClean="0"/>
              <a:t> συχνότητας, ή κώδικα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Διαίρεση χρόνου, διαίρεση συχνότητας</a:t>
            </a:r>
            <a:endParaRPr lang="en-US" sz="2000" smtClean="0"/>
          </a:p>
          <a:p>
            <a:r>
              <a:rPr lang="el-GR" sz="2400" i="1" smtClean="0">
                <a:solidFill>
                  <a:srgbClr val="FF0000"/>
                </a:solidFill>
              </a:rPr>
              <a:t>Τυχαία πρόσβαση</a:t>
            </a:r>
            <a:r>
              <a:rPr lang="en-US" sz="2400" i="1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(</a:t>
            </a:r>
            <a:r>
              <a:rPr lang="el-GR" sz="2400" smtClean="0"/>
              <a:t>δυναμικό</a:t>
            </a:r>
            <a:r>
              <a:rPr lang="en-US" sz="2400" smtClean="0"/>
              <a:t>),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ALOHA, S-ALOHA, CSMA, CSMA/CD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Ανίχνευση φέροντος</a:t>
            </a:r>
            <a:r>
              <a:rPr lang="en-US" sz="2000" smtClean="0"/>
              <a:t>: </a:t>
            </a:r>
            <a:r>
              <a:rPr lang="el-GR" sz="2000" smtClean="0"/>
              <a:t>εύκολη σε ορισμένες τεχνολογίες (ενσύρματες)</a:t>
            </a:r>
            <a:r>
              <a:rPr lang="en-US" sz="2000" smtClean="0"/>
              <a:t>, </a:t>
            </a:r>
            <a:r>
              <a:rPr lang="el-GR" sz="2000" smtClean="0"/>
              <a:t>δύσκολη σε άλλες</a:t>
            </a:r>
            <a:r>
              <a:rPr lang="en-US" sz="2000" smtClean="0"/>
              <a:t> (</a:t>
            </a:r>
            <a:r>
              <a:rPr lang="el-GR" sz="2000" smtClean="0"/>
              <a:t>ασύρματη</a:t>
            </a:r>
            <a:r>
              <a:rPr lang="en-US" sz="200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CSMA/CD </a:t>
            </a:r>
            <a:r>
              <a:rPr lang="el-GR" sz="2000" smtClean="0"/>
              <a:t>χρησιμοποιείται στο</a:t>
            </a:r>
            <a:r>
              <a:rPr lang="en-US" sz="200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CSMA/CA </a:t>
            </a:r>
            <a:r>
              <a:rPr lang="el-GR" sz="2000" smtClean="0"/>
              <a:t>χρησιμοποιείται στο</a:t>
            </a:r>
            <a:r>
              <a:rPr lang="en-US" sz="2000" smtClean="0"/>
              <a:t> 802.11</a:t>
            </a:r>
          </a:p>
          <a:p>
            <a:r>
              <a:rPr lang="el-GR" sz="2400" i="1" smtClean="0">
                <a:solidFill>
                  <a:srgbClr val="FF0000"/>
                </a:solidFill>
              </a:rPr>
              <a:t>Λειτουργία εκ περιτροπής</a:t>
            </a:r>
            <a:endParaRPr lang="en-US" sz="2400" i="1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Σταθμοσκόπηση από κεντρικό σταθμό</a:t>
            </a:r>
            <a:r>
              <a:rPr lang="en-US" sz="2000" smtClean="0"/>
              <a:t>, </a:t>
            </a:r>
            <a:r>
              <a:rPr lang="el-GR" sz="2000" smtClean="0"/>
              <a:t>μεταβίβαση σκυτάλης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Bluetooth, FDDI,  Token Ring </a:t>
            </a:r>
          </a:p>
        </p:txBody>
      </p:sp>
      <p:sp>
        <p:nvSpPr>
          <p:cNvPr id="2263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5ED70FC-88BE-4A2E-AAD9-1F9F37D00894}" type="slidenum">
              <a:rPr lang="en-US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22835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8356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solidFill>
                  <a:srgbClr val="FF0000"/>
                </a:solidFill>
                <a:latin typeface="+mn-lt"/>
              </a:rPr>
              <a:t>Διευθυνσιοδότηση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,</a:t>
            </a: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228358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7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24EADA7-D975-47B4-ADCC-C62178D11114}" type="slidenum">
              <a:rPr lang="en-US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Διευθύνσεις </a:t>
            </a:r>
            <a:r>
              <a:rPr lang="en-US" smtClean="0"/>
              <a:t>MAC </a:t>
            </a:r>
            <a:r>
              <a:rPr lang="el-GR" smtClean="0"/>
              <a:t>και</a:t>
            </a:r>
            <a:r>
              <a:rPr lang="en-US" smtClean="0"/>
              <a:t> ARP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50938"/>
            <a:ext cx="8247063" cy="4648200"/>
          </a:xfrm>
        </p:spPr>
        <p:txBody>
          <a:bodyPr/>
          <a:lstStyle/>
          <a:p>
            <a:r>
              <a:rPr lang="el-GR" dirty="0" smtClean="0"/>
              <a:t>Διευθύνσεις </a:t>
            </a:r>
            <a:r>
              <a:rPr lang="en-US" dirty="0" smtClean="0"/>
              <a:t>IP 32-bit: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διεύθυνση </a:t>
            </a:r>
            <a:r>
              <a:rPr lang="el-GR" sz="2000" i="1" dirty="0" smtClean="0"/>
              <a:t>επιπέδου δικτύου</a:t>
            </a:r>
            <a:r>
              <a:rPr lang="en-US" sz="2000" i="1" dirty="0" smtClean="0"/>
              <a:t> </a:t>
            </a:r>
            <a:r>
              <a:rPr lang="el-GR" sz="2000" dirty="0" smtClean="0"/>
              <a:t>για τη </a:t>
            </a:r>
            <a:r>
              <a:rPr lang="el-GR" sz="2000" dirty="0" err="1" smtClean="0"/>
              <a:t>διεπαφή</a:t>
            </a:r>
            <a:endParaRPr lang="en-US" sz="2000" i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χρησιμοποιείται για προώθηση επιπέδου 3 (επίπεδο δικτύου)</a:t>
            </a:r>
            <a:endParaRPr lang="en-US" sz="2000" dirty="0" smtClean="0"/>
          </a:p>
          <a:p>
            <a:r>
              <a:rPr lang="el-GR" dirty="0" smtClean="0"/>
              <a:t>Διεύθυνση </a:t>
            </a:r>
            <a:r>
              <a:rPr lang="en-US" dirty="0" smtClean="0"/>
              <a:t>MAC (</a:t>
            </a:r>
            <a:r>
              <a:rPr lang="el-GR" dirty="0" smtClean="0"/>
              <a:t>ή</a:t>
            </a:r>
            <a:r>
              <a:rPr lang="en-US" dirty="0" smtClean="0"/>
              <a:t> LAN </a:t>
            </a:r>
            <a:r>
              <a:rPr lang="el-GR" dirty="0" smtClean="0"/>
              <a:t>ή φυσική</a:t>
            </a:r>
            <a:r>
              <a:rPr lang="en-US" dirty="0" smtClean="0"/>
              <a:t> </a:t>
            </a:r>
            <a:r>
              <a:rPr lang="el-GR" dirty="0" smtClean="0"/>
              <a:t>ή</a:t>
            </a:r>
            <a:r>
              <a:rPr lang="en-US" dirty="0" smtClean="0"/>
              <a:t> Ethernet) 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Λειτουργία: </a:t>
            </a:r>
            <a:r>
              <a:rPr lang="el-GR" sz="2000" dirty="0" smtClean="0">
                <a:solidFill>
                  <a:srgbClr val="FF0000"/>
                </a:solidFill>
              </a:rPr>
              <a:t>χρησιμοποιείται </a:t>
            </a: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l-GR" sz="2000" dirty="0" smtClean="0">
                <a:solidFill>
                  <a:srgbClr val="FF0000"/>
                </a:solidFill>
              </a:rPr>
              <a:t>τοπικά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  <a:r>
              <a:rPr lang="el-GR" sz="2000" dirty="0" smtClean="0">
                <a:solidFill>
                  <a:srgbClr val="FF0000"/>
                </a:solidFill>
              </a:rPr>
              <a:t> για να πάει το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πλαίσιο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από τη μια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διεπαφή</a:t>
            </a:r>
            <a:r>
              <a:rPr lang="el-GR" sz="2000" dirty="0" smtClean="0">
                <a:solidFill>
                  <a:srgbClr val="FF0000"/>
                </a:solidFill>
              </a:rPr>
              <a:t> σε μια άλλη φυσικά συνδεδεμένη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διεπαφή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l-GR" sz="2000" dirty="0" smtClean="0">
                <a:solidFill>
                  <a:srgbClr val="FF0000"/>
                </a:solidFill>
              </a:rPr>
              <a:t>ίδιο δίκτυο, υπό την έννοια της </a:t>
            </a:r>
            <a:r>
              <a:rPr lang="en-US" sz="2000" dirty="0" smtClean="0">
                <a:solidFill>
                  <a:srgbClr val="FF0000"/>
                </a:solidFill>
              </a:rPr>
              <a:t>IP </a:t>
            </a:r>
            <a:r>
              <a:rPr lang="el-GR" sz="2000" dirty="0" err="1" smtClean="0">
                <a:solidFill>
                  <a:srgbClr val="FF0000"/>
                </a:solidFill>
              </a:rPr>
              <a:t>διευθυνσιοδότησης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48 bit 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MAC (</a:t>
            </a:r>
            <a:r>
              <a:rPr lang="el-GR" sz="2000" dirty="0" smtClean="0"/>
              <a:t>για τα περισσότερα</a:t>
            </a:r>
            <a:r>
              <a:rPr lang="en-US" sz="2000" dirty="0" smtClean="0"/>
              <a:t> LANs) </a:t>
            </a:r>
            <a:r>
              <a:rPr lang="el-GR" sz="2000" dirty="0" smtClean="0"/>
              <a:t>αποθηκευμένη στη</a:t>
            </a:r>
            <a:r>
              <a:rPr lang="en-US" sz="2000" dirty="0" smtClean="0"/>
              <a:t> ROM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προσαρμογέα</a:t>
            </a:r>
            <a:r>
              <a:rPr lang="el-GR" sz="2000" dirty="0" smtClean="0"/>
              <a:t> (</a:t>
            </a:r>
            <a:r>
              <a:rPr lang="en-US" sz="2000" dirty="0" smtClean="0"/>
              <a:t>NIC ROM</a:t>
            </a:r>
            <a:r>
              <a:rPr lang="el-GR" sz="2000" dirty="0" smtClean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π.χ.: </a:t>
            </a:r>
            <a:r>
              <a:rPr lang="en-US" sz="2000" dirty="0" smtClean="0"/>
              <a:t>1A-2F-BB-76-09-AD</a:t>
            </a:r>
          </a:p>
        </p:txBody>
      </p:sp>
      <p:sp>
        <p:nvSpPr>
          <p:cNvPr id="2304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560387" y="5394961"/>
            <a:ext cx="4481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i="0" dirty="0" err="1">
                <a:solidFill>
                  <a:srgbClr val="000099"/>
                </a:solidFill>
                <a:latin typeface="Arial" charset="0"/>
              </a:rPr>
              <a:t>δεκαεξαδικός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βάση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16)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 συμβολισμός</a:t>
            </a:r>
            <a:endParaRPr lang="en-US" i="0" dirty="0">
              <a:solidFill>
                <a:srgbClr val="000099"/>
              </a:solidFill>
              <a:latin typeface="Arial" charset="0"/>
            </a:endParaRPr>
          </a:p>
          <a:p>
            <a:pPr algn="ctr" eaLnBrk="0" hangingPunct="0"/>
            <a:r>
              <a:rPr lang="en-US" i="0" dirty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κάθε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“</a:t>
            </a:r>
            <a:r>
              <a:rPr lang="el-GR" altLang="ja-JP" i="0" dirty="0">
                <a:solidFill>
                  <a:srgbClr val="000099"/>
                </a:solidFill>
                <a:latin typeface="Arial" charset="0"/>
              </a:rPr>
              <a:t>νούμερο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”</a:t>
            </a:r>
            <a:r>
              <a:rPr lang="en-US" altLang="ja-JP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 </a:t>
            </a:r>
            <a:r>
              <a:rPr lang="el-GR" altLang="ja-JP" i="0" dirty="0">
                <a:solidFill>
                  <a:srgbClr val="000099"/>
                </a:solidFill>
                <a:latin typeface="Arial" charset="0"/>
              </a:rPr>
              <a:t>αντιπροσωπεύει</a:t>
            </a:r>
            <a:r>
              <a:rPr lang="en-US" altLang="ja-JP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 4 bits)</a:t>
            </a:r>
            <a:endParaRPr lang="en-US" i="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0406" name="Line 7"/>
          <p:cNvSpPr>
            <a:spLocks noChangeShapeType="1"/>
          </p:cNvSpPr>
          <p:nvPr/>
        </p:nvSpPr>
        <p:spPr bwMode="auto">
          <a:xfrm flipV="1">
            <a:off x="2259873" y="4859383"/>
            <a:ext cx="640081" cy="535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2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B63ABC8-A08B-41B5-BDC7-21F1546E23F9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LAN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430213" y="1314450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i="0"/>
              <a:t>Κάθε προσαρμογέας (</a:t>
            </a:r>
            <a:r>
              <a:rPr lang="en-US" sz="2000" i="0"/>
              <a:t>adapter</a:t>
            </a:r>
            <a:r>
              <a:rPr lang="el-GR" sz="2000" i="0"/>
              <a:t>) του LAN έχει μοναδική διεύθυνση </a:t>
            </a:r>
            <a:r>
              <a:rPr lang="el-GR" sz="2000" i="0">
                <a:solidFill>
                  <a:srgbClr val="FF0000"/>
                </a:solidFill>
              </a:rPr>
              <a:t>LAN</a:t>
            </a:r>
            <a:endParaRPr lang="en-US" sz="2000" i="0">
              <a:solidFill>
                <a:srgbClr val="FF0000"/>
              </a:solidFill>
            </a:endParaRP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Broadcast address =</a:t>
            </a:r>
          </a:p>
          <a:p>
            <a:pPr eaLnBrk="0" hangingPunct="0"/>
            <a:r>
              <a:rPr lang="en-US" i="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>
                <a:solidFill>
                  <a:srgbClr val="FF0000"/>
                </a:solidFill>
              </a:rPr>
              <a:t>= adapter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8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9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1A-2F-BB-76-09-AD</a:t>
            </a:r>
          </a:p>
        </p:txBody>
      </p:sp>
      <p:sp>
        <p:nvSpPr>
          <p:cNvPr id="5142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3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4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58-23-D7-FA-20-B0</a:t>
            </a:r>
          </a:p>
        </p:txBody>
      </p:sp>
      <p:sp>
        <p:nvSpPr>
          <p:cNvPr id="5145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6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0C-C4-11-6F-E3-98</a:t>
            </a:r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8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71-65-F7-2B-08-53</a:t>
            </a:r>
          </a:p>
        </p:txBody>
      </p:sp>
      <p:sp>
        <p:nvSpPr>
          <p:cNvPr id="5149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157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   LAN</a:t>
            </a:r>
          </a:p>
          <a:p>
            <a:pPr eaLnBrk="0" hangingPunct="0"/>
            <a:r>
              <a:rPr lang="en-US" i="0"/>
              <a:t>(wired or</a:t>
            </a:r>
          </a:p>
          <a:p>
            <a:pPr eaLnBrk="0" hangingPunct="0"/>
            <a:r>
              <a:rPr lang="en-US" i="0"/>
              <a:t>wireless)</a:t>
            </a:r>
          </a:p>
        </p:txBody>
      </p:sp>
      <p:sp>
        <p:nvSpPr>
          <p:cNvPr id="515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3122BF8-EC33-42FF-877F-ADC887285E04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LAN </a:t>
            </a:r>
            <a:r>
              <a:rPr lang="el-GR" sz="3200" dirty="0" smtClean="0"/>
              <a:t>διευθύνσεις</a:t>
            </a:r>
            <a:r>
              <a:rPr lang="en-US" sz="32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συν.</a:t>
            </a:r>
            <a:r>
              <a:rPr lang="en-US" sz="2400" dirty="0" smtClean="0"/>
              <a:t>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/>
              <a:t>το  </a:t>
            </a:r>
            <a:r>
              <a:rPr lang="en-US" sz="2000" dirty="0" smtClean="0"/>
              <a:t>IEEE</a:t>
            </a:r>
            <a:r>
              <a:rPr lang="el-GR" sz="2000" dirty="0" smtClean="0"/>
              <a:t> διαχειρίζεται την εκχώρηση </a:t>
            </a:r>
            <a:r>
              <a:rPr lang="en-US" sz="2000" dirty="0" smtClean="0"/>
              <a:t>MAC </a:t>
            </a:r>
            <a:r>
              <a:rPr lang="el-GR" sz="2000" dirty="0" smtClean="0"/>
              <a:t>διευθύνσεων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ένας κατασκευαστής αγοράζει τμήμα του χώρου των </a:t>
            </a:r>
            <a:r>
              <a:rPr lang="en-US" sz="2000" dirty="0" smtClean="0"/>
              <a:t> MAC</a:t>
            </a:r>
            <a:r>
              <a:rPr lang="el-GR" sz="2000" dirty="0" smtClean="0"/>
              <a:t>  διευθύνσεων </a:t>
            </a:r>
            <a:r>
              <a:rPr lang="en-US" sz="2000" dirty="0" smtClean="0"/>
              <a:t>(</a:t>
            </a:r>
            <a:r>
              <a:rPr lang="el-GR" sz="2000" dirty="0" smtClean="0"/>
              <a:t>για να διασφαλιστεί μοναδικότητα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</a:t>
            </a:r>
            <a:r>
              <a:rPr lang="el-GR" sz="2000" dirty="0" err="1" smtClean="0"/>
              <a:t>ναλογία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         (a) 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MAC: </a:t>
            </a:r>
            <a:r>
              <a:rPr lang="el-GR" sz="2000" dirty="0" smtClean="0"/>
              <a:t>όπως ο αριθμός κοινωνικής ασφάλισης</a:t>
            </a:r>
            <a:endParaRPr lang="en-US" sz="2000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         (b) 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IP: </a:t>
            </a:r>
            <a:r>
              <a:rPr lang="el-GR" sz="2000" dirty="0" smtClean="0"/>
              <a:t>όπως η ταχυδρομική διεύθυνση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l-GR" sz="2000" dirty="0" smtClean="0"/>
              <a:t>επίπεδη διεύθυνση </a:t>
            </a:r>
            <a:r>
              <a:rPr lang="en-US" sz="2000" dirty="0" smtClean="0"/>
              <a:t>MAC</a:t>
            </a:r>
            <a:r>
              <a:rPr lang="el-GR" sz="2000" dirty="0" smtClean="0"/>
              <a:t> </a:t>
            </a:r>
            <a:r>
              <a:rPr lang="en-US" sz="2000" dirty="0" smtClean="0">
                <a:latin typeface="MS Mincho" charset="-128"/>
                <a:ea typeface="MS Mincho" charset="-128"/>
              </a:rPr>
              <a:t>➜</a:t>
            </a:r>
            <a:r>
              <a:rPr lang="en-US" sz="2000" dirty="0" smtClean="0"/>
              <a:t> </a:t>
            </a:r>
            <a:r>
              <a:rPr lang="el-GR" sz="2000" dirty="0" err="1" smtClean="0"/>
              <a:t>φορητότητα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/>
              <a:t>μπορεί να μετακινηθεί η κάρτα</a:t>
            </a:r>
            <a:r>
              <a:rPr lang="en-US" sz="1800" dirty="0" smtClean="0"/>
              <a:t> LAN </a:t>
            </a:r>
            <a:r>
              <a:rPr lang="el-GR" sz="1800" dirty="0" smtClean="0"/>
              <a:t>από το ένα</a:t>
            </a:r>
            <a:r>
              <a:rPr lang="en-US" sz="1800" dirty="0" smtClean="0"/>
              <a:t> LAN </a:t>
            </a:r>
            <a:r>
              <a:rPr lang="el-GR" sz="1800" dirty="0" smtClean="0"/>
              <a:t>στο άλλο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η ιεραρχική </a:t>
            </a:r>
            <a:r>
              <a:rPr lang="en-US" sz="2000" dirty="0" smtClean="0"/>
              <a:t>IP </a:t>
            </a:r>
            <a:r>
              <a:rPr lang="el-GR" sz="2000" dirty="0" smtClean="0"/>
              <a:t>διεύθυνση δεν είναι φορητή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l-GR" sz="1800" dirty="0" smtClean="0"/>
              <a:t>εξαρτάται από το δίκτυο</a:t>
            </a:r>
            <a:r>
              <a:rPr lang="en-US" sz="1800" dirty="0" smtClean="0"/>
              <a:t> IP</a:t>
            </a:r>
            <a:r>
              <a:rPr lang="el-GR" sz="1800" dirty="0" smtClean="0"/>
              <a:t> στον οποίο ο κόμβος είναι συνδεδεμένος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3552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8FDD7F3-FCFE-48B6-805C-B70D745BF3C3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 smtClean="0"/>
              <a:t>ARP: Address Resolution Protocol</a:t>
            </a:r>
            <a:r>
              <a:rPr lang="el-GR" sz="3600" smtClean="0"/>
              <a:t> </a:t>
            </a:r>
            <a:r>
              <a:rPr lang="el-GR" sz="2400" smtClean="0"/>
              <a:t>(Πρωτόκολλο διευθέτησης διευθύνσεων)</a:t>
            </a:r>
            <a:endParaRPr lang="en-US" sz="3200" smtClean="0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1474788"/>
            <a:ext cx="4495800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/>
              <a:t>Κάθε</a:t>
            </a:r>
            <a:r>
              <a:rPr lang="en-US" sz="2400" dirty="0" smtClean="0"/>
              <a:t> IP </a:t>
            </a:r>
            <a:r>
              <a:rPr lang="el-GR" sz="2400" dirty="0" smtClean="0"/>
              <a:t>κόμβος</a:t>
            </a:r>
            <a:r>
              <a:rPr lang="en-US" sz="2400" dirty="0" smtClean="0"/>
              <a:t> (</a:t>
            </a:r>
            <a:r>
              <a:rPr lang="el-GR" sz="2400" dirty="0" smtClean="0"/>
              <a:t>υπολογιστής</a:t>
            </a:r>
            <a:r>
              <a:rPr lang="en-US" sz="2400" dirty="0" smtClean="0"/>
              <a:t>, </a:t>
            </a:r>
            <a:r>
              <a:rPr lang="el-GR" sz="2400" dirty="0" smtClean="0"/>
              <a:t>δρομολογητής</a:t>
            </a:r>
            <a:r>
              <a:rPr lang="en-US" sz="2400" dirty="0" smtClean="0"/>
              <a:t>) </a:t>
            </a:r>
            <a:r>
              <a:rPr lang="el-GR" sz="2400" dirty="0" smtClean="0"/>
              <a:t>στο</a:t>
            </a:r>
            <a:r>
              <a:rPr lang="en-US" sz="2400" dirty="0" smtClean="0"/>
              <a:t> LAN </a:t>
            </a:r>
            <a:r>
              <a:rPr lang="el-GR" sz="2400" dirty="0" smtClean="0"/>
              <a:t>έχει </a:t>
            </a:r>
            <a:r>
              <a:rPr lang="el-GR" sz="2400" dirty="0" smtClean="0">
                <a:solidFill>
                  <a:srgbClr val="FF0000"/>
                </a:solidFill>
              </a:rPr>
              <a:t>πίνακα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ARP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πίνακας </a:t>
            </a:r>
            <a:r>
              <a:rPr lang="en-US" sz="2400" dirty="0" smtClean="0"/>
              <a:t>ARP: </a:t>
            </a:r>
            <a:r>
              <a:rPr lang="el-GR" sz="2400" dirty="0" smtClean="0"/>
              <a:t>αντιστοίχιση διευθύνσεων </a:t>
            </a:r>
            <a:r>
              <a:rPr lang="en-US" sz="2400" dirty="0" smtClean="0"/>
              <a:t>IP/MAC</a:t>
            </a:r>
            <a:r>
              <a:rPr lang="el-GR" sz="2400" dirty="0" smtClean="0"/>
              <a:t> για κάποιους κόμβους του</a:t>
            </a:r>
            <a:r>
              <a:rPr lang="en-US" sz="2400" dirty="0" smtClean="0"/>
              <a:t> LAN </a:t>
            </a:r>
            <a:endParaRPr lang="el-GR" sz="2400" dirty="0" smtClean="0"/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1800" dirty="0" smtClean="0"/>
              <a:t>   </a:t>
            </a:r>
            <a:r>
              <a:rPr lang="en-US" sz="1800" dirty="0" smtClean="0">
                <a:solidFill>
                  <a:srgbClr val="FF0000"/>
                </a:solidFill>
              </a:rPr>
              <a:t>&lt;</a:t>
            </a:r>
            <a:r>
              <a:rPr lang="el-GR" sz="18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διεύθυνση</a:t>
            </a:r>
            <a:r>
              <a:rPr lang="en-US" sz="1800" dirty="0" smtClean="0">
                <a:solidFill>
                  <a:srgbClr val="FF0000"/>
                </a:solidFill>
              </a:rPr>
              <a:t> IP</a:t>
            </a:r>
            <a:r>
              <a:rPr lang="el-GR" sz="1800" dirty="0" smtClean="0">
                <a:solidFill>
                  <a:srgbClr val="FF0000"/>
                </a:solidFill>
              </a:rPr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διεύθυνση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MAC</a:t>
            </a:r>
            <a:r>
              <a:rPr lang="el-GR" sz="1800" dirty="0" smtClean="0">
                <a:solidFill>
                  <a:srgbClr val="FF0000"/>
                </a:solidFill>
              </a:rPr>
              <a:t>,</a:t>
            </a:r>
            <a:r>
              <a:rPr lang="en-US" sz="1800" dirty="0" smtClean="0">
                <a:solidFill>
                  <a:srgbClr val="FF0000"/>
                </a:solidFill>
              </a:rPr>
              <a:t> TTL&gt;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2000" dirty="0" smtClean="0"/>
              <a:t>TTL (Time To Live</a:t>
            </a:r>
            <a:r>
              <a:rPr lang="el-GR" sz="2000" dirty="0" smtClean="0"/>
              <a:t> - διάρκεια ζωής</a:t>
            </a:r>
            <a:r>
              <a:rPr lang="en-US" sz="2000" dirty="0" smtClean="0"/>
              <a:t>): </a:t>
            </a:r>
            <a:r>
              <a:rPr lang="el-GR" sz="2000" dirty="0" smtClean="0"/>
              <a:t>χρόνος μετά τον οποίο η αντιστοίχιση διευθύνσεων θα έχει «ξεχαστεί» </a:t>
            </a:r>
            <a:r>
              <a:rPr lang="en-US" sz="2000" dirty="0" smtClean="0"/>
              <a:t>(</a:t>
            </a:r>
            <a:r>
              <a:rPr lang="el-GR" sz="2000" dirty="0" smtClean="0"/>
              <a:t>τυπικά</a:t>
            </a:r>
            <a:r>
              <a:rPr lang="en-US" sz="2000" dirty="0" smtClean="0"/>
              <a:t> 20 </a:t>
            </a:r>
            <a:r>
              <a:rPr lang="el-GR" sz="2000" dirty="0" smtClean="0"/>
              <a:t>λεπτά</a:t>
            </a:r>
            <a:r>
              <a:rPr lang="en-US" sz="2000" dirty="0" smtClean="0"/>
              <a:t>)</a:t>
            </a:r>
          </a:p>
        </p:txBody>
      </p:sp>
      <p:grpSp>
        <p:nvGrpSpPr>
          <p:cNvPr id="6153" name="Group 5"/>
          <p:cNvGrpSpPr>
            <a:grpSpLocks/>
          </p:cNvGrpSpPr>
          <p:nvPr/>
        </p:nvGrpSpPr>
        <p:grpSpPr bwMode="auto">
          <a:xfrm>
            <a:off x="230188" y="1487488"/>
            <a:ext cx="4343400" cy="1346200"/>
            <a:chOff x="297" y="3336"/>
            <a:chExt cx="2788" cy="848"/>
          </a:xfrm>
        </p:grpSpPr>
        <p:sp>
          <p:nvSpPr>
            <p:cNvPr id="6181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69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000" u="sng"/>
                <a:t>Ερώτηση</a:t>
              </a:r>
              <a:r>
                <a:rPr lang="en-US" sz="2000"/>
                <a:t>: </a:t>
              </a:r>
              <a:r>
                <a:rPr lang="el-GR" sz="2000"/>
                <a:t>πώς να βρούμε τη</a:t>
              </a:r>
              <a:r>
                <a:rPr lang="en-US" sz="2000"/>
                <a:t> MAC </a:t>
              </a:r>
            </a:p>
            <a:p>
              <a:pPr eaLnBrk="0" hangingPunct="0"/>
              <a:r>
                <a:rPr lang="el-GR" sz="2000"/>
                <a:t>διεύθυνση</a:t>
              </a:r>
              <a:r>
                <a:rPr lang="en-US" sz="2000"/>
                <a:t> </a:t>
              </a:r>
              <a:r>
                <a:rPr lang="el-GR" sz="2000"/>
                <a:t>μιας διεπαφής </a:t>
              </a:r>
            </a:p>
            <a:p>
              <a:pPr eaLnBrk="0" hangingPunct="0"/>
              <a:r>
                <a:rPr lang="el-GR" sz="2000"/>
                <a:t>γνωρίζοντας</a:t>
              </a:r>
              <a:r>
                <a:rPr lang="en-US" sz="2000"/>
                <a:t> </a:t>
              </a:r>
              <a:r>
                <a:rPr lang="el-GR" sz="2000"/>
                <a:t>την </a:t>
              </a:r>
              <a:r>
                <a:rPr lang="en-US" sz="2000"/>
                <a:t>IP </a:t>
              </a:r>
              <a:r>
                <a:rPr lang="el-GR" sz="2000"/>
                <a:t>διεύθυνση της</a:t>
              </a:r>
              <a:r>
                <a:rPr lang="en-US" sz="2000"/>
                <a:t>;</a:t>
              </a:r>
            </a:p>
            <a:p>
              <a:pPr eaLnBrk="0" hangingPunct="0"/>
              <a:endParaRPr lang="en-US" sz="2000" i="0">
                <a:latin typeface="Times New Roman" pitchFamily="18" charset="0"/>
              </a:endParaRPr>
            </a:p>
          </p:txBody>
        </p:sp>
        <p:sp>
          <p:nvSpPr>
            <p:cNvPr id="6182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44825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397375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2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843588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3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279900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1A-2F-BB-76-09-AD</a:t>
            </a:r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58-23-D7-FA-20-B0</a:t>
            </a:r>
          </a:p>
        </p:txBody>
      </p:sp>
      <p:sp>
        <p:nvSpPr>
          <p:cNvPr id="6167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8" name="Text Box 27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0C-C4-11-6F-E3-98</a:t>
            </a:r>
          </a:p>
        </p:txBody>
      </p:sp>
      <p:sp>
        <p:nvSpPr>
          <p:cNvPr id="6169" name="Line 28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71-65-F7-2B-08-53</a:t>
            </a: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/>
              <a:t>   LAN</a:t>
            </a:r>
          </a:p>
        </p:txBody>
      </p:sp>
      <p:sp>
        <p:nvSpPr>
          <p:cNvPr id="6172" name="Text Box 31"/>
          <p:cNvSpPr txBox="1">
            <a:spLocks noChangeArrowheads="1"/>
          </p:cNvSpPr>
          <p:nvPr/>
        </p:nvSpPr>
        <p:spPr bwMode="auto">
          <a:xfrm>
            <a:off x="230188" y="37909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137.196.7.23</a:t>
            </a:r>
          </a:p>
        </p:txBody>
      </p:sp>
      <p:sp>
        <p:nvSpPr>
          <p:cNvPr id="6173" name="Line 32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4" name="Text Box 33"/>
          <p:cNvSpPr txBox="1">
            <a:spLocks noChangeArrowheads="1"/>
          </p:cNvSpPr>
          <p:nvPr/>
        </p:nvSpPr>
        <p:spPr bwMode="auto">
          <a:xfrm>
            <a:off x="2944813" y="29908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137.196.7.78</a:t>
            </a:r>
          </a:p>
        </p:txBody>
      </p:sp>
      <p:sp>
        <p:nvSpPr>
          <p:cNvPr id="6175" name="Line 34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6" name="Line 35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7" name="Text Box 36"/>
          <p:cNvSpPr txBox="1">
            <a:spLocks noChangeArrowheads="1"/>
          </p:cNvSpPr>
          <p:nvPr/>
        </p:nvSpPr>
        <p:spPr bwMode="auto">
          <a:xfrm>
            <a:off x="3444875" y="3890963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137.196.7.14</a:t>
            </a:r>
          </a:p>
        </p:txBody>
      </p:sp>
      <p:sp>
        <p:nvSpPr>
          <p:cNvPr id="6178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9" name="Text Box 39"/>
          <p:cNvSpPr txBox="1">
            <a:spLocks noChangeArrowheads="1"/>
          </p:cNvSpPr>
          <p:nvPr/>
        </p:nvSpPr>
        <p:spPr bwMode="auto">
          <a:xfrm>
            <a:off x="898525" y="58610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137.196.7.88</a:t>
            </a:r>
          </a:p>
        </p:txBody>
      </p:sp>
      <p:sp>
        <p:nvSpPr>
          <p:cNvPr id="618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0D0A8B7-D5A6-49F3-909C-230BEC91D396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72463" cy="1143000"/>
          </a:xfrm>
        </p:spPr>
        <p:txBody>
          <a:bodyPr/>
          <a:lstStyle/>
          <a:p>
            <a:r>
              <a:rPr lang="el-GR" sz="3600" dirty="0" smtClean="0"/>
              <a:t>Πρωτόκολλο </a:t>
            </a:r>
            <a:r>
              <a:rPr lang="en-US" sz="3600" dirty="0" smtClean="0"/>
              <a:t>ARP: </a:t>
            </a:r>
            <a:r>
              <a:rPr lang="el-GR" sz="3600" dirty="0" smtClean="0"/>
              <a:t>ίδιο</a:t>
            </a:r>
            <a:r>
              <a:rPr lang="en-US" sz="3600" dirty="0" smtClean="0"/>
              <a:t> LAN (</a:t>
            </a:r>
            <a:r>
              <a:rPr lang="el-GR" sz="3600" dirty="0" smtClean="0"/>
              <a:t>δίκτυο</a:t>
            </a:r>
            <a:r>
              <a:rPr lang="en-US" sz="3600" dirty="0" smtClean="0"/>
              <a:t>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l-GR" sz="1800" smtClean="0"/>
              <a:t>Ο </a:t>
            </a:r>
            <a:r>
              <a:rPr lang="en-US" sz="1800" smtClean="0"/>
              <a:t>A </a:t>
            </a:r>
            <a:r>
              <a:rPr lang="el-GR" sz="1800" smtClean="0"/>
              <a:t>θέλει να στείλει </a:t>
            </a:r>
            <a:r>
              <a:rPr lang="en-US" sz="1800" smtClean="0"/>
              <a:t>datagram </a:t>
            </a:r>
            <a:r>
              <a:rPr lang="el-GR" sz="1800" smtClean="0"/>
              <a:t>στον</a:t>
            </a:r>
            <a:r>
              <a:rPr lang="en-US" sz="1800" smtClean="0"/>
              <a:t> B</a:t>
            </a:r>
            <a:endParaRPr 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sz="1400" smtClean="0"/>
              <a:t> </a:t>
            </a:r>
            <a:r>
              <a:rPr lang="el-GR" sz="1600" smtClean="0"/>
              <a:t>η</a:t>
            </a:r>
            <a:r>
              <a:rPr lang="en-US" sz="1600" smtClean="0"/>
              <a:t> </a:t>
            </a:r>
            <a:r>
              <a:rPr lang="el-GR" sz="1600" smtClean="0"/>
              <a:t>διεύθυνση </a:t>
            </a:r>
            <a:r>
              <a:rPr lang="en-US" sz="1600" smtClean="0"/>
              <a:t>MAC </a:t>
            </a:r>
            <a:r>
              <a:rPr lang="el-GR" sz="1600" smtClean="0"/>
              <a:t>του </a:t>
            </a:r>
            <a:r>
              <a:rPr lang="en-US" sz="1600" smtClean="0"/>
              <a:t>B</a:t>
            </a:r>
            <a:r>
              <a:rPr lang="el-GR" sz="1600" smtClean="0"/>
              <a:t> δεν είναι στον πίνακα </a:t>
            </a:r>
            <a:r>
              <a:rPr lang="en-US" sz="1600" smtClean="0"/>
              <a:t>ARP </a:t>
            </a:r>
            <a:r>
              <a:rPr lang="el-GR" sz="1600" smtClean="0"/>
              <a:t>του</a:t>
            </a:r>
            <a:r>
              <a:rPr lang="en-US" sz="1600" smtClean="0"/>
              <a:t> A.</a:t>
            </a:r>
          </a:p>
          <a:p>
            <a:r>
              <a:rPr lang="el-GR" sz="1800" smtClean="0"/>
              <a:t>Ο </a:t>
            </a:r>
            <a:r>
              <a:rPr lang="en-US" sz="1800" smtClean="0"/>
              <a:t>A </a:t>
            </a:r>
            <a:r>
              <a:rPr lang="el-GR" sz="1800" smtClean="0">
                <a:solidFill>
                  <a:srgbClr val="FF0000"/>
                </a:solidFill>
              </a:rPr>
              <a:t>ευρυεκπέμπει </a:t>
            </a:r>
            <a:r>
              <a:rPr lang="el-GR" sz="1800" smtClean="0"/>
              <a:t>πακέτο </a:t>
            </a:r>
            <a:r>
              <a:rPr lang="en-US" sz="1800" smtClean="0"/>
              <a:t>ARP </a:t>
            </a:r>
            <a:r>
              <a:rPr lang="el-GR" sz="1800" smtClean="0"/>
              <a:t>ερωτήματος</a:t>
            </a:r>
            <a:r>
              <a:rPr lang="en-US" sz="1800" smtClean="0"/>
              <a:t>, </a:t>
            </a:r>
            <a:r>
              <a:rPr lang="el-GR" sz="1800" smtClean="0"/>
              <a:t>που περιέχει τη διεύθυνση </a:t>
            </a:r>
            <a:r>
              <a:rPr lang="en-US" sz="1800" smtClean="0"/>
              <a:t>IP </a:t>
            </a:r>
            <a:r>
              <a:rPr lang="el-GR" sz="1800" smtClean="0"/>
              <a:t>του </a:t>
            </a:r>
            <a:r>
              <a:rPr lang="en-US" sz="1800" smtClean="0"/>
              <a:t>B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smtClean="0"/>
              <a:t>dest MAC address = FF-FF-FF-FF-FF-FF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Όλοι οι κόμβοι στο </a:t>
            </a:r>
            <a:r>
              <a:rPr lang="en-US" sz="1600" smtClean="0"/>
              <a:t>LAN </a:t>
            </a:r>
            <a:r>
              <a:rPr lang="el-GR" sz="1600" smtClean="0"/>
              <a:t>λαμβάνουν το ερώτημα</a:t>
            </a:r>
            <a:r>
              <a:rPr lang="en-US" sz="1600" smtClean="0"/>
              <a:t> ARP</a:t>
            </a:r>
          </a:p>
          <a:p>
            <a:r>
              <a:rPr lang="el-GR" sz="1800" smtClean="0"/>
              <a:t>Ο </a:t>
            </a:r>
            <a:r>
              <a:rPr lang="en-US" sz="1800" smtClean="0"/>
              <a:t>B </a:t>
            </a:r>
            <a:r>
              <a:rPr lang="el-GR" sz="1800" smtClean="0"/>
              <a:t>λαμβάνει το πακέτο </a:t>
            </a:r>
            <a:r>
              <a:rPr lang="en-US" sz="1800" smtClean="0"/>
              <a:t>ARP, </a:t>
            </a:r>
            <a:r>
              <a:rPr lang="el-GR" sz="1800" smtClean="0"/>
              <a:t>απαντά στον Α με τη δική του </a:t>
            </a:r>
            <a:r>
              <a:rPr lang="en-US" sz="1800" smtClean="0"/>
              <a:t>(</a:t>
            </a:r>
            <a:r>
              <a:rPr lang="el-GR" sz="1800" smtClean="0"/>
              <a:t>του  </a:t>
            </a:r>
            <a:r>
              <a:rPr lang="en-US" sz="1800" smtClean="0"/>
              <a:t>B) </a:t>
            </a:r>
            <a:r>
              <a:rPr lang="el-GR" sz="1800" smtClean="0"/>
              <a:t>διεύθυνση </a:t>
            </a:r>
            <a:r>
              <a:rPr lang="en-US" sz="1800" smtClean="0"/>
              <a:t>MAC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Το πλαίσιο στέλνεται στη διεύθυνση</a:t>
            </a:r>
            <a:r>
              <a:rPr lang="en-US" sz="1600" smtClean="0"/>
              <a:t> MAC</a:t>
            </a:r>
            <a:r>
              <a:rPr lang="el-GR" sz="1600" smtClean="0"/>
              <a:t> του Α</a:t>
            </a:r>
            <a:r>
              <a:rPr lang="en-US" sz="1600" smtClean="0"/>
              <a:t> (unicast)</a:t>
            </a:r>
          </a:p>
          <a:p>
            <a:endParaRPr lang="en-US" sz="1800" smtClean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31900"/>
            <a:ext cx="3810000" cy="4648200"/>
          </a:xfrm>
        </p:spPr>
        <p:txBody>
          <a:bodyPr/>
          <a:lstStyle/>
          <a:p>
            <a:r>
              <a:rPr lang="el-GR" sz="1800" smtClean="0"/>
              <a:t>Ο </a:t>
            </a:r>
            <a:r>
              <a:rPr lang="en-US" sz="1800" smtClean="0"/>
              <a:t>A</a:t>
            </a:r>
            <a:r>
              <a:rPr lang="el-GR" sz="1800" smtClean="0"/>
              <a:t> αποθηκεύει (</a:t>
            </a:r>
            <a:r>
              <a:rPr lang="en-US" sz="1800" smtClean="0"/>
              <a:t>caches</a:t>
            </a:r>
            <a:r>
              <a:rPr lang="el-GR" sz="1800" smtClean="0"/>
              <a:t>) το ζεύγος διευθύνσεων</a:t>
            </a:r>
            <a:r>
              <a:rPr lang="en-US" sz="1800" smtClean="0"/>
              <a:t> IP-</a:t>
            </a:r>
            <a:r>
              <a:rPr lang="el-GR" sz="1800" smtClean="0"/>
              <a:t>σε</a:t>
            </a:r>
            <a:r>
              <a:rPr lang="en-US" sz="1800" smtClean="0"/>
              <a:t>-MAC </a:t>
            </a:r>
            <a:r>
              <a:rPr lang="el-GR" sz="1800" smtClean="0"/>
              <a:t>στον πίνακα </a:t>
            </a:r>
            <a:r>
              <a:rPr lang="en-US" sz="1800" smtClean="0"/>
              <a:t>ARP</a:t>
            </a:r>
            <a:r>
              <a:rPr lang="el-GR" sz="1800" smtClean="0"/>
              <a:t> μέχρι η πληροφορία να παλιώσει </a:t>
            </a:r>
            <a:r>
              <a:rPr lang="en-US" sz="1800" smtClean="0"/>
              <a:t>(</a:t>
            </a:r>
            <a:r>
              <a:rPr lang="el-GR" sz="1800" smtClean="0"/>
              <a:t>λήξη χρόνου</a:t>
            </a:r>
            <a:r>
              <a:rPr lang="en-US" sz="1800" smtClean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smtClean="0"/>
              <a:t>soft state: </a:t>
            </a:r>
            <a:r>
              <a:rPr lang="el-GR" sz="1600" smtClean="0"/>
              <a:t>η πληροφορία διαγράφεται </a:t>
            </a:r>
            <a:r>
              <a:rPr lang="en-US" sz="1600" smtClean="0"/>
              <a:t>(</a:t>
            </a:r>
            <a:r>
              <a:rPr lang="el-GR" sz="1600" smtClean="0"/>
              <a:t>όταν υπάρχει λήξη χρόνου</a:t>
            </a:r>
            <a:r>
              <a:rPr lang="en-US" sz="1600" smtClean="0"/>
              <a:t>) </a:t>
            </a:r>
            <a:r>
              <a:rPr lang="el-GR" sz="1600" smtClean="0"/>
              <a:t>εκτός αν ανανεωθεί</a:t>
            </a:r>
            <a:endParaRPr lang="en-US" sz="1600" smtClean="0"/>
          </a:p>
          <a:p>
            <a:r>
              <a:rPr lang="el-GR" sz="1800" smtClean="0"/>
              <a:t>Το </a:t>
            </a:r>
            <a:r>
              <a:rPr lang="en-US" sz="1800" smtClean="0"/>
              <a:t>ARP </a:t>
            </a:r>
            <a:r>
              <a:rPr lang="el-GR" sz="1800" smtClean="0"/>
              <a:t>είναι</a:t>
            </a:r>
            <a:r>
              <a:rPr lang="en-US" sz="1800" smtClean="0"/>
              <a:t> “plug-and-play”: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Οι κόμβοι δημιουργούν τους πίνακες </a:t>
            </a:r>
            <a:r>
              <a:rPr lang="en-US" sz="1600" smtClean="0"/>
              <a:t>ARP</a:t>
            </a:r>
            <a:r>
              <a:rPr lang="el-GR" sz="1600" smtClean="0"/>
              <a:t> τους χωρίς την παρέμβαση του διαχειριστή του δικτύου </a:t>
            </a:r>
            <a:endParaRPr lang="en-US" sz="1600" i="1" smtClean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4E5ED5B-9533-4DDA-899A-B3712EF75897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</a:p>
        </p:txBody>
      </p:sp>
      <p:grpSp>
        <p:nvGrpSpPr>
          <p:cNvPr id="7176" name="Group 66"/>
          <p:cNvGrpSpPr>
            <a:grpSpLocks/>
          </p:cNvGrpSpPr>
          <p:nvPr/>
        </p:nvGrpSpPr>
        <p:grpSpPr bwMode="auto">
          <a:xfrm>
            <a:off x="911225" y="3182938"/>
            <a:ext cx="7321550" cy="2744787"/>
            <a:chOff x="449" y="1367"/>
            <a:chExt cx="4918" cy="2016"/>
          </a:xfrm>
        </p:grpSpPr>
        <p:sp>
          <p:nvSpPr>
            <p:cNvPr id="7179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7180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7217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7218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19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20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</a:endParaRPr>
              </a:p>
            </p:txBody>
          </p:sp>
          <p:sp>
            <p:nvSpPr>
              <p:cNvPr id="7221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7222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2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8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9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223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2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5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6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181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82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83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1A-23-F9-CD-06-9B</a:t>
              </a:r>
            </a:p>
          </p:txBody>
        </p:sp>
        <p:sp>
          <p:nvSpPr>
            <p:cNvPr id="7184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222.222.222.220</a:t>
              </a:r>
            </a:p>
          </p:txBody>
        </p:sp>
        <p:sp>
          <p:nvSpPr>
            <p:cNvPr id="7185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86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  <p:sp>
          <p:nvSpPr>
            <p:cNvPr id="7187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CC-49-DE-D0-AB-7D</a:t>
              </a:r>
            </a:p>
          </p:txBody>
        </p:sp>
        <p:sp>
          <p:nvSpPr>
            <p:cNvPr id="7188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7170" name="Object 31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194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" y="2916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0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7191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7173" name="Object 3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195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16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A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92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3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7171" name="Object 38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196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6" y="1572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4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5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222.222.222.221</a:t>
              </a:r>
            </a:p>
          </p:txBody>
        </p:sp>
        <p:sp>
          <p:nvSpPr>
            <p:cNvPr id="7196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7197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7172" name="Object 43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2197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15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98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222.222.222.222</a:t>
              </a:r>
            </a:p>
          </p:txBody>
        </p:sp>
        <p:sp>
          <p:nvSpPr>
            <p:cNvPr id="7199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49-BD-D2-C7-56-2A</a:t>
              </a:r>
            </a:p>
          </p:txBody>
        </p:sp>
        <p:sp>
          <p:nvSpPr>
            <p:cNvPr id="7200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>
                <a:gd name="T0" fmla="*/ 12 w 1005"/>
                <a:gd name="T1" fmla="*/ 83 h 996"/>
                <a:gd name="T2" fmla="*/ 5 w 1005"/>
                <a:gd name="T3" fmla="*/ 227 h 996"/>
                <a:gd name="T4" fmla="*/ 4 w 1005"/>
                <a:gd name="T5" fmla="*/ 507 h 996"/>
                <a:gd name="T6" fmla="*/ 4 w 1005"/>
                <a:gd name="T7" fmla="*/ 716 h 996"/>
                <a:gd name="T8" fmla="*/ 4 w 1005"/>
                <a:gd name="T9" fmla="*/ 918 h 996"/>
                <a:gd name="T10" fmla="*/ 8 w 1005"/>
                <a:gd name="T11" fmla="*/ 990 h 996"/>
                <a:gd name="T12" fmla="*/ 16 w 1005"/>
                <a:gd name="T13" fmla="*/ 954 h 996"/>
                <a:gd name="T14" fmla="*/ 29 w 1005"/>
                <a:gd name="T15" fmla="*/ 947 h 996"/>
                <a:gd name="T16" fmla="*/ 36 w 1005"/>
                <a:gd name="T17" fmla="*/ 831 h 996"/>
                <a:gd name="T18" fmla="*/ 40 w 1005"/>
                <a:gd name="T19" fmla="*/ 543 h 996"/>
                <a:gd name="T20" fmla="*/ 38 w 1005"/>
                <a:gd name="T21" fmla="*/ 227 h 996"/>
                <a:gd name="T22" fmla="*/ 26 w 1005"/>
                <a:gd name="T23" fmla="*/ 25 h 996"/>
                <a:gd name="T24" fmla="*/ 12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>
                <a:gd name="T0" fmla="*/ 307 w 1005"/>
                <a:gd name="T1" fmla="*/ 83 h 996"/>
                <a:gd name="T2" fmla="*/ 134 w 1005"/>
                <a:gd name="T3" fmla="*/ 227 h 996"/>
                <a:gd name="T4" fmla="*/ 19 w 1005"/>
                <a:gd name="T5" fmla="*/ 507 h 996"/>
                <a:gd name="T6" fmla="*/ 19 w 1005"/>
                <a:gd name="T7" fmla="*/ 716 h 996"/>
                <a:gd name="T8" fmla="*/ 84 w 1005"/>
                <a:gd name="T9" fmla="*/ 918 h 996"/>
                <a:gd name="T10" fmla="*/ 199 w 1005"/>
                <a:gd name="T11" fmla="*/ 990 h 996"/>
                <a:gd name="T12" fmla="*/ 393 w 1005"/>
                <a:gd name="T13" fmla="*/ 954 h 996"/>
                <a:gd name="T14" fmla="*/ 696 w 1005"/>
                <a:gd name="T15" fmla="*/ 947 h 996"/>
                <a:gd name="T16" fmla="*/ 883 w 1005"/>
                <a:gd name="T17" fmla="*/ 831 h 996"/>
                <a:gd name="T18" fmla="*/ 998 w 1005"/>
                <a:gd name="T19" fmla="*/ 543 h 996"/>
                <a:gd name="T20" fmla="*/ 926 w 1005"/>
                <a:gd name="T21" fmla="*/ 227 h 996"/>
                <a:gd name="T22" fmla="*/ 667 w 1005"/>
                <a:gd name="T23" fmla="*/ 25 h 996"/>
                <a:gd name="T24" fmla="*/ 307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3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4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5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6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7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8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9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0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1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2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3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4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7177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533399" y="927463"/>
            <a:ext cx="7892143" cy="2233748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dirty="0" smtClean="0"/>
              <a:t>Διέλευση:</a:t>
            </a:r>
            <a:r>
              <a:rPr lang="en-US" sz="2400" dirty="0" smtClean="0"/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στείλε το </a:t>
            </a:r>
            <a:r>
              <a:rPr lang="el-GR" sz="1600" dirty="0" err="1" smtClean="0">
                <a:solidFill>
                  <a:srgbClr val="FF0000"/>
                </a:solidFill>
              </a:rPr>
              <a:t>datagram</a:t>
            </a:r>
            <a:r>
              <a:rPr lang="el-GR" sz="1600" dirty="0" smtClean="0">
                <a:solidFill>
                  <a:srgbClr val="FF0000"/>
                </a:solidFill>
              </a:rPr>
              <a:t> από τον A στο B μέσω του R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εστίασε στη </a:t>
            </a:r>
            <a:r>
              <a:rPr lang="el-GR" sz="1600" dirty="0" err="1" smtClean="0"/>
              <a:t>διευθυνσιοδότηση</a:t>
            </a:r>
            <a:r>
              <a:rPr lang="el-GR" sz="1600" dirty="0" smtClean="0"/>
              <a:t> – στο </a:t>
            </a:r>
            <a:r>
              <a:rPr lang="en-US" sz="1600" dirty="0" smtClean="0"/>
              <a:t>IP (datagram) </a:t>
            </a:r>
            <a:r>
              <a:rPr lang="el-GR" sz="1600" dirty="0" smtClean="0"/>
              <a:t>και </a:t>
            </a:r>
            <a:r>
              <a:rPr lang="en-US" sz="1600" dirty="0" smtClean="0"/>
              <a:t>MAC </a:t>
            </a:r>
            <a:r>
              <a:rPr lang="el-GR" sz="1600" dirty="0" smtClean="0"/>
              <a:t>επίπεδο (</a:t>
            </a:r>
            <a:r>
              <a:rPr lang="en-US" sz="1600" dirty="0" smtClean="0"/>
              <a:t>frame – </a:t>
            </a:r>
            <a:r>
              <a:rPr lang="el-GR" sz="1600" dirty="0" smtClean="0"/>
              <a:t>πλαίσιο)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A γνωρίζει τη διεύθυνση IP του Β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Α γνωρίζει την </a:t>
            </a:r>
            <a:r>
              <a:rPr lang="en-US" sz="1600" dirty="0" smtClean="0"/>
              <a:t>IP </a:t>
            </a:r>
            <a:r>
              <a:rPr lang="el-GR" sz="1600" dirty="0" smtClean="0"/>
              <a:t>διεύθυνση του δρομολογητή πρώτου άλματος, </a:t>
            </a:r>
            <a:r>
              <a:rPr lang="en-US" sz="1600" dirty="0" smtClean="0"/>
              <a:t>R </a:t>
            </a:r>
            <a:r>
              <a:rPr lang="el-GR" sz="1600" dirty="0" smtClean="0"/>
              <a:t>(πώς;)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Α γνωρίζει τη </a:t>
            </a:r>
            <a:r>
              <a:rPr lang="en-US" sz="1600" dirty="0" smtClean="0"/>
              <a:t>MAC </a:t>
            </a:r>
            <a:r>
              <a:rPr lang="el-GR" sz="1600" dirty="0" smtClean="0"/>
              <a:t>διεύθυνση του </a:t>
            </a:r>
            <a:r>
              <a:rPr lang="en-US" sz="1600" dirty="0" smtClean="0"/>
              <a:t>R (</a:t>
            </a:r>
            <a:r>
              <a:rPr lang="el-GR" sz="1600" dirty="0" smtClean="0"/>
              <a:t>πώς;)</a:t>
            </a:r>
          </a:p>
        </p:txBody>
      </p:sp>
      <p:sp>
        <p:nvSpPr>
          <p:cNvPr id="717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5031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503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0D24C37-D0E7-4C5F-8CDC-05FA56030AB9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0988" y="1300163"/>
            <a:ext cx="7772400" cy="1193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i="0" kern="0" dirty="0">
                <a:latin typeface="+mn-lt"/>
              </a:rPr>
              <a:t>O A </a:t>
            </a:r>
            <a:r>
              <a:rPr lang="el-GR" i="0" kern="0" dirty="0">
                <a:latin typeface="+mn-lt"/>
              </a:rPr>
              <a:t>δημιουργεί </a:t>
            </a:r>
            <a:r>
              <a:rPr lang="en-US" i="0" kern="0" dirty="0">
                <a:latin typeface="+mn-lt"/>
              </a:rPr>
              <a:t>datagram </a:t>
            </a:r>
            <a:r>
              <a:rPr lang="el-GR" i="0" kern="0" dirty="0">
                <a:latin typeface="+mn-lt"/>
              </a:rPr>
              <a:t>με πηγή </a:t>
            </a:r>
            <a:r>
              <a:rPr lang="en-US" i="0" kern="0" dirty="0">
                <a:latin typeface="+mn-lt"/>
              </a:rPr>
              <a:t>A, </a:t>
            </a:r>
            <a:r>
              <a:rPr lang="el-GR" i="0" kern="0" dirty="0">
                <a:latin typeface="+mn-lt"/>
              </a:rPr>
              <a:t>και προορισμό</a:t>
            </a:r>
            <a:r>
              <a:rPr lang="en-US" i="0" kern="0" dirty="0">
                <a:latin typeface="+mn-lt"/>
              </a:rPr>
              <a:t> 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i="0" kern="0" dirty="0">
                <a:latin typeface="+mn-lt"/>
              </a:rPr>
              <a:t>Ο </a:t>
            </a:r>
            <a:r>
              <a:rPr lang="en-US" i="0" kern="0" dirty="0">
                <a:latin typeface="+mn-lt"/>
              </a:rPr>
              <a:t>A </a:t>
            </a:r>
            <a:r>
              <a:rPr lang="el-GR" i="0" kern="0" dirty="0">
                <a:latin typeface="+mn-lt"/>
              </a:rPr>
              <a:t>δημιουργεί πλαίσιο επιπέδου ζεύξης με τη διεύθυνση</a:t>
            </a:r>
            <a:r>
              <a:rPr lang="en-US" i="0" kern="0" dirty="0">
                <a:latin typeface="+mn-lt"/>
              </a:rPr>
              <a:t> MAC </a:t>
            </a:r>
            <a:r>
              <a:rPr lang="el-GR" i="0" kern="0" dirty="0">
                <a:latin typeface="+mn-lt"/>
              </a:rPr>
              <a:t>του </a:t>
            </a:r>
            <a:r>
              <a:rPr lang="en-US" i="0" kern="0" dirty="0">
                <a:latin typeface="+mn-lt"/>
              </a:rPr>
              <a:t>R</a:t>
            </a:r>
            <a:r>
              <a:rPr lang="el-GR" i="0" kern="0" dirty="0">
                <a:latin typeface="+mn-lt"/>
              </a:rPr>
              <a:t> σαν προορισμό</a:t>
            </a:r>
            <a:r>
              <a:rPr lang="en-US" i="0" kern="0" dirty="0">
                <a:latin typeface="+mn-lt"/>
              </a:rPr>
              <a:t>, </a:t>
            </a:r>
            <a:r>
              <a:rPr lang="el-GR" i="0" kern="0" dirty="0">
                <a:latin typeface="+mn-lt"/>
              </a:rPr>
              <a:t>το πλαίσιο περιέχει το </a:t>
            </a:r>
            <a:r>
              <a:rPr lang="en-US" i="0" kern="0" dirty="0">
                <a:latin typeface="+mn-lt"/>
              </a:rPr>
              <a:t>IP datagram</a:t>
            </a:r>
            <a:r>
              <a:rPr lang="el-GR" i="0" kern="0" dirty="0">
                <a:latin typeface="+mn-lt"/>
              </a:rPr>
              <a:t> από </a:t>
            </a:r>
            <a:r>
              <a:rPr lang="en-US" i="0" kern="0" dirty="0">
                <a:latin typeface="+mn-lt"/>
              </a:rPr>
              <a:t>A</a:t>
            </a:r>
            <a:r>
              <a:rPr lang="el-GR" i="0" kern="0" dirty="0">
                <a:latin typeface="+mn-lt"/>
              </a:rPr>
              <a:t> προς </a:t>
            </a:r>
            <a:r>
              <a:rPr lang="en-US" i="0" kern="0" dirty="0">
                <a:latin typeface="+mn-lt"/>
              </a:rPr>
              <a:t>B </a:t>
            </a:r>
            <a:endParaRPr lang="el-GR" i="0" kern="0" dirty="0">
              <a:latin typeface="+mn-lt"/>
            </a:endParaRPr>
          </a:p>
        </p:txBody>
      </p:sp>
      <p:grpSp>
        <p:nvGrpSpPr>
          <p:cNvPr id="385034" name="Group 63"/>
          <p:cNvGrpSpPr>
            <a:grpSpLocks/>
          </p:cNvGrpSpPr>
          <p:nvPr/>
        </p:nvGrpSpPr>
        <p:grpSpPr bwMode="auto">
          <a:xfrm>
            <a:off x="1039813" y="3844925"/>
            <a:ext cx="6894512" cy="2546350"/>
            <a:chOff x="410" y="2462"/>
            <a:chExt cx="4518" cy="1721"/>
          </a:xfrm>
        </p:grpSpPr>
        <p:sp>
          <p:nvSpPr>
            <p:cNvPr id="385066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385067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385104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85105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5106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5107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</a:endParaRPr>
              </a:p>
            </p:txBody>
          </p:sp>
          <p:sp>
            <p:nvSpPr>
              <p:cNvPr id="385108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85109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8511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85110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8511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2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3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85068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69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70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1A-23-F9-CD-06-9B</a:t>
              </a:r>
            </a:p>
          </p:txBody>
        </p:sp>
        <p:sp>
          <p:nvSpPr>
            <p:cNvPr id="385071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222.222.222.220</a:t>
              </a:r>
            </a:p>
          </p:txBody>
        </p:sp>
        <p:sp>
          <p:nvSpPr>
            <p:cNvPr id="385072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111.111.111.110</a:t>
              </a:r>
            </a:p>
          </p:txBody>
        </p:sp>
        <p:sp>
          <p:nvSpPr>
            <p:cNvPr id="385073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E6-E9-00-17-BB-4B</a:t>
              </a:r>
            </a:p>
          </p:txBody>
        </p:sp>
        <p:sp>
          <p:nvSpPr>
            <p:cNvPr id="385074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CC-49-DE-D0-AB-7D</a:t>
              </a:r>
            </a:p>
          </p:txBody>
        </p:sp>
        <p:sp>
          <p:nvSpPr>
            <p:cNvPr id="385075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385026" name="Object 31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18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3774"/>
                          <a:ext cx="283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5076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77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385078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385027" name="Object 3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3219" name="Clip" r:id="rId5" imgW="1305000" imgH="1085760" progId="">
                      <p:embed/>
                    </p:oleObj>
                  </mc:Choice>
                  <mc:Fallback>
                    <p:oleObj name="Clip" r:id="rId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5103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385079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0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385028" name="Object 39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20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" y="2622"/>
                          <a:ext cx="282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5081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2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222.222.222.221</a:t>
              </a:r>
            </a:p>
          </p:txBody>
        </p:sp>
        <p:sp>
          <p:nvSpPr>
            <p:cNvPr id="385083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385084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385029" name="Object 4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3221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5102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385085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222.222.222.222</a:t>
              </a:r>
            </a:p>
          </p:txBody>
        </p:sp>
        <p:sp>
          <p:nvSpPr>
            <p:cNvPr id="385086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49-BD-D2-C7-56-2A</a:t>
              </a:r>
            </a:p>
          </p:txBody>
        </p:sp>
        <p:sp>
          <p:nvSpPr>
            <p:cNvPr id="385087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8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>
                <a:gd name="T0" fmla="*/ 3 w 1005"/>
                <a:gd name="T1" fmla="*/ 3 h 996"/>
                <a:gd name="T2" fmla="*/ 3 w 1005"/>
                <a:gd name="T3" fmla="*/ 3 h 996"/>
                <a:gd name="T4" fmla="*/ 3 w 1005"/>
                <a:gd name="T5" fmla="*/ 5 h 996"/>
                <a:gd name="T6" fmla="*/ 3 w 1005"/>
                <a:gd name="T7" fmla="*/ 7 h 996"/>
                <a:gd name="T8" fmla="*/ 3 w 1005"/>
                <a:gd name="T9" fmla="*/ 9 h 996"/>
                <a:gd name="T10" fmla="*/ 3 w 1005"/>
                <a:gd name="T11" fmla="*/ 9 h 996"/>
                <a:gd name="T12" fmla="*/ 3 w 1005"/>
                <a:gd name="T13" fmla="*/ 9 h 996"/>
                <a:gd name="T14" fmla="*/ 4 w 1005"/>
                <a:gd name="T15" fmla="*/ 9 h 996"/>
                <a:gd name="T16" fmla="*/ 5 w 1005"/>
                <a:gd name="T17" fmla="*/ 8 h 996"/>
                <a:gd name="T18" fmla="*/ 6 w 1005"/>
                <a:gd name="T19" fmla="*/ 5 h 996"/>
                <a:gd name="T20" fmla="*/ 6 w 1005"/>
                <a:gd name="T21" fmla="*/ 3 h 996"/>
                <a:gd name="T22" fmla="*/ 4 w 1005"/>
                <a:gd name="T23" fmla="*/ 3 h 996"/>
                <a:gd name="T24" fmla="*/ 3 w 1005"/>
                <a:gd name="T25" fmla="*/ 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89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>
                <a:gd name="T0" fmla="*/ 45 w 1005"/>
                <a:gd name="T1" fmla="*/ 3 h 996"/>
                <a:gd name="T2" fmla="*/ 21 w 1005"/>
                <a:gd name="T3" fmla="*/ 3 h 996"/>
                <a:gd name="T4" fmla="*/ 8 w 1005"/>
                <a:gd name="T5" fmla="*/ 5 h 996"/>
                <a:gd name="T6" fmla="*/ 8 w 1005"/>
                <a:gd name="T7" fmla="*/ 7 h 996"/>
                <a:gd name="T8" fmla="*/ 13 w 1005"/>
                <a:gd name="T9" fmla="*/ 9 h 996"/>
                <a:gd name="T10" fmla="*/ 30 w 1005"/>
                <a:gd name="T11" fmla="*/ 9 h 996"/>
                <a:gd name="T12" fmla="*/ 57 w 1005"/>
                <a:gd name="T13" fmla="*/ 9 h 996"/>
                <a:gd name="T14" fmla="*/ 102 w 1005"/>
                <a:gd name="T15" fmla="*/ 9 h 996"/>
                <a:gd name="T16" fmla="*/ 131 w 1005"/>
                <a:gd name="T17" fmla="*/ 8 h 996"/>
                <a:gd name="T18" fmla="*/ 148 w 1005"/>
                <a:gd name="T19" fmla="*/ 5 h 996"/>
                <a:gd name="T20" fmla="*/ 138 w 1005"/>
                <a:gd name="T21" fmla="*/ 3 h 996"/>
                <a:gd name="T22" fmla="*/ 99 w 1005"/>
                <a:gd name="T23" fmla="*/ 3 h 996"/>
                <a:gd name="T24" fmla="*/ 45 w 1005"/>
                <a:gd name="T25" fmla="*/ 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0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1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2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3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4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5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6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7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8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9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100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101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2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63" name="Group 130"/>
          <p:cNvGrpSpPr>
            <a:grpSpLocks/>
          </p:cNvGrpSpPr>
          <p:nvPr/>
        </p:nvGrpSpPr>
        <p:grpSpPr bwMode="auto">
          <a:xfrm>
            <a:off x="311150" y="2909888"/>
            <a:ext cx="976313" cy="1460500"/>
            <a:chOff x="337" y="1692"/>
            <a:chExt cx="615" cy="920"/>
          </a:xfrm>
        </p:grpSpPr>
        <p:sp>
          <p:nvSpPr>
            <p:cNvPr id="385059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0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5061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5062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3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4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5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1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385054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5056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57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8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5055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77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385052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53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" name="Group 152"/>
          <p:cNvGrpSpPr>
            <a:grpSpLocks/>
          </p:cNvGrpSpPr>
          <p:nvPr/>
        </p:nvGrpSpPr>
        <p:grpSpPr bwMode="auto">
          <a:xfrm>
            <a:off x="1477963" y="2292350"/>
            <a:ext cx="2417762" cy="1471613"/>
            <a:chOff x="931" y="1444"/>
            <a:chExt cx="1523" cy="927"/>
          </a:xfrm>
        </p:grpSpPr>
        <p:sp>
          <p:nvSpPr>
            <p:cNvPr id="385040" name="Text Box 135"/>
            <p:cNvSpPr txBox="1">
              <a:spLocks noChangeArrowheads="1"/>
            </p:cNvSpPr>
            <p:nvPr/>
          </p:nvSpPr>
          <p:spPr bwMode="auto">
            <a:xfrm>
              <a:off x="931" y="1444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74-29-9C-E8-FF-55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E6-E9-00-17-BB-4B</a:t>
              </a:r>
            </a:p>
          </p:txBody>
        </p:sp>
        <p:grpSp>
          <p:nvGrpSpPr>
            <p:cNvPr id="385041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5046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47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48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49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0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1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5042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3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4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5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24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79906D4-823C-46BB-B11B-028ABADB060A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457200"/>
          </a:xfrm>
        </p:spPr>
        <p:txBody>
          <a:bodyPr/>
          <a:lstStyle/>
          <a:p>
            <a:r>
              <a:rPr lang="el-GR" sz="3200" dirty="0" smtClean="0"/>
              <a:t>Επίπεδο ζεύξης</a:t>
            </a:r>
            <a:r>
              <a:rPr lang="en-US" sz="3200" dirty="0" smtClean="0"/>
              <a:t>: </a:t>
            </a:r>
            <a:r>
              <a:rPr lang="el-GR" sz="3200" dirty="0" smtClean="0"/>
              <a:t>Εισαγωγή </a:t>
            </a:r>
            <a:endParaRPr lang="en-US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716280"/>
            <a:ext cx="4267200" cy="409956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Ορολογία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οι υπολογιστές</a:t>
            </a:r>
            <a:r>
              <a:rPr lang="en-US" sz="2000" dirty="0" smtClean="0"/>
              <a:t> </a:t>
            </a:r>
            <a:r>
              <a:rPr lang="el-GR" sz="2000" dirty="0" smtClean="0"/>
              <a:t>και οι δρομολογητές είναι </a:t>
            </a:r>
            <a:r>
              <a:rPr lang="el-GR" sz="2000" dirty="0" smtClean="0">
                <a:solidFill>
                  <a:srgbClr val="FF0000"/>
                </a:solidFill>
              </a:rPr>
              <a:t>κόμβοι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nodes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τα κανάλια επικοινωνίας που ενώνουν γειτονικούς κόμβους κατά μήκος της διαδρομής επικοινωνίας είναι </a:t>
            </a:r>
            <a:r>
              <a:rPr lang="el-GR" sz="2000" dirty="0" smtClean="0">
                <a:solidFill>
                  <a:srgbClr val="FF0000"/>
                </a:solidFill>
              </a:rPr>
              <a:t>ζεύξεις </a:t>
            </a:r>
            <a:r>
              <a:rPr lang="el-GR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links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ενσύρματες ζεύξεις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ασύρματες ζεύξεις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/>
              <a:t>LANs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το πακέτο επιπέδου 2 ονομάζεται </a:t>
            </a:r>
            <a:r>
              <a:rPr lang="el-GR" sz="2000" dirty="0" smtClean="0">
                <a:solidFill>
                  <a:srgbClr val="FF0000"/>
                </a:solidFill>
              </a:rPr>
              <a:t>πλαίσιο</a:t>
            </a:r>
            <a:r>
              <a:rPr lang="el-GR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frame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ενθυλακώνει </a:t>
            </a:r>
            <a:r>
              <a:rPr lang="en-US" sz="2000" dirty="0" smtClean="0"/>
              <a:t>datagram</a:t>
            </a:r>
          </a:p>
        </p:txBody>
      </p:sp>
      <p:sp>
        <p:nvSpPr>
          <p:cNvPr id="21508" name="Text Box 467"/>
          <p:cNvSpPr txBox="1">
            <a:spLocks noChangeArrowheads="1"/>
          </p:cNvSpPr>
          <p:nvPr/>
        </p:nvSpPr>
        <p:spPr bwMode="auto">
          <a:xfrm>
            <a:off x="457200" y="4876801"/>
            <a:ext cx="4114801" cy="1877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1" dirty="0">
                <a:solidFill>
                  <a:srgbClr val="FF0000"/>
                </a:solidFill>
              </a:rPr>
              <a:t>το επίπεδο ζεύξης δεδομένων </a:t>
            </a:r>
            <a:r>
              <a:rPr lang="el-GR" sz="2000" b="1" dirty="0"/>
              <a:t>έχει την ευθύνη</a:t>
            </a:r>
            <a:r>
              <a:rPr lang="en-US" sz="2000" b="1" dirty="0"/>
              <a:t> </a:t>
            </a:r>
            <a:r>
              <a:rPr lang="el-GR" sz="2000" b="1" dirty="0"/>
              <a:t>μεταφοράς των </a:t>
            </a:r>
            <a:r>
              <a:rPr lang="en-US" sz="2000" b="1" dirty="0" err="1" smtClean="0"/>
              <a:t>datagrams</a:t>
            </a:r>
            <a:r>
              <a:rPr lang="en-US" sz="2000" b="1" dirty="0" smtClean="0"/>
              <a:t> </a:t>
            </a:r>
            <a:r>
              <a:rPr lang="el-GR" sz="2000" b="1" dirty="0"/>
              <a:t>από έναν κόμβο σε φυσικά γειτονικό κόμβο πάνω από μία ζεύξη</a:t>
            </a:r>
            <a:endParaRPr lang="en-US" sz="2000" b="1" dirty="0"/>
          </a:p>
          <a:p>
            <a:pPr eaLnBrk="0" hangingPunct="0"/>
            <a:endParaRPr lang="en-US" sz="1600" i="0" dirty="0"/>
          </a:p>
        </p:txBody>
      </p:sp>
      <p:sp>
        <p:nvSpPr>
          <p:cNvPr id="21509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1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65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166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3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5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0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5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6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7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1528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61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2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3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4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529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57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8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9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0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530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53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4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5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6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1531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32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3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4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35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36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50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51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52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37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47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8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9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38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39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0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1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42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43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44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5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6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44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41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2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3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45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46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7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8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49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50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38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9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0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51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35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6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7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52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53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54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55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56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57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32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3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4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58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29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0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1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59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60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1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2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63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64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26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7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8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65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23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4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5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66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67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8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9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570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71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20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1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2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72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17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8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9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73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74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75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76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77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78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14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5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6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79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11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2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3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80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81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2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3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84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85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108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9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0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86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105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6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7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87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88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9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90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91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92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102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3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4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93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099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0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1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94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5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6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7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8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9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0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1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602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603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1604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086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87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88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89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90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91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96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7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8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92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93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4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5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05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073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74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75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76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77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78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83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4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5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79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80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1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2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06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060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61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62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63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64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65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70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71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72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66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67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68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69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1607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8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9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0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1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2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3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4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5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6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7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8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9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0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1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2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3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 dirty="0">
              <a:solidFill>
                <a:srgbClr val="FF3300"/>
              </a:solidFill>
            </a:endParaRPr>
          </a:p>
        </p:txBody>
      </p:sp>
      <p:sp>
        <p:nvSpPr>
          <p:cNvPr id="21624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5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6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7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8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629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047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48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49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50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51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52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57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8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9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53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54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5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6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30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034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5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6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7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38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39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44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5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6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40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41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2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3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pic>
        <p:nvPicPr>
          <p:cNvPr id="21631" name="Picture 265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632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026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7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8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9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0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1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2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3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21633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2018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19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0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1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2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23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24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5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21634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5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6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7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8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9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0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1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2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3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4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5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6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7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8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9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0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1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2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3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4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5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6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7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8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9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0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1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2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3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4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5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6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7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8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9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0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1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2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3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4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5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6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7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8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9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0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1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2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3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4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5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6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7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8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9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0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1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2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3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4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5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696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1979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0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1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2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3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4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5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6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7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8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9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0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1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2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3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4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5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6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7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8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9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0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1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2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3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4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5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6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7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8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2009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0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1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2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3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4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5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6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7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7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1940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1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2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3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4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5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6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7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8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9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0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1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2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3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4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5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6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7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8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9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0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1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2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3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4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5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6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7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8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9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970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1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2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3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4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5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6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7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8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8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1901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2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3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4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5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6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7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8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9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0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1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2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3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4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5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6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7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8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9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0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1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2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3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4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5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6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7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8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9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0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931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2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3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4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5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6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7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8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9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9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1862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3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4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5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6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7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8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9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0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1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2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3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4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5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6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7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8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9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0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1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2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3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4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5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6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7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8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9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0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1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892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3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4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5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6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7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8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9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0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700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1823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4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5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6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7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8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9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0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1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2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3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4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5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6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7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8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9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0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1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2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3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4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5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6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7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8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9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0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1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2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853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4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5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6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7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8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9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0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1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701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2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3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4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5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6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7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8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9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0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1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2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3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4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5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6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7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8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9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0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1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2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3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4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5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6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7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8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9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0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1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2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3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4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5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6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7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8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9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0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1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2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3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4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5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6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7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8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9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0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1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2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3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4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5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6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7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8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9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0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1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2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3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4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5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6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7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8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9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770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1799" name="Picture 616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800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1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2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3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4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5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6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7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8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9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0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1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2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3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4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5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816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1817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18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19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0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1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2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771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772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1776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7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8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9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0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1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2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3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4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5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6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7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8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9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90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91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792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1793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4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5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6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7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8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773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/>
              <a:t>Δίκτυα Επικοινωνιών Ι 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1775" name="Text Box 580"/>
          <p:cNvSpPr txBox="1">
            <a:spLocks noChangeArrowheads="1"/>
          </p:cNvSpPr>
          <p:nvPr/>
        </p:nvSpPr>
        <p:spPr bwMode="auto">
          <a:xfrm>
            <a:off x="7064375" y="1943100"/>
            <a:ext cx="882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</a:rPr>
              <a:t>global ISP</a:t>
            </a:r>
          </a:p>
        </p:txBody>
      </p:sp>
    </p:spTree>
    <p:extLst>
      <p:ext uri="{BB962C8B-B14F-4D97-AF65-F5344CB8AC3E}">
        <p14:creationId xmlns:p14="http://schemas.microsoft.com/office/powerpoint/2010/main" val="36791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1 - Τίτλος"/>
          <p:cNvSpPr>
            <a:spLocks noGrp="1"/>
          </p:cNvSpPr>
          <p:nvPr>
            <p:ph type="title"/>
          </p:nvPr>
        </p:nvSpPr>
        <p:spPr>
          <a:xfrm>
            <a:off x="833846" y="254726"/>
            <a:ext cx="8310154" cy="1143000"/>
          </a:xfrm>
        </p:spPr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605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605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A642E81-9FA0-4CCF-90E1-955463ED55F6}" type="slidenum">
              <a:rPr lang="en-US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6052" name="4 - TextBox"/>
          <p:cNvSpPr txBox="1">
            <a:spLocks noChangeArrowheads="1"/>
          </p:cNvSpPr>
          <p:nvPr/>
        </p:nvSpPr>
        <p:spPr bwMode="auto">
          <a:xfrm>
            <a:off x="0" y="1306286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l-GR" sz="2000" i="0" dirty="0"/>
              <a:t>το πλαίσιο στέλνεται από το Α στον </a:t>
            </a:r>
            <a:r>
              <a:rPr lang="en-US" sz="2000" i="0" dirty="0" smtClean="0"/>
              <a:t>R</a:t>
            </a:r>
            <a:endParaRPr lang="el-GR" sz="2000" i="0" dirty="0" smtClean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 dirty="0" smtClean="0"/>
              <a:t> </a:t>
            </a:r>
            <a:r>
              <a:rPr lang="el-GR" sz="2000" i="0" dirty="0"/>
              <a:t>το πλαίσιο λαμβάνεται στον </a:t>
            </a:r>
            <a:r>
              <a:rPr lang="en-US" sz="2000" i="0" dirty="0"/>
              <a:t>R, </a:t>
            </a:r>
            <a:r>
              <a:rPr lang="el-GR" sz="2000" i="0" dirty="0"/>
              <a:t>αφαιρείται το </a:t>
            </a:r>
            <a:r>
              <a:rPr lang="en-US" sz="2000" i="0" dirty="0"/>
              <a:t>datagram, </a:t>
            </a:r>
            <a:r>
              <a:rPr lang="el-GR" sz="2000" i="0" dirty="0"/>
              <a:t>διαβιβάζεται στο </a:t>
            </a:r>
            <a:r>
              <a:rPr lang="en-US" sz="2000" i="0" dirty="0"/>
              <a:t>IP</a:t>
            </a:r>
            <a:endParaRPr lang="el-GR" sz="2000" dirty="0"/>
          </a:p>
        </p:txBody>
      </p:sp>
      <p:grpSp>
        <p:nvGrpSpPr>
          <p:cNvPr id="386053" name="Group 163"/>
          <p:cNvGrpSpPr>
            <a:grpSpLocks/>
          </p:cNvGrpSpPr>
          <p:nvPr/>
        </p:nvGrpSpPr>
        <p:grpSpPr bwMode="auto">
          <a:xfrm>
            <a:off x="404813" y="4203700"/>
            <a:ext cx="8221662" cy="2349500"/>
            <a:chOff x="709613" y="3962400"/>
            <a:chExt cx="8221662" cy="2349500"/>
          </a:xfrm>
        </p:grpSpPr>
        <p:grpSp>
          <p:nvGrpSpPr>
            <p:cNvPr id="386090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38614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615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5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67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091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4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614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4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</a:rPr>
                <a:t>R</a:t>
              </a:r>
              <a:endParaRPr lang="en-US" i="0" dirty="0">
                <a:latin typeface="+mn-lt"/>
              </a:endParaRPr>
            </a:p>
          </p:txBody>
        </p:sp>
        <p:sp>
          <p:nvSpPr>
            <p:cNvPr id="38609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1A-23-F9-CD-06-9B</a:t>
              </a:r>
            </a:p>
          </p:txBody>
        </p:sp>
        <p:sp>
          <p:nvSpPr>
            <p:cNvPr id="38609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222.222.222.220</a:t>
              </a:r>
            </a:p>
          </p:txBody>
        </p:sp>
        <p:grpSp>
          <p:nvGrpSpPr>
            <p:cNvPr id="386095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38614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111.111.111.110</a:t>
                </a:r>
              </a:p>
            </p:txBody>
          </p:sp>
          <p:sp>
            <p:nvSpPr>
              <p:cNvPr id="38614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E6-E9-00-17-BB-4B</a:t>
                </a:r>
              </a:p>
            </p:txBody>
          </p:sp>
        </p:grpSp>
        <p:sp>
          <p:nvSpPr>
            <p:cNvPr id="38609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CC-49-DE-D0-AB-7D</a:t>
              </a:r>
            </a:p>
          </p:txBody>
        </p:sp>
        <p:sp>
          <p:nvSpPr>
            <p:cNvPr id="38609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111.111.111.112</a:t>
              </a:r>
            </a:p>
          </p:txBody>
        </p:sp>
        <p:sp>
          <p:nvSpPr>
            <p:cNvPr id="38609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111.111.111.111</a:t>
              </a:r>
            </a:p>
          </p:txBody>
        </p:sp>
        <p:sp>
          <p:nvSpPr>
            <p:cNvPr id="38609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74-29-9C-E8-FF-55</a:t>
              </a:r>
            </a:p>
          </p:txBody>
        </p:sp>
        <p:sp>
          <p:nvSpPr>
            <p:cNvPr id="386100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38610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86110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38614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222.222.222.222</a:t>
                </a:r>
              </a:p>
            </p:txBody>
          </p:sp>
          <p:sp>
            <p:nvSpPr>
              <p:cNvPr id="38614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49-BD-D2-C7-56-2A</a:t>
                </a:r>
              </a:p>
            </p:txBody>
          </p:sp>
        </p:grpSp>
        <p:sp>
          <p:nvSpPr>
            <p:cNvPr id="38611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222.222.222.221</a:t>
              </a:r>
            </a:p>
          </p:txBody>
        </p:sp>
        <p:sp>
          <p:nvSpPr>
            <p:cNvPr id="38611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88-B2-2F-54-1A-0F</a:t>
              </a:r>
            </a:p>
          </p:txBody>
        </p:sp>
        <p:sp>
          <p:nvSpPr>
            <p:cNvPr id="38611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7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B</a:t>
              </a:r>
            </a:p>
          </p:txBody>
        </p:sp>
        <p:grpSp>
          <p:nvGrpSpPr>
            <p:cNvPr id="386119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386137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613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4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120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27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38612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613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613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86132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86135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6136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613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613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121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23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6124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25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70" name="Group 59"/>
          <p:cNvGrpSpPr>
            <a:grpSpLocks/>
          </p:cNvGrpSpPr>
          <p:nvPr/>
        </p:nvGrpSpPr>
        <p:grpSpPr bwMode="auto">
          <a:xfrm>
            <a:off x="230188" y="2927350"/>
            <a:ext cx="976312" cy="1460500"/>
            <a:chOff x="337" y="1692"/>
            <a:chExt cx="615" cy="920"/>
          </a:xfrm>
        </p:grpSpPr>
        <p:sp>
          <p:nvSpPr>
            <p:cNvPr id="386083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4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85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6086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7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8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9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8" name="Group 68"/>
          <p:cNvGrpSpPr>
            <a:grpSpLocks/>
          </p:cNvGrpSpPr>
          <p:nvPr/>
        </p:nvGrpSpPr>
        <p:grpSpPr bwMode="auto">
          <a:xfrm>
            <a:off x="2408238" y="3506788"/>
            <a:ext cx="1096962" cy="244475"/>
            <a:chOff x="1231" y="1990"/>
            <a:chExt cx="691" cy="154"/>
          </a:xfrm>
        </p:grpSpPr>
        <p:sp>
          <p:nvSpPr>
            <p:cNvPr id="386080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81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2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" name="Group 100"/>
          <p:cNvGrpSpPr>
            <a:grpSpLocks/>
          </p:cNvGrpSpPr>
          <p:nvPr/>
        </p:nvGrpSpPr>
        <p:grpSpPr bwMode="auto">
          <a:xfrm>
            <a:off x="3648075" y="3008313"/>
            <a:ext cx="895350" cy="2038350"/>
            <a:chOff x="2823" y="1545"/>
            <a:chExt cx="564" cy="1284"/>
          </a:xfrm>
        </p:grpSpPr>
        <p:sp>
          <p:nvSpPr>
            <p:cNvPr id="386075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564"/>
                <a:gd name="T14" fmla="*/ 564 w 564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76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77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6078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79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8" name="Group 131"/>
          <p:cNvGrpSpPr>
            <a:grpSpLocks/>
          </p:cNvGrpSpPr>
          <p:nvPr/>
        </p:nvGrpSpPr>
        <p:grpSpPr bwMode="auto">
          <a:xfrm>
            <a:off x="1173163" y="2486025"/>
            <a:ext cx="2427287" cy="1519238"/>
            <a:chOff x="931" y="1414"/>
            <a:chExt cx="1529" cy="957"/>
          </a:xfrm>
        </p:grpSpPr>
        <p:sp>
          <p:nvSpPr>
            <p:cNvPr id="386062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 dirty="0">
                  <a:latin typeface="Arial" charset="0"/>
                  <a:ea typeface="ＭＳ Ｐゴシック" charset="-128"/>
                </a:rPr>
                <a:t>MAC </a:t>
              </a:r>
              <a:r>
                <a:rPr lang="en-US" sz="1200" i="0" dirty="0" err="1">
                  <a:latin typeface="Arial" charset="0"/>
                  <a:ea typeface="ＭＳ Ｐゴシック" charset="-128"/>
                </a:rPr>
                <a:t>src</a:t>
              </a:r>
              <a:r>
                <a:rPr lang="en-US" sz="1200" i="0" dirty="0">
                  <a:latin typeface="Arial" charset="0"/>
                  <a:ea typeface="ＭＳ Ｐゴシック" charset="-128"/>
                </a:rPr>
                <a:t>: 74-29-9C-E8-FF-55</a:t>
              </a:r>
            </a:p>
            <a:p>
              <a:pPr eaLnBrk="0" hangingPunct="0"/>
              <a:r>
                <a:rPr lang="en-US" sz="1200" i="0" dirty="0">
                  <a:latin typeface="Arial" charset="0"/>
                  <a:ea typeface="ＭＳ Ｐゴシック" charset="-128"/>
                </a:rPr>
                <a:t>   MAC </a:t>
              </a:r>
              <a:r>
                <a:rPr lang="en-US" sz="1200" i="0" dirty="0" err="1">
                  <a:latin typeface="Arial" charset="0"/>
                  <a:ea typeface="ＭＳ Ｐゴシック" charset="-128"/>
                </a:rPr>
                <a:t>dest</a:t>
              </a:r>
              <a:r>
                <a:rPr lang="en-US" sz="1200" i="0" dirty="0">
                  <a:latin typeface="Arial" charset="0"/>
                  <a:ea typeface="ＭＳ Ｐゴシック" charset="-128"/>
                </a:rPr>
                <a:t>: E6-E9-00-17-BB-4B</a:t>
              </a:r>
            </a:p>
          </p:txBody>
        </p:sp>
        <p:grpSp>
          <p:nvGrpSpPr>
            <p:cNvPr id="386063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6069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6070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6071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2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3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4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6064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5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6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7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8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102" name="Group 146"/>
          <p:cNvGrpSpPr>
            <a:grpSpLocks/>
          </p:cNvGrpSpPr>
          <p:nvPr/>
        </p:nvGrpSpPr>
        <p:grpSpPr bwMode="auto">
          <a:xfrm>
            <a:off x="2497138" y="2965450"/>
            <a:ext cx="3143250" cy="690563"/>
            <a:chOff x="4578" y="1662"/>
            <a:chExt cx="1980" cy="435"/>
          </a:xfrm>
        </p:grpSpPr>
        <p:sp>
          <p:nvSpPr>
            <p:cNvPr id="386059" name="Line 143"/>
            <p:cNvSpPr>
              <a:spLocks noChangeShapeType="1"/>
            </p:cNvSpPr>
            <p:nvPr/>
          </p:nvSpPr>
          <p:spPr bwMode="auto">
            <a:xfrm flipV="1">
              <a:off x="4578" y="1755"/>
              <a:ext cx="842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0" name="Line 144"/>
            <p:cNvSpPr>
              <a:spLocks noChangeShapeType="1"/>
            </p:cNvSpPr>
            <p:nvPr/>
          </p:nvSpPr>
          <p:spPr bwMode="auto">
            <a:xfrm flipH="1">
              <a:off x="4670" y="1856"/>
              <a:ext cx="75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1" name="Text Box 145"/>
            <p:cNvSpPr txBox="1">
              <a:spLocks noChangeArrowheads="1"/>
            </p:cNvSpPr>
            <p:nvPr/>
          </p:nvSpPr>
          <p:spPr bwMode="auto">
            <a:xfrm>
              <a:off x="5291" y="1662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2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707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707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D5BF4F5-4EE0-4623-BC9C-00F98FA896B7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7076" name="4 - TextBox"/>
          <p:cNvSpPr txBox="1">
            <a:spLocks noChangeArrowheads="1"/>
          </p:cNvSpPr>
          <p:nvPr/>
        </p:nvSpPr>
        <p:spPr bwMode="auto">
          <a:xfrm>
            <a:off x="192088" y="1524000"/>
            <a:ext cx="8743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</a:t>
            </a:r>
            <a:r>
              <a:rPr lang="en-US" sz="1600" i="0"/>
              <a:t> R </a:t>
            </a:r>
            <a:r>
              <a:rPr lang="el-GR" sz="1600" i="0"/>
              <a:t>προωθεί το </a:t>
            </a:r>
            <a:r>
              <a:rPr lang="en-US" sz="1600" i="0"/>
              <a:t>datagram </a:t>
            </a:r>
            <a:r>
              <a:rPr lang="el-GR" sz="1600" i="0"/>
              <a:t>με</a:t>
            </a:r>
            <a:r>
              <a:rPr lang="en-US" sz="1600" i="0"/>
              <a:t> IP</a:t>
            </a:r>
            <a:r>
              <a:rPr lang="el-GR" sz="1600" i="0"/>
              <a:t> πηγή Α, προορισμό Β</a:t>
            </a:r>
            <a:endParaRPr lang="en-US" sz="1600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R </a:t>
            </a:r>
            <a:r>
              <a:rPr lang="el-GR" sz="1600" i="0"/>
              <a:t>δημιουργεί πλαίσιο επιπέδου ζεύξης με τη </a:t>
            </a:r>
            <a:r>
              <a:rPr lang="en-US" sz="1600" i="0"/>
              <a:t>MAC </a:t>
            </a:r>
            <a:r>
              <a:rPr lang="el-GR" sz="1600" i="0"/>
              <a:t>διεύθυνση του Β ως προορισμό,</a:t>
            </a:r>
            <a:r>
              <a:rPr lang="en-US" sz="1600" i="0"/>
              <a:t> </a:t>
            </a:r>
            <a:r>
              <a:rPr lang="el-GR" sz="1600" i="0"/>
              <a:t>το πλαίσιο περιέχει το </a:t>
            </a:r>
            <a:r>
              <a:rPr lang="en-US" sz="1600" i="0"/>
              <a:t>IP datagram </a:t>
            </a:r>
            <a:r>
              <a:rPr lang="el-GR" sz="1600" i="0"/>
              <a:t>από το Α προς το Β</a:t>
            </a:r>
          </a:p>
        </p:txBody>
      </p:sp>
      <p:grpSp>
        <p:nvGrpSpPr>
          <p:cNvPr id="387077" name="Group 100"/>
          <p:cNvGrpSpPr>
            <a:grpSpLocks/>
          </p:cNvGrpSpPr>
          <p:nvPr/>
        </p:nvGrpSpPr>
        <p:grpSpPr bwMode="auto">
          <a:xfrm>
            <a:off x="420688" y="4059238"/>
            <a:ext cx="8221662" cy="2349500"/>
            <a:chOff x="709613" y="3962400"/>
            <a:chExt cx="8221662" cy="2349500"/>
          </a:xfrm>
        </p:grpSpPr>
        <p:grpSp>
          <p:nvGrpSpPr>
            <p:cNvPr id="38711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38717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71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67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1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71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</a:rPr>
                <a:t>R</a:t>
              </a:r>
              <a:endParaRPr lang="en-US" i="0" dirty="0">
                <a:latin typeface="+mn-lt"/>
              </a:endParaRPr>
            </a:p>
          </p:txBody>
        </p:sp>
        <p:sp>
          <p:nvSpPr>
            <p:cNvPr id="387118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1A-23-F9-CD-06-9B</a:t>
              </a:r>
            </a:p>
          </p:txBody>
        </p:sp>
        <p:sp>
          <p:nvSpPr>
            <p:cNvPr id="387119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222.222.222.220</a:t>
              </a:r>
            </a:p>
          </p:txBody>
        </p:sp>
        <p:grpSp>
          <p:nvGrpSpPr>
            <p:cNvPr id="38712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387168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111.111.111.110</a:t>
                </a:r>
              </a:p>
            </p:txBody>
          </p:sp>
          <p:sp>
            <p:nvSpPr>
              <p:cNvPr id="387169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E6-E9-00-17-BB-4B</a:t>
                </a:r>
              </a:p>
            </p:txBody>
          </p:sp>
        </p:grpSp>
        <p:sp>
          <p:nvSpPr>
            <p:cNvPr id="387121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CC-49-DE-D0-AB-7D</a:t>
              </a:r>
            </a:p>
          </p:txBody>
        </p:sp>
        <p:sp>
          <p:nvSpPr>
            <p:cNvPr id="387122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111.111.111.112</a:t>
              </a:r>
            </a:p>
          </p:txBody>
        </p:sp>
        <p:sp>
          <p:nvSpPr>
            <p:cNvPr id="387123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111.111.111.111</a:t>
              </a:r>
            </a:p>
          </p:txBody>
        </p:sp>
        <p:sp>
          <p:nvSpPr>
            <p:cNvPr id="387124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74-29-9C-E8-FF-55</a:t>
              </a:r>
            </a:p>
          </p:txBody>
        </p:sp>
        <p:sp>
          <p:nvSpPr>
            <p:cNvPr id="38712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6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7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8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9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0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1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2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387134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8713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387166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222.222.222.222</a:t>
                </a:r>
              </a:p>
            </p:txBody>
          </p:sp>
          <p:sp>
            <p:nvSpPr>
              <p:cNvPr id="387167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49-BD-D2-C7-56-2A</a:t>
                </a:r>
              </a:p>
            </p:txBody>
          </p:sp>
        </p:grpSp>
        <p:sp>
          <p:nvSpPr>
            <p:cNvPr id="387136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7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8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222.222.222.221</a:t>
              </a:r>
            </a:p>
          </p:txBody>
        </p:sp>
        <p:sp>
          <p:nvSpPr>
            <p:cNvPr id="387139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88-B2-2F-54-1A-0F</a:t>
              </a:r>
            </a:p>
          </p:txBody>
        </p:sp>
        <p:sp>
          <p:nvSpPr>
            <p:cNvPr id="387140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41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4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B</a:t>
              </a:r>
            </a:p>
          </p:txBody>
        </p:sp>
        <p:grpSp>
          <p:nvGrpSpPr>
            <p:cNvPr id="38714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387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7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4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5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38715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71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715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8715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8716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716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7158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7159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199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4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7" y="4298853"/>
                <a:ext cx="109764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4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714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5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70" name="AutoShape 2"/>
          <p:cNvSpPr>
            <a:spLocks noChangeArrowheads="1"/>
          </p:cNvSpPr>
          <p:nvPr/>
        </p:nvSpPr>
        <p:spPr bwMode="auto">
          <a:xfrm>
            <a:off x="5421313" y="3241675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387079" name="Group 67"/>
          <p:cNvGrpSpPr>
            <a:grpSpLocks/>
          </p:cNvGrpSpPr>
          <p:nvPr/>
        </p:nvGrpSpPr>
        <p:grpSpPr bwMode="auto">
          <a:xfrm>
            <a:off x="4927600" y="2798763"/>
            <a:ext cx="2011363" cy="760412"/>
            <a:chOff x="1197" y="1665"/>
            <a:chExt cx="1267" cy="479"/>
          </a:xfrm>
        </p:grpSpPr>
        <p:grpSp>
          <p:nvGrpSpPr>
            <p:cNvPr id="38711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7112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13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14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7111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77" name="Group 73"/>
          <p:cNvGrpSpPr>
            <a:grpSpLocks/>
          </p:cNvGrpSpPr>
          <p:nvPr/>
        </p:nvGrpSpPr>
        <p:grpSpPr bwMode="auto">
          <a:xfrm>
            <a:off x="5051425" y="3049588"/>
            <a:ext cx="146050" cy="385762"/>
            <a:chOff x="1272" y="1762"/>
            <a:chExt cx="92" cy="243"/>
          </a:xfrm>
        </p:grpSpPr>
        <p:sp>
          <p:nvSpPr>
            <p:cNvPr id="387108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9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4502150" y="2390775"/>
            <a:ext cx="2398713" cy="1519238"/>
            <a:chOff x="931" y="1414"/>
            <a:chExt cx="1511" cy="957"/>
          </a:xfrm>
        </p:grpSpPr>
        <p:sp>
          <p:nvSpPr>
            <p:cNvPr id="387096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1A-23-F9-CD-06-9B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49-BD-D2-C7-56-2A</a:t>
              </a:r>
            </a:p>
            <a:p>
              <a:pPr eaLnBrk="0" hangingPunct="0"/>
              <a:endParaRPr lang="en-US" sz="1200" i="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8709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7102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03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04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5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6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7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7098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9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0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1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7082" name="Group 91"/>
          <p:cNvGrpSpPr>
            <a:grpSpLocks/>
          </p:cNvGrpSpPr>
          <p:nvPr/>
        </p:nvGrpSpPr>
        <p:grpSpPr bwMode="auto">
          <a:xfrm>
            <a:off x="3663950" y="2863850"/>
            <a:ext cx="895350" cy="2038350"/>
            <a:chOff x="2823" y="1545"/>
            <a:chExt cx="564" cy="1284"/>
          </a:xfrm>
        </p:grpSpPr>
        <p:sp>
          <p:nvSpPr>
            <p:cNvPr id="38709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564"/>
                <a:gd name="T14" fmla="*/ 564 w 564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2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7093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7094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5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7083" name="Group 113"/>
          <p:cNvGrpSpPr>
            <a:grpSpLocks/>
          </p:cNvGrpSpPr>
          <p:nvPr/>
        </p:nvGrpSpPr>
        <p:grpSpPr bwMode="auto">
          <a:xfrm>
            <a:off x="7772400" y="2574925"/>
            <a:ext cx="928688" cy="1954213"/>
            <a:chOff x="250" y="1380"/>
            <a:chExt cx="585" cy="1231"/>
          </a:xfrm>
        </p:grpSpPr>
        <p:sp>
          <p:nvSpPr>
            <p:cNvPr id="38708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1197"/>
                <a:gd name="T14" fmla="*/ 582 w 582"/>
                <a:gd name="T15" fmla="*/ 1197 h 1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5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7086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7087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8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9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0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524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809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809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198FCA9-2C1F-431A-9182-90732D084BD0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8100" name="4 - TextBox"/>
          <p:cNvSpPr txBox="1">
            <a:spLocks noChangeArrowheads="1"/>
          </p:cNvSpPr>
          <p:nvPr/>
        </p:nvSpPr>
        <p:spPr bwMode="auto">
          <a:xfrm>
            <a:off x="192088" y="1524000"/>
            <a:ext cx="8743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</a:t>
            </a:r>
            <a:r>
              <a:rPr lang="en-US" sz="1600" i="0"/>
              <a:t> R </a:t>
            </a:r>
            <a:r>
              <a:rPr lang="el-GR" sz="1600" i="0"/>
              <a:t>προωθεί το </a:t>
            </a:r>
            <a:r>
              <a:rPr lang="en-US" sz="1600" i="0"/>
              <a:t>datagram </a:t>
            </a:r>
            <a:r>
              <a:rPr lang="el-GR" sz="1600" i="0"/>
              <a:t>με</a:t>
            </a:r>
            <a:r>
              <a:rPr lang="en-US" sz="1600" i="0"/>
              <a:t> IP</a:t>
            </a:r>
            <a:r>
              <a:rPr lang="el-GR" sz="1600" i="0"/>
              <a:t> πηγή Α, προορισμό Β</a:t>
            </a:r>
            <a:endParaRPr lang="en-US" sz="1600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R </a:t>
            </a:r>
            <a:r>
              <a:rPr lang="el-GR" sz="1600" i="0"/>
              <a:t>δημιουργεί πλαίσιο επιπέδου ζεύξης με τη </a:t>
            </a:r>
            <a:r>
              <a:rPr lang="en-US" sz="1600" i="0"/>
              <a:t>MAC </a:t>
            </a:r>
            <a:r>
              <a:rPr lang="el-GR" sz="1600" i="0"/>
              <a:t>διεύθυνση του Β ως προορισμό,</a:t>
            </a:r>
            <a:r>
              <a:rPr lang="en-US" sz="1600" i="0"/>
              <a:t> </a:t>
            </a:r>
            <a:r>
              <a:rPr lang="el-GR" sz="1600" i="0"/>
              <a:t>το πλαίσιο περιέχει το </a:t>
            </a:r>
            <a:r>
              <a:rPr lang="en-US" sz="1600" i="0"/>
              <a:t>IP datagram </a:t>
            </a:r>
            <a:r>
              <a:rPr lang="el-GR" sz="1600" i="0"/>
              <a:t>από το Α προς το Β</a:t>
            </a:r>
          </a:p>
        </p:txBody>
      </p:sp>
      <p:grpSp>
        <p:nvGrpSpPr>
          <p:cNvPr id="388101" name="Group 95"/>
          <p:cNvGrpSpPr>
            <a:grpSpLocks/>
          </p:cNvGrpSpPr>
          <p:nvPr/>
        </p:nvGrpSpPr>
        <p:grpSpPr bwMode="auto">
          <a:xfrm>
            <a:off x="6980238" y="5354638"/>
            <a:ext cx="711200" cy="600075"/>
            <a:chOff x="7179310" y="4033520"/>
            <a:chExt cx="1009650" cy="855028"/>
          </a:xfrm>
        </p:grpSpPr>
        <p:grpSp>
          <p:nvGrpSpPr>
            <p:cNvPr id="38819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38819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9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02" name="Group 96"/>
          <p:cNvGrpSpPr>
            <a:grpSpLocks/>
          </p:cNvGrpSpPr>
          <p:nvPr/>
        </p:nvGrpSpPr>
        <p:grpSpPr bwMode="auto">
          <a:xfrm>
            <a:off x="1046163" y="3962400"/>
            <a:ext cx="1027112" cy="762000"/>
            <a:chOff x="1046480" y="3962400"/>
            <a:chExt cx="1026163" cy="761428"/>
          </a:xfrm>
        </p:grpSpPr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88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388189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90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</a:rPr>
              <a:t>R</a:t>
            </a:r>
            <a:endParaRPr lang="en-US" i="0" dirty="0">
              <a:latin typeface="+mn-lt"/>
            </a:endParaRPr>
          </a:p>
        </p:txBody>
      </p:sp>
      <p:sp>
        <p:nvSpPr>
          <p:cNvPr id="388104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1A-23-F9-CD-06-9B</a:t>
            </a:r>
          </a:p>
        </p:txBody>
      </p:sp>
      <p:sp>
        <p:nvSpPr>
          <p:cNvPr id="388105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222.222.222.220</a:t>
            </a:r>
          </a:p>
        </p:txBody>
      </p:sp>
      <p:grpSp>
        <p:nvGrpSpPr>
          <p:cNvPr id="388106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388185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111.111.111.110</a:t>
              </a:r>
            </a:p>
          </p:txBody>
        </p:sp>
        <p:sp>
          <p:nvSpPr>
            <p:cNvPr id="388186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E6-E9-00-17-BB-4B</a:t>
              </a:r>
            </a:p>
          </p:txBody>
        </p:sp>
      </p:grpSp>
      <p:sp>
        <p:nvSpPr>
          <p:cNvPr id="388107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CC-49-DE-D0-AB-7D</a:t>
            </a:r>
          </a:p>
        </p:txBody>
      </p:sp>
      <p:sp>
        <p:nvSpPr>
          <p:cNvPr id="388108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111.111.111.112</a:t>
            </a:r>
          </a:p>
        </p:txBody>
      </p:sp>
      <p:sp>
        <p:nvSpPr>
          <p:cNvPr id="388109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111.111.111.111</a:t>
            </a:r>
          </a:p>
        </p:txBody>
      </p:sp>
      <p:sp>
        <p:nvSpPr>
          <p:cNvPr id="388110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74-29-9C-E8-FF-55</a:t>
            </a:r>
          </a:p>
        </p:txBody>
      </p:sp>
      <p:sp>
        <p:nvSpPr>
          <p:cNvPr id="388111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5"/>
              <a:gd name="T40" fmla="*/ 0 h 996"/>
              <a:gd name="T41" fmla="*/ 1005 w 1005"/>
              <a:gd name="T42" fmla="*/ 996 h 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2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3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4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5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6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7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8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388120" name="Line 60"/>
          <p:cNvSpPr>
            <a:spLocks noChangeShapeType="1"/>
          </p:cNvSpPr>
          <p:nvPr/>
        </p:nvSpPr>
        <p:spPr bwMode="auto">
          <a:xfrm>
            <a:off x="5045075" y="492125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388121" name="Group 63"/>
          <p:cNvGrpSpPr>
            <a:grpSpLocks/>
          </p:cNvGrpSpPr>
          <p:nvPr/>
        </p:nvGrpSpPr>
        <p:grpSpPr bwMode="auto">
          <a:xfrm>
            <a:off x="7372350" y="4845050"/>
            <a:ext cx="1558925" cy="460375"/>
            <a:chOff x="4351" y="2786"/>
            <a:chExt cx="982" cy="290"/>
          </a:xfrm>
        </p:grpSpPr>
        <p:sp>
          <p:nvSpPr>
            <p:cNvPr id="388183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222.222.222.222</a:t>
              </a:r>
            </a:p>
          </p:txBody>
        </p:sp>
        <p:sp>
          <p:nvSpPr>
            <p:cNvPr id="388184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49-BD-D2-C7-56-2A</a:t>
              </a:r>
            </a:p>
          </p:txBody>
        </p:sp>
      </p:grpSp>
      <p:sp>
        <p:nvSpPr>
          <p:cNvPr id="388122" name="Line 67"/>
          <p:cNvSpPr>
            <a:spLocks noChangeShapeType="1"/>
          </p:cNvSpPr>
          <p:nvPr/>
        </p:nvSpPr>
        <p:spPr bwMode="auto">
          <a:xfrm flipV="1">
            <a:off x="6943725" y="4416425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3" name="Line 68"/>
          <p:cNvSpPr>
            <a:spLocks noChangeShapeType="1"/>
          </p:cNvSpPr>
          <p:nvPr/>
        </p:nvSpPr>
        <p:spPr bwMode="auto">
          <a:xfrm flipH="1" flipV="1">
            <a:off x="7469188" y="44926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4" name="Text Box 71"/>
          <p:cNvSpPr txBox="1">
            <a:spLocks noChangeArrowheads="1"/>
          </p:cNvSpPr>
          <p:nvPr/>
        </p:nvSpPr>
        <p:spPr bwMode="auto">
          <a:xfrm>
            <a:off x="7073900" y="5811838"/>
            <a:ext cx="132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222.222.222.221</a:t>
            </a:r>
          </a:p>
        </p:txBody>
      </p:sp>
      <p:sp>
        <p:nvSpPr>
          <p:cNvPr id="388125" name="Text Box 72"/>
          <p:cNvSpPr txBox="1">
            <a:spLocks noChangeArrowheads="1"/>
          </p:cNvSpPr>
          <p:nvPr/>
        </p:nvSpPr>
        <p:spPr bwMode="auto">
          <a:xfrm>
            <a:off x="7077075" y="5986463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88-B2-2F-54-1A-0F</a:t>
            </a:r>
          </a:p>
        </p:txBody>
      </p:sp>
      <p:sp>
        <p:nvSpPr>
          <p:cNvPr id="388126" name="Line 73"/>
          <p:cNvSpPr>
            <a:spLocks noChangeShapeType="1"/>
          </p:cNvSpPr>
          <p:nvPr/>
        </p:nvSpPr>
        <p:spPr bwMode="auto">
          <a:xfrm flipH="1" flipV="1">
            <a:off x="6873875" y="5313363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7" name="Line 74"/>
          <p:cNvSpPr>
            <a:spLocks noChangeShapeType="1"/>
          </p:cNvSpPr>
          <p:nvPr/>
        </p:nvSpPr>
        <p:spPr bwMode="auto">
          <a:xfrm flipH="1">
            <a:off x="7208838" y="5654675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8" name="Freeform 75"/>
          <p:cNvSpPr>
            <a:spLocks/>
          </p:cNvSpPr>
          <p:nvPr/>
        </p:nvSpPr>
        <p:spPr bwMode="auto">
          <a:xfrm>
            <a:off x="6203950" y="4440238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5"/>
              <a:gd name="T40" fmla="*/ 0 h 996"/>
              <a:gd name="T41" fmla="*/ 1005 w 1005"/>
              <a:gd name="T42" fmla="*/ 996 h 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8307388" y="40735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grpSp>
        <p:nvGrpSpPr>
          <p:cNvPr id="388130" name="Group 124"/>
          <p:cNvGrpSpPr>
            <a:grpSpLocks/>
          </p:cNvGrpSpPr>
          <p:nvPr/>
        </p:nvGrpSpPr>
        <p:grpSpPr bwMode="auto">
          <a:xfrm>
            <a:off x="7178675" y="4033838"/>
            <a:ext cx="1009650" cy="854075"/>
            <a:chOff x="7179310" y="4033520"/>
            <a:chExt cx="1009650" cy="855028"/>
          </a:xfrm>
        </p:grpSpPr>
        <p:grpSp>
          <p:nvGrpSpPr>
            <p:cNvPr id="388179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38818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8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31" name="Group 125"/>
          <p:cNvGrpSpPr>
            <a:grpSpLocks/>
          </p:cNvGrpSpPr>
          <p:nvPr/>
        </p:nvGrpSpPr>
        <p:grpSpPr bwMode="auto">
          <a:xfrm>
            <a:off x="3757613" y="4714875"/>
            <a:ext cx="1292225" cy="425450"/>
            <a:chOff x="4011931" y="3379152"/>
            <a:chExt cx="1262062" cy="390207"/>
          </a:xfrm>
        </p:grpSpPr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69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38817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817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817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88174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8177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8178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88175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8176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32" name="Group 126"/>
          <p:cNvGrpSpPr>
            <a:grpSpLocks/>
          </p:cNvGrpSpPr>
          <p:nvPr/>
        </p:nvGrpSpPr>
        <p:grpSpPr bwMode="auto">
          <a:xfrm>
            <a:off x="1482725" y="5313363"/>
            <a:ext cx="701675" cy="517525"/>
            <a:chOff x="1046480" y="3962400"/>
            <a:chExt cx="1026163" cy="761428"/>
          </a:xfrm>
        </p:grpSpPr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6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38816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6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9" name="AutoShape 63"/>
          <p:cNvSpPr>
            <a:spLocks noChangeArrowheads="1"/>
          </p:cNvSpPr>
          <p:nvPr/>
        </p:nvSpPr>
        <p:spPr bwMode="auto">
          <a:xfrm>
            <a:off x="6157913" y="33782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388134" name="Group 64"/>
          <p:cNvGrpSpPr>
            <a:grpSpLocks/>
          </p:cNvGrpSpPr>
          <p:nvPr/>
        </p:nvGrpSpPr>
        <p:grpSpPr bwMode="auto">
          <a:xfrm>
            <a:off x="5664200" y="2935288"/>
            <a:ext cx="2011363" cy="760412"/>
            <a:chOff x="1197" y="1665"/>
            <a:chExt cx="1267" cy="479"/>
          </a:xfrm>
        </p:grpSpPr>
        <p:grpSp>
          <p:nvGrpSpPr>
            <p:cNvPr id="388159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8161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62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63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8160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388135" name="Group 70"/>
          <p:cNvGrpSpPr>
            <a:grpSpLocks/>
          </p:cNvGrpSpPr>
          <p:nvPr/>
        </p:nvGrpSpPr>
        <p:grpSpPr bwMode="auto">
          <a:xfrm>
            <a:off x="5788025" y="3186113"/>
            <a:ext cx="146050" cy="385762"/>
            <a:chOff x="1272" y="1762"/>
            <a:chExt cx="92" cy="243"/>
          </a:xfrm>
        </p:grpSpPr>
        <p:sp>
          <p:nvSpPr>
            <p:cNvPr id="388157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58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9" name="Group 73"/>
          <p:cNvGrpSpPr>
            <a:grpSpLocks/>
          </p:cNvGrpSpPr>
          <p:nvPr/>
        </p:nvGrpSpPr>
        <p:grpSpPr bwMode="auto">
          <a:xfrm>
            <a:off x="5238750" y="2527300"/>
            <a:ext cx="2398713" cy="1519238"/>
            <a:chOff x="931" y="1414"/>
            <a:chExt cx="1511" cy="957"/>
          </a:xfrm>
        </p:grpSpPr>
        <p:sp>
          <p:nvSpPr>
            <p:cNvPr id="388145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1A-23-F9-CD-06-9B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49-BD-D2-C7-56-2A</a:t>
              </a:r>
            </a:p>
            <a:p>
              <a:pPr eaLnBrk="0" hangingPunct="0"/>
              <a:endParaRPr lang="en-US" sz="1200" i="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88146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8151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52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53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4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5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6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8147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8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9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50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8137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388138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1197"/>
                <a:gd name="T14" fmla="*/ 582 w 582"/>
                <a:gd name="T15" fmla="*/ 1197 h 1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39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8140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8141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2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3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4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102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22FA698-0CB4-47AB-9917-64F5A721574D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3891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389124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389126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511675" y="143986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l-GR" sz="2400" i="0" kern="0" dirty="0" smtClean="0">
                <a:latin typeface="+mn-lt"/>
              </a:rPr>
              <a:t>αίτησης </a:t>
            </a:r>
            <a:r>
              <a:rPr lang="en-US" sz="2400" i="0" kern="0" dirty="0" smtClean="0">
                <a:latin typeface="+mn-lt"/>
              </a:rPr>
              <a:t>web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6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E3B2DAC-5ACC-48B6-AA42-06E4CB899ABB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8137525" cy="21336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κυρίαρχη</a:t>
            </a:r>
            <a:r>
              <a:rPr lang="en-US" sz="2000" dirty="0" smtClean="0"/>
              <a:t>” </a:t>
            </a:r>
            <a:r>
              <a:rPr lang="el-GR" sz="2000" dirty="0" smtClean="0"/>
              <a:t>τεχνολογία ενσύρματων </a:t>
            </a:r>
            <a:r>
              <a:rPr lang="en-US" sz="2000" dirty="0" smtClean="0"/>
              <a:t>LAN</a:t>
            </a:r>
            <a:r>
              <a:rPr lang="el-GR" sz="2000" dirty="0" smtClean="0"/>
              <a:t> </a:t>
            </a:r>
            <a:r>
              <a:rPr lang="en-US" sz="2000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Φθηνή </a:t>
            </a:r>
            <a:r>
              <a:rPr lang="en-US" sz="2000" dirty="0" smtClean="0"/>
              <a:t> </a:t>
            </a:r>
            <a:r>
              <a:rPr lang="el-GR" sz="2000" dirty="0" smtClean="0"/>
              <a:t>($10 για </a:t>
            </a:r>
            <a:r>
              <a:rPr lang="en-US" sz="2000" dirty="0" smtClean="0"/>
              <a:t>NIC)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Πρώτη ευρέως χρησιμοποιούμενη τεχνολογία </a:t>
            </a:r>
            <a:r>
              <a:rPr lang="en-US" sz="2000" dirty="0" smtClean="0"/>
              <a:t>LAN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Απλούστερο</a:t>
            </a:r>
            <a:r>
              <a:rPr lang="en-US" sz="2000" dirty="0" smtClean="0"/>
              <a:t>,</a:t>
            </a:r>
            <a:r>
              <a:rPr lang="el-GR" sz="2000" dirty="0" smtClean="0"/>
              <a:t> φθηνότερο από </a:t>
            </a:r>
            <a:r>
              <a:rPr lang="en-US" sz="2000" dirty="0" smtClean="0"/>
              <a:t>LANs</a:t>
            </a:r>
            <a:r>
              <a:rPr lang="el-GR" sz="2000" dirty="0" smtClean="0"/>
              <a:t> σκυτάλης 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smtClean="0"/>
              <a:t>ATM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Άντεξε την κούρσα των ταχυτήτων</a:t>
            </a:r>
            <a:r>
              <a:rPr lang="en-US" sz="2000" dirty="0" smtClean="0"/>
              <a:t>: 10 Mbps</a:t>
            </a:r>
            <a:r>
              <a:rPr lang="el-GR" sz="2000" dirty="0" smtClean="0"/>
              <a:t> – 10 </a:t>
            </a:r>
            <a:r>
              <a:rPr lang="en-US" sz="2000" dirty="0" err="1" smtClean="0"/>
              <a:t>Gbps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</p:txBody>
      </p:sp>
      <p:pic>
        <p:nvPicPr>
          <p:cNvPr id="391172" name="Picture 4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/>
              <a:t>Σκαρίφημα του </a:t>
            </a:r>
            <a:r>
              <a:rPr lang="en-US"/>
              <a:t> Ethernet</a:t>
            </a:r>
            <a:r>
              <a:rPr lang="el-GR"/>
              <a:t> του </a:t>
            </a:r>
            <a:r>
              <a:rPr lang="en-US"/>
              <a:t>Metcalfe</a:t>
            </a:r>
          </a:p>
        </p:txBody>
      </p:sp>
      <p:sp>
        <p:nvSpPr>
          <p:cNvPr id="39117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07633F5-BAD8-4C7B-B85D-BEAB29E5C9B2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Ethernet: </a:t>
            </a:r>
            <a:r>
              <a:rPr lang="el-GR" smtClean="0"/>
              <a:t>φυσική τοπολογία</a:t>
            </a:r>
            <a:endParaRPr lang="en-US" smtClean="0"/>
          </a:p>
        </p:txBody>
      </p:sp>
      <p:sp>
        <p:nvSpPr>
          <p:cNvPr id="922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7772400" cy="274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smtClean="0">
                <a:solidFill>
                  <a:srgbClr val="FF0000"/>
                </a:solidFill>
              </a:rPr>
              <a:t>Τοπολογία διαύλου:</a:t>
            </a:r>
            <a:r>
              <a:rPr lang="el-GR" sz="2400" smtClean="0"/>
              <a:t> ήταν δημοφιλής μέχρι τα μέσα της δεκαετίας του</a:t>
            </a:r>
            <a:r>
              <a:rPr lang="en-US" sz="2400" smtClean="0"/>
              <a:t> 90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Όλοι οι κόμβοι στο ίδιο πεδίο συγκρούσεων </a:t>
            </a:r>
            <a:r>
              <a:rPr lang="en-US" sz="2000" smtClean="0"/>
              <a:t>(collision domain) (</a:t>
            </a:r>
            <a:r>
              <a:rPr lang="el-GR" sz="2000" smtClean="0"/>
              <a:t>μπορεί να συγκρουστούν μεταξύ τους)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400" smtClean="0">
                <a:solidFill>
                  <a:srgbClr val="FF0000"/>
                </a:solidFill>
              </a:rPr>
              <a:t>Τοπολογία αστέρα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επικρατεί σήμερρα</a:t>
            </a:r>
            <a:endParaRPr lang="en-US" sz="24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ενεργός</a:t>
            </a:r>
            <a:r>
              <a:rPr lang="en-US" sz="2000" smtClean="0"/>
              <a:t> </a:t>
            </a:r>
            <a:r>
              <a:rPr lang="el-GR" sz="2000" i="1" smtClean="0">
                <a:solidFill>
                  <a:srgbClr val="FF0000"/>
                </a:solidFill>
              </a:rPr>
              <a:t>μεταγωγέας </a:t>
            </a:r>
            <a:r>
              <a:rPr lang="en-US" sz="2000" i="1" smtClean="0">
                <a:solidFill>
                  <a:srgbClr val="FF0000"/>
                </a:solidFill>
              </a:rPr>
              <a:t>(switch)</a:t>
            </a:r>
            <a:r>
              <a:rPr lang="en-US" sz="2000" smtClean="0"/>
              <a:t> </a:t>
            </a:r>
            <a:r>
              <a:rPr lang="el-GR" sz="2000" smtClean="0"/>
              <a:t>στο κέντρο</a:t>
            </a:r>
            <a:endParaRPr lang="en-US" sz="20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Κάθε </a:t>
            </a:r>
            <a:r>
              <a:rPr lang="en-US" sz="2000" smtClean="0"/>
              <a:t>“</a:t>
            </a:r>
            <a:r>
              <a:rPr lang="el-GR" sz="2000" smtClean="0"/>
              <a:t>ακτίνα</a:t>
            </a:r>
            <a:r>
              <a:rPr lang="en-US" sz="2000" smtClean="0"/>
              <a:t>”</a:t>
            </a:r>
            <a:r>
              <a:rPr lang="el-GR" sz="2000" smtClean="0"/>
              <a:t> τρέχει ένα (ξεχωριστό)</a:t>
            </a:r>
            <a:r>
              <a:rPr lang="en-US" sz="2000" smtClean="0"/>
              <a:t> </a:t>
            </a:r>
            <a:r>
              <a:rPr lang="el-GR" sz="2000" smtClean="0"/>
              <a:t>πρωτόκολλο </a:t>
            </a:r>
            <a:r>
              <a:rPr lang="en-US" sz="2000" smtClean="0"/>
              <a:t>Ethernet (</a:t>
            </a:r>
            <a:r>
              <a:rPr lang="el-GR" sz="2000" smtClean="0"/>
              <a:t>οι κόμβοι δεν συγκρούονται μεταξύ τους</a:t>
            </a:r>
            <a:r>
              <a:rPr lang="en-US" sz="2000" smtClean="0"/>
              <a:t>)</a:t>
            </a: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el-GR"/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4783138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4725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switch</a:t>
            </a:r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9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>
              <a:gd name="T0" fmla="*/ 0 w 280"/>
              <a:gd name="T1" fmla="*/ 2147483647 h 63"/>
              <a:gd name="T2" fmla="*/ 2147483647 w 280"/>
              <a:gd name="T3" fmla="*/ 2147483647 h 63"/>
              <a:gd name="T4" fmla="*/ 2147483647 w 280"/>
              <a:gd name="T5" fmla="*/ 0 h 63"/>
              <a:gd name="T6" fmla="*/ 2147483647 w 28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"/>
              <a:gd name="T14" fmla="*/ 280 w 28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40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>
              <a:gd name="T0" fmla="*/ 0 w 148"/>
              <a:gd name="T1" fmla="*/ 0 h 74"/>
              <a:gd name="T2" fmla="*/ 2147483647 w 148"/>
              <a:gd name="T3" fmla="*/ 0 h 74"/>
              <a:gd name="T4" fmla="*/ 2147483647 w 148"/>
              <a:gd name="T5" fmla="*/ 2147483647 h 74"/>
              <a:gd name="T6" fmla="*/ 2147483647 w 148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4"/>
              <a:gd name="T14" fmla="*/ 148 w 148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9241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9222" name="Object 28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44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3231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29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45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" y="298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30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46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2923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31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47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" y="32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7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8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9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0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9226" name="Object 36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248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7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1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2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3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9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835650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0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3890963"/>
                        <a:ext cx="603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44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bus:</a:t>
            </a:r>
            <a:r>
              <a:rPr lang="en-US" i="0"/>
              <a:t> coaxial cable</a:t>
            </a:r>
          </a:p>
        </p:txBody>
      </p:sp>
      <p:sp>
        <p:nvSpPr>
          <p:cNvPr id="9245" name="Text Box 42"/>
          <p:cNvSpPr txBox="1">
            <a:spLocks noChangeArrowheads="1"/>
          </p:cNvSpPr>
          <p:nvPr/>
        </p:nvSpPr>
        <p:spPr bwMode="auto">
          <a:xfrm>
            <a:off x="5049838" y="5734050"/>
            <a:ext cx="63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star</a:t>
            </a:r>
          </a:p>
        </p:txBody>
      </p:sp>
      <p:sp>
        <p:nvSpPr>
          <p:cNvPr id="9246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89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620963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5F95888-B619-4B6A-A013-C00B1C06F2CB}" type="slidenum">
              <a:rPr lang="en-US" smtClean="0">
                <a:latin typeface="Arial" charset="0"/>
                <a:cs typeface="Arial" charset="0"/>
              </a:rPr>
              <a:pPr/>
              <a:t>56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6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l-GR" smtClean="0"/>
              <a:t>Δομή του πλαισίου </a:t>
            </a:r>
            <a:r>
              <a:rPr lang="en-US" smtClean="0"/>
              <a:t>Ethernet</a:t>
            </a:r>
          </a:p>
        </p:txBody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/>
              <a:t>Ο προσαρμογέας αποστολής ενθυλακώνει το </a:t>
            </a:r>
            <a:r>
              <a:rPr lang="en-US" sz="2400" smtClean="0"/>
              <a:t>IP datagram (</a:t>
            </a:r>
            <a:r>
              <a:rPr lang="el-GR" sz="2400" smtClean="0"/>
              <a:t>ή άλλο πακέτο πρωτοκόλλου επιπέδου δικτύου</a:t>
            </a:r>
            <a:r>
              <a:rPr lang="en-US" sz="2400" smtClean="0"/>
              <a:t>) </a:t>
            </a:r>
            <a:r>
              <a:rPr lang="el-GR" sz="2400" smtClean="0"/>
              <a:t>σε </a:t>
            </a:r>
            <a:r>
              <a:rPr lang="el-GR" sz="2400" smtClean="0">
                <a:solidFill>
                  <a:srgbClr val="FF0000"/>
                </a:solidFill>
              </a:rPr>
              <a:t>πλαίσιο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Ethernet</a:t>
            </a:r>
            <a:endParaRPr lang="en-US" sz="2400" b="1" smtClean="0"/>
          </a:p>
          <a:p>
            <a:pPr>
              <a:buFont typeface="Wingdings" pitchFamily="2" charset="2"/>
              <a:buNone/>
            </a:pPr>
            <a:endParaRPr lang="en-US" sz="2400" b="1" smtClean="0"/>
          </a:p>
          <a:p>
            <a:pPr>
              <a:buFont typeface="ZapfDingbats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smtClean="0">
                <a:solidFill>
                  <a:srgbClr val="FF0000"/>
                </a:solidFill>
              </a:rPr>
              <a:t>Πρόθεμα (</a:t>
            </a:r>
            <a:r>
              <a:rPr lang="en-US" sz="2400" smtClean="0">
                <a:solidFill>
                  <a:srgbClr val="FF0000"/>
                </a:solidFill>
              </a:rPr>
              <a:t>Preamble</a:t>
            </a:r>
            <a:r>
              <a:rPr lang="el-GR" sz="2400" smtClean="0">
                <a:solidFill>
                  <a:srgbClr val="FF0000"/>
                </a:solidFill>
              </a:rPr>
              <a:t>)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7 bytes </a:t>
            </a:r>
            <a:r>
              <a:rPr lang="el-GR" sz="2400" smtClean="0"/>
              <a:t>με μοτίβο </a:t>
            </a:r>
            <a:r>
              <a:rPr lang="en-US" sz="2400" smtClean="0"/>
              <a:t>10101010 </a:t>
            </a:r>
            <a:r>
              <a:rPr lang="el-GR" sz="2400" smtClean="0"/>
              <a:t>ακολουθούμενα από ένα </a:t>
            </a:r>
            <a:r>
              <a:rPr lang="en-US" sz="2400" smtClean="0"/>
              <a:t>byte</a:t>
            </a:r>
            <a:r>
              <a:rPr lang="el-GR" sz="2400" smtClean="0"/>
              <a:t> με μοτίβο</a:t>
            </a:r>
            <a:r>
              <a:rPr lang="en-US" sz="2400" smtClean="0"/>
              <a:t> 10101011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Χρησιμοποιείται για το συγχρονισμό των ρυθμών ρολογιού του δέκτη και του πομπού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9629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5437188"/>
            <a:ext cx="63976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D90C7DF-8B9C-480E-9030-8E56ABAB3CC0}" type="slidenum">
              <a:rPr lang="en-US" smtClean="0">
                <a:latin typeface="Arial" charset="0"/>
                <a:cs typeface="Arial" charset="0"/>
              </a:rPr>
              <a:pPr/>
              <a:t>57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8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6438" cy="1143000"/>
          </a:xfrm>
        </p:spPr>
        <p:txBody>
          <a:bodyPr/>
          <a:lstStyle/>
          <a:p>
            <a:r>
              <a:rPr lang="el-GR" sz="3600" smtClean="0"/>
              <a:t>Δομή πλαισίου </a:t>
            </a:r>
            <a:r>
              <a:rPr lang="en-US" sz="3600" smtClean="0"/>
              <a:t>Ethernet</a:t>
            </a:r>
            <a:r>
              <a:rPr lang="el-GR" sz="3600" smtClean="0"/>
              <a:t> </a:t>
            </a:r>
            <a:r>
              <a:rPr lang="en-US" sz="3600" smtClean="0"/>
              <a:t>(</a:t>
            </a:r>
            <a:r>
              <a:rPr lang="el-GR" sz="3600" smtClean="0"/>
              <a:t>περισσότερα</a:t>
            </a:r>
            <a:r>
              <a:rPr lang="en-US" sz="3600" smtClean="0"/>
              <a:t>)</a:t>
            </a:r>
          </a:p>
        </p:txBody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7772400" cy="3754438"/>
          </a:xfrm>
        </p:spPr>
        <p:txBody>
          <a:bodyPr/>
          <a:lstStyle/>
          <a:p>
            <a:r>
              <a:rPr lang="el-GR" sz="2000" smtClean="0">
                <a:solidFill>
                  <a:srgbClr val="FF0000"/>
                </a:solidFill>
              </a:rPr>
              <a:t>Διευθύνσεις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6 bytes</a:t>
            </a:r>
            <a:r>
              <a:rPr lang="el-GR" sz="2000" smtClean="0"/>
              <a:t> </a:t>
            </a:r>
            <a:r>
              <a:rPr lang="en-US" sz="2000" smtClean="0"/>
              <a:t>MAC </a:t>
            </a:r>
            <a:r>
              <a:rPr lang="el-GR" sz="2000" smtClean="0"/>
              <a:t>διευθύνσεις πηγής, προορισμού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 ο προσαρμογέας λάβει πλαίσιο με διεύθυνση προορισμού που ταιριάζει</a:t>
            </a:r>
            <a:r>
              <a:rPr lang="en-US" sz="2000" smtClean="0"/>
              <a:t> </a:t>
            </a:r>
            <a:r>
              <a:rPr lang="el-GR" sz="2000" smtClean="0"/>
              <a:t>με τη δική του ή με τη </a:t>
            </a:r>
            <a:r>
              <a:rPr lang="en-US" sz="2000" smtClean="0"/>
              <a:t>broadcast</a:t>
            </a:r>
            <a:r>
              <a:rPr lang="el-GR" sz="2000" smtClean="0"/>
              <a:t> διεύθυνση (π.χ. πακέτο </a:t>
            </a:r>
            <a:r>
              <a:rPr lang="en-US" sz="2000" smtClean="0"/>
              <a:t>ARP), </a:t>
            </a:r>
            <a:r>
              <a:rPr lang="el-GR" sz="2000" smtClean="0"/>
              <a:t>μεταβιβάζει τα δεδομένα του πλαισίου στο πρωτόκολλο επιπέδου δικτύου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διαφορετικά</a:t>
            </a:r>
            <a:r>
              <a:rPr lang="en-US" sz="2000" smtClean="0"/>
              <a:t>, </a:t>
            </a:r>
            <a:r>
              <a:rPr lang="el-GR" sz="2000" smtClean="0"/>
              <a:t>ο προσαρμογέας απορρίπτει το πλαίσιο</a:t>
            </a:r>
            <a:endParaRPr lang="en-US" sz="2000" smtClean="0"/>
          </a:p>
          <a:p>
            <a:r>
              <a:rPr lang="el-GR" sz="2000" smtClean="0">
                <a:solidFill>
                  <a:srgbClr val="FF0000"/>
                </a:solidFill>
              </a:rPr>
              <a:t>Τύπος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</a:t>
            </a:r>
            <a:r>
              <a:rPr lang="el-GR" sz="2000" smtClean="0"/>
              <a:t>δείχνει το υψηλότερου επιπέδου πρωτόκολλο, κυρίως Ι</a:t>
            </a:r>
            <a:r>
              <a:rPr lang="en-US" sz="2000" smtClean="0"/>
              <a:t>P</a:t>
            </a:r>
            <a:r>
              <a:rPr lang="el-GR" sz="2000" smtClean="0"/>
              <a:t>, άλλα υποστηρίζονται και άλλα (όπως</a:t>
            </a:r>
            <a:r>
              <a:rPr lang="en-US" sz="2000" smtClean="0"/>
              <a:t> Novell IPX </a:t>
            </a:r>
            <a:r>
              <a:rPr lang="el-GR" sz="2000" smtClean="0"/>
              <a:t>και</a:t>
            </a:r>
            <a:r>
              <a:rPr lang="en-US" sz="2000" smtClean="0"/>
              <a:t> AppleTalk</a:t>
            </a:r>
            <a:r>
              <a:rPr lang="el-GR" sz="2000" smtClean="0"/>
              <a:t>)</a:t>
            </a:r>
            <a:endParaRPr lang="en-US" sz="2000" smtClean="0"/>
          </a:p>
          <a:p>
            <a:r>
              <a:rPr lang="en-US" sz="2000" smtClean="0">
                <a:solidFill>
                  <a:srgbClr val="FF0000"/>
                </a:solidFill>
              </a:rPr>
              <a:t>CRC:</a:t>
            </a:r>
            <a:r>
              <a:rPr lang="en-US" sz="2000" smtClean="0"/>
              <a:t> </a:t>
            </a:r>
            <a:r>
              <a:rPr lang="el-GR" sz="2000" smtClean="0"/>
              <a:t>κυκλικός έλεγχος πλεονασμού στο δεκτή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αν ανιχνευτεί λάθος το πλαίσιο απορρίπτεται</a:t>
            </a:r>
            <a:endParaRPr lang="en-US" sz="1600" smtClean="0"/>
          </a:p>
        </p:txBody>
      </p:sp>
      <p:sp>
        <p:nvSpPr>
          <p:cNvPr id="398341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52CFC9-86C6-45F5-B1D4-844F18190C36}" type="slidenum">
              <a:rPr lang="en-US" smtClean="0">
                <a:latin typeface="Arial" charset="0"/>
                <a:cs typeface="Arial" charset="0"/>
              </a:rPr>
              <a:pPr/>
              <a:t>58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200" dirty="0" smtClean="0"/>
              <a:t>Ethernet:</a:t>
            </a:r>
            <a:r>
              <a:rPr lang="el-GR" sz="3200" dirty="0" smtClean="0"/>
              <a:t>Αναξιόπιστη</a:t>
            </a:r>
            <a:r>
              <a:rPr lang="en-US" sz="3200" dirty="0" smtClean="0"/>
              <a:t>, </a:t>
            </a:r>
            <a:r>
              <a:rPr lang="el-GR" sz="3200" dirty="0" err="1" smtClean="0"/>
              <a:t>ασυνδεσμική</a:t>
            </a:r>
            <a:r>
              <a:rPr lang="en-US" sz="3200" dirty="0" smtClean="0"/>
              <a:t> </a:t>
            </a:r>
            <a:r>
              <a:rPr lang="el-GR" sz="3200" dirty="0" smtClean="0"/>
              <a:t>υπηρεσία</a:t>
            </a:r>
            <a:endParaRPr lang="en-US" sz="3200" dirty="0" smtClean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r>
              <a:rPr lang="el-GR" sz="2400" dirty="0" err="1" smtClean="0">
                <a:solidFill>
                  <a:srgbClr val="FF0000"/>
                </a:solidFill>
              </a:rPr>
              <a:t>Ασυνδεσμική</a:t>
            </a:r>
            <a:r>
              <a:rPr lang="en-US" sz="2400" dirty="0" smtClean="0">
                <a:solidFill>
                  <a:srgbClr val="FF0000"/>
                </a:solidFill>
              </a:rPr>
              <a:t> (connectionless) :</a:t>
            </a:r>
            <a:r>
              <a:rPr lang="en-US" sz="2400" dirty="0" smtClean="0"/>
              <a:t> </a:t>
            </a:r>
            <a:r>
              <a:rPr lang="el-GR" sz="2400" dirty="0" smtClean="0"/>
              <a:t>χωρίς χειραψία μεταξύ των </a:t>
            </a:r>
            <a:r>
              <a:rPr lang="el-GR" sz="2400" dirty="0" err="1" smtClean="0"/>
              <a:t>προσαρμογέων</a:t>
            </a:r>
            <a:r>
              <a:rPr lang="el-GR" sz="2400" dirty="0" smtClean="0"/>
              <a:t> αποστολής και λήψης</a:t>
            </a:r>
            <a:r>
              <a:rPr lang="en-US" sz="2400" dirty="0" smtClean="0"/>
              <a:t>.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Αναξιόπιστη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l-GR" sz="2400" dirty="0" err="1" smtClean="0"/>
              <a:t>προσαρμογέας</a:t>
            </a:r>
            <a:r>
              <a:rPr lang="el-GR" sz="2400" dirty="0" smtClean="0"/>
              <a:t> λήψης δε στέλνει επιβεβαιώσεις</a:t>
            </a:r>
            <a:r>
              <a:rPr lang="en-US" sz="2400" dirty="0" smtClean="0"/>
              <a:t> (</a:t>
            </a:r>
            <a:r>
              <a:rPr lang="en-US" sz="2400" dirty="0" err="1" smtClean="0"/>
              <a:t>acks</a:t>
            </a:r>
            <a:r>
              <a:rPr lang="en-US" sz="2400" dirty="0" smtClean="0"/>
              <a:t>)</a:t>
            </a:r>
            <a:r>
              <a:rPr lang="el-GR" sz="2400" dirty="0" smtClean="0"/>
              <a:t> ή αρνητικές επιβεβαιώσεις</a:t>
            </a:r>
            <a:r>
              <a:rPr lang="en-US" sz="2400" dirty="0" smtClean="0"/>
              <a:t> (</a:t>
            </a:r>
            <a:r>
              <a:rPr lang="en-US" sz="2400" dirty="0" err="1" smtClean="0"/>
              <a:t>nacks</a:t>
            </a:r>
            <a:r>
              <a:rPr lang="en-US" sz="2400" dirty="0" smtClean="0"/>
              <a:t>)</a:t>
            </a:r>
            <a:r>
              <a:rPr lang="el-GR" sz="2400" dirty="0" smtClean="0"/>
              <a:t> στον αποστέλλοντα </a:t>
            </a:r>
            <a:r>
              <a:rPr lang="el-GR" sz="2400" dirty="0" err="1" smtClean="0"/>
              <a:t>προσαρμογέα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τα δεδομένα των πλαισίων που απορρίφθηκαν ανακτώνται μόνο αν ο αρχικός αποστολέας χρησιμοποιήσει αξιόπιστη μεταφορά δεδομένων σε υψηλότερο επίπεδο (π.χ. </a:t>
            </a:r>
            <a:r>
              <a:rPr lang="en-US" sz="2000" dirty="0" smtClean="0"/>
              <a:t>TCP)</a:t>
            </a:r>
            <a:r>
              <a:rPr lang="el-GR" sz="2000" dirty="0" smtClean="0"/>
              <a:t>, αλλιώς χάνονται</a:t>
            </a:r>
            <a:endParaRPr lang="en-US" sz="2000" dirty="0" smtClean="0"/>
          </a:p>
          <a:p>
            <a:r>
              <a:rPr lang="el-GR" sz="2400" dirty="0" smtClean="0"/>
              <a:t>Πρωτόκολλο </a:t>
            </a:r>
            <a:r>
              <a:rPr lang="en-US" sz="2400" dirty="0" smtClean="0"/>
              <a:t>MAC </a:t>
            </a:r>
            <a:r>
              <a:rPr lang="el-GR" sz="2400" dirty="0" smtClean="0"/>
              <a:t>του </a:t>
            </a:r>
            <a:r>
              <a:rPr lang="en-US" sz="2400" dirty="0" smtClean="0"/>
              <a:t>Ethernet: </a:t>
            </a:r>
            <a:r>
              <a:rPr lang="el-GR" sz="2400" dirty="0" smtClean="0"/>
              <a:t>μη θυριδωτό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CSMA/CD </a:t>
            </a:r>
            <a:r>
              <a:rPr lang="el-GR" sz="2400" dirty="0" smtClean="0">
                <a:solidFill>
                  <a:srgbClr val="FF0000"/>
                </a:solidFill>
              </a:rPr>
              <a:t>με δυαδική οπισθοχώρηση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0038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813429D-EF95-49DE-9464-A7D90FBAB2C8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r>
              <a:rPr lang="el-GR" sz="2800" dirty="0" smtClean="0"/>
              <a:t>Πρότυπα </a:t>
            </a:r>
            <a:r>
              <a:rPr lang="en-US" sz="2800" dirty="0" smtClean="0"/>
              <a:t>Ethernet 802.3: </a:t>
            </a:r>
            <a:r>
              <a:rPr lang="el-GR" sz="2800" dirty="0" smtClean="0"/>
              <a:t>επίπεδο ζεύξης και φυσικό επίπεδο</a:t>
            </a:r>
            <a:endParaRPr lang="en-US" sz="2800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i="1" dirty="0" smtClean="0">
                <a:solidFill>
                  <a:srgbClr val="FF0000"/>
                </a:solidFill>
              </a:rPr>
              <a:t>πολλά</a:t>
            </a:r>
            <a:r>
              <a:rPr lang="en-US" dirty="0" smtClean="0"/>
              <a:t> </a:t>
            </a:r>
            <a:r>
              <a:rPr lang="el-GR" dirty="0" smtClean="0"/>
              <a:t> διαφορετικά πρότυπα</a:t>
            </a:r>
            <a:r>
              <a:rPr lang="en-US" dirty="0" smtClean="0"/>
              <a:t> Ethernet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κοινό πρωτόκολλο</a:t>
            </a:r>
            <a:r>
              <a:rPr lang="en-US" dirty="0" smtClean="0"/>
              <a:t> MAC </a:t>
            </a:r>
            <a:r>
              <a:rPr lang="el-GR" dirty="0" smtClean="0"/>
              <a:t>και μορφή πλαισίου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διαφορετικές ταχύτητες</a:t>
            </a:r>
            <a:r>
              <a:rPr lang="en-US" dirty="0" smtClean="0"/>
              <a:t>: 2 Mbps, 10 Mbps, 100 Mbps, 1Gbps, 10Gbps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διαφορετικά μέσα φυσικού επιπέδου</a:t>
            </a:r>
            <a:r>
              <a:rPr lang="en-US" dirty="0" smtClean="0"/>
              <a:t>: </a:t>
            </a:r>
            <a:r>
              <a:rPr lang="el-GR" dirty="0" smtClean="0"/>
              <a:t>ίνα</a:t>
            </a:r>
            <a:r>
              <a:rPr lang="en-US" dirty="0" smtClean="0"/>
              <a:t>, </a:t>
            </a:r>
            <a:r>
              <a:rPr lang="el-GR" dirty="0" smtClean="0"/>
              <a:t>καλώδιο</a:t>
            </a:r>
            <a:endParaRPr lang="en-US" dirty="0" smtClean="0"/>
          </a:p>
        </p:txBody>
      </p:sp>
      <p:sp>
        <p:nvSpPr>
          <p:cNvPr id="402436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02437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402457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02458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0">
                  <a:latin typeface="Arial" charset="0"/>
                </a:rPr>
                <a:t>application</a:t>
              </a:r>
            </a:p>
            <a:p>
              <a:pPr algn="ctr"/>
              <a:r>
                <a:rPr lang="en-US" i="0">
                  <a:latin typeface="Arial" charset="0"/>
                </a:rPr>
                <a:t>transport</a:t>
              </a:r>
            </a:p>
            <a:p>
              <a:pPr algn="ctr"/>
              <a:r>
                <a:rPr lang="en-US" i="0">
                  <a:latin typeface="Arial" charset="0"/>
                </a:rPr>
                <a:t>network</a:t>
              </a:r>
            </a:p>
            <a:p>
              <a:pPr algn="ctr"/>
              <a:r>
                <a:rPr lang="en-US" i="0">
                  <a:latin typeface="Arial" charset="0"/>
                </a:rPr>
                <a:t>link</a:t>
              </a:r>
            </a:p>
            <a:p>
              <a:pPr algn="ctr"/>
              <a:r>
                <a:rPr lang="en-US" i="0">
                  <a:latin typeface="Arial" charset="0"/>
                </a:rPr>
                <a:t>physical</a:t>
              </a:r>
            </a:p>
          </p:txBody>
        </p:sp>
        <p:sp>
          <p:nvSpPr>
            <p:cNvPr id="402459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0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1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2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3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4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02438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02439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2440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0">
                <a:latin typeface="Arial" charset="0"/>
              </a:rPr>
              <a:t>MAC protocol</a:t>
            </a:r>
          </a:p>
          <a:p>
            <a:pPr algn="ctr"/>
            <a:r>
              <a:rPr lang="en-US" sz="1600" i="0">
                <a:latin typeface="Arial" charset="0"/>
              </a:rPr>
              <a:t>and frame format</a:t>
            </a:r>
          </a:p>
        </p:txBody>
      </p:sp>
      <p:sp>
        <p:nvSpPr>
          <p:cNvPr id="402441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100BASE-TX</a:t>
            </a:r>
          </a:p>
        </p:txBody>
      </p:sp>
      <p:sp>
        <p:nvSpPr>
          <p:cNvPr id="402442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100BASE-T4</a:t>
            </a:r>
          </a:p>
        </p:txBody>
      </p:sp>
      <p:sp>
        <p:nvSpPr>
          <p:cNvPr id="402443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100BASE-FX</a:t>
            </a:r>
          </a:p>
        </p:txBody>
      </p:sp>
      <p:sp>
        <p:nvSpPr>
          <p:cNvPr id="402444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2445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100BASE-T2</a:t>
            </a:r>
          </a:p>
        </p:txBody>
      </p:sp>
      <p:sp>
        <p:nvSpPr>
          <p:cNvPr id="402446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100BASE-SX</a:t>
            </a:r>
          </a:p>
        </p:txBody>
      </p:sp>
      <p:sp>
        <p:nvSpPr>
          <p:cNvPr id="402447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81664" y="4743450"/>
            <a:ext cx="2713038" cy="1682750"/>
            <a:chOff x="3579" y="2988"/>
            <a:chExt cx="1709" cy="1060"/>
          </a:xfrm>
        </p:grpSpPr>
        <p:sp>
          <p:nvSpPr>
            <p:cNvPr id="402454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5" name="Line 60"/>
            <p:cNvSpPr>
              <a:spLocks noChangeShapeType="1"/>
            </p:cNvSpPr>
            <p:nvPr/>
          </p:nvSpPr>
          <p:spPr bwMode="auto">
            <a:xfrm>
              <a:off x="4390" y="3462"/>
              <a:ext cx="188" cy="2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6" name="Text Box 61"/>
            <p:cNvSpPr txBox="1">
              <a:spLocks noChangeArrowheads="1"/>
            </p:cNvSpPr>
            <p:nvPr/>
          </p:nvSpPr>
          <p:spPr bwMode="auto">
            <a:xfrm>
              <a:off x="4003" y="3680"/>
              <a:ext cx="10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1600" i="0" dirty="0" smtClean="0">
                  <a:solidFill>
                    <a:srgbClr val="FF0000"/>
                  </a:solidFill>
                </a:rPr>
                <a:t>Φυσικό επίπεδο:</a:t>
              </a:r>
            </a:p>
            <a:p>
              <a:pPr eaLnBrk="0" hangingPunct="0"/>
              <a:r>
                <a:rPr lang="el-GR" sz="1600" i="0" dirty="0" smtClean="0">
                  <a:solidFill>
                    <a:srgbClr val="FF0000"/>
                  </a:solidFill>
                </a:rPr>
                <a:t>οπτική ίνα</a:t>
              </a:r>
              <a:endParaRPr lang="en-US" sz="16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336925" y="4733928"/>
            <a:ext cx="3656016" cy="1604964"/>
            <a:chOff x="2102" y="2982"/>
            <a:chExt cx="2303" cy="1011"/>
          </a:xfrm>
        </p:grpSpPr>
        <p:sp>
          <p:nvSpPr>
            <p:cNvPr id="402451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2" name="Line 63"/>
            <p:cNvSpPr>
              <a:spLocks noChangeShapeType="1"/>
            </p:cNvSpPr>
            <p:nvPr/>
          </p:nvSpPr>
          <p:spPr bwMode="auto">
            <a:xfrm flipH="1">
              <a:off x="2931" y="3442"/>
              <a:ext cx="205" cy="1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3" name="Text Box 65"/>
            <p:cNvSpPr txBox="1">
              <a:spLocks noChangeArrowheads="1"/>
            </p:cNvSpPr>
            <p:nvPr/>
          </p:nvSpPr>
          <p:spPr bwMode="auto">
            <a:xfrm>
              <a:off x="2102" y="3625"/>
              <a:ext cx="153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 i="0" dirty="0" smtClean="0">
                  <a:solidFill>
                    <a:schemeClr val="accent2"/>
                  </a:solidFill>
                </a:rPr>
                <a:t>Φυσικό επίπεδο: χαλκός</a:t>
              </a:r>
              <a:r>
                <a:rPr lang="en-US" sz="1600" i="0" dirty="0" smtClean="0">
                  <a:solidFill>
                    <a:schemeClr val="accent2"/>
                  </a:solidFill>
                </a:rPr>
                <a:t> </a:t>
              </a:r>
              <a:endParaRPr lang="el-GR" sz="1600" i="0" dirty="0" smtClean="0">
                <a:solidFill>
                  <a:schemeClr val="accent2"/>
                </a:solidFill>
              </a:endParaRPr>
            </a:p>
            <a:p>
              <a:pPr eaLnBrk="0" hangingPunct="0"/>
              <a:r>
                <a:rPr lang="en-US" sz="1600" i="0" dirty="0" smtClean="0">
                  <a:solidFill>
                    <a:schemeClr val="accent2"/>
                  </a:solidFill>
                </a:rPr>
                <a:t>(</a:t>
              </a:r>
              <a:r>
                <a:rPr lang="el-GR" sz="1600" i="0" dirty="0" smtClean="0">
                  <a:solidFill>
                    <a:schemeClr val="accent2"/>
                  </a:solidFill>
                </a:rPr>
                <a:t>συνεστραμμένο ζεύγος</a:t>
              </a:r>
              <a:r>
                <a:rPr lang="en-US" sz="1600" i="0" dirty="0" smtClean="0">
                  <a:solidFill>
                    <a:schemeClr val="accent2"/>
                  </a:solidFill>
                </a:rPr>
                <a:t>) </a:t>
              </a:r>
              <a:endParaRPr lang="en-US" sz="1600" i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245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66801B1-14FE-4D07-A73C-8CE4CD027761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l-GR" sz="3200" dirty="0" smtClean="0"/>
              <a:t>Επίπεδο ζεύξης</a:t>
            </a:r>
            <a:r>
              <a:rPr lang="en-US" sz="3200" dirty="0" smtClean="0"/>
              <a:t>: </a:t>
            </a:r>
            <a:r>
              <a:rPr lang="el-GR" sz="3200" dirty="0" smtClean="0"/>
              <a:t>πλαίσιο</a:t>
            </a:r>
            <a:endParaRPr lang="en-US" sz="32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158240"/>
            <a:ext cx="4151313" cy="5161598"/>
          </a:xfrm>
        </p:spPr>
        <p:txBody>
          <a:bodyPr/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datagram</a:t>
            </a:r>
            <a:r>
              <a:rPr lang="el-GR" sz="2000" dirty="0" smtClean="0"/>
              <a:t> μεταφέρεται από διαφορετικά πρωτόκολλα επιπέδου ζεύξης σε διαφορετικές ζεύξεις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err="1" smtClean="0"/>
              <a:t>π.χ</a:t>
            </a:r>
            <a:r>
              <a:rPr lang="en-US" sz="1800" dirty="0" smtClean="0"/>
              <a:t>., Ethernet </a:t>
            </a:r>
            <a:r>
              <a:rPr lang="el-GR" sz="1800" dirty="0" smtClean="0"/>
              <a:t>στην πρώτη ζεύξη</a:t>
            </a:r>
            <a:r>
              <a:rPr lang="en-US" sz="1800" dirty="0" smtClean="0"/>
              <a:t>, frame relay </a:t>
            </a:r>
            <a:r>
              <a:rPr lang="el-GR" sz="1800" dirty="0" smtClean="0"/>
              <a:t>σε ενδιάμεσες ζεύξεις</a:t>
            </a:r>
            <a:r>
              <a:rPr lang="en-US" sz="1800" dirty="0" smtClean="0"/>
              <a:t>, 802.11 </a:t>
            </a:r>
            <a:r>
              <a:rPr lang="el-GR" sz="1800" dirty="0" smtClean="0"/>
              <a:t>στην τελευταία ζεύξη</a:t>
            </a:r>
            <a:endParaRPr lang="en-US" sz="1800" dirty="0" smtClean="0"/>
          </a:p>
          <a:p>
            <a:r>
              <a:rPr lang="el-GR" sz="2000" dirty="0" smtClean="0"/>
              <a:t>Κάθε πρωτόκολλο ζεύξης παρέχει διαφορετικές υπηρεσίες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</a:t>
            </a:r>
            <a:r>
              <a:rPr lang="en-US" sz="1800" dirty="0" smtClean="0"/>
              <a:t>.</a:t>
            </a:r>
            <a:r>
              <a:rPr lang="el-GR" sz="1800" dirty="0" smtClean="0"/>
              <a:t>χ</a:t>
            </a:r>
            <a:r>
              <a:rPr lang="en-US" sz="1800" dirty="0" smtClean="0"/>
              <a:t>., </a:t>
            </a:r>
            <a:r>
              <a:rPr lang="el-GR" sz="1800" dirty="0" smtClean="0"/>
              <a:t>ενδέχεται να παρέχει ή να μην παρέχει απομακρυσμένη μετάδοση δεδομένων </a:t>
            </a:r>
            <a:r>
              <a:rPr lang="en-US" sz="1800" dirty="0" smtClean="0"/>
              <a:t>(remote data transmission - </a:t>
            </a:r>
            <a:r>
              <a:rPr lang="en-US" sz="1800" dirty="0" err="1" smtClean="0"/>
              <a:t>rdt</a:t>
            </a:r>
            <a:r>
              <a:rPr lang="en-US" sz="1800" dirty="0" smtClean="0"/>
              <a:t>)</a:t>
            </a:r>
            <a:r>
              <a:rPr lang="el-GR" sz="1800" dirty="0" smtClean="0"/>
              <a:t> πάνω από τη ζεύξη</a:t>
            </a:r>
            <a:endParaRPr lang="en-US" sz="18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Αναλογία με μεταφορές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r>
              <a:rPr lang="el-GR" sz="1800" dirty="0" smtClean="0"/>
              <a:t>Ταξίδι από το Πρίνστον στη </a:t>
            </a:r>
            <a:r>
              <a:rPr lang="el-GR" sz="1800" dirty="0" err="1" smtClean="0"/>
              <a:t>Λωζάνη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CA6B1C"/>
                </a:solidFill>
              </a:rPr>
              <a:t>Ταξί</a:t>
            </a:r>
            <a:r>
              <a:rPr lang="en-US" sz="1800" dirty="0" smtClean="0">
                <a:solidFill>
                  <a:schemeClr val="accent6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Πρίνστον ως</a:t>
            </a:r>
            <a:r>
              <a:rPr lang="en-US" sz="1800" dirty="0" smtClean="0"/>
              <a:t> JFK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1">
                    <a:lumMod val="75000"/>
                  </a:schemeClr>
                </a:solidFill>
              </a:rPr>
              <a:t>Αεροπλάνο</a:t>
            </a:r>
            <a:r>
              <a:rPr lang="en-US" sz="1800" dirty="0" smtClean="0"/>
              <a:t>: JFK </a:t>
            </a:r>
            <a:r>
              <a:rPr lang="el-GR" sz="1800" dirty="0" smtClean="0"/>
              <a:t>ως</a:t>
            </a:r>
            <a:r>
              <a:rPr lang="en-US" sz="1800" dirty="0" smtClean="0"/>
              <a:t> </a:t>
            </a:r>
            <a:r>
              <a:rPr lang="el-GR" sz="1800" dirty="0" smtClean="0"/>
              <a:t>Γενεύη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66"/>
                </a:solidFill>
              </a:rPr>
              <a:t>Τρένο</a:t>
            </a:r>
            <a:r>
              <a:rPr lang="en-US" sz="1800" dirty="0" smtClean="0"/>
              <a:t>: </a:t>
            </a:r>
            <a:r>
              <a:rPr lang="el-GR" sz="1800" dirty="0" smtClean="0"/>
              <a:t>Γενεύη</a:t>
            </a:r>
            <a:r>
              <a:rPr lang="en-US" sz="1800" dirty="0" smtClean="0"/>
              <a:t> </a:t>
            </a:r>
            <a:r>
              <a:rPr lang="el-GR" sz="1800" dirty="0" smtClean="0"/>
              <a:t>ως </a:t>
            </a:r>
            <a:r>
              <a:rPr lang="el-GR" sz="1800" dirty="0" err="1" smtClean="0"/>
              <a:t>Λωζάνη</a:t>
            </a:r>
            <a:endParaRPr lang="en-US" sz="1800" dirty="0" smtClean="0"/>
          </a:p>
          <a:p>
            <a:r>
              <a:rPr lang="el-GR" sz="2000" dirty="0" smtClean="0"/>
              <a:t>Τουρίστας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datagram</a:t>
            </a:r>
            <a:endParaRPr lang="en-US" sz="2000" dirty="0" smtClean="0"/>
          </a:p>
          <a:p>
            <a:r>
              <a:rPr lang="el-GR" sz="2000" dirty="0" smtClean="0"/>
              <a:t>Τμήμα μεταφοράς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ζεύξη επικοινωνίας</a:t>
            </a:r>
            <a:endParaRPr lang="en-US" sz="2000" dirty="0" smtClean="0"/>
          </a:p>
          <a:p>
            <a:r>
              <a:rPr lang="el-GR" sz="2000" dirty="0" smtClean="0"/>
              <a:t>Τρόπος μεταφοράς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πρωτόκολλο επιπέδου ζεύξης</a:t>
            </a:r>
            <a:endParaRPr lang="en-US" sz="2000" dirty="0" smtClean="0"/>
          </a:p>
          <a:p>
            <a:r>
              <a:rPr lang="el-GR" sz="2000" dirty="0" smtClean="0"/>
              <a:t>Ταξιδιωτικός πράκτορας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αλγόριθμος δρομολόγησης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7EFA045-3E56-4FD3-8E4E-31BD5ED51338}" type="slidenum">
              <a:rPr lang="en-US" smtClean="0">
                <a:latin typeface="Arial" charset="0"/>
                <a:cs typeface="Arial" charset="0"/>
              </a:rPr>
              <a:pPr/>
              <a:t>60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40448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04484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solidFill>
                  <a:srgbClr val="FF0000"/>
                </a:solidFill>
                <a:latin typeface="+mn-lt"/>
              </a:rPr>
              <a:t>Μεταγωγείς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 (</a:t>
            </a: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VLANs</a:t>
            </a:r>
          </a:p>
        </p:txBody>
      </p:sp>
      <p:sp>
        <p:nvSpPr>
          <p:cNvPr id="404486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97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CFCE13-6FC7-492B-A98C-14C155CAD7CD}" type="slidenum">
              <a:rPr lang="en-US" smtClean="0">
                <a:latin typeface="Arial" charset="0"/>
                <a:cs typeface="Arial" charset="0"/>
              </a:rPr>
              <a:pPr/>
              <a:t>61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l-GR" sz="3600" dirty="0" err="1" smtClean="0"/>
              <a:t>Μεταγωγέας</a:t>
            </a:r>
            <a:r>
              <a:rPr lang="el-GR" sz="3600" dirty="0" smtClean="0"/>
              <a:t> </a:t>
            </a:r>
            <a:r>
              <a:rPr lang="en-US" sz="3600" dirty="0" smtClean="0"/>
              <a:t>Ethernet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1231899"/>
            <a:ext cx="8273370" cy="4607197"/>
          </a:xfrm>
        </p:spPr>
        <p:txBody>
          <a:bodyPr/>
          <a:lstStyle/>
          <a:p>
            <a:r>
              <a:rPr lang="el-GR" sz="2400" dirty="0" smtClean="0">
                <a:solidFill>
                  <a:srgbClr val="FF0000"/>
                </a:solidFill>
              </a:rPr>
              <a:t>Συσκευή επιπέδου ζεύξης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αναλαμβάνει ενεργό ρόλο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αποθηκεύει</a:t>
            </a:r>
            <a:r>
              <a:rPr lang="en-US" sz="2000" dirty="0" smtClean="0"/>
              <a:t>, </a:t>
            </a:r>
            <a:r>
              <a:rPr lang="el-GR" sz="2000" dirty="0" smtClean="0"/>
              <a:t>προωθεί πλαίσια</a:t>
            </a:r>
            <a:r>
              <a:rPr lang="en-US" sz="2000" dirty="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εξετάζει τη διεύθυνση </a:t>
            </a:r>
            <a:r>
              <a:rPr lang="en-US" sz="2000" dirty="0" smtClean="0"/>
              <a:t>MAC </a:t>
            </a:r>
            <a:r>
              <a:rPr lang="el-GR" sz="2000" dirty="0" smtClean="0"/>
              <a:t>των εισερχόμενων πλαισίων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επιλεκτικά</a:t>
            </a:r>
            <a:r>
              <a:rPr lang="en-US" sz="2000" dirty="0" smtClean="0"/>
              <a:t> </a:t>
            </a:r>
            <a:r>
              <a:rPr lang="el-GR" sz="2000" dirty="0" smtClean="0"/>
              <a:t>προωθεί πλαίσια σε μία ή περισσότερες εξερχόμενες ζεύξεις</a:t>
            </a:r>
            <a:r>
              <a:rPr lang="en-US" sz="2000" dirty="0" smtClean="0"/>
              <a:t> </a:t>
            </a:r>
            <a:r>
              <a:rPr lang="el-GR" sz="2000" dirty="0" smtClean="0"/>
              <a:t>όταν το πλαίσιο πρέπει να προωθηθεί</a:t>
            </a:r>
            <a:r>
              <a:rPr lang="en-US" sz="2000" dirty="0" smtClean="0"/>
              <a:t>, </a:t>
            </a:r>
            <a:r>
              <a:rPr lang="el-GR" sz="2000" dirty="0" smtClean="0"/>
              <a:t>χρησιμοποιεί </a:t>
            </a:r>
            <a:r>
              <a:rPr lang="en-US" sz="2000" dirty="0" smtClean="0"/>
              <a:t> CSMA/CD </a:t>
            </a:r>
            <a:r>
              <a:rPr lang="el-GR" sz="2000" dirty="0" smtClean="0"/>
              <a:t>για πρόσβαση </a:t>
            </a:r>
            <a:endParaRPr lang="en-US" sz="1800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διαφανής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υπολογιστές δε γνωρίζουν την παρουσία του </a:t>
            </a:r>
            <a:r>
              <a:rPr lang="el-GR" sz="2000" dirty="0" err="1" smtClean="0"/>
              <a:t>μεταγωγέα</a:t>
            </a:r>
            <a:endParaRPr lang="en-US" sz="1800" dirty="0" smtClean="0"/>
          </a:p>
          <a:p>
            <a:r>
              <a:rPr lang="en-US" sz="2400" i="1" dirty="0" smtClean="0">
                <a:solidFill>
                  <a:srgbClr val="FF0000"/>
                </a:solidFill>
              </a:rPr>
              <a:t>plug-and-play, </a:t>
            </a:r>
            <a:r>
              <a:rPr lang="el-GR" sz="2400" dirty="0" smtClean="0">
                <a:solidFill>
                  <a:srgbClr val="FF0000"/>
                </a:solidFill>
              </a:rPr>
              <a:t>μαθαίνει από μόνος του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δε χρειάζεται να διαμορφωθεί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40653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9DA6875-634A-43B1-9DF3-51485B7B638F}" type="slidenum">
              <a:rPr lang="en-US" smtClean="0">
                <a:latin typeface="Arial" charset="0"/>
                <a:cs typeface="Arial" charset="0"/>
              </a:rPr>
              <a:pPr/>
              <a:t>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l-GR" sz="3200" smtClean="0"/>
              <a:t>Μεταγωγέας</a:t>
            </a:r>
            <a:r>
              <a:rPr lang="en-US" sz="3200" smtClean="0"/>
              <a:t>:  </a:t>
            </a:r>
            <a:r>
              <a:rPr lang="el-GR" sz="3200" smtClean="0"/>
              <a:t>επιτρέπει </a:t>
            </a:r>
            <a:r>
              <a:rPr lang="el-GR" sz="3200" i="1" smtClean="0"/>
              <a:t>πολλαπλές ταυτόχρονες μεταδόσεις</a:t>
            </a:r>
            <a:endParaRPr lang="en-US" sz="3200" smtClean="0"/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97951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/>
              <a:t>Οι υπολογιστές έχουν αποκλειστικές, απευθείας συνδέσεις με τον </a:t>
            </a:r>
            <a:r>
              <a:rPr lang="el-GR" sz="2000" dirty="0" err="1" smtClean="0"/>
              <a:t>μεταγωγέα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Οι </a:t>
            </a:r>
            <a:r>
              <a:rPr lang="el-GR" sz="2000" dirty="0" err="1" smtClean="0"/>
              <a:t>μεταγωγείς</a:t>
            </a:r>
            <a:r>
              <a:rPr lang="en-US" sz="2000" dirty="0" smtClean="0"/>
              <a:t> </a:t>
            </a:r>
            <a:r>
              <a:rPr lang="el-GR" sz="2000" dirty="0" err="1" smtClean="0"/>
              <a:t>ενταμιεύουν</a:t>
            </a:r>
            <a:r>
              <a:rPr lang="el-GR" sz="2000" dirty="0" smtClean="0"/>
              <a:t> πακέτα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Το πρωτόκολλο </a:t>
            </a:r>
            <a:r>
              <a:rPr lang="en-US" sz="2000" dirty="0" smtClean="0"/>
              <a:t>Ethernet </a:t>
            </a:r>
            <a:r>
              <a:rPr lang="el-GR" sz="2000" dirty="0" smtClean="0"/>
              <a:t>χρησιμοποιείται σε </a:t>
            </a:r>
            <a:r>
              <a:rPr lang="el-GR" sz="2000" i="1" dirty="0" smtClean="0"/>
              <a:t>κάθε </a:t>
            </a:r>
            <a:r>
              <a:rPr lang="el-GR" sz="2000" dirty="0" smtClean="0"/>
              <a:t>εισερχόμενη ζεύξη </a:t>
            </a:r>
            <a:r>
              <a:rPr lang="el-GR" sz="1800" dirty="0" smtClean="0"/>
              <a:t>(σε</a:t>
            </a:r>
            <a:r>
              <a:rPr lang="en-US" sz="1800" dirty="0" smtClean="0"/>
              <a:t> </a:t>
            </a:r>
            <a:r>
              <a:rPr lang="el-GR" sz="1800" dirty="0" smtClean="0"/>
              <a:t>αμφίδρομη λειτουργία, δεν υπάρχουν συγκρούσεις)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/>
              <a:t>Κάθε ζεύξη είναι από μόνη της </a:t>
            </a:r>
            <a:r>
              <a:rPr lang="en-US" sz="1800" dirty="0" smtClean="0"/>
              <a:t>collision domain</a:t>
            </a:r>
          </a:p>
          <a:p>
            <a:pPr>
              <a:lnSpc>
                <a:spcPct val="90000"/>
              </a:lnSpc>
            </a:pPr>
            <a:r>
              <a:rPr lang="el-GR" sz="2000" i="1" dirty="0" smtClean="0">
                <a:solidFill>
                  <a:srgbClr val="FF0000"/>
                </a:solidFill>
              </a:rPr>
              <a:t>Μεταγωγή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A-</a:t>
            </a:r>
            <a:r>
              <a:rPr lang="el-GR" sz="2000" dirty="0" smtClean="0"/>
              <a:t>προς</a:t>
            </a:r>
            <a:r>
              <a:rPr lang="en-US" sz="2000" dirty="0" smtClean="0"/>
              <a:t>-A’ </a:t>
            </a:r>
            <a:r>
              <a:rPr lang="el-GR" sz="2000" dirty="0" smtClean="0"/>
              <a:t>και</a:t>
            </a:r>
            <a:r>
              <a:rPr lang="en-US" sz="2000" dirty="0" smtClean="0"/>
              <a:t> B-</a:t>
            </a:r>
            <a:r>
              <a:rPr lang="el-GR" sz="2000" dirty="0" smtClean="0"/>
              <a:t>προς</a:t>
            </a:r>
            <a:r>
              <a:rPr lang="en-US" sz="2000" dirty="0" smtClean="0"/>
              <a:t>-B’ </a:t>
            </a:r>
            <a:r>
              <a:rPr lang="el-GR" sz="2000" dirty="0" smtClean="0"/>
              <a:t>ταυτόχρονα</a:t>
            </a:r>
            <a:r>
              <a:rPr lang="en-US" sz="2000" dirty="0" smtClean="0"/>
              <a:t>, </a:t>
            </a:r>
            <a:r>
              <a:rPr lang="el-GR" sz="2000" dirty="0" smtClean="0"/>
              <a:t>χωρίς συγκρούσεις</a:t>
            </a:r>
            <a:endParaRPr lang="en-US" sz="2000" dirty="0" smtClean="0"/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2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2" name="Object 17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8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8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9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9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0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5" name="Object 21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1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2310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2311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2320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2312" name="Text Box 34"/>
          <p:cNvSpPr txBox="1">
            <a:spLocks noChangeArrowheads="1"/>
          </p:cNvSpPr>
          <p:nvPr/>
        </p:nvSpPr>
        <p:spPr bwMode="auto">
          <a:xfrm>
            <a:off x="5597918" y="5062538"/>
            <a:ext cx="3169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dirty="0" err="1" smtClean="0"/>
              <a:t>Μεταγωγέας</a:t>
            </a:r>
            <a:r>
              <a:rPr lang="el-GR" dirty="0" smtClean="0"/>
              <a:t> με έξι </a:t>
            </a:r>
            <a:r>
              <a:rPr lang="el-GR" dirty="0" err="1" smtClean="0"/>
              <a:t>διεπαφές</a:t>
            </a:r>
            <a:endParaRPr lang="en-US" dirty="0"/>
          </a:p>
          <a:p>
            <a:pPr algn="ctr" eaLnBrk="0" hangingPunct="0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1,2,3,4,5,6</a:t>
            </a:r>
            <a:r>
              <a:rPr lang="en-US" dirty="0"/>
              <a:t>)</a:t>
            </a:r>
            <a:r>
              <a:rPr lang="en-US" i="0" dirty="0"/>
              <a:t>  </a:t>
            </a:r>
          </a:p>
        </p:txBody>
      </p:sp>
      <p:sp>
        <p:nvSpPr>
          <p:cNvPr id="12313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14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15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16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17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318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31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11CD3FC-781B-4D30-9C0F-299360AF3FDD}" type="slidenum">
              <a:rPr lang="en-US" smtClean="0">
                <a:latin typeface="Arial" charset="0"/>
                <a:cs typeface="Arial" charset="0"/>
              </a:rPr>
              <a:pPr/>
              <a:t>63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l-GR" sz="3200" dirty="0" smtClean="0"/>
              <a:t>Πίνακας</a:t>
            </a:r>
            <a:r>
              <a:rPr lang="en-US" sz="3200" dirty="0" smtClean="0"/>
              <a:t> </a:t>
            </a:r>
            <a:r>
              <a:rPr lang="el-GR" sz="3200" dirty="0" smtClean="0"/>
              <a:t>Προώθησης </a:t>
            </a:r>
            <a:r>
              <a:rPr lang="el-GR" sz="3200" dirty="0" err="1" smtClean="0"/>
              <a:t>Μεταγωγέα</a:t>
            </a:r>
            <a:endParaRPr lang="en-US" sz="3200" dirty="0" smtClean="0"/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341438"/>
            <a:ext cx="4835525" cy="5091112"/>
          </a:xfrm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πώς γνωρίζει 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ότι ο </a:t>
            </a:r>
            <a:r>
              <a:rPr lang="en-US" sz="2000" dirty="0" smtClean="0"/>
              <a:t>A’ </a:t>
            </a:r>
            <a:r>
              <a:rPr lang="el-GR" sz="2000" dirty="0" smtClean="0"/>
              <a:t>είναι </a:t>
            </a:r>
            <a:r>
              <a:rPr lang="el-GR" sz="2000" dirty="0" err="1" smtClean="0"/>
              <a:t>προσβάσιμος</a:t>
            </a:r>
            <a:r>
              <a:rPr lang="el-GR" sz="2000" dirty="0" smtClean="0"/>
              <a:t> μέσω της </a:t>
            </a:r>
            <a:r>
              <a:rPr lang="el-GR" sz="2000" dirty="0" err="1" smtClean="0"/>
              <a:t>διεπαφής</a:t>
            </a:r>
            <a:r>
              <a:rPr lang="el-GR" sz="2000" dirty="0" smtClean="0"/>
              <a:t> </a:t>
            </a:r>
            <a:r>
              <a:rPr lang="en-US" sz="2000" dirty="0" smtClean="0"/>
              <a:t>4,</a:t>
            </a:r>
            <a:r>
              <a:rPr lang="el-GR" sz="2000" dirty="0" smtClean="0"/>
              <a:t> ο</a:t>
            </a:r>
            <a:r>
              <a:rPr lang="en-US" sz="2000" dirty="0" smtClean="0"/>
              <a:t> B’</a:t>
            </a:r>
            <a:r>
              <a:rPr lang="el-GR" sz="2000" dirty="0" smtClean="0"/>
              <a:t> είναι </a:t>
            </a:r>
            <a:r>
              <a:rPr lang="el-GR" sz="2000" dirty="0" err="1" smtClean="0"/>
              <a:t>προσβάσιμος</a:t>
            </a:r>
            <a:r>
              <a:rPr lang="el-GR" sz="2000" dirty="0" smtClean="0"/>
              <a:t> μέσω της </a:t>
            </a:r>
            <a:r>
              <a:rPr lang="el-GR" sz="2000" dirty="0" err="1" smtClean="0"/>
              <a:t>διεπαφής</a:t>
            </a:r>
            <a:r>
              <a:rPr lang="el-GR" sz="2000" dirty="0" smtClean="0"/>
              <a:t> 5;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A:</a:t>
            </a:r>
            <a:r>
              <a:rPr lang="en-US" sz="2000" dirty="0" smtClean="0"/>
              <a:t>  </a:t>
            </a:r>
            <a:r>
              <a:rPr lang="el-GR" sz="2000" dirty="0" smtClean="0"/>
              <a:t>κάθε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έχει ένα </a:t>
            </a:r>
            <a:r>
              <a:rPr lang="el-GR" sz="2000" dirty="0" smtClean="0">
                <a:solidFill>
                  <a:srgbClr val="FF0000"/>
                </a:solidFill>
              </a:rPr>
              <a:t>πίνακα μεταγωγής</a:t>
            </a:r>
            <a:r>
              <a:rPr lang="el-GR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switch table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κάθε καταχώριση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(</a:t>
            </a:r>
            <a:r>
              <a:rPr lang="el-GR" sz="1800" dirty="0" smtClean="0"/>
              <a:t>διεύθυνση </a:t>
            </a:r>
            <a:r>
              <a:rPr lang="en-US" sz="1800" dirty="0" smtClean="0"/>
              <a:t>MAC</a:t>
            </a:r>
            <a:r>
              <a:rPr lang="el-GR" sz="1800" dirty="0" smtClean="0"/>
              <a:t> του υπολογιστή</a:t>
            </a:r>
            <a:r>
              <a:rPr lang="en-US" sz="1800" dirty="0" smtClean="0"/>
              <a:t>, </a:t>
            </a:r>
            <a:r>
              <a:rPr lang="el-GR" sz="1800" dirty="0" err="1" smtClean="0"/>
              <a:t>διεπαφή</a:t>
            </a:r>
            <a:r>
              <a:rPr lang="el-GR" sz="1800" dirty="0" smtClean="0"/>
              <a:t> για πρόσβαση στον υπολογιστή</a:t>
            </a:r>
            <a:r>
              <a:rPr lang="en-US" sz="1800" dirty="0" smtClean="0"/>
              <a:t>, </a:t>
            </a:r>
            <a:r>
              <a:rPr lang="el-GR" sz="1800" dirty="0" err="1" smtClean="0"/>
              <a:t>χρονοσφραγίδα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μοιάζει με ένα πίνακα δρομολόγησης</a:t>
            </a:r>
            <a:r>
              <a:rPr lang="en-US" sz="1600" dirty="0" smtClean="0"/>
              <a:t>!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πώς δημιουργούνται, διατηρούνται οι καταχωρίσεις στον πίνακα  του </a:t>
            </a:r>
            <a:r>
              <a:rPr lang="el-GR" sz="2000" dirty="0" err="1" smtClean="0"/>
              <a:t>μεταγωγέα</a:t>
            </a:r>
            <a:r>
              <a:rPr lang="el-GR" sz="2000" dirty="0" smtClean="0"/>
              <a:t>;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κάτι σαν πρωτόκολλο δρομολόγησης;</a:t>
            </a:r>
            <a:endParaRPr lang="en-US" sz="1800" dirty="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4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5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6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4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3319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5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3335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34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334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3336" name="Text Box 26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switch with six interfaces</a:t>
            </a:r>
          </a:p>
          <a:p>
            <a:pPr algn="ctr" eaLnBrk="0" hangingPunct="0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</a:t>
            </a:r>
            <a:r>
              <a:rPr lang="en-US" i="0"/>
              <a:t>  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342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34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984208C-C883-4F65-8728-BD4121D03D30}" type="slidenum">
              <a:rPr lang="en-US" smtClean="0">
                <a:latin typeface="Arial" charset="0"/>
                <a:cs typeface="Arial" charset="0"/>
              </a:rPr>
              <a:pPr/>
              <a:t>64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 smtClean="0"/>
              <a:t>Μεταγωγέας</a:t>
            </a:r>
            <a:r>
              <a:rPr lang="en-US" sz="3200" dirty="0" smtClean="0"/>
              <a:t>: </a:t>
            </a:r>
            <a:r>
              <a:rPr lang="el-GR" sz="3200" dirty="0" err="1" smtClean="0"/>
              <a:t>Αυτοεκμάθηση</a:t>
            </a:r>
            <a:endParaRPr lang="en-US" sz="3200" dirty="0" smtClean="0"/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3152775"/>
          </a:xfrm>
        </p:spPr>
        <p:txBody>
          <a:bodyPr/>
          <a:lstStyle/>
          <a:p>
            <a:r>
              <a:rPr lang="el-GR" sz="2000" dirty="0" smtClean="0"/>
              <a:t>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μαθαίνει</a:t>
            </a:r>
            <a:r>
              <a:rPr lang="el-GR" sz="2000" dirty="0" smtClean="0"/>
              <a:t> ποιοί υπολογιστές είναι </a:t>
            </a:r>
            <a:r>
              <a:rPr lang="el-GR" sz="2000" dirty="0" err="1" smtClean="0"/>
              <a:t>προσβάσιμοι</a:t>
            </a:r>
            <a:r>
              <a:rPr lang="el-GR" sz="2000" dirty="0" smtClean="0"/>
              <a:t> μέσω ποιών </a:t>
            </a:r>
            <a:r>
              <a:rPr lang="el-GR" sz="2000" dirty="0" err="1" smtClean="0"/>
              <a:t>διεπαφών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όταν λαμβάνεται το πλαίσιο</a:t>
            </a:r>
            <a:r>
              <a:rPr lang="en-US" sz="1800" dirty="0" smtClean="0"/>
              <a:t>, </a:t>
            </a:r>
            <a:r>
              <a:rPr lang="el-GR" sz="1800" dirty="0" smtClean="0"/>
              <a:t>ο </a:t>
            </a:r>
            <a:r>
              <a:rPr lang="el-GR" sz="1800" dirty="0" err="1" smtClean="0"/>
              <a:t>μεταγωγέας</a:t>
            </a:r>
            <a:r>
              <a:rPr lang="el-GR" sz="1800" dirty="0" smtClean="0"/>
              <a:t> </a:t>
            </a:r>
            <a:r>
              <a:rPr lang="en-US" sz="1800" dirty="0" smtClean="0"/>
              <a:t>“</a:t>
            </a:r>
            <a:r>
              <a:rPr lang="el-GR" sz="1800" dirty="0" smtClean="0"/>
              <a:t>μαθαίνει</a:t>
            </a:r>
            <a:r>
              <a:rPr lang="en-US" sz="1800" dirty="0" smtClean="0"/>
              <a:t>”</a:t>
            </a:r>
            <a:r>
              <a:rPr lang="el-GR" sz="1800" dirty="0" smtClean="0"/>
              <a:t> τη θέση του αποστολέα</a:t>
            </a:r>
            <a:r>
              <a:rPr lang="en-US" sz="1800" dirty="0" smtClean="0"/>
              <a:t>: </a:t>
            </a:r>
            <a:r>
              <a:rPr lang="el-GR" sz="1800" dirty="0" smtClean="0"/>
              <a:t>εισερχόμενο τμήμα </a:t>
            </a:r>
            <a:r>
              <a:rPr lang="en-US" sz="1800" dirty="0" smtClean="0"/>
              <a:t>(segment)</a:t>
            </a:r>
            <a:r>
              <a:rPr lang="el-GR" sz="1800" dirty="0" smtClean="0"/>
              <a:t> </a:t>
            </a:r>
            <a:r>
              <a:rPr lang="en-US" sz="1800" dirty="0" smtClean="0"/>
              <a:t>LAN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καταγράφει το ζεύγος αποστολέας</a:t>
            </a:r>
            <a:r>
              <a:rPr lang="en-US" sz="1800" dirty="0" smtClean="0"/>
              <a:t>/</a:t>
            </a:r>
            <a:r>
              <a:rPr lang="el-GR" sz="1800" dirty="0" smtClean="0"/>
              <a:t>θέση στον πίνακα </a:t>
            </a:r>
            <a:r>
              <a:rPr lang="el-GR" sz="1800" dirty="0" err="1" smtClean="0"/>
              <a:t>μεταγωγέα</a:t>
            </a:r>
            <a:endParaRPr lang="en-US" sz="1800" dirty="0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8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0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6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7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8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3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9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4359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4388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4389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90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14384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385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4386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7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14380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1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2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Source: A</a:t>
              </a:r>
            </a:p>
          </p:txBody>
        </p:sp>
        <p:sp>
          <p:nvSpPr>
            <p:cNvPr id="14383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14375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376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MAC addr  interface   TTL</a:t>
              </a:r>
            </a:p>
          </p:txBody>
        </p:sp>
        <p:sp>
          <p:nvSpPr>
            <p:cNvPr id="14377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78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79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35725" y="5326063"/>
            <a:ext cx="178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Switch table </a:t>
            </a:r>
          </a:p>
          <a:p>
            <a:pPr algn="ctr" eaLnBrk="0" hangingPunct="0"/>
            <a:r>
              <a:rPr lang="en-US"/>
              <a:t>(</a:t>
            </a:r>
            <a:r>
              <a:rPr lang="el-GR"/>
              <a:t>αρχικά άδειος</a:t>
            </a:r>
            <a:r>
              <a:rPr lang="en-US"/>
              <a:t>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14372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14373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4374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sp>
        <p:nvSpPr>
          <p:cNvPr id="14371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E05AC3C-E6BB-458C-A82C-DF96C857E39D}" type="slidenum">
              <a:rPr lang="en-US" smtClean="0">
                <a:latin typeface="Arial" charset="0"/>
                <a:cs typeface="Arial" charset="0"/>
              </a:rPr>
              <a:pPr/>
              <a:t>65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224837" cy="1143000"/>
          </a:xfrm>
        </p:spPr>
        <p:txBody>
          <a:bodyPr/>
          <a:lstStyle/>
          <a:p>
            <a:r>
              <a:rPr lang="el-GR" sz="2800" dirty="0" err="1" smtClean="0"/>
              <a:t>Μεταγωγέας</a:t>
            </a:r>
            <a:r>
              <a:rPr lang="en-US" sz="2800" dirty="0" smtClean="0"/>
              <a:t>: </a:t>
            </a:r>
            <a:r>
              <a:rPr lang="el-GR" sz="2800" dirty="0" smtClean="0"/>
              <a:t>φιλτράρισμα/προώθηση πλαισίων</a:t>
            </a:r>
            <a:endParaRPr lang="en-US" sz="2800" dirty="0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513762" cy="467201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b="1" dirty="0" smtClean="0"/>
              <a:t>Όταν λαμβάνεται πλαίσιο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στον </a:t>
            </a:r>
            <a:r>
              <a:rPr lang="el-GR" sz="2000" b="1" dirty="0" err="1" smtClean="0"/>
              <a:t>μεταγωγέα</a:t>
            </a:r>
            <a:r>
              <a:rPr lang="en-US" sz="2000" b="1" dirty="0" smtClean="0"/>
              <a:t>:</a:t>
            </a:r>
            <a:r>
              <a:rPr lang="en-US" sz="2000" u="sng" dirty="0" smtClean="0">
                <a:solidFill>
                  <a:srgbClr val="FF0000"/>
                </a:solidFill>
              </a:rPr>
              <a:t/>
            </a:r>
            <a:br>
              <a:rPr lang="en-US" sz="2000" u="sng" dirty="0" smtClean="0">
                <a:solidFill>
                  <a:srgbClr val="FF0000"/>
                </a:solidFill>
              </a:rPr>
            </a:br>
            <a:endParaRPr lang="en-US" sz="2000" u="sng" dirty="0" smtClean="0">
              <a:solidFill>
                <a:srgbClr val="FF0000"/>
              </a:solidFill>
            </a:endParaRPr>
          </a:p>
          <a:p>
            <a:pPr>
              <a:buFont typeface="ZapfDingbats"/>
              <a:buNone/>
            </a:pPr>
            <a:r>
              <a:rPr lang="en-US" sz="2000" dirty="0" smtClean="0"/>
              <a:t>1. </a:t>
            </a:r>
            <a:r>
              <a:rPr lang="el-GR" sz="2000" dirty="0" smtClean="0"/>
              <a:t>Κατάγραψε εισερχόμενη ζεύξη, </a:t>
            </a:r>
            <a:r>
              <a:rPr lang="en-US" sz="2000" dirty="0" smtClean="0"/>
              <a:t>MAC </a:t>
            </a:r>
            <a:r>
              <a:rPr lang="el-GR" sz="2000" dirty="0" smtClean="0"/>
              <a:t>διεύθυνση υπολογιστή-αποστολέα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2. </a:t>
            </a:r>
            <a:r>
              <a:rPr lang="el-GR" sz="2000" dirty="0" smtClean="0"/>
              <a:t>Διάταξε τον πίνακα μεταγωγής βάσει της διεύθυνσης</a:t>
            </a:r>
            <a:r>
              <a:rPr lang="en-US" sz="2000" dirty="0" smtClean="0"/>
              <a:t> MAC </a:t>
            </a:r>
            <a:r>
              <a:rPr lang="el-GR" sz="2000" dirty="0" smtClean="0"/>
              <a:t>προορισμού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3. if </a:t>
            </a:r>
            <a:r>
              <a:rPr lang="el-GR" sz="2000" dirty="0" smtClean="0"/>
              <a:t>βρεθεί καταχώριση για τον προορισμό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accent2"/>
                </a:solidFill>
              </a:rPr>
              <a:t>then {</a:t>
            </a: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     if </a:t>
            </a:r>
            <a:r>
              <a:rPr lang="el-GR" sz="2000" dirty="0" smtClean="0"/>
              <a:t>ο προορισμός στο τμήμα από το οποίο έφτασε το πλαίσιο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chemeClr val="accent2"/>
                </a:solidFill>
              </a:rPr>
              <a:t>then</a:t>
            </a:r>
            <a:r>
              <a:rPr lang="en-US" sz="2000" dirty="0" smtClean="0"/>
              <a:t> </a:t>
            </a:r>
            <a:r>
              <a:rPr lang="el-GR" sz="2000" dirty="0" smtClean="0"/>
              <a:t>απόρριψε το πλαίσιο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</a:t>
            </a:r>
            <a:r>
              <a:rPr lang="en-US" sz="2000" b="1" dirty="0" smtClean="0">
                <a:solidFill>
                  <a:schemeClr val="accent2"/>
                </a:solidFill>
              </a:rPr>
              <a:t>else</a:t>
            </a:r>
            <a:r>
              <a:rPr lang="en-US" sz="2000" dirty="0" smtClean="0"/>
              <a:t> </a:t>
            </a:r>
            <a:r>
              <a:rPr lang="el-GR" sz="2000" dirty="0" smtClean="0"/>
              <a:t>προώθησε το πλαίσιο στη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που υποδεικνύεται από 	την καταχώριση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chemeClr val="accent2"/>
                </a:solidFill>
              </a:rPr>
              <a:t>  }   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chemeClr val="accent2"/>
                </a:solidFill>
              </a:rPr>
              <a:t>else</a:t>
            </a:r>
            <a:r>
              <a:rPr lang="en-US" sz="2000" dirty="0" smtClean="0"/>
              <a:t> flood</a:t>
            </a:r>
            <a:endParaRPr lang="en-US" sz="2400" dirty="0" smtClean="0"/>
          </a:p>
          <a:p>
            <a:pPr lvl="3">
              <a:buFontTx/>
              <a:buNone/>
            </a:pPr>
            <a:r>
              <a:rPr lang="en-US" sz="1800" dirty="0" smtClean="0"/>
              <a:t> 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652713" y="4964113"/>
            <a:ext cx="5119687" cy="646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accent2"/>
                </a:solidFill>
              </a:rPr>
              <a:t>προώθηση σε όλες τις διεπαφές εκτός από αυτή</a:t>
            </a:r>
          </a:p>
          <a:p>
            <a:pPr eaLnBrk="0" hangingPunct="0"/>
            <a:r>
              <a:rPr lang="el-GR">
                <a:solidFill>
                  <a:schemeClr val="accent2"/>
                </a:solidFill>
              </a:rPr>
              <a:t> από την οποία έφτασε το πλαίσιο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 flipH="1" flipV="1">
            <a:off x="2073275" y="5153025"/>
            <a:ext cx="525463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779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CBE34D1-DD95-416D-83FA-56E02E0CBE03}" type="slidenum">
              <a:rPr lang="en-US" smtClean="0">
                <a:latin typeface="Arial" charset="0"/>
                <a:cs typeface="Arial" charset="0"/>
              </a:rPr>
              <a:pPr/>
              <a:t>66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108325" cy="1143000"/>
          </a:xfrm>
        </p:spPr>
        <p:txBody>
          <a:bodyPr/>
          <a:lstStyle/>
          <a:p>
            <a:r>
              <a:rPr lang="el-GR" sz="2800" dirty="0" err="1" smtClean="0"/>
              <a:t>Αυτοεκμάθηση</a:t>
            </a:r>
            <a:r>
              <a:rPr lang="en-US" sz="2800" dirty="0" smtClean="0"/>
              <a:t>, </a:t>
            </a:r>
            <a:r>
              <a:rPr lang="el-GR" sz="2800" dirty="0" smtClean="0"/>
              <a:t>προώθηση</a:t>
            </a:r>
            <a:r>
              <a:rPr lang="en-US" sz="2800" dirty="0" smtClean="0"/>
              <a:t>: </a:t>
            </a:r>
            <a:r>
              <a:rPr lang="el-GR" sz="2800" dirty="0" smtClean="0"/>
              <a:t>παράδειγμα</a:t>
            </a:r>
            <a:endParaRPr lang="en-US" sz="2800" dirty="0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38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39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1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2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3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0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1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2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5367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3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5448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5449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50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84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15444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45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46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7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15440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1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2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 dirty="0"/>
                <a:t>Source: A</a:t>
              </a:r>
            </a:p>
          </p:txBody>
        </p:sp>
        <p:sp>
          <p:nvSpPr>
            <p:cNvPr id="15443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15435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36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MAC addr  interface   TTL</a:t>
              </a:r>
            </a:p>
          </p:txBody>
        </p:sp>
        <p:sp>
          <p:nvSpPr>
            <p:cNvPr id="15437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8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9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325880" y="5326063"/>
            <a:ext cx="2000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/>
              <a:t>Πίνακας </a:t>
            </a:r>
            <a:r>
              <a:rPr lang="el-GR" sz="1600" dirty="0" err="1" smtClean="0"/>
              <a:t>μεταγωγέα</a:t>
            </a:r>
            <a:endParaRPr lang="en-US" sz="1600" dirty="0"/>
          </a:p>
          <a:p>
            <a:pPr algn="ctr" eaLnBrk="0" hangingPunct="0"/>
            <a:r>
              <a:rPr lang="en-US" sz="1600" dirty="0"/>
              <a:t>(</a:t>
            </a:r>
            <a:r>
              <a:rPr lang="el-GR" sz="1600" dirty="0"/>
              <a:t>αρχικά άδειος</a:t>
            </a:r>
            <a:r>
              <a:rPr lang="en-US" sz="1600" dirty="0"/>
              <a:t>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15432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15433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5434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6712"/>
            <a:chOff x="1750" y="3514"/>
            <a:chExt cx="900" cy="231"/>
          </a:xfrm>
        </p:grpSpPr>
        <p:sp>
          <p:nvSpPr>
            <p:cNvPr id="15428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9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30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1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6713"/>
            <a:chOff x="1750" y="3514"/>
            <a:chExt cx="900" cy="231"/>
          </a:xfrm>
        </p:grpSpPr>
        <p:sp>
          <p:nvSpPr>
            <p:cNvPr id="15424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5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26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27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15420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1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22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23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15416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17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18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9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6713"/>
            <a:chOff x="1750" y="3514"/>
            <a:chExt cx="900" cy="231"/>
          </a:xfrm>
        </p:grpSpPr>
        <p:sp>
          <p:nvSpPr>
            <p:cNvPr id="15412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13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14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5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smtClean="0"/>
              <a:t>Άγνωστη θέση προορισμού πλαισίου Α’</a:t>
            </a:r>
            <a:r>
              <a:rPr lang="en-US" sz="2400" smtClean="0"/>
              <a:t>:</a:t>
            </a:r>
            <a:r>
              <a:rPr lang="el-GR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flood</a:t>
            </a:r>
            <a:endParaRPr lang="en-US" sz="2400" i="1" smtClean="0"/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6713"/>
            <a:chOff x="730" y="2472"/>
            <a:chExt cx="900" cy="231"/>
          </a:xfrm>
        </p:grpSpPr>
        <p:sp>
          <p:nvSpPr>
            <p:cNvPr id="15408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09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A’ A</a:t>
              </a:r>
            </a:p>
          </p:txBody>
        </p:sp>
        <p:sp>
          <p:nvSpPr>
            <p:cNvPr id="15410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1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76613"/>
            <a:ext cx="4044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i="0"/>
              <a:t>Η θέση του προορισμού Α είναι γνωστή</a:t>
            </a:r>
            <a:r>
              <a:rPr lang="en-US" sz="2400" i="0"/>
              <a:t>: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5" y="5656263"/>
            <a:ext cx="2493963" cy="374650"/>
            <a:chOff x="2376" y="3383"/>
            <a:chExt cx="1571" cy="236"/>
          </a:xfrm>
        </p:grpSpPr>
        <p:sp>
          <p:nvSpPr>
            <p:cNvPr id="15405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A’</a:t>
              </a:r>
            </a:p>
          </p:txBody>
        </p:sp>
        <p:sp>
          <p:nvSpPr>
            <p:cNvPr id="15406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4</a:t>
              </a:r>
            </a:p>
          </p:txBody>
        </p:sp>
        <p:sp>
          <p:nvSpPr>
            <p:cNvPr id="15407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1988" y="3997325"/>
            <a:ext cx="40449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>
                <a:solidFill>
                  <a:srgbClr val="FF0000"/>
                </a:solidFill>
              </a:rPr>
              <a:t>επιλεκτική αποστολή σε μόνο μία ζεύξη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4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7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7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F327282-91B0-4C2B-AB48-3F33CDC73BB1}" type="slidenum">
              <a:rPr lang="en-US" smtClean="0">
                <a:latin typeface="Arial" charset="0"/>
                <a:cs typeface="Arial" charset="0"/>
              </a:rPr>
              <a:pPr/>
              <a:t>67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96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l-GR" sz="3200" dirty="0" err="1" smtClean="0"/>
              <a:t>Διασυνδέοντας</a:t>
            </a:r>
            <a:r>
              <a:rPr lang="el-GR" sz="3200" dirty="0" smtClean="0"/>
              <a:t> </a:t>
            </a:r>
            <a:r>
              <a:rPr lang="el-GR" sz="3200" dirty="0" err="1" smtClean="0"/>
              <a:t>μεταγωγείς</a:t>
            </a:r>
            <a:endParaRPr lang="en-US" sz="3200" dirty="0" smtClean="0"/>
          </a:p>
        </p:txBody>
      </p:sp>
      <p:sp>
        <p:nvSpPr>
          <p:cNvPr id="163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l-GR" sz="2400" smtClean="0"/>
              <a:t>Οι μεταγωγείς μπορούν να διασυνδεθούν μεταξύ τους</a:t>
            </a:r>
            <a:endParaRPr lang="en-US" sz="2400" smtClean="0"/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2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9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4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6401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6439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6440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41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6402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6403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l-GR" sz="2400" i="0" dirty="0">
                <a:solidFill>
                  <a:srgbClr val="FF0000"/>
                </a:solidFill>
              </a:rPr>
              <a:t>Ε</a:t>
            </a:r>
            <a:r>
              <a:rPr lang="en-US" sz="2400" i="0" dirty="0">
                <a:solidFill>
                  <a:srgbClr val="FF0000"/>
                </a:solidFill>
              </a:rPr>
              <a:t>:</a:t>
            </a:r>
            <a:r>
              <a:rPr lang="en-US" sz="2400" i="0" dirty="0"/>
              <a:t> </a:t>
            </a:r>
            <a:r>
              <a:rPr lang="el-GR" sz="2400" i="0" dirty="0"/>
              <a:t>κατά την αποστολή από </a:t>
            </a:r>
            <a:r>
              <a:rPr lang="en-US" sz="2400" i="0" dirty="0"/>
              <a:t>A </a:t>
            </a:r>
            <a:r>
              <a:rPr lang="el-GR" sz="2400" i="0" dirty="0"/>
              <a:t>προς</a:t>
            </a:r>
            <a:r>
              <a:rPr lang="en-US" sz="2400" i="0" dirty="0"/>
              <a:t> G – </a:t>
            </a:r>
            <a:r>
              <a:rPr lang="el-GR" sz="2400" i="0" dirty="0" smtClean="0"/>
              <a:t>πώς </a:t>
            </a:r>
            <a:r>
              <a:rPr lang="el-GR" sz="2400" i="0" dirty="0"/>
              <a:t>γνωρίζει ο</a:t>
            </a:r>
            <a:r>
              <a:rPr lang="en-US" sz="2400" i="0" dirty="0"/>
              <a:t> S</a:t>
            </a:r>
            <a:r>
              <a:rPr lang="en-US" sz="2400" i="0" baseline="-25000" dirty="0"/>
              <a:t>1</a:t>
            </a:r>
            <a:r>
              <a:rPr lang="en-US" sz="2400" i="0" dirty="0"/>
              <a:t> </a:t>
            </a:r>
            <a:r>
              <a:rPr lang="el-GR" sz="2400" i="0" dirty="0"/>
              <a:t>ότι πρέπει να προωθήσει πλαίσιο που προορίζεται για τον </a:t>
            </a:r>
            <a:r>
              <a:rPr lang="en-US" sz="2400" i="0" dirty="0"/>
              <a:t>F </a:t>
            </a:r>
            <a:r>
              <a:rPr lang="el-GR" sz="2400" i="0" dirty="0"/>
              <a:t>μέσω των</a:t>
            </a:r>
            <a:r>
              <a:rPr lang="en-US" sz="2400" i="0" dirty="0"/>
              <a:t> S</a:t>
            </a:r>
            <a:r>
              <a:rPr lang="en-US" sz="2400" i="0" baseline="-25000" dirty="0"/>
              <a:t>4</a:t>
            </a:r>
            <a:r>
              <a:rPr lang="en-US" sz="2400" i="0" dirty="0"/>
              <a:t> </a:t>
            </a:r>
            <a:r>
              <a:rPr lang="el-GR" sz="2400" i="0" dirty="0"/>
              <a:t>και</a:t>
            </a:r>
            <a:r>
              <a:rPr lang="en-US" sz="2400" i="0" dirty="0"/>
              <a:t> </a:t>
            </a:r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r>
              <a:rPr lang="el-GR" sz="2400" i="0" dirty="0" smtClean="0"/>
              <a:t>;</a:t>
            </a:r>
            <a:endParaRPr lang="en-US" sz="2400" i="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400" i="0" dirty="0">
                <a:solidFill>
                  <a:srgbClr val="FF0000"/>
                </a:solidFill>
              </a:rPr>
              <a:t>A:</a:t>
            </a:r>
            <a:r>
              <a:rPr lang="en-US" sz="2400" i="0" dirty="0"/>
              <a:t> </a:t>
            </a:r>
            <a:r>
              <a:rPr lang="el-GR" sz="2400" i="0" dirty="0" err="1"/>
              <a:t>αυτοεκμάθηση</a:t>
            </a:r>
            <a:r>
              <a:rPr lang="en-US" sz="2400" i="0" dirty="0"/>
              <a:t>! (</a:t>
            </a:r>
            <a:r>
              <a:rPr lang="el-GR" sz="2400" i="0" dirty="0"/>
              <a:t>λειτουργεί </a:t>
            </a:r>
            <a:r>
              <a:rPr lang="el-GR" sz="2400" dirty="0"/>
              <a:t>ακριβώς</a:t>
            </a:r>
            <a:r>
              <a:rPr lang="el-GR" sz="2400" i="0" dirty="0"/>
              <a:t> όπως και στην περίπτωση ενός μόνο </a:t>
            </a:r>
            <a:r>
              <a:rPr lang="el-GR" sz="2400" i="0" dirty="0" err="1"/>
              <a:t>μεταγωγέα</a:t>
            </a:r>
            <a:r>
              <a:rPr lang="en-US" sz="2400" i="0" dirty="0"/>
              <a:t>!)</a:t>
            </a:r>
          </a:p>
        </p:txBody>
      </p:sp>
      <p:sp>
        <p:nvSpPr>
          <p:cNvPr id="16405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16406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916487" cy="2041525"/>
            <a:chOff x="1499" y="1250"/>
            <a:chExt cx="3097" cy="1286"/>
          </a:xfrm>
        </p:grpSpPr>
        <p:graphicFrame>
          <p:nvGraphicFramePr>
            <p:cNvPr id="16389" name="Object 10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65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2116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11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66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2087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15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67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2020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16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68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" y="2321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17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69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2000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4" name="Object 18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70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" y="2233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0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1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2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3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4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5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6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6417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16436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7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8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418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16433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4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5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419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16430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1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2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6420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21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D</a:t>
              </a:r>
            </a:p>
          </p:txBody>
        </p:sp>
        <p:sp>
          <p:nvSpPr>
            <p:cNvPr id="16422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E</a:t>
              </a:r>
            </a:p>
          </p:txBody>
        </p:sp>
        <p:sp>
          <p:nvSpPr>
            <p:cNvPr id="16423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F</a:t>
              </a:r>
            </a:p>
          </p:txBody>
        </p:sp>
        <p:sp>
          <p:nvSpPr>
            <p:cNvPr id="16424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2</a:t>
              </a:r>
            </a:p>
          </p:txBody>
        </p:sp>
        <p:sp>
          <p:nvSpPr>
            <p:cNvPr id="16425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4</a:t>
              </a:r>
            </a:p>
          </p:txBody>
        </p:sp>
        <p:sp>
          <p:nvSpPr>
            <p:cNvPr id="16426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3</a:t>
              </a:r>
            </a:p>
          </p:txBody>
        </p:sp>
        <p:sp>
          <p:nvSpPr>
            <p:cNvPr id="16427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H</a:t>
              </a:r>
            </a:p>
          </p:txBody>
        </p:sp>
        <p:sp>
          <p:nvSpPr>
            <p:cNvPr id="16428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I</a:t>
              </a:r>
            </a:p>
          </p:txBody>
        </p:sp>
        <p:sp>
          <p:nvSpPr>
            <p:cNvPr id="16429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G</a:t>
              </a:r>
            </a:p>
          </p:txBody>
        </p:sp>
      </p:grpSp>
      <p:sp>
        <p:nvSpPr>
          <p:cNvPr id="164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6CD3B04-8B72-461D-B0D9-057B514258AE}" type="slidenum">
              <a:rPr lang="en-US" smtClean="0">
                <a:latin typeface="Arial" charset="0"/>
                <a:cs typeface="Arial" charset="0"/>
              </a:rPr>
              <a:pPr/>
              <a:t>68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l-GR" sz="2800" dirty="0" smtClean="0"/>
              <a:t>Παράδειγμα </a:t>
            </a:r>
            <a:r>
              <a:rPr lang="el-GR" sz="2800" dirty="0" err="1" smtClean="0"/>
              <a:t>αυτοεκμάθησης</a:t>
            </a:r>
            <a:r>
              <a:rPr lang="el-GR" sz="2800" dirty="0" smtClean="0"/>
              <a:t> με πολλούς </a:t>
            </a:r>
            <a:r>
              <a:rPr lang="el-GR" sz="2800" dirty="0" err="1" smtClean="0"/>
              <a:t>μεταγωγείς</a:t>
            </a:r>
            <a:endParaRPr lang="en-US" sz="2800" dirty="0" smtClean="0"/>
          </a:p>
        </p:txBody>
      </p:sp>
      <p:sp>
        <p:nvSpPr>
          <p:cNvPr id="17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Υποθέστε ότι ο </a:t>
            </a:r>
            <a:r>
              <a:rPr lang="en-US" sz="2400" dirty="0" smtClean="0"/>
              <a:t>C </a:t>
            </a:r>
            <a:r>
              <a:rPr lang="el-GR" sz="2400" dirty="0" smtClean="0"/>
              <a:t>στέλνει πλαίσιο στον</a:t>
            </a:r>
            <a:r>
              <a:rPr lang="en-US" sz="2400" dirty="0" smtClean="0"/>
              <a:t> I, </a:t>
            </a:r>
            <a:r>
              <a:rPr lang="el-GR" sz="2400" dirty="0" smtClean="0"/>
              <a:t>ο </a:t>
            </a:r>
            <a:r>
              <a:rPr lang="en-US" sz="2400" dirty="0" smtClean="0"/>
              <a:t>I </a:t>
            </a:r>
            <a:r>
              <a:rPr lang="el-GR" sz="2400" dirty="0" smtClean="0"/>
              <a:t>απαντά στον</a:t>
            </a:r>
            <a:r>
              <a:rPr lang="en-US" sz="2400" dirty="0" smtClean="0"/>
              <a:t> C</a:t>
            </a:r>
            <a:endParaRPr lang="en-US" dirty="0" smtClean="0"/>
          </a:p>
        </p:txBody>
      </p:sp>
      <p:sp>
        <p:nvSpPr>
          <p:cNvPr id="17422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i="0">
                <a:solidFill>
                  <a:srgbClr val="FF0000"/>
                </a:solidFill>
              </a:rPr>
              <a:t>Ε</a:t>
            </a:r>
            <a:r>
              <a:rPr lang="en-US" sz="2400" i="0">
                <a:solidFill>
                  <a:srgbClr val="FF0000"/>
                </a:solidFill>
              </a:rPr>
              <a:t>:</a:t>
            </a:r>
            <a:r>
              <a:rPr lang="en-US" sz="2400" i="0"/>
              <a:t> </a:t>
            </a:r>
            <a:r>
              <a:rPr lang="el-GR" sz="2400" i="0"/>
              <a:t>Δείξτε τους πίνακες μεταγωγέα και την προώθηση πακέτων</a:t>
            </a:r>
            <a:r>
              <a:rPr lang="en-US" sz="2400" i="0"/>
              <a:t> </a:t>
            </a:r>
            <a:r>
              <a:rPr lang="el-GR" sz="2400" i="0"/>
              <a:t>στους</a:t>
            </a:r>
            <a:r>
              <a:rPr lang="en-US" sz="2400" i="0"/>
              <a:t> S</a:t>
            </a:r>
            <a:r>
              <a:rPr lang="en-US" sz="2400" i="0" baseline="-25000"/>
              <a:t>1</a:t>
            </a:r>
            <a:r>
              <a:rPr lang="en-US" sz="2400" i="0"/>
              <a:t>, S</a:t>
            </a:r>
            <a:r>
              <a:rPr lang="en-US" sz="2400" i="0" baseline="-25000"/>
              <a:t>2</a:t>
            </a:r>
            <a:r>
              <a:rPr lang="en-US" sz="2400" i="0"/>
              <a:t>, S</a:t>
            </a:r>
            <a:r>
              <a:rPr lang="en-US" sz="2400" i="0" baseline="-25000"/>
              <a:t>3</a:t>
            </a:r>
            <a:r>
              <a:rPr lang="en-US" sz="2400" i="0"/>
              <a:t>, S</a:t>
            </a:r>
            <a:r>
              <a:rPr lang="en-US" sz="2400" i="0" baseline="-25000"/>
              <a:t>4</a:t>
            </a:r>
            <a:r>
              <a:rPr lang="en-US" sz="2400" i="0"/>
              <a:t> </a:t>
            </a:r>
          </a:p>
        </p:txBody>
      </p:sp>
      <p:graphicFrame>
        <p:nvGraphicFramePr>
          <p:cNvPr id="17410" name="Object 6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6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Line 65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4" name="Line 66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5" name="Line 67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26" name="Group 68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7464" name="Rectangle 6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65" name="Freeform 7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6" name="Freeform 7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7427" name="Text Box 72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7428" name="Text Box 73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7429" name="Text Box 74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17430" name="Text Box 75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graphicFrame>
        <p:nvGraphicFramePr>
          <p:cNvPr id="17413" name="Object 77"/>
          <p:cNvGraphicFramePr>
            <a:graphicFrameLocks noChangeAspect="1"/>
          </p:cNvGraphicFramePr>
          <p:nvPr/>
        </p:nvGraphicFramePr>
        <p:xfrm>
          <a:off x="4351338" y="335915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9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359150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8"/>
          <p:cNvGraphicFramePr>
            <a:graphicFrameLocks noChangeAspect="1"/>
          </p:cNvGraphicFramePr>
          <p:nvPr/>
        </p:nvGraphicFramePr>
        <p:xfrm>
          <a:off x="5164138" y="3313113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0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3313113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9"/>
          <p:cNvGraphicFramePr>
            <a:graphicFrameLocks noChangeAspect="1"/>
          </p:cNvGraphicFramePr>
          <p:nvPr/>
        </p:nvGraphicFramePr>
        <p:xfrm>
          <a:off x="3246438" y="320675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1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206750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0"/>
          <p:cNvGraphicFramePr>
            <a:graphicFrameLocks noChangeAspect="1"/>
          </p:cNvGraphicFramePr>
          <p:nvPr/>
        </p:nvGraphicFramePr>
        <p:xfrm>
          <a:off x="3684588" y="3684588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2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684588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81"/>
          <p:cNvGraphicFramePr>
            <a:graphicFrameLocks noChangeAspect="1"/>
          </p:cNvGraphicFramePr>
          <p:nvPr/>
        </p:nvGraphicFramePr>
        <p:xfrm>
          <a:off x="6624638" y="317500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3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3175000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82"/>
          <p:cNvGraphicFramePr>
            <a:graphicFrameLocks noChangeAspect="1"/>
          </p:cNvGraphicFramePr>
          <p:nvPr/>
        </p:nvGraphicFramePr>
        <p:xfrm>
          <a:off x="5870575" y="3544888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4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3544888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Line 83"/>
          <p:cNvSpPr>
            <a:spLocks noChangeShapeType="1"/>
          </p:cNvSpPr>
          <p:nvPr/>
        </p:nvSpPr>
        <p:spPr bwMode="auto">
          <a:xfrm flipH="1">
            <a:off x="3635375" y="3068638"/>
            <a:ext cx="346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2" name="Line 84"/>
          <p:cNvSpPr>
            <a:spLocks noChangeShapeType="1"/>
          </p:cNvSpPr>
          <p:nvPr/>
        </p:nvSpPr>
        <p:spPr bwMode="auto">
          <a:xfrm flipH="1">
            <a:off x="3949700" y="3087688"/>
            <a:ext cx="125413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3" name="Line 85"/>
          <p:cNvSpPr>
            <a:spLocks noChangeShapeType="1"/>
          </p:cNvSpPr>
          <p:nvPr/>
        </p:nvSpPr>
        <p:spPr bwMode="auto">
          <a:xfrm>
            <a:off x="4254500" y="3030538"/>
            <a:ext cx="2301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4" name="Line 86"/>
          <p:cNvSpPr>
            <a:spLocks noChangeShapeType="1"/>
          </p:cNvSpPr>
          <p:nvPr/>
        </p:nvSpPr>
        <p:spPr bwMode="auto">
          <a:xfrm flipH="1">
            <a:off x="5532438" y="3106738"/>
            <a:ext cx="42862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5" name="Line 87"/>
          <p:cNvSpPr>
            <a:spLocks noChangeShapeType="1"/>
          </p:cNvSpPr>
          <p:nvPr/>
        </p:nvSpPr>
        <p:spPr bwMode="auto">
          <a:xfrm flipH="1">
            <a:off x="6035675" y="3078163"/>
            <a:ext cx="95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6" name="Line 88"/>
          <p:cNvSpPr>
            <a:spLocks noChangeShapeType="1"/>
          </p:cNvSpPr>
          <p:nvPr/>
        </p:nvSpPr>
        <p:spPr bwMode="auto">
          <a:xfrm flipH="1">
            <a:off x="2379663" y="2355850"/>
            <a:ext cx="151765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7" name="Line 89"/>
          <p:cNvSpPr>
            <a:spLocks noChangeShapeType="1"/>
          </p:cNvSpPr>
          <p:nvPr/>
        </p:nvSpPr>
        <p:spPr bwMode="auto">
          <a:xfrm>
            <a:off x="4200525" y="2322513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8" name="Line 90"/>
          <p:cNvSpPr>
            <a:spLocks noChangeShapeType="1"/>
          </p:cNvSpPr>
          <p:nvPr/>
        </p:nvSpPr>
        <p:spPr bwMode="auto">
          <a:xfrm flipH="1" flipV="1">
            <a:off x="4622800" y="2273300"/>
            <a:ext cx="1233488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39" name="Group 91"/>
          <p:cNvGrpSpPr>
            <a:grpSpLocks/>
          </p:cNvGrpSpPr>
          <p:nvPr/>
        </p:nvGrpSpPr>
        <p:grpSpPr bwMode="auto">
          <a:xfrm>
            <a:off x="3870325" y="2147888"/>
            <a:ext cx="720725" cy="279400"/>
            <a:chOff x="3913" y="3140"/>
            <a:chExt cx="454" cy="176"/>
          </a:xfrm>
        </p:grpSpPr>
        <p:sp>
          <p:nvSpPr>
            <p:cNvPr id="17461" name="Rectangle 92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62" name="Freeform 93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3" name="Freeform 94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7440" name="Group 95"/>
          <p:cNvGrpSpPr>
            <a:grpSpLocks/>
          </p:cNvGrpSpPr>
          <p:nvPr/>
        </p:nvGrpSpPr>
        <p:grpSpPr bwMode="auto">
          <a:xfrm>
            <a:off x="5668963" y="2928938"/>
            <a:ext cx="720725" cy="279400"/>
            <a:chOff x="3913" y="3140"/>
            <a:chExt cx="454" cy="176"/>
          </a:xfrm>
        </p:grpSpPr>
        <p:sp>
          <p:nvSpPr>
            <p:cNvPr id="17458" name="Rectangle 9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59" name="Freeform 9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0" name="Freeform 9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7441" name="Group 99"/>
          <p:cNvGrpSpPr>
            <a:grpSpLocks/>
          </p:cNvGrpSpPr>
          <p:nvPr/>
        </p:nvGrpSpPr>
        <p:grpSpPr bwMode="auto">
          <a:xfrm>
            <a:off x="3821113" y="2887663"/>
            <a:ext cx="720725" cy="279400"/>
            <a:chOff x="3913" y="3140"/>
            <a:chExt cx="454" cy="176"/>
          </a:xfrm>
        </p:grpSpPr>
        <p:sp>
          <p:nvSpPr>
            <p:cNvPr id="17455" name="Rectangle 10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56" name="Freeform 10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57" name="Freeform 10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7442" name="Line 103"/>
          <p:cNvSpPr>
            <a:spLocks noChangeShapeType="1"/>
          </p:cNvSpPr>
          <p:nvPr/>
        </p:nvSpPr>
        <p:spPr bwMode="auto">
          <a:xfrm>
            <a:off x="6411913" y="3132138"/>
            <a:ext cx="28575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43" name="Text Box 104"/>
          <p:cNvSpPr txBox="1">
            <a:spLocks noChangeArrowheads="1"/>
          </p:cNvSpPr>
          <p:nvPr/>
        </p:nvSpPr>
        <p:spPr bwMode="auto">
          <a:xfrm>
            <a:off x="3621088" y="32226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D</a:t>
            </a:r>
          </a:p>
        </p:txBody>
      </p:sp>
      <p:sp>
        <p:nvSpPr>
          <p:cNvPr id="17444" name="Text Box 105"/>
          <p:cNvSpPr txBox="1">
            <a:spLocks noChangeArrowheads="1"/>
          </p:cNvSpPr>
          <p:nvPr/>
        </p:nvSpPr>
        <p:spPr bwMode="auto">
          <a:xfrm>
            <a:off x="4094163" y="365918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E</a:t>
            </a:r>
          </a:p>
        </p:txBody>
      </p:sp>
      <p:sp>
        <p:nvSpPr>
          <p:cNvPr id="17445" name="Text Box 106"/>
          <p:cNvSpPr txBox="1">
            <a:spLocks noChangeArrowheads="1"/>
          </p:cNvSpPr>
          <p:nvPr/>
        </p:nvSpPr>
        <p:spPr bwMode="auto">
          <a:xfrm>
            <a:off x="4567238" y="30575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</a:t>
            </a:r>
          </a:p>
        </p:txBody>
      </p:sp>
      <p:sp>
        <p:nvSpPr>
          <p:cNvPr id="17446" name="Text Box 107"/>
          <p:cNvSpPr txBox="1">
            <a:spLocks noChangeArrowheads="1"/>
          </p:cNvSpPr>
          <p:nvPr/>
        </p:nvSpPr>
        <p:spPr bwMode="auto">
          <a:xfrm>
            <a:off x="3408363" y="2768600"/>
            <a:ext cx="43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2</a:t>
            </a:r>
          </a:p>
        </p:txBody>
      </p:sp>
      <p:sp>
        <p:nvSpPr>
          <p:cNvPr id="17447" name="Text Box 108"/>
          <p:cNvSpPr txBox="1">
            <a:spLocks noChangeArrowheads="1"/>
          </p:cNvSpPr>
          <p:nvPr/>
        </p:nvSpPr>
        <p:spPr bwMode="auto">
          <a:xfrm>
            <a:off x="4635500" y="1984375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4</a:t>
            </a:r>
          </a:p>
        </p:txBody>
      </p:sp>
      <p:sp>
        <p:nvSpPr>
          <p:cNvPr id="17448" name="Text Box 109"/>
          <p:cNvSpPr txBox="1">
            <a:spLocks noChangeArrowheads="1"/>
          </p:cNvSpPr>
          <p:nvPr/>
        </p:nvSpPr>
        <p:spPr bwMode="auto">
          <a:xfrm>
            <a:off x="6010275" y="2570163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3</a:t>
            </a:r>
          </a:p>
        </p:txBody>
      </p:sp>
      <p:sp>
        <p:nvSpPr>
          <p:cNvPr id="17449" name="Text Box 110"/>
          <p:cNvSpPr txBox="1">
            <a:spLocks noChangeArrowheads="1"/>
          </p:cNvSpPr>
          <p:nvPr/>
        </p:nvSpPr>
        <p:spPr bwMode="auto">
          <a:xfrm>
            <a:off x="6240463" y="35417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H</a:t>
            </a:r>
          </a:p>
        </p:txBody>
      </p:sp>
      <p:sp>
        <p:nvSpPr>
          <p:cNvPr id="17450" name="Text Box 111"/>
          <p:cNvSpPr txBox="1">
            <a:spLocks noChangeArrowheads="1"/>
          </p:cNvSpPr>
          <p:nvPr/>
        </p:nvSpPr>
        <p:spPr bwMode="auto">
          <a:xfrm>
            <a:off x="6986588" y="317976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I</a:t>
            </a:r>
          </a:p>
        </p:txBody>
      </p:sp>
      <p:sp>
        <p:nvSpPr>
          <p:cNvPr id="17451" name="Text Box 112"/>
          <p:cNvSpPr txBox="1">
            <a:spLocks noChangeArrowheads="1"/>
          </p:cNvSpPr>
          <p:nvPr/>
        </p:nvSpPr>
        <p:spPr bwMode="auto">
          <a:xfrm>
            <a:off x="5103813" y="359568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G</a:t>
            </a:r>
          </a:p>
        </p:txBody>
      </p:sp>
      <p:sp>
        <p:nvSpPr>
          <p:cNvPr id="17452" name="Text Box 113"/>
          <p:cNvSpPr txBox="1">
            <a:spLocks noChangeArrowheads="1"/>
          </p:cNvSpPr>
          <p:nvPr/>
        </p:nvSpPr>
        <p:spPr bwMode="auto">
          <a:xfrm>
            <a:off x="3578225" y="20701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53" name="Text Box 114"/>
          <p:cNvSpPr txBox="1">
            <a:spLocks noChangeArrowheads="1"/>
          </p:cNvSpPr>
          <p:nvPr/>
        </p:nvSpPr>
        <p:spPr bwMode="auto">
          <a:xfrm>
            <a:off x="3959225" y="24622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45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D705199-2ED2-4098-A040-EABEA3BD1313}" type="slidenum">
              <a:rPr lang="en-US" smtClean="0">
                <a:latin typeface="Arial" charset="0"/>
                <a:cs typeface="Arial" charset="0"/>
              </a:rPr>
              <a:pPr/>
              <a:t>69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29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Ιδρυματικό δίκτυο</a:t>
            </a:r>
            <a:endParaRPr lang="en-US" smtClean="0"/>
          </a:p>
        </p:txBody>
      </p:sp>
      <p:sp>
        <p:nvSpPr>
          <p:cNvPr id="42905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29060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9831"/>
              <a:gd name="T38" fmla="*/ 10000 w 10000"/>
              <a:gd name="T39" fmla="*/ 9831 h 98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61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2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3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4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5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6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7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8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 eaLnBrk="0" hangingPunct="0"/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29069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29070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429071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429072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429073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74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75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76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4292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77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42920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78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42920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79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0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1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2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83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42919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84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42919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0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087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42919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88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9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0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91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42919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2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42919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3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42918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94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5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6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97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42918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8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42918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9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42918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101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429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103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42918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1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105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429148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4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50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51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5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3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917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5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17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5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8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917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9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9160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917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6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2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3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5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7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7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9106" name="Group 1108"/>
          <p:cNvGrpSpPr>
            <a:grpSpLocks/>
          </p:cNvGrpSpPr>
          <p:nvPr/>
        </p:nvGrpSpPr>
        <p:grpSpPr bwMode="auto">
          <a:xfrm>
            <a:off x="2803525" y="2278063"/>
            <a:ext cx="812800" cy="360362"/>
            <a:chOff x="2356" y="1300"/>
            <a:chExt cx="555" cy="194"/>
          </a:xfrm>
        </p:grpSpPr>
        <p:sp>
          <p:nvSpPr>
            <p:cNvPr id="4291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43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9146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9147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9144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45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29107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429108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0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10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11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1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3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913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5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13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1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8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913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9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9120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913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2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2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3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5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3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3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7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C4E5A1A-DCBE-4941-B4E9-3FA020A5CDCE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Υπηρεσίες επιπέδου ζεύξης</a:t>
            </a:r>
            <a:endParaRPr lang="en-US" sz="36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4"/>
            <a:ext cx="7730172" cy="48748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Πλαισίωση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πρόσβαση στη ζεύξη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ενθυλακώνει το</a:t>
            </a:r>
            <a:r>
              <a:rPr lang="en-US" sz="2000" dirty="0" smtClean="0"/>
              <a:t> datagram </a:t>
            </a:r>
            <a:r>
              <a:rPr lang="el-GR" sz="2000" dirty="0" smtClean="0"/>
              <a:t>σε πλαίσιο</a:t>
            </a:r>
            <a:r>
              <a:rPr lang="en-US" sz="2000" dirty="0" smtClean="0"/>
              <a:t>, </a:t>
            </a:r>
            <a:r>
              <a:rPr lang="el-GR" sz="2000" dirty="0" smtClean="0"/>
              <a:t>προσθέτοντας κεφαλίδα</a:t>
            </a:r>
            <a:r>
              <a:rPr lang="en-US" sz="2000" dirty="0" smtClean="0"/>
              <a:t>, </a:t>
            </a:r>
            <a:r>
              <a:rPr lang="el-GR" sz="2000" dirty="0" smtClean="0"/>
              <a:t>ουρά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πρόσβαση στο κανάλι στην περίπτωση κοινόχρηστου μέσου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χρησιμοποιούνται </a:t>
            </a:r>
            <a:r>
              <a:rPr lang="en-US" sz="2000" dirty="0" smtClean="0"/>
              <a:t>“MAC” </a:t>
            </a:r>
            <a:r>
              <a:rPr lang="el-GR" sz="2000" dirty="0" smtClean="0"/>
              <a:t>(</a:t>
            </a:r>
            <a:r>
              <a:rPr lang="en-US" sz="2000" dirty="0" smtClean="0"/>
              <a:t>medium access control) </a:t>
            </a:r>
            <a:r>
              <a:rPr lang="el-GR" sz="2000" dirty="0" smtClean="0"/>
              <a:t>διευθύνσεις στις κεφαλίδες των πλαισίων για την αναγνώριση πηγής</a:t>
            </a:r>
            <a:r>
              <a:rPr lang="en-US" sz="2000" dirty="0" smtClean="0"/>
              <a:t>, </a:t>
            </a:r>
            <a:r>
              <a:rPr lang="el-GR" sz="2000" dirty="0" smtClean="0"/>
              <a:t>προορισμού</a:t>
            </a:r>
            <a:r>
              <a:rPr lang="en-US" sz="2000" dirty="0" smtClean="0"/>
              <a:t>  </a:t>
            </a:r>
          </a:p>
          <a:p>
            <a:pPr lvl="2">
              <a:lnSpc>
                <a:spcPct val="90000"/>
              </a:lnSpc>
            </a:pPr>
            <a:r>
              <a:rPr lang="el-GR" dirty="0" smtClean="0"/>
              <a:t>διαφορετικές από τις διευθύνσεις</a:t>
            </a:r>
            <a:r>
              <a:rPr lang="en-US" dirty="0" smtClean="0"/>
              <a:t> IP !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Αξιόπιστη παράδοση μεταξύ γειτονικών κόμβων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μάθαμε ήδη πώς γίνεται (Κεφάλαιο 3)!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σπάνια χρησιμοποιείται σε ζεύξεις με χαμηλό ρυθμό σφαλμάτων</a:t>
            </a:r>
            <a:r>
              <a:rPr lang="en-US" sz="2000" dirty="0" smtClean="0"/>
              <a:t> bit (</a:t>
            </a:r>
            <a:r>
              <a:rPr lang="el-GR" sz="2000" dirty="0" smtClean="0"/>
              <a:t>ίνες</a:t>
            </a:r>
            <a:r>
              <a:rPr lang="en-US" sz="2000" dirty="0" smtClean="0"/>
              <a:t>, </a:t>
            </a:r>
            <a:r>
              <a:rPr lang="el-GR" sz="2000" dirty="0" smtClean="0"/>
              <a:t>κάποια συνεστραμμένα ζεύγη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ασύρματες ζεύξεις</a:t>
            </a:r>
            <a:r>
              <a:rPr lang="en-US" sz="2000" dirty="0" smtClean="0"/>
              <a:t>: </a:t>
            </a:r>
            <a:r>
              <a:rPr lang="el-GR" sz="2000" dirty="0" smtClean="0"/>
              <a:t>υψηλοί ρυθμοί σφαλμάτων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γιατί αξιοπιστία και σε επίπεδο ζεύξης και από άκρο σε άκρο;</a:t>
            </a:r>
            <a:endParaRPr lang="en-US" dirty="0" smtClean="0"/>
          </a:p>
        </p:txBody>
      </p:sp>
      <p:sp>
        <p:nvSpPr>
          <p:cNvPr id="256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1C2908E-F1DD-4B52-A89E-B763CC13DA6E}" type="slidenum">
              <a:rPr lang="en-US" smtClean="0">
                <a:latin typeface="Arial" charset="0"/>
                <a:cs typeface="Arial" charset="0"/>
              </a:rPr>
              <a:pPr/>
              <a:t>70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6"/>
            <a:ext cx="7772400" cy="628195"/>
          </a:xfrm>
        </p:spPr>
        <p:txBody>
          <a:bodyPr/>
          <a:lstStyle/>
          <a:p>
            <a:r>
              <a:rPr lang="el-GR" sz="3200" dirty="0" err="1" smtClean="0"/>
              <a:t>Μεταγωγείς</a:t>
            </a:r>
            <a:r>
              <a:rPr lang="en-US" sz="3200" dirty="0" smtClean="0"/>
              <a:t> </a:t>
            </a:r>
            <a:r>
              <a:rPr lang="el-GR" sz="3200" dirty="0" smtClean="0"/>
              <a:t>έναντι</a:t>
            </a:r>
            <a:r>
              <a:rPr lang="en-US" sz="3200" dirty="0" smtClean="0"/>
              <a:t> </a:t>
            </a:r>
            <a:r>
              <a:rPr lang="el-GR" sz="3200" dirty="0" smtClean="0"/>
              <a:t>Δρομολογητών</a:t>
            </a:r>
            <a:endParaRPr lang="en-US" sz="3200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9363"/>
            <a:ext cx="4908550" cy="52959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l-GR" sz="2200" dirty="0" smtClean="0">
                <a:solidFill>
                  <a:schemeClr val="accent2"/>
                </a:solidFill>
              </a:rPr>
              <a:t>και οι δυο είναι συσκευές με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l-GR" sz="2200" dirty="0" smtClean="0">
                <a:solidFill>
                  <a:schemeClr val="accent2"/>
                </a:solidFill>
              </a:rPr>
              <a:t>αποθήκευση και προώθηση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dirty="0" smtClean="0">
                <a:solidFill>
                  <a:schemeClr val="accent2"/>
                </a:solidFill>
              </a:rPr>
              <a:t>	(</a:t>
            </a:r>
            <a:r>
              <a:rPr lang="en-US" sz="2200" dirty="0" smtClean="0">
                <a:solidFill>
                  <a:schemeClr val="accent2"/>
                </a:solidFill>
              </a:rPr>
              <a:t>store-and-forward</a:t>
            </a:r>
            <a:r>
              <a:rPr lang="el-GR" sz="2200" dirty="0" smtClean="0">
                <a:solidFill>
                  <a:schemeClr val="accent2"/>
                </a:solidFill>
              </a:rPr>
              <a:t>)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δρομολογητές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συσκευές επιπέδου δικτύου</a:t>
            </a:r>
            <a:r>
              <a:rPr lang="en-US" sz="2000" dirty="0" smtClean="0"/>
              <a:t> (</a:t>
            </a:r>
            <a:r>
              <a:rPr lang="el-GR" sz="2000" dirty="0" smtClean="0"/>
              <a:t>εξετάζουν τις κεφαλίδες επιπέδου δικτύου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err="1" smtClean="0">
                <a:solidFill>
                  <a:srgbClr val="FF0000"/>
                </a:solidFill>
              </a:rPr>
              <a:t>μεταγωγείς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είναι συσκευές επιπέδου ζεύξης </a:t>
            </a:r>
            <a:r>
              <a:rPr lang="en-US" sz="2000" dirty="0" smtClean="0"/>
              <a:t>(</a:t>
            </a:r>
            <a:r>
              <a:rPr lang="el-GR" sz="2000" dirty="0" smtClean="0"/>
              <a:t>εξετάζουν τις κεφαλίδες επιπέδου ζεύξης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dirty="0" smtClean="0"/>
              <a:t>	</a:t>
            </a:r>
            <a:r>
              <a:rPr lang="el-GR" sz="2200" dirty="0" smtClean="0">
                <a:solidFill>
                  <a:schemeClr val="accent2"/>
                </a:solidFill>
              </a:rPr>
              <a:t>και οι δύο έχουν πίνακες προώθησης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δρομολογητές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l-GR" sz="2000" dirty="0" smtClean="0">
                <a:ea typeface="+mn-ea"/>
                <a:cs typeface="+mn-cs"/>
              </a:rPr>
              <a:t>υπολογίζουν τους πίνακες χρησιμοποιώντας αλγόριθμους δρομολόγησης, </a:t>
            </a:r>
            <a:r>
              <a:rPr lang="en-US" sz="2000" dirty="0" smtClean="0">
                <a:ea typeface="+mn-ea"/>
                <a:cs typeface="+mn-cs"/>
              </a:rPr>
              <a:t>IP </a:t>
            </a:r>
            <a:r>
              <a:rPr lang="el-GR" sz="2000" dirty="0" smtClean="0">
                <a:ea typeface="+mn-ea"/>
                <a:cs typeface="+mn-cs"/>
              </a:rPr>
              <a:t>διευθύνσεις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err="1" smtClean="0">
                <a:solidFill>
                  <a:srgbClr val="FF0000"/>
                </a:solidFill>
                <a:ea typeface="+mn-ea"/>
                <a:cs typeface="+mn-cs"/>
              </a:rPr>
              <a:t>μεταγωγείς</a:t>
            </a: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: </a:t>
            </a:r>
            <a:r>
              <a:rPr lang="el-GR" sz="2000" dirty="0" smtClean="0">
                <a:ea typeface="+mn-ea"/>
                <a:cs typeface="+mn-cs"/>
              </a:rPr>
              <a:t>μαθαίνουν τον πίνακα προώθησης χρησιμοποιώντας </a:t>
            </a:r>
            <a:r>
              <a:rPr lang="en-US" sz="2000" dirty="0" smtClean="0">
                <a:ea typeface="+mn-ea"/>
                <a:cs typeface="+mn-cs"/>
              </a:rPr>
              <a:t>flooding, </a:t>
            </a:r>
            <a:r>
              <a:rPr lang="el-GR" sz="2000" dirty="0" smtClean="0">
                <a:ea typeface="+mn-ea"/>
                <a:cs typeface="+mn-cs"/>
              </a:rPr>
              <a:t>μάθηση, </a:t>
            </a:r>
            <a:r>
              <a:rPr lang="en-US" sz="2000" dirty="0" smtClean="0">
                <a:ea typeface="+mn-ea"/>
                <a:cs typeface="+mn-cs"/>
              </a:rPr>
              <a:t>MAC </a:t>
            </a:r>
            <a:r>
              <a:rPr lang="el-GR" sz="2000" dirty="0" smtClean="0">
                <a:ea typeface="+mn-ea"/>
                <a:cs typeface="+mn-cs"/>
              </a:rPr>
              <a:t>διευθύνσεις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4311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  <p:sp>
        <p:nvSpPr>
          <p:cNvPr id="431109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1110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11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2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431113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4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5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1116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431165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6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7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168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431169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1117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431161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2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3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164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431118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431119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20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21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2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431123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4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5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11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431159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0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31127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431157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58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31128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431155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56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431129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582"/>
              <a:gd name="T17" fmla="*/ 228 w 228"/>
              <a:gd name="T18" fmla="*/ 582 h 5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1130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43115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115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1131" name="Group 44"/>
          <p:cNvGrpSpPr>
            <a:grpSpLocks/>
          </p:cNvGrpSpPr>
          <p:nvPr/>
        </p:nvGrpSpPr>
        <p:grpSpPr bwMode="auto">
          <a:xfrm>
            <a:off x="6653213" y="5810250"/>
            <a:ext cx="762000" cy="693738"/>
            <a:chOff x="-44" y="1473"/>
            <a:chExt cx="981" cy="1105"/>
          </a:xfrm>
        </p:grpSpPr>
        <p:pic>
          <p:nvPicPr>
            <p:cNvPr id="43115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115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311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1133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43114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31146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1149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150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1147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148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31134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"/>
              <a:gd name="T40" fmla="*/ 0 h 3348"/>
              <a:gd name="T41" fmla="*/ 1842 w 1842"/>
              <a:gd name="T42" fmla="*/ 3348 h 33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1135" name="Text Box 4"/>
          <p:cNvSpPr txBox="1">
            <a:spLocks noChangeArrowheads="1"/>
          </p:cNvSpPr>
          <p:nvPr/>
        </p:nvSpPr>
        <p:spPr bwMode="auto">
          <a:xfrm>
            <a:off x="4311650" y="1546225"/>
            <a:ext cx="96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CC0000"/>
                </a:solidFill>
                <a:latin typeface="Arial" charset="0"/>
                <a:cs typeface="Arial" charset="0"/>
              </a:rPr>
              <a:t>datagram</a:t>
            </a:r>
          </a:p>
        </p:txBody>
      </p:sp>
      <p:grpSp>
        <p:nvGrpSpPr>
          <p:cNvPr id="431136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431141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2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431137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170"/>
              <a:gd name="T17" fmla="*/ 240 w 240"/>
              <a:gd name="T18" fmla="*/ 1170 h 1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1138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1139" name="Rectangle 55"/>
          <p:cNvSpPr>
            <a:spLocks noChangeArrowheads="1"/>
          </p:cNvSpPr>
          <p:nvPr/>
        </p:nvSpPr>
        <p:spPr bwMode="auto">
          <a:xfrm>
            <a:off x="8066088" y="2224088"/>
            <a:ext cx="1095375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40" name="Text Box 7"/>
          <p:cNvSpPr txBox="1">
            <a:spLocks noChangeArrowheads="1"/>
          </p:cNvSpPr>
          <p:nvPr/>
        </p:nvSpPr>
        <p:spPr bwMode="auto">
          <a:xfrm>
            <a:off x="8239125" y="2166938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35924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VLANs: </a:t>
            </a:r>
            <a:r>
              <a:rPr lang="el-GR" sz="3200" dirty="0" smtClean="0"/>
              <a:t>κίνητρο</a:t>
            </a:r>
          </a:p>
        </p:txBody>
      </p:sp>
      <p:sp>
        <p:nvSpPr>
          <p:cNvPr id="43315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315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4F77D86-F090-4CB1-AB16-BB2724EF7E73}" type="slidenum">
              <a:rPr lang="en-US" smtClean="0">
                <a:latin typeface="Arial" charset="0"/>
                <a:cs typeface="Arial" charset="0"/>
              </a:rPr>
              <a:pPr/>
              <a:t>71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33156" name="Group 86"/>
          <p:cNvGrpSpPr>
            <a:grpSpLocks/>
          </p:cNvGrpSpPr>
          <p:nvPr/>
        </p:nvGrpSpPr>
        <p:grpSpPr bwMode="auto">
          <a:xfrm>
            <a:off x="431800" y="1570038"/>
            <a:ext cx="4313238" cy="2789237"/>
            <a:chOff x="603606" y="1821224"/>
            <a:chExt cx="7473718" cy="4320390"/>
          </a:xfrm>
        </p:grpSpPr>
        <p:sp>
          <p:nvSpPr>
            <p:cNvPr id="433161" name="Freeform 81"/>
            <p:cNvSpPr>
              <a:spLocks/>
            </p:cNvSpPr>
            <p:nvPr/>
          </p:nvSpPr>
          <p:spPr bwMode="auto">
            <a:xfrm rot="5400000">
              <a:off x="2180270" y="244560"/>
              <a:ext cx="4320390" cy="7473718"/>
            </a:xfrm>
            <a:custGeom>
              <a:avLst/>
              <a:gdLst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9831"/>
                <a:gd name="T38" fmla="*/ 10000 w 10000"/>
                <a:gd name="T39" fmla="*/ 9831 h 98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3162" name="Line 33"/>
            <p:cNvSpPr>
              <a:spLocks noChangeShapeType="1"/>
            </p:cNvSpPr>
            <p:nvPr/>
          </p:nvSpPr>
          <p:spPr bwMode="auto">
            <a:xfrm flipH="1">
              <a:off x="2152264" y="3387580"/>
              <a:ext cx="2046539" cy="1416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3" name="Line 34"/>
            <p:cNvSpPr>
              <a:spLocks noChangeShapeType="1"/>
            </p:cNvSpPr>
            <p:nvPr/>
          </p:nvSpPr>
          <p:spPr bwMode="auto">
            <a:xfrm>
              <a:off x="4391354" y="3375286"/>
              <a:ext cx="0" cy="1465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4" name="Line 35"/>
            <p:cNvSpPr>
              <a:spLocks noChangeShapeType="1"/>
            </p:cNvSpPr>
            <p:nvPr/>
          </p:nvSpPr>
          <p:spPr bwMode="auto">
            <a:xfrm flipH="1" flipV="1">
              <a:off x="4583905" y="3308893"/>
              <a:ext cx="1842985" cy="1622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5" name="Line 59"/>
            <p:cNvSpPr>
              <a:spLocks noChangeShapeType="1"/>
            </p:cNvSpPr>
            <p:nvPr/>
          </p:nvSpPr>
          <p:spPr bwMode="auto">
            <a:xfrm flipV="1">
              <a:off x="4688432" y="2691695"/>
              <a:ext cx="1224071" cy="425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6" name="Line 60"/>
            <p:cNvSpPr>
              <a:spLocks noChangeShapeType="1"/>
            </p:cNvSpPr>
            <p:nvPr/>
          </p:nvSpPr>
          <p:spPr bwMode="auto">
            <a:xfrm flipV="1">
              <a:off x="4482127" y="2369571"/>
              <a:ext cx="668427" cy="759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7" name="Line 77"/>
            <p:cNvSpPr>
              <a:spLocks noChangeShapeType="1"/>
            </p:cNvSpPr>
            <p:nvPr/>
          </p:nvSpPr>
          <p:spPr bwMode="auto">
            <a:xfrm>
              <a:off x="3387339" y="2524486"/>
              <a:ext cx="863727" cy="644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8" name="Line 78"/>
            <p:cNvSpPr>
              <a:spLocks noChangeShapeType="1"/>
            </p:cNvSpPr>
            <p:nvPr/>
          </p:nvSpPr>
          <p:spPr bwMode="auto">
            <a:xfrm flipH="1">
              <a:off x="1995472" y="2421210"/>
              <a:ext cx="849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9" name="Line 20"/>
            <p:cNvSpPr>
              <a:spLocks noChangeShapeType="1"/>
            </p:cNvSpPr>
            <p:nvPr/>
          </p:nvSpPr>
          <p:spPr bwMode="auto">
            <a:xfrm flipH="1">
              <a:off x="1464583" y="4754761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0" name="Line 21"/>
            <p:cNvSpPr>
              <a:spLocks noChangeShapeType="1"/>
            </p:cNvSpPr>
            <p:nvPr/>
          </p:nvSpPr>
          <p:spPr bwMode="auto">
            <a:xfrm flipH="1">
              <a:off x="1852435" y="4801482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1" name="Line 22"/>
            <p:cNvSpPr>
              <a:spLocks noChangeShapeType="1"/>
            </p:cNvSpPr>
            <p:nvPr/>
          </p:nvSpPr>
          <p:spPr bwMode="auto">
            <a:xfrm>
              <a:off x="2270545" y="4830990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72" name="Group 44"/>
            <p:cNvGrpSpPr>
              <a:grpSpLocks/>
            </p:cNvGrpSpPr>
            <p:nvPr/>
          </p:nvGrpSpPr>
          <p:grpSpPr bwMode="auto">
            <a:xfrm>
              <a:off x="1009737" y="4558335"/>
              <a:ext cx="568960" cy="481140"/>
              <a:chOff x="-44" y="1473"/>
              <a:chExt cx="981" cy="1105"/>
            </a:xfrm>
          </p:grpSpPr>
          <p:pic>
            <p:nvPicPr>
              <p:cNvPr id="4333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3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73" name="Group 44"/>
            <p:cNvGrpSpPr>
              <a:grpSpLocks/>
            </p:cNvGrpSpPr>
            <p:nvPr/>
          </p:nvGrpSpPr>
          <p:grpSpPr bwMode="auto">
            <a:xfrm>
              <a:off x="1416137" y="5015535"/>
              <a:ext cx="568960" cy="481140"/>
              <a:chOff x="-44" y="1473"/>
              <a:chExt cx="981" cy="1105"/>
            </a:xfrm>
          </p:grpSpPr>
          <p:pic>
            <p:nvPicPr>
              <p:cNvPr id="4332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74" name="Group 44"/>
            <p:cNvGrpSpPr>
              <a:grpSpLocks/>
            </p:cNvGrpSpPr>
            <p:nvPr/>
          </p:nvGrpSpPr>
          <p:grpSpPr bwMode="auto">
            <a:xfrm>
              <a:off x="1944457" y="5046015"/>
              <a:ext cx="568960" cy="481140"/>
              <a:chOff x="-44" y="1473"/>
              <a:chExt cx="981" cy="1105"/>
            </a:xfrm>
          </p:grpSpPr>
          <p:pic>
            <p:nvPicPr>
              <p:cNvPr id="4332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75" name="Line 21"/>
            <p:cNvSpPr>
              <a:spLocks noChangeShapeType="1"/>
            </p:cNvSpPr>
            <p:nvPr/>
          </p:nvSpPr>
          <p:spPr bwMode="auto">
            <a:xfrm>
              <a:off x="2490603" y="4762139"/>
              <a:ext cx="379600" cy="304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6" name="Line 22"/>
            <p:cNvSpPr>
              <a:spLocks noChangeShapeType="1"/>
            </p:cNvSpPr>
            <p:nvPr/>
          </p:nvSpPr>
          <p:spPr bwMode="auto">
            <a:xfrm flipH="1">
              <a:off x="2721663" y="5256389"/>
              <a:ext cx="121032" cy="292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7" name="Line 22"/>
            <p:cNvSpPr>
              <a:spLocks noChangeShapeType="1"/>
            </p:cNvSpPr>
            <p:nvPr/>
          </p:nvSpPr>
          <p:spPr bwMode="auto">
            <a:xfrm>
              <a:off x="3128771" y="5266225"/>
              <a:ext cx="71519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8" name="Line 20"/>
            <p:cNvSpPr>
              <a:spLocks noChangeShapeType="1"/>
            </p:cNvSpPr>
            <p:nvPr/>
          </p:nvSpPr>
          <p:spPr bwMode="auto">
            <a:xfrm flipH="1">
              <a:off x="3024243" y="514819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79" name="Group 44"/>
            <p:cNvGrpSpPr>
              <a:grpSpLocks/>
            </p:cNvGrpSpPr>
            <p:nvPr/>
          </p:nvGrpSpPr>
          <p:grpSpPr bwMode="auto">
            <a:xfrm>
              <a:off x="2349105" y="5419133"/>
              <a:ext cx="568960" cy="481140"/>
              <a:chOff x="-44" y="1473"/>
              <a:chExt cx="981" cy="1105"/>
            </a:xfrm>
          </p:grpSpPr>
          <p:pic>
            <p:nvPicPr>
              <p:cNvPr id="4332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0" name="Group 44"/>
            <p:cNvGrpSpPr>
              <a:grpSpLocks/>
            </p:cNvGrpSpPr>
            <p:nvPr/>
          </p:nvGrpSpPr>
          <p:grpSpPr bwMode="auto">
            <a:xfrm>
              <a:off x="2806305" y="5487451"/>
              <a:ext cx="568960" cy="481140"/>
              <a:chOff x="-44" y="1473"/>
              <a:chExt cx="981" cy="1105"/>
            </a:xfrm>
          </p:grpSpPr>
          <p:pic>
            <p:nvPicPr>
              <p:cNvPr id="4332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1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6446" y="4602306"/>
              <a:ext cx="676678" cy="30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18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395" y="5017871"/>
              <a:ext cx="679428" cy="29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183" name="Group 44"/>
            <p:cNvGrpSpPr>
              <a:grpSpLocks/>
            </p:cNvGrpSpPr>
            <p:nvPr/>
          </p:nvGrpSpPr>
          <p:grpSpPr bwMode="auto">
            <a:xfrm>
              <a:off x="3231974" y="4946169"/>
              <a:ext cx="568960" cy="481140"/>
              <a:chOff x="-44" y="1473"/>
              <a:chExt cx="981" cy="1105"/>
            </a:xfrm>
          </p:grpSpPr>
          <p:pic>
            <p:nvPicPr>
              <p:cNvPr id="43329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84" name="Line 20"/>
            <p:cNvSpPr>
              <a:spLocks noChangeShapeType="1"/>
            </p:cNvSpPr>
            <p:nvPr/>
          </p:nvSpPr>
          <p:spPr bwMode="auto">
            <a:xfrm flipH="1">
              <a:off x="5684194" y="5022788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85" name="Line 21"/>
            <p:cNvSpPr>
              <a:spLocks noChangeShapeType="1"/>
            </p:cNvSpPr>
            <p:nvPr/>
          </p:nvSpPr>
          <p:spPr bwMode="auto">
            <a:xfrm flipH="1">
              <a:off x="6072045" y="506950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86" name="Line 22"/>
            <p:cNvSpPr>
              <a:spLocks noChangeShapeType="1"/>
            </p:cNvSpPr>
            <p:nvPr/>
          </p:nvSpPr>
          <p:spPr bwMode="auto">
            <a:xfrm>
              <a:off x="6490155" y="5099015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87" name="Group 44"/>
            <p:cNvGrpSpPr>
              <a:grpSpLocks/>
            </p:cNvGrpSpPr>
            <p:nvPr/>
          </p:nvGrpSpPr>
          <p:grpSpPr bwMode="auto">
            <a:xfrm>
              <a:off x="5376787" y="4836859"/>
              <a:ext cx="568960" cy="481140"/>
              <a:chOff x="-44" y="1473"/>
              <a:chExt cx="981" cy="1105"/>
            </a:xfrm>
          </p:grpSpPr>
          <p:pic>
            <p:nvPicPr>
              <p:cNvPr id="43328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8" name="Group 44"/>
            <p:cNvGrpSpPr>
              <a:grpSpLocks/>
            </p:cNvGrpSpPr>
            <p:nvPr/>
          </p:nvGrpSpPr>
          <p:grpSpPr bwMode="auto">
            <a:xfrm>
              <a:off x="5636042" y="5283549"/>
              <a:ext cx="568960" cy="481140"/>
              <a:chOff x="-44" y="1473"/>
              <a:chExt cx="981" cy="1105"/>
            </a:xfrm>
          </p:grpSpPr>
          <p:pic>
            <p:nvPicPr>
              <p:cNvPr id="43328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9" name="Group 44"/>
            <p:cNvGrpSpPr>
              <a:grpSpLocks/>
            </p:cNvGrpSpPr>
            <p:nvPr/>
          </p:nvGrpSpPr>
          <p:grpSpPr bwMode="auto">
            <a:xfrm>
              <a:off x="6164362" y="5314029"/>
              <a:ext cx="568960" cy="481140"/>
              <a:chOff x="-44" y="1473"/>
              <a:chExt cx="981" cy="1105"/>
            </a:xfrm>
          </p:grpSpPr>
          <p:pic>
            <p:nvPicPr>
              <p:cNvPr id="43328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90" name="Line 20"/>
            <p:cNvSpPr>
              <a:spLocks noChangeShapeType="1"/>
            </p:cNvSpPr>
            <p:nvPr/>
          </p:nvSpPr>
          <p:spPr bwMode="auto">
            <a:xfrm flipH="1" flipV="1">
              <a:off x="4660925" y="5069508"/>
              <a:ext cx="605159" cy="312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91" name="Line 21"/>
            <p:cNvSpPr>
              <a:spLocks noChangeShapeType="1"/>
            </p:cNvSpPr>
            <p:nvPr/>
          </p:nvSpPr>
          <p:spPr bwMode="auto">
            <a:xfrm flipH="1">
              <a:off x="4196052" y="502278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92" name="Line 22"/>
            <p:cNvSpPr>
              <a:spLocks noChangeShapeType="1"/>
            </p:cNvSpPr>
            <p:nvPr/>
          </p:nvSpPr>
          <p:spPr bwMode="auto">
            <a:xfrm>
              <a:off x="4614162" y="5052296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93" name="Group 44"/>
            <p:cNvGrpSpPr>
              <a:grpSpLocks/>
            </p:cNvGrpSpPr>
            <p:nvPr/>
          </p:nvGrpSpPr>
          <p:grpSpPr bwMode="auto">
            <a:xfrm>
              <a:off x="4803973" y="5230996"/>
              <a:ext cx="568960" cy="481140"/>
              <a:chOff x="-44" y="1473"/>
              <a:chExt cx="981" cy="1105"/>
            </a:xfrm>
          </p:grpSpPr>
          <p:pic>
            <p:nvPicPr>
              <p:cNvPr id="43328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94" name="Group 44"/>
            <p:cNvGrpSpPr>
              <a:grpSpLocks/>
            </p:cNvGrpSpPr>
            <p:nvPr/>
          </p:nvGrpSpPr>
          <p:grpSpPr bwMode="auto">
            <a:xfrm>
              <a:off x="3759945" y="5236252"/>
              <a:ext cx="568960" cy="481140"/>
              <a:chOff x="-44" y="1473"/>
              <a:chExt cx="981" cy="1105"/>
            </a:xfrm>
          </p:grpSpPr>
          <p:pic>
            <p:nvPicPr>
              <p:cNvPr id="43328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95" name="Group 44"/>
            <p:cNvGrpSpPr>
              <a:grpSpLocks/>
            </p:cNvGrpSpPr>
            <p:nvPr/>
          </p:nvGrpSpPr>
          <p:grpSpPr bwMode="auto">
            <a:xfrm>
              <a:off x="4288265" y="5266732"/>
              <a:ext cx="568960" cy="481140"/>
              <a:chOff x="-44" y="1473"/>
              <a:chExt cx="981" cy="1105"/>
            </a:xfrm>
          </p:grpSpPr>
          <p:pic>
            <p:nvPicPr>
              <p:cNvPr id="4332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19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0063" y="4823612"/>
              <a:ext cx="679430" cy="29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3197" name="Line 20"/>
            <p:cNvSpPr>
              <a:spLocks noChangeShapeType="1"/>
            </p:cNvSpPr>
            <p:nvPr/>
          </p:nvSpPr>
          <p:spPr bwMode="auto">
            <a:xfrm flipH="1">
              <a:off x="6520414" y="510147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pic>
          <p:nvPicPr>
            <p:cNvPr id="4331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6057" y="4870333"/>
              <a:ext cx="679430" cy="30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199" name="Group 44"/>
            <p:cNvGrpSpPr>
              <a:grpSpLocks/>
            </p:cNvGrpSpPr>
            <p:nvPr/>
          </p:nvGrpSpPr>
          <p:grpSpPr bwMode="auto">
            <a:xfrm>
              <a:off x="6685325" y="4884156"/>
              <a:ext cx="568960" cy="481140"/>
              <a:chOff x="-44" y="1473"/>
              <a:chExt cx="981" cy="1105"/>
            </a:xfrm>
          </p:grpSpPr>
          <p:pic>
            <p:nvPicPr>
              <p:cNvPr id="43327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7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20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241" y="3062997"/>
              <a:ext cx="935246" cy="41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201" name="Group 906"/>
            <p:cNvGrpSpPr>
              <a:grpSpLocks/>
            </p:cNvGrpSpPr>
            <p:nvPr/>
          </p:nvGrpSpPr>
          <p:grpSpPr bwMode="auto">
            <a:xfrm>
              <a:off x="5140161" y="2111868"/>
              <a:ext cx="367260" cy="578780"/>
              <a:chOff x="4140" y="429"/>
              <a:chExt cx="1425" cy="2396"/>
            </a:xfrm>
          </p:grpSpPr>
          <p:sp>
            <p:nvSpPr>
              <p:cNvPr id="43324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5" name="Rectangle 908"/>
              <p:cNvSpPr>
                <a:spLocks noChangeArrowheads="1"/>
              </p:cNvSpPr>
              <p:nvPr/>
            </p:nvSpPr>
            <p:spPr bwMode="auto">
              <a:xfrm>
                <a:off x="4202" y="427"/>
                <a:ext cx="1057" cy="229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4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8" name="Rectangle 911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4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327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3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4" y="2591"/>
                  <a:ext cx="706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0" name="Rectangle 915"/>
              <p:cNvSpPr>
                <a:spLocks noChangeArrowheads="1"/>
              </p:cNvSpPr>
              <p:nvPr/>
            </p:nvSpPr>
            <p:spPr bwMode="auto">
              <a:xfrm>
                <a:off x="4223" y="1017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5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327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5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2"/>
                  <a:ext cx="70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2" name="Rectangle 919"/>
              <p:cNvSpPr>
                <a:spLocks noChangeArrowheads="1"/>
              </p:cNvSpPr>
              <p:nvPr/>
            </p:nvSpPr>
            <p:spPr bwMode="auto">
              <a:xfrm>
                <a:off x="4212" y="1363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53" name="Rectangle 920"/>
              <p:cNvSpPr>
                <a:spLocks noChangeArrowheads="1"/>
              </p:cNvSpPr>
              <p:nvPr/>
            </p:nvSpPr>
            <p:spPr bwMode="auto">
              <a:xfrm>
                <a:off x="4223" y="1659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54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327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3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731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3325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326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09" y="2564"/>
                  <a:ext cx="73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6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3" y="2584"/>
                  <a:ext cx="705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7" name="Rectangle 928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5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5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5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60" name="Oval 931"/>
              <p:cNvSpPr>
                <a:spLocks noChangeArrowheads="1"/>
              </p:cNvSpPr>
              <p:nvPr/>
            </p:nvSpPr>
            <p:spPr bwMode="auto">
              <a:xfrm>
                <a:off x="5514" y="2616"/>
                <a:ext cx="53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62" name="AutoShape 933"/>
              <p:cNvSpPr>
                <a:spLocks noChangeArrowheads="1"/>
              </p:cNvSpPr>
              <p:nvPr/>
            </p:nvSpPr>
            <p:spPr bwMode="auto">
              <a:xfrm>
                <a:off x="4138" y="2687"/>
                <a:ext cx="120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3" name="AutoShape 934"/>
              <p:cNvSpPr>
                <a:spLocks noChangeArrowheads="1"/>
              </p:cNvSpPr>
              <p:nvPr/>
            </p:nvSpPr>
            <p:spPr bwMode="auto">
              <a:xfrm>
                <a:off x="4202" y="2717"/>
                <a:ext cx="1078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4" name="Oval 935"/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60" cy="15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5" name="Oval 936"/>
              <p:cNvSpPr>
                <a:spLocks noChangeArrowheads="1"/>
              </p:cNvSpPr>
              <p:nvPr/>
            </p:nvSpPr>
            <p:spPr bwMode="auto">
              <a:xfrm>
                <a:off x="4490" y="239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6" name="Oval 937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7" name="Rectangle 938"/>
              <p:cNvSpPr>
                <a:spLocks noChangeArrowheads="1"/>
              </p:cNvSpPr>
              <p:nvPr/>
            </p:nvSpPr>
            <p:spPr bwMode="auto">
              <a:xfrm>
                <a:off x="5066" y="1832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3202" name="Group 1108"/>
            <p:cNvGrpSpPr>
              <a:grpSpLocks/>
            </p:cNvGrpSpPr>
            <p:nvPr/>
          </p:nvGrpSpPr>
          <p:grpSpPr bwMode="auto">
            <a:xfrm>
              <a:off x="2802867" y="2278719"/>
              <a:ext cx="812691" cy="359377"/>
              <a:chOff x="2356" y="1300"/>
              <a:chExt cx="555" cy="194"/>
            </a:xfrm>
          </p:grpSpPr>
          <p:sp>
            <p:nvSpPr>
              <p:cNvPr id="4332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39" name="Group 1112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3242" name="Freeform 111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3243" name="Freeform 111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3240" name="Line 1115"/>
              <p:cNvSpPr>
                <a:spLocks noChangeShapeType="1"/>
              </p:cNvSpPr>
              <p:nvPr/>
            </p:nvSpPr>
            <p:spPr bwMode="auto">
              <a:xfrm>
                <a:off x="2363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1" name="Line 1116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3203" name="Group 906"/>
            <p:cNvGrpSpPr>
              <a:grpSpLocks/>
            </p:cNvGrpSpPr>
            <p:nvPr/>
          </p:nvGrpSpPr>
          <p:grpSpPr bwMode="auto">
            <a:xfrm>
              <a:off x="5744506" y="2621620"/>
              <a:ext cx="367260" cy="578780"/>
              <a:chOff x="4140" y="429"/>
              <a:chExt cx="1425" cy="2396"/>
            </a:xfrm>
          </p:grpSpPr>
          <p:sp>
            <p:nvSpPr>
              <p:cNvPr id="43320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5" name="Rectangle 908"/>
              <p:cNvSpPr>
                <a:spLocks noChangeArrowheads="1"/>
              </p:cNvSpPr>
              <p:nvPr/>
            </p:nvSpPr>
            <p:spPr bwMode="auto">
              <a:xfrm>
                <a:off x="4205" y="434"/>
                <a:ext cx="1046" cy="228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0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8" name="Rectangle 911"/>
              <p:cNvSpPr>
                <a:spLocks noChangeArrowheads="1"/>
              </p:cNvSpPr>
              <p:nvPr/>
            </p:nvSpPr>
            <p:spPr bwMode="auto">
              <a:xfrm>
                <a:off x="4216" y="699"/>
                <a:ext cx="587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0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323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19" cy="1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0" name="Rectangle 915"/>
              <p:cNvSpPr>
                <a:spLocks noChangeArrowheads="1"/>
              </p:cNvSpPr>
              <p:nvPr/>
            </p:nvSpPr>
            <p:spPr bwMode="auto">
              <a:xfrm>
                <a:off x="4226" y="1024"/>
                <a:ext cx="587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1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323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19" cy="16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30" y="2589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2" name="Rectangle 919"/>
              <p:cNvSpPr>
                <a:spLocks noChangeArrowheads="1"/>
              </p:cNvSpPr>
              <p:nvPr/>
            </p:nvSpPr>
            <p:spPr bwMode="auto">
              <a:xfrm>
                <a:off x="4216" y="1360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13" name="Rectangle 920"/>
              <p:cNvSpPr>
                <a:spLocks noChangeArrowheads="1"/>
              </p:cNvSpPr>
              <p:nvPr/>
            </p:nvSpPr>
            <p:spPr bwMode="auto">
              <a:xfrm>
                <a:off x="4226" y="1656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14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323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8" y="2594"/>
                  <a:ext cx="718" cy="11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2" y="2613"/>
                  <a:ext cx="691" cy="7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3321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322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691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2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7" y="2591"/>
                  <a:ext cx="665" cy="12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7" name="Rectangle 928"/>
              <p:cNvSpPr>
                <a:spLocks noChangeArrowheads="1"/>
              </p:cNvSpPr>
              <p:nvPr/>
            </p:nvSpPr>
            <p:spPr bwMode="auto">
              <a:xfrm>
                <a:off x="5251" y="434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1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1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20" name="Oval 93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3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22" name="AutoShape 933"/>
              <p:cNvSpPr>
                <a:spLocks noChangeArrowheads="1"/>
              </p:cNvSpPr>
              <p:nvPr/>
            </p:nvSpPr>
            <p:spPr bwMode="auto">
              <a:xfrm>
                <a:off x="4141" y="2684"/>
                <a:ext cx="1195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3" name="AutoShape 934"/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67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4" name="Oval 935"/>
              <p:cNvSpPr>
                <a:spLocks noChangeArrowheads="1"/>
              </p:cNvSpPr>
              <p:nvPr/>
            </p:nvSpPr>
            <p:spPr bwMode="auto">
              <a:xfrm>
                <a:off x="4312" y="2389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5" name="Oval 936"/>
              <p:cNvSpPr>
                <a:spLocks noChangeArrowheads="1"/>
              </p:cNvSpPr>
              <p:nvPr/>
            </p:nvSpPr>
            <p:spPr bwMode="auto">
              <a:xfrm>
                <a:off x="4482" y="2389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6" name="Oval 937"/>
              <p:cNvSpPr>
                <a:spLocks noChangeArrowheads="1"/>
              </p:cNvSpPr>
              <p:nvPr/>
            </p:nvSpPr>
            <p:spPr bwMode="auto">
              <a:xfrm>
                <a:off x="4664" y="2378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7" name="Rectangle 938"/>
              <p:cNvSpPr>
                <a:spLocks noChangeArrowheads="1"/>
              </p:cNvSpPr>
              <p:nvPr/>
            </p:nvSpPr>
            <p:spPr bwMode="auto">
              <a:xfrm>
                <a:off x="5059" y="1839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33157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58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59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60" name="149 - TextBox"/>
          <p:cNvSpPr txBox="1">
            <a:spLocks noChangeArrowheads="1"/>
          </p:cNvSpPr>
          <p:nvPr/>
        </p:nvSpPr>
        <p:spPr bwMode="auto">
          <a:xfrm>
            <a:off x="5053013" y="1427163"/>
            <a:ext cx="3867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0" dirty="0" smtClean="0">
                <a:solidFill>
                  <a:schemeClr val="accent2"/>
                </a:solidFill>
              </a:rPr>
              <a:t>θεωρήστε</a:t>
            </a:r>
            <a:r>
              <a:rPr lang="el-GR" sz="2000" i="0" dirty="0">
                <a:solidFill>
                  <a:schemeClr val="accent2"/>
                </a:solidFill>
              </a:rPr>
              <a:t>: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l-GR" sz="2000" i="0" dirty="0">
                <a:solidFill>
                  <a:schemeClr val="accent2"/>
                </a:solidFill>
              </a:rPr>
              <a:t> </a:t>
            </a:r>
            <a:r>
              <a:rPr lang="el-GR" sz="2000" i="0" dirty="0"/>
              <a:t>ένας </a:t>
            </a:r>
            <a:r>
              <a:rPr lang="en-US" sz="2000" i="0" dirty="0"/>
              <a:t>CS </a:t>
            </a:r>
            <a:r>
              <a:rPr lang="el-GR" sz="2000" i="0" dirty="0"/>
              <a:t>χρήστης μετακινεί το γραφείο του στο ΕΕ, αλλά θέλει να συνδέεται στον </a:t>
            </a:r>
            <a:r>
              <a:rPr lang="el-GR" sz="2000" i="0" dirty="0" err="1"/>
              <a:t>μεταγωγέα</a:t>
            </a:r>
            <a:r>
              <a:rPr lang="el-GR" sz="2000" i="0" dirty="0"/>
              <a:t> του </a:t>
            </a:r>
            <a:r>
              <a:rPr lang="en-US" sz="2000" i="0" dirty="0"/>
              <a:t>CS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n-US" sz="2000" i="0" dirty="0">
                <a:solidFill>
                  <a:schemeClr val="accent2"/>
                </a:solidFill>
              </a:rPr>
              <a:t> </a:t>
            </a:r>
            <a:r>
              <a:rPr lang="el-GR" sz="2000" i="0" dirty="0" smtClean="0"/>
              <a:t>ένα </a:t>
            </a:r>
            <a:r>
              <a:rPr lang="en-US" sz="2000" i="0" dirty="0">
                <a:solidFill>
                  <a:schemeClr val="accent2"/>
                </a:solidFill>
              </a:rPr>
              <a:t>broadcast domain</a:t>
            </a:r>
            <a:r>
              <a:rPr lang="en-US" sz="2000" i="0" dirty="0"/>
              <a:t>: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i="0" dirty="0">
                <a:solidFill>
                  <a:schemeClr val="accent2"/>
                </a:solidFill>
              </a:rPr>
              <a:t> </a:t>
            </a:r>
            <a:r>
              <a:rPr lang="el-GR" i="0" dirty="0"/>
              <a:t>όλη η </a:t>
            </a:r>
            <a:r>
              <a:rPr lang="en-US" i="0" dirty="0"/>
              <a:t>broadcast </a:t>
            </a:r>
            <a:r>
              <a:rPr lang="el-GR" i="0" dirty="0" smtClean="0"/>
              <a:t>κίνηση </a:t>
            </a:r>
            <a:r>
              <a:rPr lang="el-GR" i="0" dirty="0"/>
              <a:t>επιπέδου 2 (</a:t>
            </a:r>
            <a:r>
              <a:rPr lang="en-US" i="0" dirty="0"/>
              <a:t>ARP, DHCP, </a:t>
            </a:r>
            <a:r>
              <a:rPr lang="el-GR" i="0" dirty="0"/>
              <a:t>άγνωστη θέση </a:t>
            </a:r>
            <a:r>
              <a:rPr lang="en-US" i="0" dirty="0"/>
              <a:t>MAC </a:t>
            </a:r>
            <a:r>
              <a:rPr lang="el-GR" i="0" dirty="0"/>
              <a:t>διεύθυνσης προορισμού) πρέπει να περάσει όλο το </a:t>
            </a:r>
            <a:r>
              <a:rPr lang="en-US" i="0" dirty="0"/>
              <a:t>LAN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i="0" dirty="0">
                <a:solidFill>
                  <a:schemeClr val="accent2"/>
                </a:solidFill>
              </a:rPr>
              <a:t> </a:t>
            </a:r>
            <a:r>
              <a:rPr lang="el-GR" i="0" dirty="0"/>
              <a:t>θέματα ασφάλειας/</a:t>
            </a:r>
            <a:r>
              <a:rPr lang="el-GR" i="0" dirty="0" err="1"/>
              <a:t>ιδιωτικότητας,</a:t>
            </a:r>
            <a:r>
              <a:rPr lang="el-GR" i="0" dirty="0"/>
              <a:t> αποτελεσματικότητας</a:t>
            </a:r>
            <a:endParaRPr lang="el-GR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360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VLANs</a:t>
            </a:r>
            <a:endParaRPr lang="el-GR" smtClean="0"/>
          </a:p>
        </p:txBody>
      </p:sp>
      <p:sp>
        <p:nvSpPr>
          <p:cNvPr id="43417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417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3496542-E4CA-47E7-B8FD-9C00F0E2D462}" type="slidenum">
              <a:rPr lang="en-US" smtClean="0">
                <a:latin typeface="Arial" charset="0"/>
                <a:cs typeface="Arial" charset="0"/>
              </a:rPr>
              <a:pPr/>
              <a:t>72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4180" name="Rectangle 86"/>
          <p:cNvSpPr>
            <a:spLocks noChangeArrowheads="1"/>
          </p:cNvSpPr>
          <p:nvPr/>
        </p:nvSpPr>
        <p:spPr bwMode="auto">
          <a:xfrm>
            <a:off x="241300" y="1501775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4181" name="Text Box 87"/>
          <p:cNvSpPr txBox="1">
            <a:spLocks noChangeArrowheads="1"/>
          </p:cNvSpPr>
          <p:nvPr/>
        </p:nvSpPr>
        <p:spPr bwMode="auto">
          <a:xfrm>
            <a:off x="546100" y="1174750"/>
            <a:ext cx="18367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 eaLnBrk="0" hangingPunct="0"/>
            <a:r>
              <a:rPr lang="en-US" sz="2000" b="1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434182" name="Text Box 85"/>
          <p:cNvSpPr txBox="1">
            <a:spLocks noChangeArrowheads="1"/>
          </p:cNvSpPr>
          <p:nvPr/>
        </p:nvSpPr>
        <p:spPr bwMode="auto">
          <a:xfrm>
            <a:off x="392113" y="1863725"/>
            <a:ext cx="2944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μεταγωγείς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 που υποστηρίζουν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VLAN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l-GR" sz="20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μπορούν 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να ρυθμιστούν να ορίζουν πολλαπλά </a:t>
            </a:r>
            <a:r>
              <a:rPr lang="el-GR" sz="2000" i="0" u="sng" dirty="0">
                <a:solidFill>
                  <a:srgbClr val="FF0000"/>
                </a:solidFill>
                <a:latin typeface="Arial" charset="0"/>
                <a:cs typeface="Arial" charset="0"/>
              </a:rPr>
              <a:t>εικονικά </a:t>
            </a:r>
            <a:r>
              <a:rPr lang="en-US" sz="2000" i="0" dirty="0">
                <a:latin typeface="Arial" charset="0"/>
                <a:cs typeface="Arial" charset="0"/>
              </a:rPr>
              <a:t>LAN </a:t>
            </a:r>
            <a:r>
              <a:rPr lang="el-GR" sz="2000" i="0" dirty="0">
                <a:latin typeface="Arial" charset="0"/>
                <a:cs typeface="Arial" charset="0"/>
              </a:rPr>
              <a:t>πάνω από μία φυσική υποδομή </a:t>
            </a:r>
            <a:r>
              <a:rPr lang="en-US" sz="2000" i="0" dirty="0">
                <a:latin typeface="Arial" charset="0"/>
                <a:cs typeface="Arial" charset="0"/>
              </a:rPr>
              <a:t>LAN</a:t>
            </a:r>
            <a:endParaRPr lang="en-US" sz="20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97338" y="355600"/>
            <a:ext cx="4926012" cy="1625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l-GR" sz="2000" i="0" kern="0" dirty="0">
                <a:solidFill>
                  <a:srgbClr val="CC0000"/>
                </a:solidFill>
                <a:latin typeface="+mn-lt"/>
              </a:rPr>
              <a:t>βάσει θύρας </a:t>
            </a:r>
            <a:r>
              <a:rPr lang="en-US" sz="2000" i="0" kern="0" dirty="0">
                <a:solidFill>
                  <a:srgbClr val="CC0000"/>
                </a:solidFill>
                <a:latin typeface="+mn-lt"/>
              </a:rPr>
              <a:t>(port-based) VLAN: </a:t>
            </a:r>
            <a:r>
              <a:rPr lang="el-GR" sz="2000" i="0" kern="0" dirty="0">
                <a:latin typeface="+mn-lt"/>
              </a:rPr>
              <a:t>ομαδοποιούνται οι θύρες του </a:t>
            </a:r>
            <a:r>
              <a:rPr lang="el-GR" sz="2000" i="0" kern="0" dirty="0" err="1">
                <a:latin typeface="+mn-lt"/>
              </a:rPr>
              <a:t>μεταγωγέα</a:t>
            </a:r>
            <a:r>
              <a:rPr lang="el-GR" sz="2000" i="0" kern="0" dirty="0">
                <a:latin typeface="+mn-lt"/>
              </a:rPr>
              <a:t> (από λογισμικό διαχείρισης </a:t>
            </a:r>
            <a:r>
              <a:rPr lang="el-GR" sz="2000" i="0" kern="0" dirty="0" err="1">
                <a:latin typeface="+mn-lt"/>
              </a:rPr>
              <a:t>μεταγωγέα</a:t>
            </a:r>
            <a:r>
              <a:rPr lang="el-GR" sz="2000" i="0" kern="0" dirty="0">
                <a:latin typeface="+mn-lt"/>
              </a:rPr>
              <a:t>) έτσι ώστε 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ένας μόνο </a:t>
            </a:r>
            <a:r>
              <a:rPr lang="el-GR" sz="2000" i="0" kern="0" dirty="0">
                <a:latin typeface="+mn-lt"/>
              </a:rPr>
              <a:t>φυσικός </a:t>
            </a:r>
            <a:r>
              <a:rPr lang="el-GR" sz="2000" i="0" kern="0" dirty="0" err="1">
                <a:latin typeface="+mn-lt"/>
              </a:rPr>
              <a:t>μεταγωγέας</a:t>
            </a:r>
            <a:r>
              <a:rPr lang="el-GR" sz="2000" i="0" kern="0" dirty="0">
                <a:latin typeface="+mn-lt"/>
              </a:rPr>
              <a:t>……</a:t>
            </a:r>
            <a:endParaRPr lang="en-US" sz="20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endParaRPr lang="en-US" sz="2000" i="0" kern="0" dirty="0">
              <a:latin typeface="+mn-lt"/>
            </a:endParaRPr>
          </a:p>
        </p:txBody>
      </p:sp>
      <p:sp>
        <p:nvSpPr>
          <p:cNvPr id="434184" name="Rectangle 213"/>
          <p:cNvSpPr>
            <a:spLocks noChangeArrowheads="1"/>
          </p:cNvSpPr>
          <p:nvPr/>
        </p:nvSpPr>
        <p:spPr bwMode="auto">
          <a:xfrm>
            <a:off x="7415213" y="2570163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4185" name="Rectangle 212"/>
          <p:cNvSpPr>
            <a:spLocks noChangeArrowheads="1"/>
          </p:cNvSpPr>
          <p:nvPr/>
        </p:nvSpPr>
        <p:spPr bwMode="auto">
          <a:xfrm>
            <a:off x="5341938" y="2354263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4186" name="Rectangle 80"/>
          <p:cNvSpPr>
            <a:spLocks noChangeArrowheads="1"/>
          </p:cNvSpPr>
          <p:nvPr/>
        </p:nvSpPr>
        <p:spPr bwMode="auto">
          <a:xfrm>
            <a:off x="5334000" y="2563813"/>
            <a:ext cx="290513" cy="242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7" name="Rectangle 77"/>
          <p:cNvSpPr>
            <a:spLocks noChangeArrowheads="1"/>
          </p:cNvSpPr>
          <p:nvPr/>
        </p:nvSpPr>
        <p:spPr bwMode="auto">
          <a:xfrm>
            <a:off x="7405688" y="2344738"/>
            <a:ext cx="290512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8" name="Rectangle 76"/>
          <p:cNvSpPr>
            <a:spLocks noChangeArrowheads="1"/>
          </p:cNvSpPr>
          <p:nvPr/>
        </p:nvSpPr>
        <p:spPr bwMode="auto">
          <a:xfrm>
            <a:off x="6515100" y="2349500"/>
            <a:ext cx="890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9" name="Rectangle 75"/>
          <p:cNvSpPr>
            <a:spLocks noChangeArrowheads="1"/>
          </p:cNvSpPr>
          <p:nvPr/>
        </p:nvSpPr>
        <p:spPr bwMode="auto">
          <a:xfrm>
            <a:off x="5619750" y="2349500"/>
            <a:ext cx="900113" cy="452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0" name="Rectangle 2"/>
          <p:cNvSpPr>
            <a:spLocks noChangeArrowheads="1"/>
          </p:cNvSpPr>
          <p:nvPr/>
        </p:nvSpPr>
        <p:spPr bwMode="auto">
          <a:xfrm>
            <a:off x="5334000" y="2341563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1" name="Line 3"/>
          <p:cNvSpPr>
            <a:spLocks noChangeShapeType="1"/>
          </p:cNvSpPr>
          <p:nvPr/>
        </p:nvSpPr>
        <p:spPr bwMode="auto">
          <a:xfrm>
            <a:off x="5335588" y="2557463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2" name="Text Box 6"/>
          <p:cNvSpPr txBox="1">
            <a:spLocks noChangeArrowheads="1"/>
          </p:cNvSpPr>
          <p:nvPr/>
        </p:nvSpPr>
        <p:spPr bwMode="auto">
          <a:xfrm>
            <a:off x="5251450" y="23002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4193" name="Line 7"/>
          <p:cNvSpPr>
            <a:spLocks noChangeShapeType="1"/>
          </p:cNvSpPr>
          <p:nvPr/>
        </p:nvSpPr>
        <p:spPr bwMode="auto">
          <a:xfrm>
            <a:off x="6515100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4" name="AutoShape 8"/>
          <p:cNvSpPr>
            <a:spLocks noChangeArrowheads="1"/>
          </p:cNvSpPr>
          <p:nvPr/>
        </p:nvSpPr>
        <p:spPr bwMode="auto">
          <a:xfrm>
            <a:off x="5305425" y="206692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5" name="Freeform 9"/>
          <p:cNvSpPr>
            <a:spLocks/>
          </p:cNvSpPr>
          <p:nvPr/>
        </p:nvSpPr>
        <p:spPr bwMode="auto">
          <a:xfrm>
            <a:off x="7677150" y="2085975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6" name="Freeform 10"/>
          <p:cNvSpPr>
            <a:spLocks/>
          </p:cNvSpPr>
          <p:nvPr/>
        </p:nvSpPr>
        <p:spPr bwMode="auto">
          <a:xfrm>
            <a:off x="5707063" y="2130425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7" name="Freeform 11"/>
          <p:cNvSpPr>
            <a:spLocks/>
          </p:cNvSpPr>
          <p:nvPr/>
        </p:nvSpPr>
        <p:spPr bwMode="auto">
          <a:xfrm>
            <a:off x="6180138" y="2130425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8" name="Line 17"/>
          <p:cNvSpPr>
            <a:spLocks noChangeShapeType="1"/>
          </p:cNvSpPr>
          <p:nvPr/>
        </p:nvSpPr>
        <p:spPr bwMode="auto">
          <a:xfrm>
            <a:off x="7115175" y="23510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9" name="Line 18"/>
          <p:cNvSpPr>
            <a:spLocks noChangeShapeType="1"/>
          </p:cNvSpPr>
          <p:nvPr/>
        </p:nvSpPr>
        <p:spPr bwMode="auto">
          <a:xfrm>
            <a:off x="5915025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0" name="Line 21"/>
          <p:cNvSpPr>
            <a:spLocks noChangeShapeType="1"/>
          </p:cNvSpPr>
          <p:nvPr/>
        </p:nvSpPr>
        <p:spPr bwMode="auto">
          <a:xfrm>
            <a:off x="5624513" y="23431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1" name="Line 22"/>
          <p:cNvSpPr>
            <a:spLocks noChangeShapeType="1"/>
          </p:cNvSpPr>
          <p:nvPr/>
        </p:nvSpPr>
        <p:spPr bwMode="auto">
          <a:xfrm>
            <a:off x="5334000" y="23558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2" name="Line 23"/>
          <p:cNvSpPr>
            <a:spLocks noChangeShapeType="1"/>
          </p:cNvSpPr>
          <p:nvPr/>
        </p:nvSpPr>
        <p:spPr bwMode="auto">
          <a:xfrm>
            <a:off x="6196013" y="23510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3" name="Line 24"/>
          <p:cNvSpPr>
            <a:spLocks noChangeShapeType="1"/>
          </p:cNvSpPr>
          <p:nvPr/>
        </p:nvSpPr>
        <p:spPr bwMode="auto">
          <a:xfrm>
            <a:off x="6819900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4" name="Line 25"/>
          <p:cNvSpPr>
            <a:spLocks noChangeShapeType="1"/>
          </p:cNvSpPr>
          <p:nvPr/>
        </p:nvSpPr>
        <p:spPr bwMode="auto">
          <a:xfrm>
            <a:off x="7410450" y="2341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5" name="Text Box 26"/>
          <p:cNvSpPr txBox="1">
            <a:spLocks noChangeArrowheads="1"/>
          </p:cNvSpPr>
          <p:nvPr/>
        </p:nvSpPr>
        <p:spPr bwMode="auto">
          <a:xfrm>
            <a:off x="6132513" y="25098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4206" name="Text Box 27"/>
          <p:cNvSpPr txBox="1">
            <a:spLocks noChangeArrowheads="1"/>
          </p:cNvSpPr>
          <p:nvPr/>
        </p:nvSpPr>
        <p:spPr bwMode="auto">
          <a:xfrm>
            <a:off x="6451600" y="2295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4207" name="Text Box 28"/>
          <p:cNvSpPr txBox="1">
            <a:spLocks noChangeArrowheads="1"/>
          </p:cNvSpPr>
          <p:nvPr/>
        </p:nvSpPr>
        <p:spPr bwMode="auto">
          <a:xfrm>
            <a:off x="7327900" y="251460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434208" name="Text Box 29"/>
          <p:cNvSpPr txBox="1">
            <a:spLocks noChangeArrowheads="1"/>
          </p:cNvSpPr>
          <p:nvPr/>
        </p:nvSpPr>
        <p:spPr bwMode="auto">
          <a:xfrm>
            <a:off x="6432550" y="251460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4209" name="Text Box 30"/>
          <p:cNvSpPr txBox="1">
            <a:spLocks noChangeArrowheads="1"/>
          </p:cNvSpPr>
          <p:nvPr/>
        </p:nvSpPr>
        <p:spPr bwMode="auto">
          <a:xfrm>
            <a:off x="5260975" y="25003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4210" name="Text Box 57"/>
          <p:cNvSpPr txBox="1">
            <a:spLocks noChangeArrowheads="1"/>
          </p:cNvSpPr>
          <p:nvPr/>
        </p:nvSpPr>
        <p:spPr bwMode="auto">
          <a:xfrm>
            <a:off x="6127750" y="2295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4211" name="Line 61"/>
          <p:cNvSpPr>
            <a:spLocks noChangeShapeType="1"/>
          </p:cNvSpPr>
          <p:nvPr/>
        </p:nvSpPr>
        <p:spPr bwMode="auto">
          <a:xfrm flipH="1">
            <a:off x="4573588" y="2676525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2" name="Line 62"/>
          <p:cNvSpPr>
            <a:spLocks noChangeShapeType="1"/>
          </p:cNvSpPr>
          <p:nvPr/>
        </p:nvSpPr>
        <p:spPr bwMode="auto">
          <a:xfrm flipH="1">
            <a:off x="4959350" y="2676525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3" name="Line 63"/>
          <p:cNvSpPr>
            <a:spLocks noChangeShapeType="1"/>
          </p:cNvSpPr>
          <p:nvPr/>
        </p:nvSpPr>
        <p:spPr bwMode="auto">
          <a:xfrm flipH="1">
            <a:off x="5678488" y="2692400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4" name="Text Box 64"/>
          <p:cNvSpPr txBox="1">
            <a:spLocks noChangeArrowheads="1"/>
          </p:cNvSpPr>
          <p:nvPr/>
        </p:nvSpPr>
        <p:spPr bwMode="auto">
          <a:xfrm>
            <a:off x="7399338" y="3054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4215" name="Line 69"/>
          <p:cNvSpPr>
            <a:spLocks noChangeShapeType="1"/>
          </p:cNvSpPr>
          <p:nvPr/>
        </p:nvSpPr>
        <p:spPr bwMode="auto">
          <a:xfrm>
            <a:off x="6686550" y="2679700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6" name="Line 70"/>
          <p:cNvSpPr>
            <a:spLocks noChangeShapeType="1"/>
          </p:cNvSpPr>
          <p:nvPr/>
        </p:nvSpPr>
        <p:spPr bwMode="auto">
          <a:xfrm>
            <a:off x="6677025" y="2478088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7" name="Line 71"/>
          <p:cNvSpPr>
            <a:spLocks noChangeShapeType="1"/>
          </p:cNvSpPr>
          <p:nvPr/>
        </p:nvSpPr>
        <p:spPr bwMode="auto">
          <a:xfrm>
            <a:off x="7532688" y="2422525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8" name="Text Box 74"/>
          <p:cNvSpPr txBox="1">
            <a:spLocks noChangeArrowheads="1"/>
          </p:cNvSpPr>
          <p:nvPr/>
        </p:nvSpPr>
        <p:spPr bwMode="auto">
          <a:xfrm>
            <a:off x="7323138" y="229076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4219" name="Oval 81"/>
          <p:cNvSpPr>
            <a:spLocks noChangeArrowheads="1"/>
          </p:cNvSpPr>
          <p:nvPr/>
        </p:nvSpPr>
        <p:spPr bwMode="auto">
          <a:xfrm>
            <a:off x="5449888" y="26558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0" name="Oval 82"/>
          <p:cNvSpPr>
            <a:spLocks noChangeArrowheads="1"/>
          </p:cNvSpPr>
          <p:nvPr/>
        </p:nvSpPr>
        <p:spPr bwMode="auto">
          <a:xfrm>
            <a:off x="5741988" y="26527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1" name="Oval 83"/>
          <p:cNvSpPr>
            <a:spLocks noChangeArrowheads="1"/>
          </p:cNvSpPr>
          <p:nvPr/>
        </p:nvSpPr>
        <p:spPr bwMode="auto">
          <a:xfrm>
            <a:off x="6329363" y="2657475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2" name="Oval 84"/>
          <p:cNvSpPr>
            <a:spLocks noChangeArrowheads="1"/>
          </p:cNvSpPr>
          <p:nvPr/>
        </p:nvSpPr>
        <p:spPr bwMode="auto">
          <a:xfrm>
            <a:off x="6661150" y="2654300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3" name="Oval 85"/>
          <p:cNvSpPr>
            <a:spLocks noChangeArrowheads="1"/>
          </p:cNvSpPr>
          <p:nvPr/>
        </p:nvSpPr>
        <p:spPr bwMode="auto">
          <a:xfrm>
            <a:off x="6648450" y="243998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4" name="Oval 86"/>
          <p:cNvSpPr>
            <a:spLocks noChangeArrowheads="1"/>
          </p:cNvSpPr>
          <p:nvPr/>
        </p:nvSpPr>
        <p:spPr bwMode="auto">
          <a:xfrm>
            <a:off x="7523163" y="24368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5" name="Text Box 45"/>
          <p:cNvSpPr txBox="1">
            <a:spLocks noChangeArrowheads="1"/>
          </p:cNvSpPr>
          <p:nvPr/>
        </p:nvSpPr>
        <p:spPr bwMode="auto">
          <a:xfrm>
            <a:off x="5113338" y="30210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434226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4343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7" name="Group 44"/>
          <p:cNvGrpSpPr>
            <a:grpSpLocks/>
          </p:cNvGrpSpPr>
          <p:nvPr/>
        </p:nvGrpSpPr>
        <p:grpSpPr bwMode="auto">
          <a:xfrm>
            <a:off x="4565650" y="2954338"/>
            <a:ext cx="609600" cy="558800"/>
            <a:chOff x="-44" y="1473"/>
            <a:chExt cx="981" cy="1105"/>
          </a:xfrm>
        </p:grpSpPr>
        <p:pic>
          <p:nvPicPr>
            <p:cNvPr id="4343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8" name="Group 44"/>
          <p:cNvGrpSpPr>
            <a:grpSpLocks/>
          </p:cNvGrpSpPr>
          <p:nvPr/>
        </p:nvGrpSpPr>
        <p:grpSpPr bwMode="auto">
          <a:xfrm>
            <a:off x="5286375" y="2974975"/>
            <a:ext cx="609600" cy="558800"/>
            <a:chOff x="-44" y="1473"/>
            <a:chExt cx="981" cy="1105"/>
          </a:xfrm>
        </p:grpSpPr>
        <p:pic>
          <p:nvPicPr>
            <p:cNvPr id="4343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9" name="Group 44"/>
          <p:cNvGrpSpPr>
            <a:grpSpLocks/>
          </p:cNvGrpSpPr>
          <p:nvPr/>
        </p:nvGrpSpPr>
        <p:grpSpPr bwMode="auto">
          <a:xfrm>
            <a:off x="6302375" y="2995613"/>
            <a:ext cx="609600" cy="558800"/>
            <a:chOff x="-44" y="1473"/>
            <a:chExt cx="981" cy="1105"/>
          </a:xfrm>
        </p:grpSpPr>
        <p:pic>
          <p:nvPicPr>
            <p:cNvPr id="4343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30" name="Group 44"/>
          <p:cNvGrpSpPr>
            <a:grpSpLocks/>
          </p:cNvGrpSpPr>
          <p:nvPr/>
        </p:nvGrpSpPr>
        <p:grpSpPr bwMode="auto">
          <a:xfrm>
            <a:off x="6810375" y="3005138"/>
            <a:ext cx="609600" cy="558800"/>
            <a:chOff x="-44" y="1473"/>
            <a:chExt cx="981" cy="1105"/>
          </a:xfrm>
        </p:grpSpPr>
        <p:pic>
          <p:nvPicPr>
            <p:cNvPr id="43430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31" name="Group 44"/>
          <p:cNvGrpSpPr>
            <a:grpSpLocks/>
          </p:cNvGrpSpPr>
          <p:nvPr/>
        </p:nvGrpSpPr>
        <p:grpSpPr bwMode="auto">
          <a:xfrm>
            <a:off x="7673975" y="2822575"/>
            <a:ext cx="609600" cy="558800"/>
            <a:chOff x="-44" y="1473"/>
            <a:chExt cx="981" cy="1105"/>
          </a:xfrm>
        </p:grpSpPr>
        <p:pic>
          <p:nvPicPr>
            <p:cNvPr id="4343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4232" name="Text Box 72"/>
          <p:cNvSpPr txBox="1">
            <a:spLocks noChangeArrowheads="1"/>
          </p:cNvSpPr>
          <p:nvPr/>
        </p:nvSpPr>
        <p:spPr bwMode="auto">
          <a:xfrm>
            <a:off x="4724400" y="3421063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4233" name="Text Box 73"/>
          <p:cNvSpPr txBox="1">
            <a:spLocks noChangeArrowheads="1"/>
          </p:cNvSpPr>
          <p:nvPr/>
        </p:nvSpPr>
        <p:spPr bwMode="auto">
          <a:xfrm>
            <a:off x="7335838" y="3360738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3762375" y="3743325"/>
            <a:ext cx="5222875" cy="2627313"/>
            <a:chOff x="3855115" y="3663617"/>
            <a:chExt cx="5222491" cy="2626058"/>
          </a:xfrm>
        </p:grpSpPr>
        <p:sp>
          <p:nvSpPr>
            <p:cNvPr id="74" name="Cloud"/>
            <p:cNvSpPr>
              <a:spLocks noChangeAspect="1" noEditPoints="1" noChangeArrowheads="1"/>
            </p:cNvSpPr>
            <p:nvPr/>
          </p:nvSpPr>
          <p:spPr bwMode="auto">
            <a:xfrm>
              <a:off x="4561501" y="4090451"/>
              <a:ext cx="4516105" cy="121544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  <p:sp>
          <p:nvSpPr>
            <p:cNvPr id="434236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4237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4238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39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0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1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434242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434243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434288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89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0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1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2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34293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4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79 h 110"/>
                  <a:gd name="T2" fmla="*/ 289 w 678"/>
                  <a:gd name="T3" fmla="*/ 78 h 110"/>
                  <a:gd name="T4" fmla="*/ 1108 w 678"/>
                  <a:gd name="T5" fmla="*/ 0 h 110"/>
                  <a:gd name="T6" fmla="*/ 1325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5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6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7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8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9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434300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434301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434302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3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4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5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79 h 110"/>
                  <a:gd name="T2" fmla="*/ 34 w 678"/>
                  <a:gd name="T3" fmla="*/ 78 h 110"/>
                  <a:gd name="T4" fmla="*/ 131 w 678"/>
                  <a:gd name="T5" fmla="*/ 0 h 110"/>
                  <a:gd name="T6" fmla="*/ 157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l-GR"/>
              </a:p>
            </p:txBody>
          </p:sp>
          <p:sp>
            <p:nvSpPr>
              <p:cNvPr id="434306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  <a:gd name="T9" fmla="*/ 0 w 264"/>
                  <a:gd name="T10" fmla="*/ 0 h 456"/>
                  <a:gd name="T11" fmla="*/ 264 w 26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44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434269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434276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77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78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79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80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43428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43428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43428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434285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86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87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34270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71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79 h 110"/>
                  <a:gd name="T2" fmla="*/ 289 w 678"/>
                  <a:gd name="T3" fmla="*/ 78 h 110"/>
                  <a:gd name="T4" fmla="*/ 1108 w 678"/>
                  <a:gd name="T5" fmla="*/ 0 h 110"/>
                  <a:gd name="T6" fmla="*/ 1325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72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79 h 110"/>
                  <a:gd name="T2" fmla="*/ 34 w 678"/>
                  <a:gd name="T3" fmla="*/ 78 h 110"/>
                  <a:gd name="T4" fmla="*/ 131 w 678"/>
                  <a:gd name="T5" fmla="*/ 0 h 110"/>
                  <a:gd name="T6" fmla="*/ 157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l-GR"/>
              </a:p>
            </p:txBody>
          </p:sp>
          <p:sp>
            <p:nvSpPr>
              <p:cNvPr id="434273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  <a:gd name="T9" fmla="*/ 0 w 264"/>
                  <a:gd name="T10" fmla="*/ 0 h 456"/>
                  <a:gd name="T11" fmla="*/ 264 w 26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4274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2"/>
                  <a:gd name="T13" fmla="*/ 0 h 303"/>
                  <a:gd name="T14" fmla="*/ 762 w 762"/>
                  <a:gd name="T15" fmla="*/ 303 h 3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4275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4245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434246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7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8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9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89" name="Rectangle 211"/>
            <p:cNvSpPr>
              <a:spLocks noChangeArrowheads="1"/>
            </p:cNvSpPr>
            <p:nvPr/>
          </p:nvSpPr>
          <p:spPr bwMode="auto">
            <a:xfrm>
              <a:off x="3855115" y="3663617"/>
              <a:ext cx="5139947" cy="49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None/>
                <a:defRPr/>
              </a:pPr>
              <a:r>
                <a:rPr lang="el-GR" sz="2000" i="0" dirty="0">
                  <a:solidFill>
                    <a:srgbClr val="000000"/>
                  </a:solidFill>
                  <a:latin typeface="+mn-lt"/>
                </a:rPr>
                <a:t>… να λειτουργεί ως </a:t>
              </a:r>
              <a:r>
                <a:rPr lang="el-GR" sz="2000" i="0" dirty="0">
                  <a:solidFill>
                    <a:srgbClr val="FF0000"/>
                  </a:solidFill>
                  <a:latin typeface="+mn-lt"/>
                </a:rPr>
                <a:t>πολλαπλοί</a:t>
              </a:r>
              <a:r>
                <a:rPr lang="el-GR" sz="2000" i="0" dirty="0">
                  <a:solidFill>
                    <a:srgbClr val="000000"/>
                  </a:solidFill>
                  <a:latin typeface="+mn-lt"/>
                </a:rPr>
                <a:t> εικονικοί </a:t>
              </a:r>
              <a:r>
                <a:rPr lang="el-GR" sz="2000" i="0" dirty="0" err="1">
                  <a:solidFill>
                    <a:srgbClr val="000000"/>
                  </a:solidFill>
                  <a:latin typeface="+mn-lt"/>
                </a:rPr>
                <a:t>μεταγωγείς</a:t>
              </a:r>
              <a:endParaRPr lang="en-US" sz="2000" i="0" dirty="0">
                <a:solidFill>
                  <a:srgbClr val="000000"/>
                </a:solidFill>
                <a:latin typeface="+mn-lt"/>
              </a:endParaRPr>
            </a:p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grpSp>
          <p:nvGrpSpPr>
            <p:cNvPr id="434251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4342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2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4342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3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4342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4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4342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5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43425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6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43425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5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86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Βάσει θύρας (</a:t>
            </a:r>
            <a:r>
              <a:rPr lang="en-US" smtClean="0"/>
              <a:t>port-based) VLAN</a:t>
            </a:r>
            <a:endParaRPr lang="el-GR" smtClean="0"/>
          </a:p>
        </p:txBody>
      </p:sp>
      <p:sp>
        <p:nvSpPr>
          <p:cNvPr id="43520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520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6A6DEB1-9334-45F0-90A3-DCBFBE161B88}" type="slidenum">
              <a:rPr lang="en-US" smtClean="0">
                <a:latin typeface="Arial" charset="0"/>
                <a:cs typeface="Arial" charset="0"/>
              </a:rPr>
              <a:pPr/>
              <a:t>73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5204" name="4 - TextBox"/>
          <p:cNvSpPr txBox="1">
            <a:spLocks noChangeArrowheads="1"/>
          </p:cNvSpPr>
          <p:nvPr/>
        </p:nvSpPr>
        <p:spPr bwMode="auto">
          <a:xfrm>
            <a:off x="0" y="1587500"/>
            <a:ext cx="45561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απομόνωση κίνησης: </a:t>
            </a:r>
            <a:r>
              <a:rPr lang="el-GR" i="0"/>
              <a:t>πλαίσια από/προς τις θύρες 1-8 μπορούν να προσεγγίσουν </a:t>
            </a:r>
            <a:r>
              <a:rPr lang="el-GR"/>
              <a:t>μόνο</a:t>
            </a:r>
            <a:r>
              <a:rPr lang="el-GR" i="0"/>
              <a:t> τις θύρες 1-8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/>
              <a:t> </a:t>
            </a:r>
            <a:r>
              <a:rPr lang="el-GR" sz="1600" i="0"/>
              <a:t>μπορεί επίσης να ορίσει </a:t>
            </a:r>
            <a:r>
              <a:rPr lang="en-US" sz="1600" i="0"/>
              <a:t>VLAN</a:t>
            </a:r>
            <a:r>
              <a:rPr lang="el-GR" sz="1600" i="0"/>
              <a:t> με βάση τις </a:t>
            </a:r>
            <a:r>
              <a:rPr lang="en-US" sz="1600" i="0"/>
              <a:t>MAC </a:t>
            </a:r>
            <a:r>
              <a:rPr lang="el-GR" sz="1600" i="0"/>
              <a:t>διευθύνσεις των τερματικών σημείων, αντί για τις θύρες του μεταγωγέα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</a:t>
            </a:r>
            <a:r>
              <a:rPr lang="el-GR" i="0">
                <a:solidFill>
                  <a:srgbClr val="FF0000"/>
                </a:solidFill>
              </a:rPr>
              <a:t>δυναμική ιδιότητα μέλους: </a:t>
            </a:r>
            <a:r>
              <a:rPr lang="el-GR" i="0"/>
              <a:t>θύρες μπορούν να ανατεθούν δυναμικά μεταξύ των </a:t>
            </a:r>
            <a:r>
              <a:rPr lang="en-US" i="0"/>
              <a:t>VLANs</a:t>
            </a:r>
            <a:endParaRPr lang="el-GR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</a:t>
            </a:r>
            <a:r>
              <a:rPr lang="el-GR" i="0">
                <a:solidFill>
                  <a:srgbClr val="FF0000"/>
                </a:solidFill>
              </a:rPr>
              <a:t>προώθηση μεταξύ των </a:t>
            </a:r>
            <a:r>
              <a:rPr lang="en-US" i="0">
                <a:solidFill>
                  <a:srgbClr val="FF0000"/>
                </a:solidFill>
              </a:rPr>
              <a:t>VLANs</a:t>
            </a:r>
            <a:r>
              <a:rPr lang="el-GR" i="0">
                <a:solidFill>
                  <a:srgbClr val="FF0000"/>
                </a:solidFill>
              </a:rPr>
              <a:t>: </a:t>
            </a:r>
            <a:r>
              <a:rPr lang="el-GR" i="0"/>
              <a:t>γίνεται μέσω δρομολόγησης (όπως με ξεχωριστούς μεταγωγείς)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στην πράξη οι κατασκευαστές πουλάνε μεταγωγείς συνδυασμένους με δρομολογητές</a:t>
            </a:r>
            <a:endParaRPr lang="el-GR" sz="1600"/>
          </a:p>
        </p:txBody>
      </p:sp>
      <p:sp>
        <p:nvSpPr>
          <p:cNvPr id="435205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5206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5207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08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09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0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1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2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3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5214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5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6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7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8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9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0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1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2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5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5227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5228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435229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5230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5231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5232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3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4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5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5236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7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8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9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5240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35241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5242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3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4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5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6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7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8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50" name="Text Box 142"/>
          <p:cNvSpPr txBox="1">
            <a:spLocks noChangeArrowheads="1"/>
          </p:cNvSpPr>
          <p:nvPr/>
        </p:nvSpPr>
        <p:spPr bwMode="auto">
          <a:xfrm>
            <a:off x="6672263" y="127476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435250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435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1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4352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2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4352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3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4352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4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4352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6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1646238"/>
            <a:ext cx="8175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435263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5264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5265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35266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4352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52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35257" name="Line 148"/>
          <p:cNvSpPr>
            <a:spLocks noChangeShapeType="1"/>
          </p:cNvSpPr>
          <p:nvPr/>
        </p:nvSpPr>
        <p:spPr bwMode="auto">
          <a:xfrm>
            <a:off x="6365875" y="1814513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5258" name="Line 146"/>
          <p:cNvSpPr>
            <a:spLocks noChangeShapeType="1"/>
          </p:cNvSpPr>
          <p:nvPr/>
        </p:nvSpPr>
        <p:spPr bwMode="auto">
          <a:xfrm flipH="1" flipV="1">
            <a:off x="7094538" y="1822450"/>
            <a:ext cx="177800" cy="1139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5259" name="Line 145"/>
          <p:cNvSpPr>
            <a:spLocks noChangeShapeType="1"/>
          </p:cNvSpPr>
          <p:nvPr/>
        </p:nvSpPr>
        <p:spPr bwMode="auto">
          <a:xfrm flipV="1">
            <a:off x="6648450" y="1814513"/>
            <a:ext cx="252413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5260" name="Group 44"/>
          <p:cNvGrpSpPr>
            <a:grpSpLocks/>
          </p:cNvGrpSpPr>
          <p:nvPr/>
        </p:nvGrpSpPr>
        <p:grpSpPr bwMode="auto">
          <a:xfrm>
            <a:off x="4213225" y="3390900"/>
            <a:ext cx="722313" cy="598488"/>
            <a:chOff x="-44" y="1473"/>
            <a:chExt cx="981" cy="1105"/>
          </a:xfrm>
        </p:grpSpPr>
        <p:pic>
          <p:nvPicPr>
            <p:cNvPr id="43526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6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891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1 - Τίτλος"/>
          <p:cNvSpPr>
            <a:spLocks noGrp="1"/>
          </p:cNvSpPr>
          <p:nvPr>
            <p:ph type="title"/>
          </p:nvPr>
        </p:nvSpPr>
        <p:spPr>
          <a:xfrm>
            <a:off x="533399" y="228600"/>
            <a:ext cx="8610601" cy="1143000"/>
          </a:xfrm>
        </p:spPr>
        <p:txBody>
          <a:bodyPr/>
          <a:lstStyle/>
          <a:p>
            <a:r>
              <a:rPr lang="en-US" sz="2800" dirty="0" smtClean="0"/>
              <a:t>VLANs</a:t>
            </a:r>
            <a:r>
              <a:rPr lang="el-GR" sz="2800" dirty="0" smtClean="0"/>
              <a:t> που εκτείνονται σε πολλαπλούς </a:t>
            </a:r>
            <a:r>
              <a:rPr lang="el-GR" sz="2800" dirty="0" err="1" smtClean="0"/>
              <a:t>μεταγωγείς</a:t>
            </a:r>
            <a:endParaRPr lang="el-GR" sz="2800" dirty="0" smtClean="0"/>
          </a:p>
        </p:txBody>
      </p:sp>
      <p:sp>
        <p:nvSpPr>
          <p:cNvPr id="43622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622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C923A7C-B229-47C9-85FE-76C2372DD74F}" type="slidenum">
              <a:rPr lang="en-US" smtClean="0">
                <a:latin typeface="Arial" charset="0"/>
                <a:cs typeface="Arial" charset="0"/>
              </a:rPr>
              <a:pPr/>
              <a:t>74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6228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29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0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1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2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3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4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5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6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7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8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9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40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1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6242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3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44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5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6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7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8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9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0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1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2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3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4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6255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6256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6257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6258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6259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0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1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2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6263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4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5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6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6267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36268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6269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0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1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2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3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4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5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6276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77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8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9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0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1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2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6283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6284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5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6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7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8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l-GR"/>
          </a:p>
        </p:txBody>
      </p:sp>
      <p:sp>
        <p:nvSpPr>
          <p:cNvPr id="436289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  <a:gd name="T9" fmla="*/ 0 w 264"/>
              <a:gd name="T10" fmla="*/ 0 h 456"/>
              <a:gd name="T11" fmla="*/ 264 w 264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0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  <a:gd name="T12" fmla="*/ 0 w 762"/>
              <a:gd name="T13" fmla="*/ 0 h 303"/>
              <a:gd name="T14" fmla="*/ 762 w 762"/>
              <a:gd name="T15" fmla="*/ 303 h 3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1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2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3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4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5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96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6297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98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436299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36300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36301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36302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80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4363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363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4363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4363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363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63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4"/>
                  <a:gd name="T13" fmla="*/ 0 h 135"/>
                  <a:gd name="T14" fmla="*/ 1644 w 1644"/>
                  <a:gd name="T15" fmla="*/ 135 h 1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36304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4363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5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4363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6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4363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7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4363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8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4363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9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4363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10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4363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11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4363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6312" name="110 - TextBox"/>
          <p:cNvSpPr txBox="1">
            <a:spLocks noChangeArrowheads="1"/>
          </p:cNvSpPr>
          <p:nvPr/>
        </p:nvSpPr>
        <p:spPr bwMode="auto">
          <a:xfrm>
            <a:off x="0" y="4025900"/>
            <a:ext cx="89519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 i="0">
                <a:solidFill>
                  <a:srgbClr val="FF0000"/>
                </a:solidFill>
              </a:rPr>
              <a:t>trunk</a:t>
            </a:r>
            <a:r>
              <a:rPr lang="el-GR" i="0">
                <a:solidFill>
                  <a:srgbClr val="FF0000"/>
                </a:solidFill>
              </a:rPr>
              <a:t> θύρα: </a:t>
            </a:r>
            <a:r>
              <a:rPr lang="el-GR" i="0"/>
              <a:t>μεταφέρει πλαίσια μεταξύ </a:t>
            </a:r>
            <a:r>
              <a:rPr lang="en-US" i="0"/>
              <a:t>VLANs</a:t>
            </a:r>
            <a:r>
              <a:rPr lang="el-GR" i="0"/>
              <a:t> που ορίζονται σε πολλαπλούς φυσικούς μεταγωγείς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πλαίσια που προωθούνται εντός των </a:t>
            </a:r>
            <a:r>
              <a:rPr lang="en-US" sz="1600" i="0"/>
              <a:t>VLAN </a:t>
            </a:r>
            <a:r>
              <a:rPr lang="el-GR" sz="1600" i="0"/>
              <a:t>μεταξύ των μεταγωγέων δεν μπορεί να είναι σκέτα 802.1 πλαίσια (πρέπει να μεταφέρουν </a:t>
            </a:r>
            <a:r>
              <a:rPr lang="en-US" sz="1600" i="0"/>
              <a:t>VLAN ID </a:t>
            </a:r>
            <a:r>
              <a:rPr lang="el-GR" sz="1600" i="0"/>
              <a:t>πληροφορίες)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802.1</a:t>
            </a:r>
            <a:r>
              <a:rPr lang="en-US" sz="1600" i="0"/>
              <a:t>q </a:t>
            </a:r>
            <a:r>
              <a:rPr lang="el-GR" sz="1600" i="0"/>
              <a:t>πρωτόκολλο προσθέτει/αφαιρεί επιπλέον πεδία κεφαλίδας για πλαίσια που προωθούνται μεταξύ </a:t>
            </a:r>
            <a:r>
              <a:rPr lang="en-US" sz="1600" i="0"/>
              <a:t>trunk </a:t>
            </a:r>
            <a:r>
              <a:rPr lang="el-GR" sz="1600" i="0"/>
              <a:t>θυρών</a:t>
            </a: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15650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Μορφή </a:t>
            </a:r>
            <a:r>
              <a:rPr lang="en-US" smtClean="0"/>
              <a:t>802.1Q VLAN </a:t>
            </a:r>
            <a:r>
              <a:rPr lang="el-GR" smtClean="0"/>
              <a:t>πλαισίου</a:t>
            </a:r>
          </a:p>
        </p:txBody>
      </p:sp>
      <p:sp>
        <p:nvSpPr>
          <p:cNvPr id="43725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725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6ED176C-0878-4C0F-B6B3-1898D63B7EAB}" type="slidenum">
              <a:rPr lang="en-US" smtClean="0">
                <a:latin typeface="Arial" charset="0"/>
                <a:cs typeface="Arial" charset="0"/>
              </a:rPr>
              <a:pPr/>
              <a:t>75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7252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437253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4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5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6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7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8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9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2-byte Tag Protocol Identifier</a:t>
            </a:r>
          </a:p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                       (value: 81-00) </a:t>
            </a:r>
          </a:p>
        </p:txBody>
      </p:sp>
      <p:sp>
        <p:nvSpPr>
          <p:cNvPr id="437260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Tag Control Information (12 bit VLAN ID field, </a:t>
            </a:r>
          </a:p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                         3 bit priority field like IP TOS)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</a:t>
            </a:r>
          </a:p>
        </p:txBody>
      </p:sp>
      <p:sp>
        <p:nvSpPr>
          <p:cNvPr id="437261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2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3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4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Recomputed </a:t>
            </a:r>
          </a:p>
          <a:p>
            <a:pPr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CRC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</a:t>
            </a:r>
          </a:p>
        </p:txBody>
      </p:sp>
      <p:sp>
        <p:nvSpPr>
          <p:cNvPr id="437265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437266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sp>
        <p:nvSpPr>
          <p:cNvPr id="437267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68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69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0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1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2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37273" name="TextBox 5"/>
          <p:cNvSpPr txBox="1">
            <a:spLocks noChangeArrowheads="1"/>
          </p:cNvSpPr>
          <p:nvPr/>
        </p:nvSpPr>
        <p:spPr bwMode="auto">
          <a:xfrm>
            <a:off x="1957388" y="1722438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437274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437275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437276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437277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cxnSp>
          <p:nvCxnSpPr>
            <p:cNvPr id="3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cxnSp>
          <p:nvCxnSpPr>
            <p:cNvPr id="3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sp>
          <p:nvSpPr>
            <p:cNvPr id="36" name="TextBox 48"/>
            <p:cNvSpPr txBox="1">
              <a:spLocks noChangeArrowheads="1"/>
            </p:cNvSpPr>
            <p:nvPr/>
          </p:nvSpPr>
          <p:spPr bwMode="auto">
            <a:xfrm>
              <a:off x="1312853" y="5688880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</a:t>
              </a: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.</a:t>
              </a:r>
            </a:p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7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8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437279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80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81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37282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437283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437284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437285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86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87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644024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3827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3827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4C0F41F-702C-4A41-BC40-D81CA17FEC3B}" type="slidenum">
              <a:rPr lang="en-US" smtClean="0">
                <a:latin typeface="Arial" charset="0"/>
                <a:cs typeface="Arial" charset="0"/>
              </a:rPr>
              <a:pPr/>
              <a:t>76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5.5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Εικονικές Ζεύξεις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57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A891C35-13D7-4335-A77E-D3250EE23FD4}" type="slidenum">
              <a:rPr lang="en-US" smtClean="0">
                <a:latin typeface="Arial" charset="0"/>
                <a:cs typeface="Arial" charset="0"/>
              </a:rPr>
              <a:pPr/>
              <a:t>77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Multiprotocol label switching (MPLS)</a:t>
            </a:r>
            <a:r>
              <a:rPr lang="el-GR" sz="3200" smtClean="0"/>
              <a:t/>
            </a:r>
            <a:br>
              <a:rPr lang="el-GR" sz="3200" smtClean="0"/>
            </a:br>
            <a:r>
              <a:rPr lang="el-GR" sz="2800" smtClean="0"/>
              <a:t>(Μεταγωγή ετικέτας πολλαπλών πρωτοκόλλων)</a:t>
            </a:r>
            <a:endParaRPr lang="en-US" sz="320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538413"/>
          </a:xfrm>
        </p:spPr>
        <p:txBody>
          <a:bodyPr/>
          <a:lstStyle/>
          <a:p>
            <a:r>
              <a:rPr lang="el-GR" sz="2400" smtClean="0"/>
              <a:t>Αρχικός στόχος</a:t>
            </a:r>
            <a:r>
              <a:rPr lang="en-US" sz="2400" smtClean="0"/>
              <a:t>: </a:t>
            </a:r>
            <a:r>
              <a:rPr lang="el-GR" sz="2400" smtClean="0"/>
              <a:t>υψηλής ταχύτητας </a:t>
            </a:r>
            <a:r>
              <a:rPr lang="en-US" sz="2400" smtClean="0"/>
              <a:t>IP</a:t>
            </a:r>
            <a:r>
              <a:rPr lang="el-GR" sz="2400" smtClean="0"/>
              <a:t> προώθηση</a:t>
            </a:r>
            <a:r>
              <a:rPr lang="en-US" sz="2400" smtClean="0"/>
              <a:t> </a:t>
            </a:r>
            <a:r>
              <a:rPr lang="el-GR" sz="2400" smtClean="0"/>
              <a:t>χρησιμοποιώντας ετικέτα</a:t>
            </a:r>
            <a:r>
              <a:rPr lang="en-US" sz="2400" smtClean="0"/>
              <a:t> </a:t>
            </a:r>
            <a:r>
              <a:rPr lang="el-GR" sz="2400" smtClean="0"/>
              <a:t>σταθερού μεγέθους</a:t>
            </a:r>
            <a:r>
              <a:rPr lang="en-US" sz="2400" smtClean="0"/>
              <a:t> (</a:t>
            </a:r>
            <a:r>
              <a:rPr lang="el-GR" sz="2400" smtClean="0"/>
              <a:t>αντί της διεύθυνσης</a:t>
            </a:r>
            <a:r>
              <a:rPr lang="en-US" sz="2400" smtClean="0"/>
              <a:t> IP)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γρήγορη αναζήτηση χρησιμοποιώντας σταθερού μεγέθους αναγνωριστικό (αντί του ταιριάσματος βραχύτερου προθέματος)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Δανείζεται ιδέες από την προσέγγιση των εικονικών κυκλωμάτων</a:t>
            </a:r>
            <a:r>
              <a:rPr lang="en-US" sz="1800" smtClean="0"/>
              <a:t> (VC)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Αλλά το ΙΡ </a:t>
            </a:r>
            <a:r>
              <a:rPr lang="en-US" sz="1800" smtClean="0"/>
              <a:t>datagram</a:t>
            </a:r>
            <a:r>
              <a:rPr lang="el-GR" sz="1800" smtClean="0"/>
              <a:t> διατηρεί την ΙΡ διεύθυνση!</a:t>
            </a:r>
          </a:p>
          <a:p>
            <a:pPr lvl="1"/>
            <a:endParaRPr lang="el-GR" sz="1700" smtClean="0"/>
          </a:p>
        </p:txBody>
      </p:sp>
      <p:sp>
        <p:nvSpPr>
          <p:cNvPr id="439300" name="Freeform 4"/>
          <p:cNvSpPr>
            <a:spLocks/>
          </p:cNvSpPr>
          <p:nvPr/>
        </p:nvSpPr>
        <p:spPr bwMode="auto">
          <a:xfrm>
            <a:off x="2020888" y="4903788"/>
            <a:ext cx="3108325" cy="1084262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674688" y="4276725"/>
            <a:ext cx="8047037" cy="639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687388" y="4281488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>
                <a:latin typeface="Arial" charset="0"/>
              </a:rPr>
              <a:t>PPP or Ethernet </a:t>
            </a:r>
          </a:p>
          <a:p>
            <a:pPr algn="ctr"/>
            <a:r>
              <a:rPr lang="en-US" i="0">
                <a:latin typeface="Arial" charset="0"/>
              </a:rPr>
              <a:t>header</a:t>
            </a:r>
          </a:p>
        </p:txBody>
      </p:sp>
      <p:sp>
        <p:nvSpPr>
          <p:cNvPr id="439303" name="Text Box 8"/>
          <p:cNvSpPr txBox="1">
            <a:spLocks noChangeArrowheads="1"/>
          </p:cNvSpPr>
          <p:nvPr/>
        </p:nvSpPr>
        <p:spPr bwMode="auto">
          <a:xfrm>
            <a:off x="4344988" y="440372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>
                <a:latin typeface="Arial" charset="0"/>
              </a:rPr>
              <a:t>IP header</a:t>
            </a:r>
          </a:p>
        </p:txBody>
      </p:sp>
      <p:sp>
        <p:nvSpPr>
          <p:cNvPr id="439304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5" name="Line 10"/>
          <p:cNvSpPr>
            <a:spLocks noChangeShapeType="1"/>
          </p:cNvSpPr>
          <p:nvPr/>
        </p:nvSpPr>
        <p:spPr bwMode="auto">
          <a:xfrm>
            <a:off x="4241800" y="42926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6" name="Line 11"/>
          <p:cNvSpPr>
            <a:spLocks noChangeShapeType="1"/>
          </p:cNvSpPr>
          <p:nvPr/>
        </p:nvSpPr>
        <p:spPr bwMode="auto">
          <a:xfrm>
            <a:off x="5588000" y="42941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7" name="Text Box 12"/>
          <p:cNvSpPr txBox="1">
            <a:spLocks noChangeArrowheads="1"/>
          </p:cNvSpPr>
          <p:nvPr/>
        </p:nvSpPr>
        <p:spPr bwMode="auto">
          <a:xfrm>
            <a:off x="5649913" y="43815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remainder of link-layer frame</a:t>
            </a:r>
          </a:p>
        </p:txBody>
      </p:sp>
      <p:sp>
        <p:nvSpPr>
          <p:cNvPr id="439308" name="Rectangle 25"/>
          <p:cNvSpPr>
            <a:spLocks noChangeArrowheads="1"/>
          </p:cNvSpPr>
          <p:nvPr/>
        </p:nvSpPr>
        <p:spPr bwMode="auto">
          <a:xfrm>
            <a:off x="2544763" y="4262438"/>
            <a:ext cx="1660525" cy="639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39309" name="Text Box 7"/>
          <p:cNvSpPr txBox="1">
            <a:spLocks noChangeArrowheads="1"/>
          </p:cNvSpPr>
          <p:nvPr/>
        </p:nvSpPr>
        <p:spPr bwMode="auto">
          <a:xfrm>
            <a:off x="2579688" y="442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latin typeface="Arial" charset="0"/>
              </a:rPr>
              <a:t>MPLS header</a:t>
            </a:r>
          </a:p>
        </p:txBody>
      </p:sp>
      <p:sp>
        <p:nvSpPr>
          <p:cNvPr id="439310" name="Rectangle 27"/>
          <p:cNvSpPr>
            <a:spLocks noChangeArrowheads="1"/>
          </p:cNvSpPr>
          <p:nvPr/>
        </p:nvSpPr>
        <p:spPr bwMode="auto">
          <a:xfrm>
            <a:off x="2124075" y="5648325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i="0">
              <a:latin typeface="Arial" charset="0"/>
            </a:endParaRPr>
          </a:p>
        </p:txBody>
      </p:sp>
      <p:sp>
        <p:nvSpPr>
          <p:cNvPr id="439311" name="Text Box 28"/>
          <p:cNvSpPr txBox="1">
            <a:spLocks noChangeArrowheads="1"/>
          </p:cNvSpPr>
          <p:nvPr/>
        </p:nvSpPr>
        <p:spPr bwMode="auto">
          <a:xfrm>
            <a:off x="2636838" y="5816600"/>
            <a:ext cx="6667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label</a:t>
            </a:r>
          </a:p>
        </p:txBody>
      </p:sp>
      <p:sp>
        <p:nvSpPr>
          <p:cNvPr id="439312" name="Text Box 29"/>
          <p:cNvSpPr txBox="1">
            <a:spLocks noChangeArrowheads="1"/>
          </p:cNvSpPr>
          <p:nvPr/>
        </p:nvSpPr>
        <p:spPr bwMode="auto">
          <a:xfrm>
            <a:off x="3819525" y="5824538"/>
            <a:ext cx="5778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Exp</a:t>
            </a:r>
          </a:p>
        </p:txBody>
      </p:sp>
      <p:sp>
        <p:nvSpPr>
          <p:cNvPr id="439313" name="Text Box 30"/>
          <p:cNvSpPr txBox="1">
            <a:spLocks noChangeArrowheads="1"/>
          </p:cNvSpPr>
          <p:nvPr/>
        </p:nvSpPr>
        <p:spPr bwMode="auto">
          <a:xfrm>
            <a:off x="4376738" y="5832475"/>
            <a:ext cx="3365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S</a:t>
            </a:r>
          </a:p>
        </p:txBody>
      </p:sp>
      <p:sp>
        <p:nvSpPr>
          <p:cNvPr id="439314" name="Text Box 31"/>
          <p:cNvSpPr txBox="1">
            <a:spLocks noChangeArrowheads="1"/>
          </p:cNvSpPr>
          <p:nvPr/>
        </p:nvSpPr>
        <p:spPr bwMode="auto">
          <a:xfrm>
            <a:off x="4646613" y="5829300"/>
            <a:ext cx="5905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TTL</a:t>
            </a:r>
          </a:p>
        </p:txBody>
      </p:sp>
      <p:sp>
        <p:nvSpPr>
          <p:cNvPr id="439315" name="Line 32"/>
          <p:cNvSpPr>
            <a:spLocks noChangeShapeType="1"/>
          </p:cNvSpPr>
          <p:nvPr/>
        </p:nvSpPr>
        <p:spPr bwMode="auto">
          <a:xfrm>
            <a:off x="3856038" y="56578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6" name="Line 33"/>
          <p:cNvSpPr>
            <a:spLocks noChangeShapeType="1"/>
          </p:cNvSpPr>
          <p:nvPr/>
        </p:nvSpPr>
        <p:spPr bwMode="auto">
          <a:xfrm>
            <a:off x="4425950" y="56784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7" name="Line 34"/>
          <p:cNvSpPr>
            <a:spLocks noChangeShapeType="1"/>
          </p:cNvSpPr>
          <p:nvPr/>
        </p:nvSpPr>
        <p:spPr bwMode="auto">
          <a:xfrm>
            <a:off x="4695825" y="56737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8" name="Text Box 35"/>
          <p:cNvSpPr txBox="1">
            <a:spLocks noChangeArrowheads="1"/>
          </p:cNvSpPr>
          <p:nvPr/>
        </p:nvSpPr>
        <p:spPr bwMode="auto">
          <a:xfrm>
            <a:off x="2795588" y="632460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20</a:t>
            </a:r>
          </a:p>
        </p:txBody>
      </p:sp>
      <p:sp>
        <p:nvSpPr>
          <p:cNvPr id="439319" name="Text Box 36"/>
          <p:cNvSpPr txBox="1">
            <a:spLocks noChangeArrowheads="1"/>
          </p:cNvSpPr>
          <p:nvPr/>
        </p:nvSpPr>
        <p:spPr bwMode="auto">
          <a:xfrm>
            <a:off x="3967163" y="6319838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3</a:t>
            </a:r>
          </a:p>
        </p:txBody>
      </p:sp>
      <p:sp>
        <p:nvSpPr>
          <p:cNvPr id="439320" name="Text Box 37"/>
          <p:cNvSpPr txBox="1">
            <a:spLocks noChangeArrowheads="1"/>
          </p:cNvSpPr>
          <p:nvPr/>
        </p:nvSpPr>
        <p:spPr bwMode="auto">
          <a:xfrm>
            <a:off x="4394200" y="631666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</a:t>
            </a:r>
          </a:p>
        </p:txBody>
      </p:sp>
      <p:sp>
        <p:nvSpPr>
          <p:cNvPr id="439321" name="Text Box 38"/>
          <p:cNvSpPr txBox="1">
            <a:spLocks noChangeArrowheads="1"/>
          </p:cNvSpPr>
          <p:nvPr/>
        </p:nvSpPr>
        <p:spPr bwMode="auto">
          <a:xfrm>
            <a:off x="4833938" y="6311900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5</a:t>
            </a:r>
          </a:p>
        </p:txBody>
      </p:sp>
      <p:sp>
        <p:nvSpPr>
          <p:cNvPr id="439322" name="Rectangle 5"/>
          <p:cNvSpPr txBox="1">
            <a:spLocks noChangeArrowheads="1"/>
          </p:cNvSpPr>
          <p:nvPr/>
        </p:nvSpPr>
        <p:spPr bwMode="auto">
          <a:xfrm>
            <a:off x="4052888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1966B09-E417-426C-9026-2FAD02988B92}" type="slidenum">
              <a:rPr lang="en-US" smtClean="0">
                <a:latin typeface="Arial" charset="0"/>
                <a:cs typeface="Arial" charset="0"/>
              </a:rPr>
              <a:pPr/>
              <a:t>78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8650" cy="1143000"/>
          </a:xfrm>
        </p:spPr>
        <p:txBody>
          <a:bodyPr/>
          <a:lstStyle/>
          <a:p>
            <a:r>
              <a:rPr lang="el-GR" sz="3200" smtClean="0"/>
              <a:t>Δρομολογητές που υποστηρίζουν το </a:t>
            </a:r>
            <a:r>
              <a:rPr lang="en-US" sz="3200" smtClean="0"/>
              <a:t>MPLS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35963" cy="4876800"/>
          </a:xfrm>
        </p:spPr>
        <p:txBody>
          <a:bodyPr/>
          <a:lstStyle/>
          <a:p>
            <a:r>
              <a:rPr lang="el-GR" sz="2000" dirty="0" smtClean="0"/>
              <a:t>δηλ. δρομολογητές που επιτελούν μεταγωγή βασιζόμενοι στις ετικέτες</a:t>
            </a:r>
            <a:endParaRPr lang="en-US" sz="2000" dirty="0" smtClean="0"/>
          </a:p>
          <a:p>
            <a:r>
              <a:rPr lang="el-GR" sz="2000" dirty="0" smtClean="0"/>
              <a:t>προωθούν τα πακέτα στις εξερχόμενες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με βάση μόνο την τιμή της ετικέτας</a:t>
            </a:r>
            <a:r>
              <a:rPr lang="en-US" sz="2000" dirty="0" smtClean="0"/>
              <a:t> (</a:t>
            </a:r>
            <a:r>
              <a:rPr lang="el-GR" sz="2000" dirty="0" smtClean="0"/>
              <a:t>δεν κοιτάζει την</a:t>
            </a:r>
            <a:r>
              <a:rPr lang="en-US" sz="2000" dirty="0" smtClean="0"/>
              <a:t> IP 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de-DE" sz="1800" dirty="0" smtClean="0"/>
              <a:t>o </a:t>
            </a:r>
            <a:r>
              <a:rPr lang="el-GR" sz="1800" dirty="0" smtClean="0"/>
              <a:t>πίνακας προώθησης του </a:t>
            </a:r>
            <a:r>
              <a:rPr lang="en-US" sz="1800" dirty="0" smtClean="0"/>
              <a:t>MPLS </a:t>
            </a:r>
            <a:r>
              <a:rPr lang="el-GR" sz="1800" dirty="0" smtClean="0"/>
              <a:t>διαφορετικός από τον</a:t>
            </a:r>
            <a:r>
              <a:rPr lang="en-US" sz="1800" dirty="0" smtClean="0"/>
              <a:t> IP </a:t>
            </a:r>
            <a:r>
              <a:rPr lang="el-GR" sz="1800" dirty="0" smtClean="0"/>
              <a:t>πίνακα προώθησης</a:t>
            </a:r>
            <a:endParaRPr lang="en-US" sz="18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ευελιξία: </a:t>
            </a:r>
            <a:r>
              <a:rPr lang="el-GR" sz="2000" dirty="0" smtClean="0"/>
              <a:t>οι αποφάσεις προώθησης του </a:t>
            </a:r>
            <a:r>
              <a:rPr lang="en-US" sz="2000" dirty="0" smtClean="0"/>
              <a:t>MPLS </a:t>
            </a:r>
            <a:r>
              <a:rPr lang="el-GR" sz="2000" dirty="0" smtClean="0"/>
              <a:t>μπορεί να </a:t>
            </a:r>
            <a:r>
              <a:rPr lang="el-GR" sz="2000" i="1" dirty="0" smtClean="0"/>
              <a:t>διαφέρουν</a:t>
            </a:r>
            <a:r>
              <a:rPr lang="en-US" sz="2000" dirty="0" smtClean="0"/>
              <a:t> </a:t>
            </a:r>
            <a:r>
              <a:rPr lang="el-GR" sz="2000" dirty="0" smtClean="0"/>
              <a:t>από αυτές του </a:t>
            </a:r>
            <a:r>
              <a:rPr lang="en-US" sz="2000" dirty="0" smtClean="0"/>
              <a:t>IP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χρησιμοποιεί διευθύνσεις προορισμού και πηγής για να δρομολογήσει ροές στον ίδιο προορισμό διαφορετικά (διαχείριση κίνησης)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err="1" smtClean="0"/>
              <a:t>επαναδρομολογεί</a:t>
            </a:r>
            <a:r>
              <a:rPr lang="el-GR" sz="1600" dirty="0" smtClean="0"/>
              <a:t> ροές γρήγορα αν η ζεύξη αποτύχει: προ-υπολογισμένες εφεδρικές διαδρομές (χρήσιμο για </a:t>
            </a:r>
            <a:r>
              <a:rPr lang="en-US" sz="1600" dirty="0" smtClean="0"/>
              <a:t>VoIP)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4134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MPLS </a:t>
            </a:r>
            <a:r>
              <a:rPr lang="el-GR" smtClean="0"/>
              <a:t>έναντι </a:t>
            </a:r>
            <a:r>
              <a:rPr lang="en-US" smtClean="0"/>
              <a:t>IP</a:t>
            </a:r>
            <a:r>
              <a:rPr lang="el-GR" smtClean="0"/>
              <a:t> διαδρομών</a:t>
            </a:r>
          </a:p>
        </p:txBody>
      </p:sp>
      <p:sp>
        <p:nvSpPr>
          <p:cNvPr id="44339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339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7B9CEEC-DFFF-477B-B397-06EB5F862BB8}" type="slidenum">
              <a:rPr lang="en-US" smtClean="0">
                <a:latin typeface="Arial" charset="0"/>
                <a:cs typeface="Arial" charset="0"/>
              </a:rPr>
              <a:pPr/>
              <a:t>79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43396" name="Group 6"/>
          <p:cNvGrpSpPr>
            <a:grpSpLocks/>
          </p:cNvGrpSpPr>
          <p:nvPr/>
        </p:nvGrpSpPr>
        <p:grpSpPr bwMode="auto">
          <a:xfrm>
            <a:off x="5507038" y="3028950"/>
            <a:ext cx="766762" cy="433388"/>
            <a:chOff x="3600" y="219"/>
            <a:chExt cx="360" cy="175"/>
          </a:xfrm>
        </p:grpSpPr>
        <p:sp>
          <p:nvSpPr>
            <p:cNvPr id="44355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5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5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5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6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61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6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62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6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7" name="Group 20"/>
          <p:cNvGrpSpPr>
            <a:grpSpLocks/>
          </p:cNvGrpSpPr>
          <p:nvPr/>
        </p:nvGrpSpPr>
        <p:grpSpPr bwMode="auto">
          <a:xfrm>
            <a:off x="3681413" y="3024188"/>
            <a:ext cx="766762" cy="433387"/>
            <a:chOff x="3600" y="219"/>
            <a:chExt cx="360" cy="175"/>
          </a:xfrm>
        </p:grpSpPr>
        <p:sp>
          <p:nvSpPr>
            <p:cNvPr id="44354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4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4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4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4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48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5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49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5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8" name="Group 34"/>
          <p:cNvGrpSpPr>
            <a:grpSpLocks/>
          </p:cNvGrpSpPr>
          <p:nvPr/>
        </p:nvGrpSpPr>
        <p:grpSpPr bwMode="auto">
          <a:xfrm>
            <a:off x="4035425" y="2006600"/>
            <a:ext cx="766763" cy="433388"/>
            <a:chOff x="3600" y="219"/>
            <a:chExt cx="360" cy="175"/>
          </a:xfrm>
        </p:grpSpPr>
        <p:sp>
          <p:nvSpPr>
            <p:cNvPr id="44353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3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3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3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3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35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4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4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4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36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3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3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3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9" name="Group 48"/>
          <p:cNvGrpSpPr>
            <a:grpSpLocks/>
          </p:cNvGrpSpPr>
          <p:nvPr/>
        </p:nvGrpSpPr>
        <p:grpSpPr bwMode="auto">
          <a:xfrm>
            <a:off x="2608263" y="2001838"/>
            <a:ext cx="766762" cy="433387"/>
            <a:chOff x="3600" y="219"/>
            <a:chExt cx="360" cy="175"/>
          </a:xfrm>
        </p:grpSpPr>
        <p:sp>
          <p:nvSpPr>
            <p:cNvPr id="44351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1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1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2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2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22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2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23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2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00" name="Group 62"/>
          <p:cNvGrpSpPr>
            <a:grpSpLocks/>
          </p:cNvGrpSpPr>
          <p:nvPr/>
        </p:nvGrpSpPr>
        <p:grpSpPr bwMode="auto">
          <a:xfrm>
            <a:off x="1089025" y="1295400"/>
            <a:ext cx="766763" cy="433388"/>
            <a:chOff x="589" y="1281"/>
            <a:chExt cx="483" cy="273"/>
          </a:xfrm>
        </p:grpSpPr>
        <p:sp>
          <p:nvSpPr>
            <p:cNvPr id="44350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0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0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0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0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09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51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10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51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01" name="Line 76"/>
          <p:cNvSpPr>
            <a:spLocks noChangeShapeType="1"/>
          </p:cNvSpPr>
          <p:nvPr/>
        </p:nvSpPr>
        <p:spPr bwMode="auto">
          <a:xfrm>
            <a:off x="1858963" y="15382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2" name="Line 77"/>
          <p:cNvSpPr>
            <a:spLocks noChangeShapeType="1"/>
          </p:cNvSpPr>
          <p:nvPr/>
        </p:nvSpPr>
        <p:spPr bwMode="auto">
          <a:xfrm flipV="1">
            <a:off x="1906588" y="22431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3" name="Line 78"/>
          <p:cNvSpPr>
            <a:spLocks noChangeShapeType="1"/>
          </p:cNvSpPr>
          <p:nvPr/>
        </p:nvSpPr>
        <p:spPr bwMode="auto">
          <a:xfrm flipV="1">
            <a:off x="3373438" y="22431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4" name="Line 79"/>
          <p:cNvSpPr>
            <a:spLocks noChangeShapeType="1"/>
          </p:cNvSpPr>
          <p:nvPr/>
        </p:nvSpPr>
        <p:spPr bwMode="auto">
          <a:xfrm>
            <a:off x="3221038" y="24050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5" name="Line 80"/>
          <p:cNvSpPr>
            <a:spLocks noChangeShapeType="1"/>
          </p:cNvSpPr>
          <p:nvPr/>
        </p:nvSpPr>
        <p:spPr bwMode="auto">
          <a:xfrm>
            <a:off x="4478338" y="32813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6" name="Line 81"/>
          <p:cNvSpPr>
            <a:spLocks noChangeShapeType="1"/>
          </p:cNvSpPr>
          <p:nvPr/>
        </p:nvSpPr>
        <p:spPr bwMode="auto">
          <a:xfrm>
            <a:off x="4764088" y="23574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7" name="Line 82"/>
          <p:cNvSpPr>
            <a:spLocks noChangeShapeType="1"/>
          </p:cNvSpPr>
          <p:nvPr/>
        </p:nvSpPr>
        <p:spPr bwMode="auto">
          <a:xfrm>
            <a:off x="6278563" y="32623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8" name="Text Box 84"/>
          <p:cNvSpPr txBox="1">
            <a:spLocks noChangeArrowheads="1"/>
          </p:cNvSpPr>
          <p:nvPr/>
        </p:nvSpPr>
        <p:spPr bwMode="auto">
          <a:xfrm>
            <a:off x="3863975" y="34401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443409" name="Text Box 85"/>
          <p:cNvSpPr txBox="1">
            <a:spLocks noChangeArrowheads="1"/>
          </p:cNvSpPr>
          <p:nvPr/>
        </p:nvSpPr>
        <p:spPr bwMode="auto">
          <a:xfrm>
            <a:off x="5786438" y="20605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3410" name="Text Box 86"/>
          <p:cNvSpPr txBox="1">
            <a:spLocks noChangeArrowheads="1"/>
          </p:cNvSpPr>
          <p:nvPr/>
        </p:nvSpPr>
        <p:spPr bwMode="auto">
          <a:xfrm>
            <a:off x="4249738" y="24384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grpSp>
        <p:nvGrpSpPr>
          <p:cNvPr id="443411" name="Group 88"/>
          <p:cNvGrpSpPr>
            <a:grpSpLocks/>
          </p:cNvGrpSpPr>
          <p:nvPr/>
        </p:nvGrpSpPr>
        <p:grpSpPr bwMode="auto">
          <a:xfrm>
            <a:off x="1135063" y="2241550"/>
            <a:ext cx="766762" cy="433388"/>
            <a:chOff x="589" y="1281"/>
            <a:chExt cx="483" cy="273"/>
          </a:xfrm>
        </p:grpSpPr>
        <p:sp>
          <p:nvSpPr>
            <p:cNvPr id="44349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9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9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9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9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96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50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97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9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9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12" name="Text Box 102"/>
          <p:cNvSpPr txBox="1">
            <a:spLocks noChangeArrowheads="1"/>
          </p:cNvSpPr>
          <p:nvPr/>
        </p:nvSpPr>
        <p:spPr bwMode="auto">
          <a:xfrm>
            <a:off x="1327150" y="26749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3413" name="Line 106"/>
          <p:cNvSpPr>
            <a:spLocks noChangeShapeType="1"/>
          </p:cNvSpPr>
          <p:nvPr/>
        </p:nvSpPr>
        <p:spPr bwMode="auto">
          <a:xfrm>
            <a:off x="4806950" y="22336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14" name="Text Box 108"/>
          <p:cNvSpPr txBox="1">
            <a:spLocks noChangeArrowheads="1"/>
          </p:cNvSpPr>
          <p:nvPr/>
        </p:nvSpPr>
        <p:spPr bwMode="auto">
          <a:xfrm>
            <a:off x="6940550" y="30797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3415" name="Text Box 109"/>
          <p:cNvSpPr txBox="1">
            <a:spLocks noChangeArrowheads="1"/>
          </p:cNvSpPr>
          <p:nvPr/>
        </p:nvSpPr>
        <p:spPr bwMode="auto">
          <a:xfrm>
            <a:off x="1290638" y="17256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443416" name="Group 62"/>
          <p:cNvGrpSpPr>
            <a:grpSpLocks/>
          </p:cNvGrpSpPr>
          <p:nvPr/>
        </p:nvGrpSpPr>
        <p:grpSpPr bwMode="auto">
          <a:xfrm>
            <a:off x="4037013" y="2005013"/>
            <a:ext cx="766762" cy="433387"/>
            <a:chOff x="589" y="1281"/>
            <a:chExt cx="483" cy="273"/>
          </a:xfrm>
        </p:grpSpPr>
        <p:sp>
          <p:nvSpPr>
            <p:cNvPr id="44347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7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8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8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8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83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8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9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84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8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7" name="Group 62"/>
          <p:cNvGrpSpPr>
            <a:grpSpLocks/>
          </p:cNvGrpSpPr>
          <p:nvPr/>
        </p:nvGrpSpPr>
        <p:grpSpPr bwMode="auto">
          <a:xfrm>
            <a:off x="5511800" y="3030538"/>
            <a:ext cx="766763" cy="433387"/>
            <a:chOff x="589" y="1281"/>
            <a:chExt cx="483" cy="273"/>
          </a:xfrm>
        </p:grpSpPr>
        <p:sp>
          <p:nvSpPr>
            <p:cNvPr id="44346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6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6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6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6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7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7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7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7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8" name="Group 62"/>
          <p:cNvGrpSpPr>
            <a:grpSpLocks/>
          </p:cNvGrpSpPr>
          <p:nvPr/>
        </p:nvGrpSpPr>
        <p:grpSpPr bwMode="auto">
          <a:xfrm>
            <a:off x="2605088" y="1998663"/>
            <a:ext cx="766762" cy="433387"/>
            <a:chOff x="589" y="1281"/>
            <a:chExt cx="483" cy="273"/>
          </a:xfrm>
        </p:grpSpPr>
        <p:sp>
          <p:nvSpPr>
            <p:cNvPr id="44345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5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5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5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5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57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6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58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5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9" name="Group 62"/>
          <p:cNvGrpSpPr>
            <a:grpSpLocks/>
          </p:cNvGrpSpPr>
          <p:nvPr/>
        </p:nvGrpSpPr>
        <p:grpSpPr bwMode="auto">
          <a:xfrm>
            <a:off x="3686175" y="3022600"/>
            <a:ext cx="766763" cy="433388"/>
            <a:chOff x="589" y="1281"/>
            <a:chExt cx="483" cy="273"/>
          </a:xfrm>
        </p:grpSpPr>
        <p:sp>
          <p:nvSpPr>
            <p:cNvPr id="443439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40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41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42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43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4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49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50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51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4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46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47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48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20" name="Freeform 1"/>
          <p:cNvSpPr>
            <a:spLocks/>
          </p:cNvSpPr>
          <p:nvPr/>
        </p:nvSpPr>
        <p:spPr bwMode="auto">
          <a:xfrm>
            <a:off x="1916113" y="1436688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875 h 1717040"/>
              <a:gd name="T4" fmla="*/ 2092960 w 4927600"/>
              <a:gd name="T5" fmla="*/ 1720217 h 1717040"/>
              <a:gd name="T6" fmla="*/ 4927600 w 4927600"/>
              <a:gd name="T7" fmla="*/ 1720217 h 1717040"/>
              <a:gd name="T8" fmla="*/ 0 60000 65536"/>
              <a:gd name="T9" fmla="*/ 0 60000 65536"/>
              <a:gd name="T10" fmla="*/ 0 60000 65536"/>
              <a:gd name="T11" fmla="*/ 0 60000 65536"/>
              <a:gd name="T12" fmla="*/ 0 w 4927600"/>
              <a:gd name="T13" fmla="*/ 0 h 1717040"/>
              <a:gd name="T14" fmla="*/ 4927600 w 4927600"/>
              <a:gd name="T15" fmla="*/ 1717040 h 1717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3421" name="Freeform 149"/>
          <p:cNvSpPr>
            <a:spLocks/>
          </p:cNvSpPr>
          <p:nvPr/>
        </p:nvSpPr>
        <p:spPr bwMode="auto">
          <a:xfrm>
            <a:off x="1763713" y="2320925"/>
            <a:ext cx="5038725" cy="1036638"/>
          </a:xfrm>
          <a:custGeom>
            <a:avLst/>
            <a:gdLst>
              <a:gd name="T0" fmla="*/ 0 w 5039360"/>
              <a:gd name="T1" fmla="*/ 376495 h 1036320"/>
              <a:gd name="T2" fmla="*/ 1248895 w 5039360"/>
              <a:gd name="T3" fmla="*/ 0 h 1036320"/>
              <a:gd name="T4" fmla="*/ 2203330 w 5039360"/>
              <a:gd name="T5" fmla="*/ 1037905 h 1036320"/>
              <a:gd name="T6" fmla="*/ 5036181 w 5039360"/>
              <a:gd name="T7" fmla="*/ 1037905 h 1036320"/>
              <a:gd name="T8" fmla="*/ 0 60000 65536"/>
              <a:gd name="T9" fmla="*/ 0 60000 65536"/>
              <a:gd name="T10" fmla="*/ 0 60000 65536"/>
              <a:gd name="T11" fmla="*/ 0 60000 65536"/>
              <a:gd name="T12" fmla="*/ 0 w 5039360"/>
              <a:gd name="T13" fmla="*/ 0 h 1036320"/>
              <a:gd name="T14" fmla="*/ 5039360 w 5039360"/>
              <a:gd name="T15" fmla="*/ 1036320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3422" name="Text Box 87"/>
          <p:cNvSpPr txBox="1">
            <a:spLocks noChangeArrowheads="1"/>
          </p:cNvSpPr>
          <p:nvPr/>
        </p:nvSpPr>
        <p:spPr bwMode="auto">
          <a:xfrm>
            <a:off x="2586038" y="23764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sp>
        <p:nvSpPr>
          <p:cNvPr id="443423" name="161 - TextBox"/>
          <p:cNvSpPr txBox="1">
            <a:spLocks noChangeArrowheads="1"/>
          </p:cNvSpPr>
          <p:nvPr/>
        </p:nvSpPr>
        <p:spPr bwMode="auto">
          <a:xfrm>
            <a:off x="385763" y="4298950"/>
            <a:ext cx="644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 i="0">
                <a:solidFill>
                  <a:srgbClr val="FF0000"/>
                </a:solidFill>
              </a:rPr>
              <a:t>IP </a:t>
            </a:r>
            <a:r>
              <a:rPr lang="el-GR" i="0">
                <a:solidFill>
                  <a:srgbClr val="FF0000"/>
                </a:solidFill>
              </a:rPr>
              <a:t>δρομολόγηση: </a:t>
            </a:r>
            <a:r>
              <a:rPr lang="el-GR" i="0"/>
              <a:t>διαδρομή προς προορισμό καθορίζεται μόνο από τη διεύθυνση προορισμού</a:t>
            </a:r>
            <a:endParaRPr lang="el-GR"/>
          </a:p>
        </p:txBody>
      </p:sp>
      <p:grpSp>
        <p:nvGrpSpPr>
          <p:cNvPr id="443424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443426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27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28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29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30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3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36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7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8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3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33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4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5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25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</p:spTree>
    <p:extLst>
      <p:ext uri="{BB962C8B-B14F-4D97-AF65-F5344CB8AC3E}">
        <p14:creationId xmlns:p14="http://schemas.microsoft.com/office/powerpoint/2010/main" val="9725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3433983-22D2-4B2E-817A-119BF13FB2F5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Υπηρεσίες επιπέδου ζεύξης</a:t>
            </a:r>
            <a:endParaRPr lang="en-US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9785"/>
            <a:ext cx="7772400" cy="4958615"/>
          </a:xfrm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Έλεγχος ροής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ρύθμιση ρυθμού μεταξύ γειτονικών κόμβων αποστολής και λήψης</a:t>
            </a:r>
            <a:endParaRPr lang="en-US" sz="20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Ανίχνευση σφαλμάτων 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σφάλματα που προκαλούνται από εξασθένιση του σήματος</a:t>
            </a:r>
            <a:r>
              <a:rPr lang="en-US" sz="1800" dirty="0" smtClean="0"/>
              <a:t>, </a:t>
            </a:r>
            <a:r>
              <a:rPr lang="el-GR" sz="1800" dirty="0" smtClean="0"/>
              <a:t>θόρυβο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δεκτής ανιχνεύει την ύπαρξη σφαλμάτων</a:t>
            </a:r>
            <a:r>
              <a:rPr lang="en-US" sz="1800" dirty="0" smtClean="0"/>
              <a:t>: </a:t>
            </a:r>
          </a:p>
          <a:p>
            <a:pPr lvl="2"/>
            <a:r>
              <a:rPr lang="el-GR" sz="1800" dirty="0" smtClean="0"/>
              <a:t>ειδοποιεί τον αποστολέα για αναμετάδοση ή απορρίπτει το πλαίσιο</a:t>
            </a:r>
            <a:r>
              <a:rPr lang="en-US" sz="1800" dirty="0" smtClean="0"/>
              <a:t> 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Διόρθωση σφαλμάτων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δέκτης αναγνωρίζει </a:t>
            </a:r>
            <a:r>
              <a:rPr lang="el-GR" sz="1800" dirty="0" smtClean="0">
                <a:solidFill>
                  <a:srgbClr val="FF0000"/>
                </a:solidFill>
              </a:rPr>
              <a:t>και</a:t>
            </a:r>
            <a:r>
              <a:rPr lang="el-GR" sz="1800" dirty="0" smtClean="0"/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διορθώνει</a:t>
            </a:r>
            <a:r>
              <a:rPr lang="el-GR" sz="1800" dirty="0" smtClean="0"/>
              <a:t> σφάλματα</a:t>
            </a:r>
            <a:r>
              <a:rPr lang="en-US" sz="1800" dirty="0" smtClean="0"/>
              <a:t> bit </a:t>
            </a:r>
            <a:r>
              <a:rPr lang="el-GR" sz="1800" dirty="0" smtClean="0"/>
              <a:t>χωρίς να καταφεύγει στην αναμετάδοση</a:t>
            </a:r>
            <a:endParaRPr lang="en-US" sz="2000" dirty="0" smtClean="0"/>
          </a:p>
          <a:p>
            <a:r>
              <a:rPr lang="el-GR" sz="2000" dirty="0" err="1" smtClean="0">
                <a:solidFill>
                  <a:srgbClr val="FF0000"/>
                </a:solidFill>
              </a:rPr>
              <a:t>Ημι</a:t>
            </a:r>
            <a:r>
              <a:rPr lang="el-GR" sz="2000" dirty="0" smtClean="0">
                <a:solidFill>
                  <a:srgbClr val="FF0000"/>
                </a:solidFill>
              </a:rPr>
              <a:t>-αμφίδρομη (</a:t>
            </a:r>
            <a:r>
              <a:rPr lang="en-US" sz="2000" dirty="0" smtClean="0">
                <a:solidFill>
                  <a:srgbClr val="FF0000"/>
                </a:solidFill>
              </a:rPr>
              <a:t>Half-duplex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και αμφίδρομη (</a:t>
            </a:r>
            <a:r>
              <a:rPr lang="en-US" sz="2000" dirty="0" smtClean="0">
                <a:solidFill>
                  <a:srgbClr val="FF0000"/>
                </a:solidFill>
              </a:rPr>
              <a:t>Full-duplex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με</a:t>
            </a:r>
            <a:r>
              <a:rPr lang="en-US" sz="1800" dirty="0" smtClean="0"/>
              <a:t> half duplex, </a:t>
            </a:r>
            <a:r>
              <a:rPr lang="el-GR" sz="1800" dirty="0" smtClean="0"/>
              <a:t>οι κόμβοι και στα δυο άκρα της ζεύξης μπορούν να μεταδώσουν</a:t>
            </a:r>
            <a:r>
              <a:rPr lang="en-US" sz="1800" dirty="0" smtClean="0"/>
              <a:t>, </a:t>
            </a:r>
            <a:r>
              <a:rPr lang="el-GR" sz="1800" dirty="0" smtClean="0"/>
              <a:t>αλλά όχι ταυτόχρονα</a:t>
            </a:r>
            <a:endParaRPr lang="en-US" sz="2000" dirty="0" smtClean="0"/>
          </a:p>
        </p:txBody>
      </p:sp>
      <p:sp>
        <p:nvSpPr>
          <p:cNvPr id="2765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>
                <a:latin typeface="Arial" charset="0"/>
                <a:cs typeface="Arial" charset="0"/>
              </a:rPr>
              <a:t>Δίκτυα Επικοινωνιών Ι - </a:t>
            </a:r>
            <a:r>
              <a:rPr lang="en-US" sz="1100" i="0">
                <a:latin typeface="Arial" charset="0"/>
                <a:cs typeface="Arial" charset="0"/>
              </a:rPr>
              <a:t>5: </a:t>
            </a:r>
            <a:r>
              <a:rPr lang="el-GR" sz="1100" i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MPLS </a:t>
            </a:r>
            <a:r>
              <a:rPr lang="el-GR" sz="3200" dirty="0" smtClean="0"/>
              <a:t>έναντι </a:t>
            </a:r>
            <a:r>
              <a:rPr lang="en-US" sz="3200" dirty="0" smtClean="0"/>
              <a:t>IP</a:t>
            </a:r>
            <a:r>
              <a:rPr lang="el-GR" sz="3200" dirty="0" smtClean="0"/>
              <a:t> διαδρομών</a:t>
            </a:r>
          </a:p>
        </p:txBody>
      </p:sp>
      <p:sp>
        <p:nvSpPr>
          <p:cNvPr id="44441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44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CF8D6B2-FC77-42E6-9682-A03FCE61C96D}" type="slidenum">
              <a:rPr lang="en-US" smtClean="0">
                <a:latin typeface="Arial" charset="0"/>
                <a:cs typeface="Arial" charset="0"/>
              </a:rPr>
              <a:pPr/>
              <a:t>80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44420" name="Group 6"/>
          <p:cNvGrpSpPr>
            <a:grpSpLocks/>
          </p:cNvGrpSpPr>
          <p:nvPr/>
        </p:nvGrpSpPr>
        <p:grpSpPr bwMode="auto">
          <a:xfrm>
            <a:off x="5443538" y="3749675"/>
            <a:ext cx="766762" cy="433388"/>
            <a:chOff x="3600" y="219"/>
            <a:chExt cx="360" cy="175"/>
          </a:xfrm>
        </p:grpSpPr>
        <p:sp>
          <p:nvSpPr>
            <p:cNvPr id="444511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512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13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14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515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516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521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2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3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517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518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19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0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1" name="Group 20"/>
          <p:cNvGrpSpPr>
            <a:grpSpLocks/>
          </p:cNvGrpSpPr>
          <p:nvPr/>
        </p:nvGrpSpPr>
        <p:grpSpPr bwMode="auto">
          <a:xfrm>
            <a:off x="3617913" y="3744913"/>
            <a:ext cx="766762" cy="433387"/>
            <a:chOff x="3600" y="219"/>
            <a:chExt cx="360" cy="175"/>
          </a:xfrm>
        </p:grpSpPr>
        <p:sp>
          <p:nvSpPr>
            <p:cNvPr id="444498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99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00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01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502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503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508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9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10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504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505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6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7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2" name="Group 34"/>
          <p:cNvGrpSpPr>
            <a:grpSpLocks/>
          </p:cNvGrpSpPr>
          <p:nvPr/>
        </p:nvGrpSpPr>
        <p:grpSpPr bwMode="auto">
          <a:xfrm>
            <a:off x="3971925" y="2727325"/>
            <a:ext cx="766763" cy="433388"/>
            <a:chOff x="3600" y="219"/>
            <a:chExt cx="360" cy="175"/>
          </a:xfrm>
        </p:grpSpPr>
        <p:sp>
          <p:nvSpPr>
            <p:cNvPr id="444485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86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87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88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89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90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495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6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7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91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492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3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4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3" name="Group 48"/>
          <p:cNvGrpSpPr>
            <a:grpSpLocks/>
          </p:cNvGrpSpPr>
          <p:nvPr/>
        </p:nvGrpSpPr>
        <p:grpSpPr bwMode="auto">
          <a:xfrm>
            <a:off x="2544763" y="2722563"/>
            <a:ext cx="766762" cy="433387"/>
            <a:chOff x="3600" y="219"/>
            <a:chExt cx="360" cy="175"/>
          </a:xfrm>
        </p:grpSpPr>
        <p:sp>
          <p:nvSpPr>
            <p:cNvPr id="444472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73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74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75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76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77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482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3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4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78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479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0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1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4" name="Group 62"/>
          <p:cNvGrpSpPr>
            <a:grpSpLocks/>
          </p:cNvGrpSpPr>
          <p:nvPr/>
        </p:nvGrpSpPr>
        <p:grpSpPr bwMode="auto">
          <a:xfrm>
            <a:off x="1025525" y="2016125"/>
            <a:ext cx="766763" cy="433388"/>
            <a:chOff x="589" y="1281"/>
            <a:chExt cx="483" cy="273"/>
          </a:xfrm>
        </p:grpSpPr>
        <p:sp>
          <p:nvSpPr>
            <p:cNvPr id="444459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60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61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62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63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6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4469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70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71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6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4466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67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68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4425" name="Line 76"/>
          <p:cNvSpPr>
            <a:spLocks noChangeShapeType="1"/>
          </p:cNvSpPr>
          <p:nvPr/>
        </p:nvSpPr>
        <p:spPr bwMode="auto">
          <a:xfrm>
            <a:off x="1795463" y="225901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6" name="Line 77"/>
          <p:cNvSpPr>
            <a:spLocks noChangeShapeType="1"/>
          </p:cNvSpPr>
          <p:nvPr/>
        </p:nvSpPr>
        <p:spPr bwMode="auto">
          <a:xfrm flipV="1">
            <a:off x="1843088" y="296386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7" name="Line 78"/>
          <p:cNvSpPr>
            <a:spLocks noChangeShapeType="1"/>
          </p:cNvSpPr>
          <p:nvPr/>
        </p:nvSpPr>
        <p:spPr bwMode="auto">
          <a:xfrm flipV="1">
            <a:off x="3309938" y="296386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8" name="Line 79"/>
          <p:cNvSpPr>
            <a:spLocks noChangeShapeType="1"/>
          </p:cNvSpPr>
          <p:nvPr/>
        </p:nvSpPr>
        <p:spPr bwMode="auto">
          <a:xfrm>
            <a:off x="3157538" y="312578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9" name="Line 80"/>
          <p:cNvSpPr>
            <a:spLocks noChangeShapeType="1"/>
          </p:cNvSpPr>
          <p:nvPr/>
        </p:nvSpPr>
        <p:spPr bwMode="auto">
          <a:xfrm>
            <a:off x="4414838" y="400208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0" name="Line 81"/>
          <p:cNvSpPr>
            <a:spLocks noChangeShapeType="1"/>
          </p:cNvSpPr>
          <p:nvPr/>
        </p:nvSpPr>
        <p:spPr bwMode="auto">
          <a:xfrm>
            <a:off x="4700588" y="307816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1" name="Line 82"/>
          <p:cNvSpPr>
            <a:spLocks noChangeShapeType="1"/>
          </p:cNvSpPr>
          <p:nvPr/>
        </p:nvSpPr>
        <p:spPr bwMode="auto">
          <a:xfrm>
            <a:off x="6214791" y="3966664"/>
            <a:ext cx="917529" cy="30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2" name="Text Box 85"/>
          <p:cNvSpPr txBox="1">
            <a:spLocks noChangeArrowheads="1"/>
          </p:cNvSpPr>
          <p:nvPr/>
        </p:nvSpPr>
        <p:spPr bwMode="auto">
          <a:xfrm>
            <a:off x="5722938" y="27813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4433" name="Text Box 86"/>
          <p:cNvSpPr txBox="1">
            <a:spLocks noChangeArrowheads="1"/>
          </p:cNvSpPr>
          <p:nvPr/>
        </p:nvSpPr>
        <p:spPr bwMode="auto">
          <a:xfrm>
            <a:off x="4186238" y="31591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444434" name="Text Box 87"/>
          <p:cNvSpPr txBox="1">
            <a:spLocks noChangeArrowheads="1"/>
          </p:cNvSpPr>
          <p:nvPr/>
        </p:nvSpPr>
        <p:spPr bwMode="auto">
          <a:xfrm>
            <a:off x="2522538" y="30972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444435" name="Group 88"/>
          <p:cNvGrpSpPr>
            <a:grpSpLocks/>
          </p:cNvGrpSpPr>
          <p:nvPr/>
        </p:nvGrpSpPr>
        <p:grpSpPr bwMode="auto">
          <a:xfrm>
            <a:off x="1071563" y="2962275"/>
            <a:ext cx="766762" cy="433388"/>
            <a:chOff x="589" y="1281"/>
            <a:chExt cx="483" cy="273"/>
          </a:xfrm>
        </p:grpSpPr>
        <p:sp>
          <p:nvSpPr>
            <p:cNvPr id="444446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47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48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49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50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51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4456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7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8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52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4453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4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5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4436" name="Text Box 102"/>
          <p:cNvSpPr txBox="1">
            <a:spLocks noChangeArrowheads="1"/>
          </p:cNvSpPr>
          <p:nvPr/>
        </p:nvSpPr>
        <p:spPr bwMode="auto">
          <a:xfrm>
            <a:off x="1263650" y="339566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4437" name="Line 106"/>
          <p:cNvSpPr>
            <a:spLocks noChangeShapeType="1"/>
          </p:cNvSpPr>
          <p:nvPr/>
        </p:nvSpPr>
        <p:spPr bwMode="auto">
          <a:xfrm>
            <a:off x="4743450" y="295433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8" name="Text Box 108"/>
          <p:cNvSpPr txBox="1">
            <a:spLocks noChangeArrowheads="1"/>
          </p:cNvSpPr>
          <p:nvPr/>
        </p:nvSpPr>
        <p:spPr bwMode="auto">
          <a:xfrm>
            <a:off x="7229475" y="3801291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4439" name="Text Box 109"/>
          <p:cNvSpPr txBox="1">
            <a:spLocks noChangeArrowheads="1"/>
          </p:cNvSpPr>
          <p:nvPr/>
        </p:nvSpPr>
        <p:spPr bwMode="auto">
          <a:xfrm>
            <a:off x="1227138" y="2446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444440" name="Freeform 1"/>
          <p:cNvSpPr>
            <a:spLocks/>
          </p:cNvSpPr>
          <p:nvPr/>
        </p:nvSpPr>
        <p:spPr bwMode="auto">
          <a:xfrm>
            <a:off x="1852613" y="2157413"/>
            <a:ext cx="4927600" cy="1735137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420 h 1734711"/>
              <a:gd name="T4" fmla="*/ 2739004 w 4927600"/>
              <a:gd name="T5" fmla="*/ 724017 h 1734711"/>
              <a:gd name="T6" fmla="*/ 4027111 w 4927600"/>
              <a:gd name="T7" fmla="*/ 1736846 h 1734711"/>
              <a:gd name="T8" fmla="*/ 4927600 w 4927600"/>
              <a:gd name="T9" fmla="*/ 1719155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7600"/>
              <a:gd name="T16" fmla="*/ 0 h 1734711"/>
              <a:gd name="T17" fmla="*/ 4927600 w 4927600"/>
              <a:gd name="T18" fmla="*/ 1734711 h 1734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4441" name="Freeform 149"/>
          <p:cNvSpPr>
            <a:spLocks/>
          </p:cNvSpPr>
          <p:nvPr/>
        </p:nvSpPr>
        <p:spPr bwMode="auto">
          <a:xfrm>
            <a:off x="1700213" y="3041650"/>
            <a:ext cx="5038725" cy="1036638"/>
          </a:xfrm>
          <a:custGeom>
            <a:avLst/>
            <a:gdLst>
              <a:gd name="T0" fmla="*/ 0 w 5039360"/>
              <a:gd name="T1" fmla="*/ 376495 h 1036320"/>
              <a:gd name="T2" fmla="*/ 1248895 w 5039360"/>
              <a:gd name="T3" fmla="*/ 0 h 1036320"/>
              <a:gd name="T4" fmla="*/ 2203330 w 5039360"/>
              <a:gd name="T5" fmla="*/ 1037905 h 1036320"/>
              <a:gd name="T6" fmla="*/ 5036181 w 5039360"/>
              <a:gd name="T7" fmla="*/ 1037905 h 1036320"/>
              <a:gd name="T8" fmla="*/ 0 60000 65536"/>
              <a:gd name="T9" fmla="*/ 0 60000 65536"/>
              <a:gd name="T10" fmla="*/ 0 60000 65536"/>
              <a:gd name="T11" fmla="*/ 0 60000 65536"/>
              <a:gd name="T12" fmla="*/ 0 w 5039360"/>
              <a:gd name="T13" fmla="*/ 0 h 1036320"/>
              <a:gd name="T14" fmla="*/ 5039360 w 5039360"/>
              <a:gd name="T15" fmla="*/ 1036320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4442" name="Oval 3"/>
          <p:cNvSpPr>
            <a:spLocks noChangeArrowheads="1"/>
          </p:cNvSpPr>
          <p:nvPr/>
        </p:nvSpPr>
        <p:spPr bwMode="auto">
          <a:xfrm rot="2263392">
            <a:off x="3216275" y="2513013"/>
            <a:ext cx="161925" cy="11445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cxnSp>
        <p:nvCxnSpPr>
          <p:cNvPr id="444443" name="Straight Connector 5"/>
          <p:cNvCxnSpPr>
            <a:cxnSpLocks noChangeShapeType="1"/>
            <a:stCxn id="444442" idx="0"/>
          </p:cNvCxnSpPr>
          <p:nvPr/>
        </p:nvCxnSpPr>
        <p:spPr bwMode="auto">
          <a:xfrm flipV="1">
            <a:off x="3648075" y="2262188"/>
            <a:ext cx="203200" cy="369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444444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ο δρομολογητής εισόδου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(R4) 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μπορεί να χρησιμοποιήσει </a:t>
            </a:r>
            <a:r>
              <a:rPr lang="el-GR" dirty="0">
                <a:solidFill>
                  <a:srgbClr val="000000"/>
                </a:solidFill>
                <a:latin typeface="+mn-lt"/>
                <a:cs typeface="Arial" charset="0"/>
              </a:rPr>
              <a:t>διαφορετικές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 MPLS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διαδρομές προς το Α βασισμένος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,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π.χ., στη διεύθυνση πηγής</a:t>
            </a:r>
            <a:endParaRPr lang="en-US" i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44445" name="107 - TextBox"/>
          <p:cNvSpPr txBox="1">
            <a:spLocks noChangeArrowheads="1"/>
          </p:cNvSpPr>
          <p:nvPr/>
        </p:nvSpPr>
        <p:spPr bwMode="auto">
          <a:xfrm>
            <a:off x="522514" y="4572000"/>
            <a:ext cx="726294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n-US" i="0" dirty="0">
                <a:solidFill>
                  <a:srgbClr val="FF0000"/>
                </a:solidFill>
              </a:rPr>
              <a:t>IP </a:t>
            </a:r>
            <a:r>
              <a:rPr lang="el-GR" i="0" dirty="0">
                <a:solidFill>
                  <a:srgbClr val="FF0000"/>
                </a:solidFill>
              </a:rPr>
              <a:t>δρομολόγηση: </a:t>
            </a:r>
            <a:r>
              <a:rPr lang="el-GR" i="0" dirty="0"/>
              <a:t>διαδρομή προς προορισμό καθορίζεται μόνο από τη διεύθυνση </a:t>
            </a:r>
            <a:r>
              <a:rPr lang="el-GR" i="0" dirty="0" smtClean="0"/>
              <a:t>προορισμού</a:t>
            </a:r>
          </a:p>
          <a:p>
            <a:pPr eaLnBrk="0" hangingPunct="0">
              <a:buClr>
                <a:schemeClr val="accent2"/>
              </a:buClr>
            </a:pPr>
            <a:r>
              <a:rPr lang="el-GR" i="0" dirty="0" smtClean="0">
                <a:solidFill>
                  <a:srgbClr val="FF0000"/>
                </a:solidFill>
              </a:rPr>
              <a:t> </a:t>
            </a:r>
            <a:endParaRPr lang="el-GR" i="0" dirty="0">
              <a:solidFill>
                <a:srgbClr val="FF0000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MPLS </a:t>
            </a:r>
            <a:r>
              <a:rPr lang="el-GR" i="0" dirty="0">
                <a:solidFill>
                  <a:srgbClr val="FF0000"/>
                </a:solidFill>
              </a:rPr>
              <a:t>δρομολόγηση: </a:t>
            </a:r>
            <a:r>
              <a:rPr lang="el-GR" i="0" dirty="0"/>
              <a:t>διαδρομή προς προορισμό μπορεί να καθορίζεται από τη διεύθυνση πηγής και προορισμού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rgbClr val="FF0000"/>
                </a:solidFill>
              </a:rPr>
              <a:t> γρήγορη </a:t>
            </a:r>
            <a:r>
              <a:rPr lang="el-GR" sz="1600" i="0" dirty="0" err="1">
                <a:solidFill>
                  <a:srgbClr val="FF0000"/>
                </a:solidFill>
              </a:rPr>
              <a:t>επαναδρομολόγηση</a:t>
            </a:r>
            <a:r>
              <a:rPr lang="el-GR" sz="1600" i="0" dirty="0">
                <a:solidFill>
                  <a:srgbClr val="FF0000"/>
                </a:solidFill>
              </a:rPr>
              <a:t>: </a:t>
            </a:r>
            <a:r>
              <a:rPr lang="el-GR" sz="1600" i="0" dirty="0" smtClean="0"/>
              <a:t>προ-υπολογισμένες </a:t>
            </a:r>
            <a:r>
              <a:rPr lang="el-GR" sz="1600" i="0" dirty="0"/>
              <a:t>εφεδρικές διαδρομές για την περίπτωση αποτυχίας σύνδεσης</a:t>
            </a:r>
            <a:endParaRPr lang="el-GR" sz="1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MPLS </a:t>
            </a:r>
            <a:r>
              <a:rPr lang="el-GR" sz="3200" dirty="0" smtClean="0"/>
              <a:t>σηματοδότηση</a:t>
            </a:r>
          </a:p>
        </p:txBody>
      </p:sp>
      <p:sp>
        <p:nvSpPr>
          <p:cNvPr id="44544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544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A98D990-C944-4990-88C1-663F7166BA4E}" type="slidenum">
              <a:rPr lang="en-US" smtClean="0">
                <a:latin typeface="Arial" charset="0"/>
                <a:cs typeface="Arial" charset="0"/>
              </a:rPr>
              <a:pPr/>
              <a:t>81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5444" name="4 - TextBox"/>
          <p:cNvSpPr txBox="1">
            <a:spLocks noChangeArrowheads="1"/>
          </p:cNvSpPr>
          <p:nvPr/>
        </p:nvSpPr>
        <p:spPr bwMode="auto">
          <a:xfrm>
            <a:off x="320675" y="1267097"/>
            <a:ext cx="83899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μετατρέπει τα </a:t>
            </a:r>
            <a:r>
              <a:rPr lang="en-US" i="0" dirty="0"/>
              <a:t>OSPF, IS-IS </a:t>
            </a:r>
            <a:r>
              <a:rPr lang="el-GR" i="0" dirty="0" smtClean="0"/>
              <a:t>,κατάστασης </a:t>
            </a:r>
            <a:r>
              <a:rPr lang="el-GR" i="0" dirty="0"/>
              <a:t>ζεύξης (</a:t>
            </a:r>
            <a:r>
              <a:rPr lang="en-US" i="0" dirty="0"/>
              <a:t>link-state) flooding </a:t>
            </a:r>
            <a:r>
              <a:rPr lang="el-GR" i="0" dirty="0" smtClean="0"/>
              <a:t>πρωτόκολλα ώστε </a:t>
            </a:r>
            <a:r>
              <a:rPr lang="el-GR" i="0" dirty="0"/>
              <a:t>να μεταφέρουν πληροφορίες που χρησιμοποιούνται από την </a:t>
            </a:r>
            <a:r>
              <a:rPr lang="en-US" i="0" dirty="0"/>
              <a:t>MPLS </a:t>
            </a:r>
            <a:r>
              <a:rPr lang="el-GR" i="0" dirty="0"/>
              <a:t>δρομολόγηση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π.χ., εύρος ζώνης ζεύξης, ποσότητα </a:t>
            </a:r>
            <a:r>
              <a:rPr lang="en-US" sz="1600" i="0" dirty="0"/>
              <a:t>“</a:t>
            </a:r>
            <a:r>
              <a:rPr lang="el-GR" sz="1600" i="0" dirty="0"/>
              <a:t>κλεισμένου</a:t>
            </a:r>
            <a:r>
              <a:rPr lang="en-US" sz="1600" i="0" dirty="0"/>
              <a:t>”</a:t>
            </a:r>
            <a:r>
              <a:rPr lang="el-GR" sz="1600" i="0" dirty="0"/>
              <a:t> εύρους ζώνης </a:t>
            </a:r>
            <a:r>
              <a:rPr lang="el-GR" sz="1600" i="0" dirty="0" smtClean="0"/>
              <a:t>ζεύξης</a:t>
            </a:r>
          </a:p>
          <a:p>
            <a:pPr lvl="1" eaLnBrk="0" hangingPunct="0">
              <a:buClr>
                <a:schemeClr val="accent2"/>
              </a:buClr>
            </a:pPr>
            <a:endParaRPr lang="el-GR" sz="16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Ο </a:t>
            </a:r>
            <a:r>
              <a:rPr lang="en-US" i="0" dirty="0"/>
              <a:t>MPLS </a:t>
            </a:r>
            <a:r>
              <a:rPr lang="el-GR" i="0" dirty="0"/>
              <a:t>δρομολογητής εισόδου χρησιμοποιεί το </a:t>
            </a:r>
            <a:r>
              <a:rPr lang="en-US" i="0" dirty="0" smtClean="0"/>
              <a:t>RSVP-TE </a:t>
            </a:r>
            <a:r>
              <a:rPr lang="el-GR" i="0" dirty="0"/>
              <a:t>πρωτόκολλο σηματοδότησης για να στήσει </a:t>
            </a:r>
            <a:r>
              <a:rPr lang="en-US" i="0" dirty="0"/>
              <a:t>MPLS </a:t>
            </a:r>
            <a:r>
              <a:rPr lang="el-GR" i="0" dirty="0"/>
              <a:t>προώθηση σε δρομολογητές κατερχόμενης ζεύξης</a:t>
            </a:r>
          </a:p>
        </p:txBody>
      </p:sp>
      <p:grpSp>
        <p:nvGrpSpPr>
          <p:cNvPr id="445445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44553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4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4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4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4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4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4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5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5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4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4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4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4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6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44552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2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2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2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3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3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3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3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3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7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44551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1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1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1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1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1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2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1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2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8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44550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0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0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0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0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0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1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1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1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0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0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0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0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9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44548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8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8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9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49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49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549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49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549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5450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1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2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3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4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5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6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7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5458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445459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44547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7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7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47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47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548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48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548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5460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5461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62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5463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103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44547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108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44546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2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CC09276-F104-4C68-8F76-3D984DB5BE2D}" type="slidenum">
              <a:rPr lang="en-US" smtClean="0">
                <a:latin typeface="Arial" charset="0"/>
                <a:cs typeface="Arial" charset="0"/>
              </a:rPr>
              <a:pPr/>
              <a:t>82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6466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1"/>
              <a:gd name="T16" fmla="*/ 0 h 264"/>
              <a:gd name="T17" fmla="*/ 1551 w 1551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7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364"/>
              <a:gd name="T17" fmla="*/ 1542 w 1542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8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3"/>
              <a:gd name="T16" fmla="*/ 0 h 503"/>
              <a:gd name="T17" fmla="*/ 1533 w 1533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9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1"/>
              <a:gd name="T16" fmla="*/ 0 h 322"/>
              <a:gd name="T17" fmla="*/ 1631 w 1631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46470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44659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60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60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60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60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60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60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1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1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60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60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0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0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1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44658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8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8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8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9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9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9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9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9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2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44657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7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7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7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7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7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8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7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8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3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44656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6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6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6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6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6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7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7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7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6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6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6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6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4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44654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4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4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5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5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655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655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6475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6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7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8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9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0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1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2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R1</a:t>
            </a:r>
          </a:p>
        </p:txBody>
      </p:sp>
      <p:sp>
        <p:nvSpPr>
          <p:cNvPr id="446483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R2</a:t>
            </a:r>
          </a:p>
        </p:txBody>
      </p:sp>
      <p:sp>
        <p:nvSpPr>
          <p:cNvPr id="446484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D</a:t>
            </a:r>
          </a:p>
        </p:txBody>
      </p:sp>
      <p:sp>
        <p:nvSpPr>
          <p:cNvPr id="446485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R3</a:t>
            </a:r>
          </a:p>
        </p:txBody>
      </p:sp>
      <p:sp>
        <p:nvSpPr>
          <p:cNvPr id="446486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R4</a:t>
            </a:r>
          </a:p>
        </p:txBody>
      </p:sp>
      <p:grpSp>
        <p:nvGrpSpPr>
          <p:cNvPr id="446487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44653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3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3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3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3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3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654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4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654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6488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R5</a:t>
            </a:r>
          </a:p>
        </p:txBody>
      </p:sp>
      <p:sp>
        <p:nvSpPr>
          <p:cNvPr id="446489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0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</a:t>
            </a:r>
          </a:p>
        </p:txBody>
      </p:sp>
      <p:sp>
        <p:nvSpPr>
          <p:cNvPr id="446491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2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93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4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A</a:t>
            </a:r>
          </a:p>
        </p:txBody>
      </p:sp>
      <p:sp>
        <p:nvSpPr>
          <p:cNvPr id="446495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R6</a:t>
            </a:r>
          </a:p>
        </p:txBody>
      </p:sp>
      <p:grpSp>
        <p:nvGrpSpPr>
          <p:cNvPr id="446496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446527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28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29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0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 6        -      A       0</a:t>
              </a:r>
            </a:p>
          </p:txBody>
        </p:sp>
        <p:sp>
          <p:nvSpPr>
            <p:cNvPr id="446531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2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3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46497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446519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20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21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2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10      6      A       1</a:t>
              </a:r>
            </a:p>
          </p:txBody>
        </p:sp>
        <p:sp>
          <p:nvSpPr>
            <p:cNvPr id="446523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4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12      9      D       0</a:t>
              </a:r>
            </a:p>
          </p:txBody>
        </p:sp>
        <p:sp>
          <p:nvSpPr>
            <p:cNvPr id="446525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6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6498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46499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latin typeface="Arial" charset="0"/>
              </a:rPr>
              <a:t>  in         out                 out</a:t>
            </a:r>
          </a:p>
          <a:p>
            <a:r>
              <a:rPr lang="en-US" sz="1400" i="0">
                <a:latin typeface="Arial" charset="0"/>
              </a:rPr>
              <a:t>label     label   dest    interface</a:t>
            </a:r>
          </a:p>
        </p:txBody>
      </p:sp>
      <p:sp>
        <p:nvSpPr>
          <p:cNvPr id="446500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1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10      A       0</a:t>
            </a:r>
          </a:p>
        </p:txBody>
      </p:sp>
      <p:sp>
        <p:nvSpPr>
          <p:cNvPr id="446502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3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12      D       0</a:t>
            </a:r>
          </a:p>
        </p:txBody>
      </p:sp>
      <p:sp>
        <p:nvSpPr>
          <p:cNvPr id="446504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5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6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</a:t>
            </a:r>
          </a:p>
        </p:txBody>
      </p:sp>
      <p:grpSp>
        <p:nvGrpSpPr>
          <p:cNvPr id="446507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446512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13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14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5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 8        6      A       0</a:t>
              </a:r>
            </a:p>
          </p:txBody>
        </p:sp>
        <p:sp>
          <p:nvSpPr>
            <p:cNvPr id="446516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7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8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6508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509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  8      A       1</a:t>
            </a:r>
          </a:p>
        </p:txBody>
      </p:sp>
      <p:sp>
        <p:nvSpPr>
          <p:cNvPr id="446510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Πίνακες προώθησης του </a:t>
            </a:r>
            <a:r>
              <a:rPr lang="en-US" sz="3200" dirty="0" smtClean="0"/>
              <a:t>MPLS</a:t>
            </a:r>
          </a:p>
        </p:txBody>
      </p:sp>
      <p:sp>
        <p:nvSpPr>
          <p:cNvPr id="44651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4851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85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CB1CDB5-8B3E-4B62-A492-E0B3788230E9}" type="slidenum">
              <a:rPr lang="en-US" smtClean="0">
                <a:latin typeface="Arial" charset="0"/>
                <a:cs typeface="Arial" charset="0"/>
              </a:rPr>
              <a:pPr/>
              <a:t>83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5.6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Δικτύωση κέντρων δεδομένων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9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4953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4953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A9C5593-B0EB-4C32-857B-D8FE8BDFFE6C}" type="slidenum">
              <a:rPr lang="en-US" smtClean="0">
                <a:latin typeface="Arial" charset="0"/>
                <a:cs typeface="Arial" charset="0"/>
              </a:rPr>
              <a:pPr/>
              <a:t>84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9540" name="4 - TextBox"/>
          <p:cNvSpPr txBox="1">
            <a:spLocks noChangeArrowheads="1"/>
          </p:cNvSpPr>
          <p:nvPr/>
        </p:nvSpPr>
        <p:spPr bwMode="auto">
          <a:xfrm>
            <a:off x="0" y="1524000"/>
            <a:ext cx="8807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10δες με 100δες χιλιάδες υπολογιστών, συχνά στενά συνδεδεμένων, σε κοντινή απόσταση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</a:t>
            </a:r>
            <a:r>
              <a:rPr lang="en-US" sz="1600" i="0"/>
              <a:t>e-business </a:t>
            </a:r>
            <a:r>
              <a:rPr lang="el-GR" sz="1600" i="0"/>
              <a:t>(π.χ. </a:t>
            </a:r>
            <a:r>
              <a:rPr lang="en-US" sz="1600" i="0"/>
              <a:t>Amazon)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servers </a:t>
            </a:r>
            <a:r>
              <a:rPr lang="el-GR" sz="1600" i="0"/>
              <a:t>περιεχομένου (π.χ. </a:t>
            </a:r>
            <a:r>
              <a:rPr lang="en-US" sz="1600" i="0"/>
              <a:t>YouTube, Akamai, Apple, Microsoft)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μηχανές αναζήτησης, εξόρυξη δεδομένων (π.χ. </a:t>
            </a:r>
            <a:r>
              <a:rPr lang="en-US" sz="1600" i="0"/>
              <a:t>Google)</a:t>
            </a:r>
            <a:endParaRPr lang="el-GR" sz="1600" i="0"/>
          </a:p>
        </p:txBody>
      </p:sp>
      <p:sp>
        <p:nvSpPr>
          <p:cNvPr id="449541" name="5 - TextBox"/>
          <p:cNvSpPr txBox="1">
            <a:spLocks noChangeArrowheads="1"/>
          </p:cNvSpPr>
          <p:nvPr/>
        </p:nvSpPr>
        <p:spPr bwMode="auto">
          <a:xfrm>
            <a:off x="0" y="3400425"/>
            <a:ext cx="5373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προκλήσεις: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πολλαπλές εφαρμογές, κάθε μία εξυπηρετεί τεράστιο αριθμό πελατών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</a:t>
            </a:r>
            <a:r>
              <a:rPr lang="el-GR" sz="1600" i="0" dirty="0" smtClean="0"/>
              <a:t>διαχείριση/εξισορρόπηση </a:t>
            </a:r>
            <a:r>
              <a:rPr lang="el-GR" sz="1600" i="0" dirty="0"/>
              <a:t>φόρτου, αποφυγή επεξεργασίας, δικτύωση, συμφόρηση δεδομένων</a:t>
            </a:r>
          </a:p>
        </p:txBody>
      </p:sp>
      <p:pic>
        <p:nvPicPr>
          <p:cNvPr id="4495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3033713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3" name="TextBox 3"/>
          <p:cNvSpPr txBox="1">
            <a:spLocks noChangeArrowheads="1"/>
          </p:cNvSpPr>
          <p:nvPr/>
        </p:nvSpPr>
        <p:spPr bwMode="auto">
          <a:xfrm>
            <a:off x="5089525" y="5534025"/>
            <a:ext cx="282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latin typeface="Arial" charset="0"/>
                <a:cs typeface="Arial" charset="0"/>
              </a:rPr>
              <a:t>Inside a 40-ft Microsoft container, </a:t>
            </a:r>
          </a:p>
          <a:p>
            <a:pPr eaLnBrk="0" hangingPunct="0"/>
            <a:r>
              <a:rPr lang="en-US" sz="1400" i="0">
                <a:latin typeface="Arial" charset="0"/>
                <a:cs typeface="Arial" charset="0"/>
              </a:rPr>
              <a:t>Chicago data center</a:t>
            </a:r>
          </a:p>
        </p:txBody>
      </p:sp>
    </p:spTree>
    <p:extLst>
      <p:ext uri="{BB962C8B-B14F-4D97-AF65-F5344CB8AC3E}">
        <p14:creationId xmlns:p14="http://schemas.microsoft.com/office/powerpoint/2010/main" val="34660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5056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056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2D706B3-B760-4595-A93C-C772546C15D1}" type="slidenum">
              <a:rPr lang="en-US" smtClean="0">
                <a:latin typeface="Arial" charset="0"/>
                <a:cs typeface="Arial" charset="0"/>
              </a:rPr>
              <a:pPr/>
              <a:t>85</a:t>
            </a:fld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5" name="Straight Connector 507"/>
          <p:cNvCxnSpPr>
            <a:stCxn id="463963" idx="3"/>
            <a:endCxn id="450673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8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4639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569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4639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21" name="Straight Connector 497"/>
          <p:cNvCxnSpPr>
            <a:stCxn id="46396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5" name="TextBox 546"/>
          <p:cNvSpPr txBox="1">
            <a:spLocks noChangeArrowheads="1"/>
          </p:cNvSpPr>
          <p:nvPr/>
        </p:nvSpPr>
        <p:spPr bwMode="auto">
          <a:xfrm>
            <a:off x="6908800" y="5600700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Server racks</a:t>
            </a:r>
          </a:p>
        </p:txBody>
      </p:sp>
      <p:sp>
        <p:nvSpPr>
          <p:cNvPr id="450576" name="TextBox 554"/>
          <p:cNvSpPr txBox="1">
            <a:spLocks noChangeArrowheads="1"/>
          </p:cNvSpPr>
          <p:nvPr/>
        </p:nvSpPr>
        <p:spPr bwMode="auto">
          <a:xfrm>
            <a:off x="6894513" y="51435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TOR switches</a:t>
            </a:r>
          </a:p>
        </p:txBody>
      </p:sp>
      <p:sp>
        <p:nvSpPr>
          <p:cNvPr id="450577" name="TextBox 431"/>
          <p:cNvSpPr txBox="1">
            <a:spLocks noChangeArrowheads="1"/>
          </p:cNvSpPr>
          <p:nvPr/>
        </p:nvSpPr>
        <p:spPr bwMode="auto">
          <a:xfrm>
            <a:off x="6985000" y="4008438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Tier-1 switches</a:t>
            </a:r>
          </a:p>
        </p:txBody>
      </p:sp>
      <p:sp>
        <p:nvSpPr>
          <p:cNvPr id="450578" name="TextBox 432"/>
          <p:cNvSpPr txBox="1">
            <a:spLocks noChangeArrowheads="1"/>
          </p:cNvSpPr>
          <p:nvPr/>
        </p:nvSpPr>
        <p:spPr bwMode="auto">
          <a:xfrm>
            <a:off x="6892925" y="4654550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Tier-2 switches</a:t>
            </a:r>
          </a:p>
        </p:txBody>
      </p:sp>
      <p:grpSp>
        <p:nvGrpSpPr>
          <p:cNvPr id="450579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63925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6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27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8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9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0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55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6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1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2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53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4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3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4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5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51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2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6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37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49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0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8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9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0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1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2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3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4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5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6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47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8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0580" name="TextBox 465"/>
          <p:cNvSpPr txBox="1">
            <a:spLocks noChangeArrowheads="1"/>
          </p:cNvSpPr>
          <p:nvPr/>
        </p:nvSpPr>
        <p:spPr bwMode="auto">
          <a:xfrm>
            <a:off x="6753225" y="3398838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  <p:grpSp>
        <p:nvGrpSpPr>
          <p:cNvPr id="450581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3893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4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895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6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7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89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23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4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899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21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2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1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2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19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0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4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0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17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18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6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7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8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9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0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11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2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3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4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15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6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7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5"/>
          <p:cNvCxnSpPr>
            <a:stCxn id="450672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9"/>
          <p:cNvCxnSpPr>
            <a:endCxn id="451390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8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45154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3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9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75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6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7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8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9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0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1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2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3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" name="Straight Connector 561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3872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54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54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5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6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5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45148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82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5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1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7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5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3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1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9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7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5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3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1" name="Straight Connector 679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99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9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9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7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0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64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45143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241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2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4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7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5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6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4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2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0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8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6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4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2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0" name="Straight Connector 73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58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3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3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9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45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23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45137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00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1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3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6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0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5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3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1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9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7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5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3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1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9" name="Straight Connector 797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1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7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7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7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9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9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82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7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818"/>
          <p:cNvCxnSpPr>
            <a:stCxn id="450667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820"/>
          <p:cNvCxnSpPr>
            <a:endCxn id="451158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45131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63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4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6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34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8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6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4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2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0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8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6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4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2" name="Straight Connector 1039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0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1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1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3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3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3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35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345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45125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22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3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5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8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8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7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5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3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1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9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7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5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3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1" name="Straight Connector 981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39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5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5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5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7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7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04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45119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81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2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4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6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7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2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6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4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2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0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8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6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4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2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0" name="Straight Connector 923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98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0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0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7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1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63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45114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40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1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6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6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5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3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1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9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7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5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3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1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9" name="Straight Connector 865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7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14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14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9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6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6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22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7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1065"/>
          <p:cNvCxnSpPr>
            <a:stCxn id="450662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1067"/>
          <p:cNvCxnSpPr>
            <a:endCxn id="450926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45108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03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4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9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1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8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6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4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2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0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8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6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4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2" name="Straight Connector 1286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2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0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8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8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9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0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0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85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45102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2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3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5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8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5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7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5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3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1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9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7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5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3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1" name="Straight Connector 122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9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2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2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4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3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04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045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644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45096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1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2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4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7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9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6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4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2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0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8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6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4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2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0" name="Straight Connector 1170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8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6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6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8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8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03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45090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80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1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3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6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3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5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3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1" name="Straight Connector 1124"/>
                <p:cNvCxnSpPr/>
                <p:nvPr/>
              </p:nvCxnSpPr>
              <p:spPr>
                <a:xfrm flipV="1">
                  <a:off x="7028464" y="2846446"/>
                  <a:ext cx="101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9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7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5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3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1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9" name="Straight Connector 1112"/>
                <p:cNvCxnSpPr/>
                <p:nvPr/>
              </p:nvCxnSpPr>
              <p:spPr>
                <a:xfrm flipV="1">
                  <a:off x="7019350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1113"/>
                <p:cNvCxnSpPr/>
                <p:nvPr/>
              </p:nvCxnSpPr>
              <p:spPr>
                <a:xfrm flipV="1">
                  <a:off x="6581564" y="293895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7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1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1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9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7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28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29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62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7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1312"/>
          <p:cNvCxnSpPr>
            <a:stCxn id="450657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1314"/>
          <p:cNvCxnSpPr>
            <a:endCxn id="450694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45085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3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4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6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9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7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1541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1542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2" name="Straight Connector 1533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0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85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85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6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9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70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71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25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45079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2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3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5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2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7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5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3" name="Straight Connector 1487"/>
                <p:cNvCxnSpPr/>
                <p:nvPr/>
              </p:nvCxnSpPr>
              <p:spPr>
                <a:xfrm flipV="1">
                  <a:off x="7028464" y="2845851"/>
                  <a:ext cx="101950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1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9" name="Straight Connector 1483"/>
                <p:cNvCxnSpPr/>
                <p:nvPr/>
              </p:nvCxnSpPr>
              <p:spPr>
                <a:xfrm flipV="1">
                  <a:off x="7029423" y="2845643"/>
                  <a:ext cx="110945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1484"/>
                <p:cNvCxnSpPr/>
                <p:nvPr/>
              </p:nvCxnSpPr>
              <p:spPr>
                <a:xfrm flipV="1">
                  <a:off x="6582641" y="293332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7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5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3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1" name="Straight Connector 1475"/>
                <p:cNvCxnSpPr/>
                <p:nvPr/>
              </p:nvCxnSpPr>
              <p:spPr>
                <a:xfrm flipV="1">
                  <a:off x="7019350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1476"/>
                <p:cNvCxnSpPr/>
                <p:nvPr/>
              </p:nvCxnSpPr>
              <p:spPr>
                <a:xfrm flipV="1">
                  <a:off x="6581564" y="293917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3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19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9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9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6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1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12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13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84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45073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1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2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7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6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1425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1426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1417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78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3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3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7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3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754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755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943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45067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0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1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2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3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6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0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5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3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1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9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7" name="Straight Connector 1367"/>
                <p:cNvCxnSpPr/>
                <p:nvPr/>
              </p:nvCxnSpPr>
              <p:spPr>
                <a:xfrm flipV="1">
                  <a:off x="7027273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368"/>
                <p:cNvCxnSpPr/>
                <p:nvPr/>
              </p:nvCxnSpPr>
              <p:spPr>
                <a:xfrm flipV="1">
                  <a:off x="6582627" y="2933323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5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3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1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9" name="Straight Connector 1359"/>
                <p:cNvCxnSpPr/>
                <p:nvPr/>
              </p:nvCxnSpPr>
              <p:spPr>
                <a:xfrm flipV="1">
                  <a:off x="7026209" y="2846793"/>
                  <a:ext cx="104448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7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7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67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6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2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5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696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697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02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614" name="TextBox 1556"/>
          <p:cNvSpPr txBox="1">
            <a:spLocks noChangeArrowheads="1"/>
          </p:cNvSpPr>
          <p:nvPr/>
        </p:nvSpPr>
        <p:spPr bwMode="auto">
          <a:xfrm flipH="1">
            <a:off x="2959100" y="41052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grpSp>
        <p:nvGrpSpPr>
          <p:cNvPr id="450615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45067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6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45066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7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4506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8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4506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50619" name="TextBox 27"/>
          <p:cNvSpPr txBox="1">
            <a:spLocks noChangeArrowheads="1"/>
          </p:cNvSpPr>
          <p:nvPr/>
        </p:nvSpPr>
        <p:spPr bwMode="auto">
          <a:xfrm>
            <a:off x="666750" y="46148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50620" name="TextBox 1557"/>
          <p:cNvSpPr txBox="1">
            <a:spLocks noChangeArrowheads="1"/>
          </p:cNvSpPr>
          <p:nvPr/>
        </p:nvSpPr>
        <p:spPr bwMode="auto">
          <a:xfrm>
            <a:off x="2219325" y="46482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08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541"/>
          <p:cNvCxnSpPr>
            <a:stCxn id="450655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23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4506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5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55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56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53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54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4" name="TextBox 13"/>
          <p:cNvSpPr txBox="1">
            <a:spLocks noChangeArrowheads="1"/>
          </p:cNvSpPr>
          <p:nvPr/>
        </p:nvSpPr>
        <p:spPr bwMode="auto">
          <a:xfrm>
            <a:off x="3548063" y="313848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Border router</a:t>
            </a:r>
          </a:p>
        </p:txBody>
      </p:sp>
      <p:grpSp>
        <p:nvGrpSpPr>
          <p:cNvPr id="450625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4506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4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47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8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45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6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626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506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3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3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3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7" name="TextBox 545"/>
          <p:cNvSpPr txBox="1">
            <a:spLocks noChangeArrowheads="1"/>
          </p:cNvSpPr>
          <p:nvPr/>
        </p:nvSpPr>
        <p:spPr bwMode="auto">
          <a:xfrm>
            <a:off x="3051175" y="3522663"/>
            <a:ext cx="116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Access router</a:t>
            </a:r>
          </a:p>
        </p:txBody>
      </p:sp>
      <p:sp>
        <p:nvSpPr>
          <p:cNvPr id="450628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378531 w 1292"/>
              <a:gd name="T1" fmla="*/ 3365 h 1255"/>
              <a:gd name="T2" fmla="*/ 55433 w 1292"/>
              <a:gd name="T3" fmla="*/ 75466 h 1255"/>
              <a:gd name="T4" fmla="*/ 45931 w 1292"/>
              <a:gd name="T5" fmla="*/ 251394 h 1255"/>
              <a:gd name="T6" fmla="*/ 83942 w 1292"/>
              <a:gd name="T7" fmla="*/ 398481 h 1255"/>
              <a:gd name="T8" fmla="*/ 388034 w 1292"/>
              <a:gd name="T9" fmla="*/ 418670 h 1255"/>
              <a:gd name="T10" fmla="*/ 1024727 w 1292"/>
              <a:gd name="T11" fmla="*/ 542685 h 1255"/>
              <a:gd name="T12" fmla="*/ 1575894 w 1292"/>
              <a:gd name="T13" fmla="*/ 594598 h 1255"/>
              <a:gd name="T14" fmla="*/ 1898992 w 1292"/>
              <a:gd name="T15" fmla="*/ 490771 h 1255"/>
              <a:gd name="T16" fmla="*/ 2013027 w 1292"/>
              <a:gd name="T17" fmla="*/ 213901 h 1255"/>
              <a:gd name="T18" fmla="*/ 1908495 w 1292"/>
              <a:gd name="T19" fmla="*/ 101423 h 1255"/>
              <a:gd name="T20" fmla="*/ 1186276 w 1292"/>
              <a:gd name="T21" fmla="*/ 55278 h 1255"/>
              <a:gd name="T22" fmla="*/ 378531 w 1292"/>
              <a:gd name="T23" fmla="*/ 336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Internet</a:t>
            </a:r>
          </a:p>
        </p:txBody>
      </p:sp>
      <p:sp>
        <p:nvSpPr>
          <p:cNvPr id="1116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7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8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32" name="1118 - TextBox"/>
          <p:cNvSpPr txBox="1">
            <a:spLocks noChangeArrowheads="1"/>
          </p:cNvSpPr>
          <p:nvPr/>
        </p:nvSpPr>
        <p:spPr bwMode="auto">
          <a:xfrm>
            <a:off x="4732338" y="1138238"/>
            <a:ext cx="441166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0" dirty="0" err="1" smtClean="0">
                <a:solidFill>
                  <a:srgbClr val="FF0000"/>
                </a:solidFill>
              </a:rPr>
              <a:t>εξισορροπητής</a:t>
            </a:r>
            <a:r>
              <a:rPr lang="el-GR" sz="2400" i="0" dirty="0" smtClean="0">
                <a:solidFill>
                  <a:srgbClr val="FF0000"/>
                </a:solidFill>
              </a:rPr>
              <a:t> </a:t>
            </a:r>
            <a:r>
              <a:rPr lang="el-GR" sz="2400" i="0" dirty="0">
                <a:solidFill>
                  <a:srgbClr val="FF0000"/>
                </a:solidFill>
              </a:rPr>
              <a:t>φόρτου: </a:t>
            </a:r>
            <a:r>
              <a:rPr lang="el-GR" i="0" dirty="0">
                <a:solidFill>
                  <a:schemeClr val="accent2"/>
                </a:solidFill>
              </a:rPr>
              <a:t>δρομολόγηση επιπέδου εφαρμογής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 dirty="0">
                <a:solidFill>
                  <a:schemeClr val="accent2"/>
                </a:solidFill>
              </a:rPr>
              <a:t> </a:t>
            </a:r>
            <a:r>
              <a:rPr lang="el-GR" sz="1600" i="0" dirty="0">
                <a:solidFill>
                  <a:schemeClr val="accent2"/>
                </a:solidFill>
              </a:rPr>
              <a:t>λαμβάνει εξωτερικές αιτήσεις πελατών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chemeClr val="accent2"/>
                </a:solidFill>
              </a:rPr>
              <a:t>κατευθύνει το φόρτο στο </a:t>
            </a:r>
            <a:r>
              <a:rPr lang="en-US" sz="1600" i="0" dirty="0">
                <a:solidFill>
                  <a:schemeClr val="accent2"/>
                </a:solidFill>
              </a:rPr>
              <a:t>data center</a:t>
            </a:r>
            <a:endParaRPr lang="el-GR" sz="1600" i="0" dirty="0">
              <a:solidFill>
                <a:schemeClr val="accent2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chemeClr val="accent2"/>
                </a:solidFill>
              </a:rPr>
              <a:t>επιστρέφει αποτελέσματα στον εξωτερικό πελάτη (κρύβοντας τα εσωτερικά του </a:t>
            </a:r>
            <a:r>
              <a:rPr lang="en-US" sz="1600" i="0" dirty="0">
                <a:solidFill>
                  <a:schemeClr val="accent2"/>
                </a:solidFill>
              </a:rPr>
              <a:t>data center </a:t>
            </a:r>
            <a:r>
              <a:rPr lang="el-GR" sz="1600" i="0" dirty="0">
                <a:solidFill>
                  <a:schemeClr val="accent2"/>
                </a:solidFill>
              </a:rPr>
              <a:t>από τον πελάτη)</a:t>
            </a:r>
            <a:endParaRPr lang="el-GR" i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5158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158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3024AE0-4995-4BC2-9B51-1138ACB31626}" type="slidenum">
              <a:rPr lang="en-US" smtClean="0">
                <a:latin typeface="Arial" charset="0"/>
                <a:cs typeface="Arial" charset="0"/>
              </a:rPr>
              <a:pPr/>
              <a:t>86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1588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451590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46491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591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46490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0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51592" name="TextBox 546"/>
            <p:cNvSpPr txBox="1">
              <a:spLocks noChangeArrowheads="1"/>
            </p:cNvSpPr>
            <p:nvPr/>
          </p:nvSpPr>
          <p:spPr bwMode="auto">
            <a:xfrm>
              <a:off x="7042811" y="3997312"/>
              <a:ext cx="1063512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Server racks</a:t>
              </a:r>
            </a:p>
          </p:txBody>
        </p:sp>
        <p:sp>
          <p:nvSpPr>
            <p:cNvPr id="451593" name="TextBox 554"/>
            <p:cNvSpPr txBox="1">
              <a:spLocks noChangeArrowheads="1"/>
            </p:cNvSpPr>
            <p:nvPr/>
          </p:nvSpPr>
          <p:spPr bwMode="auto">
            <a:xfrm>
              <a:off x="7026938" y="3540288"/>
              <a:ext cx="1144466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TOR switches</a:t>
              </a:r>
            </a:p>
          </p:txBody>
        </p:sp>
        <p:sp>
          <p:nvSpPr>
            <p:cNvPr id="451594" name="TextBox 431"/>
            <p:cNvSpPr txBox="1">
              <a:spLocks noChangeArrowheads="1"/>
            </p:cNvSpPr>
            <p:nvPr/>
          </p:nvSpPr>
          <p:spPr bwMode="auto">
            <a:xfrm>
              <a:off x="7026938" y="1893096"/>
              <a:ext cx="1592093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Tier-1 switches</a:t>
              </a:r>
            </a:p>
          </p:txBody>
        </p:sp>
        <p:sp>
          <p:nvSpPr>
            <p:cNvPr id="451595" name="TextBox 432"/>
            <p:cNvSpPr txBox="1">
              <a:spLocks noChangeArrowheads="1"/>
            </p:cNvSpPr>
            <p:nvPr/>
          </p:nvSpPr>
          <p:spPr bwMode="auto">
            <a:xfrm>
              <a:off x="7025350" y="2730974"/>
              <a:ext cx="159209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Tier-2 switches</a:t>
              </a:r>
            </a:p>
          </p:txBody>
        </p:sp>
        <p:grpSp>
          <p:nvGrpSpPr>
            <p:cNvPr id="451596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452374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6490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906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64907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91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105"/>
              <p:cNvCxnSpPr>
                <a:stCxn id="464903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109"/>
              <p:cNvCxnSpPr>
                <a:endCxn id="452400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379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557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8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9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00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85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9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6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7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8" name="Straight Connector 576"/>
                    <p:cNvCxnSpPr/>
                    <p:nvPr/>
                  </p:nvCxnSpPr>
                  <p:spPr>
                    <a:xfrm flipV="1">
                      <a:off x="6581557" y="29333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5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574"/>
                    <p:cNvCxnSpPr/>
                    <p:nvPr/>
                  </p:nvCxnSpPr>
                  <p:spPr>
                    <a:xfrm flipV="1">
                      <a:off x="6582036" y="293329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8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3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4" name="Straight Connector 572"/>
                    <p:cNvCxnSpPr/>
                    <p:nvPr/>
                  </p:nvCxnSpPr>
                  <p:spPr>
                    <a:xfrm flipV="1">
                      <a:off x="6582516" y="293322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1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570"/>
                    <p:cNvCxnSpPr/>
                    <p:nvPr/>
                  </p:nvCxnSpPr>
                  <p:spPr>
                    <a:xfrm flipV="1">
                      <a:off x="6582995" y="293315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0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9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1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7" name="Straight Connector 565"/>
                    <p:cNvCxnSpPr/>
                    <p:nvPr/>
                  </p:nvCxnSpPr>
                  <p:spPr>
                    <a:xfrm flipV="1">
                      <a:off x="7028679" y="284059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2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5" name="Straight Connector 563"/>
                    <p:cNvCxnSpPr/>
                    <p:nvPr/>
                  </p:nvCxnSpPr>
                  <p:spPr>
                    <a:xfrm flipV="1">
                      <a:off x="7029158" y="284052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3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1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58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59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7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76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0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99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6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7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8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9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0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1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2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2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1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9" name="Straight Connector 693"/>
                    <p:cNvCxnSpPr/>
                    <p:nvPr/>
                  </p:nvCxnSpPr>
                  <p:spPr>
                    <a:xfrm flipV="1">
                      <a:off x="7038668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694"/>
                    <p:cNvCxnSpPr/>
                    <p:nvPr/>
                  </p:nvCxnSpPr>
                  <p:spPr>
                    <a:xfrm flipV="1">
                      <a:off x="6582008" y="2933370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9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7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692"/>
                    <p:cNvCxnSpPr/>
                    <p:nvPr/>
                  </p:nvCxnSpPr>
                  <p:spPr>
                    <a:xfrm flipV="1">
                      <a:off x="6582488" y="293330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5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690"/>
                    <p:cNvCxnSpPr/>
                    <p:nvPr/>
                  </p:nvCxnSpPr>
                  <p:spPr>
                    <a:xfrm flipV="1">
                      <a:off x="6582967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1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3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688"/>
                    <p:cNvCxnSpPr/>
                    <p:nvPr/>
                  </p:nvCxnSpPr>
                  <p:spPr>
                    <a:xfrm flipV="1">
                      <a:off x="6583447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2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1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686"/>
                    <p:cNvCxnSpPr/>
                    <p:nvPr/>
                  </p:nvCxnSpPr>
                  <p:spPr>
                    <a:xfrm flipV="1">
                      <a:off x="6592881" y="293935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3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9" name="Straight Connector 683"/>
                    <p:cNvCxnSpPr/>
                    <p:nvPr/>
                  </p:nvCxnSpPr>
                  <p:spPr>
                    <a:xfrm flipV="1">
                      <a:off x="7029128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4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7" name="Straight Connector 681"/>
                    <p:cNvCxnSpPr/>
                    <p:nvPr/>
                  </p:nvCxnSpPr>
                  <p:spPr>
                    <a:xfrm flipV="1">
                      <a:off x="7029607" y="2840525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5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6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3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00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01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18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1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41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8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9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1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2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3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4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69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3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0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1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753"/>
                    <p:cNvCxnSpPr/>
                    <p:nvPr/>
                  </p:nvCxnSpPr>
                  <p:spPr>
                    <a:xfrm flipV="1">
                      <a:off x="6581409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1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9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751"/>
                    <p:cNvCxnSpPr/>
                    <p:nvPr/>
                  </p:nvCxnSpPr>
                  <p:spPr>
                    <a:xfrm flipV="1">
                      <a:off x="6581888" y="29333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2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7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749"/>
                    <p:cNvCxnSpPr/>
                    <p:nvPr/>
                  </p:nvCxnSpPr>
                  <p:spPr>
                    <a:xfrm flipV="1">
                      <a:off x="6582367" y="29332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3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5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747"/>
                    <p:cNvCxnSpPr/>
                    <p:nvPr/>
                  </p:nvCxnSpPr>
                  <p:spPr>
                    <a:xfrm flipV="1">
                      <a:off x="6582847" y="293316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4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3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4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1" name="Straight Connector 742"/>
                    <p:cNvCxnSpPr/>
                    <p:nvPr/>
                  </p:nvCxnSpPr>
                  <p:spPr>
                    <a:xfrm flipV="1">
                      <a:off x="70285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9" name="Straight Connector 740"/>
                    <p:cNvCxnSpPr/>
                    <p:nvPr/>
                  </p:nvCxnSpPr>
                  <p:spPr>
                    <a:xfrm flipV="1">
                      <a:off x="70290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7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5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442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443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45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60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2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83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0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1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3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4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5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6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11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5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14"/>
                    <p:cNvCxnSpPr/>
                    <p:nvPr/>
                  </p:nvCxnSpPr>
                  <p:spPr>
                    <a:xfrm flipV="1">
                      <a:off x="6571374" y="293813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3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" name="Straight Connector 812"/>
                    <p:cNvCxnSpPr/>
                    <p:nvPr/>
                  </p:nvCxnSpPr>
                  <p:spPr>
                    <a:xfrm flipV="1">
                      <a:off x="6580811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3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1" name="Straight Connector 809"/>
                    <p:cNvCxnSpPr/>
                    <p:nvPr/>
                  </p:nvCxnSpPr>
                  <p:spPr>
                    <a:xfrm flipV="1">
                      <a:off x="701705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2" name="Straight Connector 810"/>
                    <p:cNvCxnSpPr/>
                    <p:nvPr/>
                  </p:nvCxnSpPr>
                  <p:spPr>
                    <a:xfrm flipV="1">
                      <a:off x="6581290" y="293330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4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9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08"/>
                    <p:cNvCxnSpPr/>
                    <p:nvPr/>
                  </p:nvCxnSpPr>
                  <p:spPr>
                    <a:xfrm flipV="1">
                      <a:off x="6581770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7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8" name="Straight Connector 806"/>
                    <p:cNvCxnSpPr/>
                    <p:nvPr/>
                  </p:nvCxnSpPr>
                  <p:spPr>
                    <a:xfrm flipV="1">
                      <a:off x="6582249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6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5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6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3" name="Straight Connector 801"/>
                    <p:cNvCxnSpPr/>
                    <p:nvPr/>
                  </p:nvCxnSpPr>
                  <p:spPr>
                    <a:xfrm flipV="1">
                      <a:off x="70279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02"/>
                    <p:cNvCxnSpPr/>
                    <p:nvPr/>
                  </p:nvCxnSpPr>
                  <p:spPr>
                    <a:xfrm flipV="1">
                      <a:off x="6571271" y="293928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1" name="Straight Connector 799"/>
                    <p:cNvCxnSpPr/>
                    <p:nvPr/>
                  </p:nvCxnSpPr>
                  <p:spPr>
                    <a:xfrm flipV="1">
                      <a:off x="70284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9" name="Straight Connector 797"/>
                    <p:cNvCxnSpPr/>
                    <p:nvPr/>
                  </p:nvCxnSpPr>
                  <p:spPr>
                    <a:xfrm flipV="1">
                      <a:off x="701695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20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7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84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85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9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02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7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452128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3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8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1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72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8 w 280"/>
                    <a:gd name="T5" fmla="*/ 0 h 63"/>
                    <a:gd name="T6" fmla="*/ 509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373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8 w 293"/>
                    <a:gd name="T3" fmla="*/ 1 h 93"/>
                    <a:gd name="T4" fmla="*/ 197 w 293"/>
                    <a:gd name="T5" fmla="*/ 93 h 93"/>
                    <a:gd name="T6" fmla="*/ 296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45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818"/>
              <p:cNvCxnSpPr>
                <a:stCxn id="452369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820"/>
              <p:cNvCxnSpPr>
                <a:endCxn id="452154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133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11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8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9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0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1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3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4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339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3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1056"/>
                    <p:cNvCxnSpPr/>
                    <p:nvPr/>
                  </p:nvCxnSpPr>
                  <p:spPr>
                    <a:xfrm flipV="1">
                      <a:off x="6570853" y="293862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0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1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2" name="Straight Connector 1054"/>
                    <p:cNvCxnSpPr/>
                    <p:nvPr/>
                  </p:nvCxnSpPr>
                  <p:spPr>
                    <a:xfrm flipV="1">
                      <a:off x="6571335" y="293855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1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9" name="Straight Connector 1051"/>
                    <p:cNvCxnSpPr/>
                    <p:nvPr/>
                  </p:nvCxnSpPr>
                  <p:spPr>
                    <a:xfrm flipV="1">
                      <a:off x="7016537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0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2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7" name="Straight Connector 1049"/>
                    <p:cNvCxnSpPr/>
                    <p:nvPr/>
                  </p:nvCxnSpPr>
                  <p:spPr>
                    <a:xfrm flipV="1">
                      <a:off x="701701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3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5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4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3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1046"/>
                    <p:cNvCxnSpPr/>
                    <p:nvPr/>
                  </p:nvCxnSpPr>
                  <p:spPr>
                    <a:xfrm flipV="1">
                      <a:off x="6582209" y="29445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5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1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1044"/>
                    <p:cNvCxnSpPr/>
                    <p:nvPr/>
                  </p:nvCxnSpPr>
                  <p:spPr>
                    <a:xfrm flipV="1">
                      <a:off x="6570750" y="29444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6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9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1042"/>
                    <p:cNvCxnSpPr/>
                    <p:nvPr/>
                  </p:nvCxnSpPr>
                  <p:spPr>
                    <a:xfrm flipV="1">
                      <a:off x="6571229" y="294440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7" name="Straight Connector 1039"/>
                    <p:cNvCxnSpPr/>
                    <p:nvPr/>
                  </p:nvCxnSpPr>
                  <p:spPr>
                    <a:xfrm flipV="1">
                      <a:off x="7016431" y="285190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8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5" name="Straight Connector 1037"/>
                    <p:cNvCxnSpPr/>
                    <p:nvPr/>
                  </p:nvCxnSpPr>
                  <p:spPr>
                    <a:xfrm flipV="1">
                      <a:off x="7016911" y="285184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12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13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2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730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4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253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90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1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2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3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4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6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8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5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998"/>
                    <p:cNvCxnSpPr/>
                    <p:nvPr/>
                  </p:nvCxnSpPr>
                  <p:spPr>
                    <a:xfrm flipV="1">
                      <a:off x="6571305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2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3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1" name="Straight Connector 993"/>
                    <p:cNvCxnSpPr/>
                    <p:nvPr/>
                  </p:nvCxnSpPr>
                  <p:spPr>
                    <a:xfrm flipV="1">
                      <a:off x="7016986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4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9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5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7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6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5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6" name="Straight Connector 988"/>
                    <p:cNvCxnSpPr/>
                    <p:nvPr/>
                  </p:nvCxnSpPr>
                  <p:spPr>
                    <a:xfrm flipV="1">
                      <a:off x="6582659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7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3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4" name="Straight Connector 986"/>
                    <p:cNvCxnSpPr/>
                    <p:nvPr/>
                  </p:nvCxnSpPr>
                  <p:spPr>
                    <a:xfrm flipV="1">
                      <a:off x="6571199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8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1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984"/>
                    <p:cNvCxnSpPr/>
                    <p:nvPr/>
                  </p:nvCxnSpPr>
                  <p:spPr>
                    <a:xfrm flipV="1">
                      <a:off x="6580634" y="294440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9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9" name="Straight Connector 981"/>
                    <p:cNvCxnSpPr/>
                    <p:nvPr/>
                  </p:nvCxnSpPr>
                  <p:spPr>
                    <a:xfrm flipV="1">
                      <a:off x="7016883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9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7" name="Straight Connector 979"/>
                    <p:cNvCxnSpPr/>
                    <p:nvPr/>
                  </p:nvCxnSpPr>
                  <p:spPr>
                    <a:xfrm flipV="1">
                      <a:off x="7026315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254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255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6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72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5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95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2" name="Rectangle 904"/>
                  <p:cNvSpPr/>
                  <p:nvPr/>
                </p:nvSpPr>
                <p:spPr>
                  <a:xfrm>
                    <a:off x="6508368" y="3062348"/>
                    <a:ext cx="45964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3" name="Straight Connector 905"/>
                  <p:cNvCxnSpPr/>
                  <p:nvPr/>
                </p:nvCxnSpPr>
                <p:spPr>
                  <a:xfrm flipV="1">
                    <a:off x="6848625" y="3062348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4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5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6" name="Rectangle 908"/>
                  <p:cNvSpPr/>
                  <p:nvPr/>
                </p:nvSpPr>
                <p:spPr>
                  <a:xfrm>
                    <a:off x="6815794" y="3703060"/>
                    <a:ext cx="143266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7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8" name="Straight Connector 910"/>
                  <p:cNvCxnSpPr/>
                  <p:nvPr/>
                </p:nvCxnSpPr>
                <p:spPr>
                  <a:xfrm flipV="1">
                    <a:off x="6848625" y="3804884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23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7" name="Straight Connector 939"/>
                    <p:cNvCxnSpPr/>
                    <p:nvPr/>
                  </p:nvCxnSpPr>
                  <p:spPr>
                    <a:xfrm flipV="1">
                      <a:off x="70393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940"/>
                    <p:cNvCxnSpPr/>
                    <p:nvPr/>
                  </p:nvCxnSpPr>
                  <p:spPr>
                    <a:xfrm flipV="1">
                      <a:off x="6570705" y="2938628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4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5" name="Straight Connector 937"/>
                    <p:cNvCxnSpPr/>
                    <p:nvPr/>
                  </p:nvCxnSpPr>
                  <p:spPr>
                    <a:xfrm flipV="1">
                      <a:off x="7039786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938"/>
                    <p:cNvCxnSpPr/>
                    <p:nvPr/>
                  </p:nvCxnSpPr>
                  <p:spPr>
                    <a:xfrm flipV="1">
                      <a:off x="6571186" y="2938559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5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3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6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1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7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9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22372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7" name="Straight Connector 929"/>
                    <p:cNvCxnSpPr/>
                    <p:nvPr/>
                  </p:nvCxnSpPr>
                  <p:spPr>
                    <a:xfrm flipV="1">
                      <a:off x="7038720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930"/>
                    <p:cNvCxnSpPr/>
                    <p:nvPr/>
                  </p:nvCxnSpPr>
                  <p:spPr>
                    <a:xfrm flipV="1">
                      <a:off x="6582061" y="294454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9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5" name="Straight Connector 927"/>
                    <p:cNvCxnSpPr/>
                    <p:nvPr/>
                  </p:nvCxnSpPr>
                  <p:spPr>
                    <a:xfrm flipV="1">
                      <a:off x="7039200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928"/>
                    <p:cNvCxnSpPr/>
                    <p:nvPr/>
                  </p:nvCxnSpPr>
                  <p:spPr>
                    <a:xfrm flipV="1">
                      <a:off x="6570602" y="2944476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0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3" name="Straight Connector 925"/>
                    <p:cNvCxnSpPr/>
                    <p:nvPr/>
                  </p:nvCxnSpPr>
                  <p:spPr>
                    <a:xfrm flipV="1">
                      <a:off x="7039679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926"/>
                    <p:cNvCxnSpPr/>
                    <p:nvPr/>
                  </p:nvCxnSpPr>
                  <p:spPr>
                    <a:xfrm flipV="1">
                      <a:off x="6571081" y="2944407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1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1" name="Straight Connector 923"/>
                    <p:cNvCxnSpPr/>
                    <p:nvPr/>
                  </p:nvCxnSpPr>
                  <p:spPr>
                    <a:xfrm flipV="1">
                      <a:off x="7028222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924"/>
                    <p:cNvCxnSpPr/>
                    <p:nvPr/>
                  </p:nvCxnSpPr>
                  <p:spPr>
                    <a:xfrm flipV="1">
                      <a:off x="6571562" y="293963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2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9" name="Straight Connector 921"/>
                    <p:cNvCxnSpPr/>
                    <p:nvPr/>
                  </p:nvCxnSpPr>
                  <p:spPr>
                    <a:xfrm flipV="1">
                      <a:off x="7028701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96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97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1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97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14" name="Straight Connector 886"/>
                  <p:cNvCxnSpPr/>
                  <p:nvPr/>
                </p:nvCxnSpPr>
                <p:spPr>
                  <a:xfrm flipH="1">
                    <a:off x="7010496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887"/>
                  <p:cNvCxnSpPr/>
                  <p:nvPr/>
                </p:nvCxnSpPr>
                <p:spPr>
                  <a:xfrm>
                    <a:off x="6888689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888"/>
                  <p:cNvCxnSpPr/>
                  <p:nvPr/>
                </p:nvCxnSpPr>
                <p:spPr>
                  <a:xfrm>
                    <a:off x="6884999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889"/>
                  <p:cNvCxnSpPr/>
                  <p:nvPr/>
                </p:nvCxnSpPr>
                <p:spPr>
                  <a:xfrm>
                    <a:off x="688130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890"/>
                  <p:cNvCxnSpPr/>
                  <p:nvPr/>
                </p:nvCxnSpPr>
                <p:spPr>
                  <a:xfrm>
                    <a:off x="6881307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891"/>
                  <p:cNvCxnSpPr/>
                  <p:nvPr/>
                </p:nvCxnSpPr>
                <p:spPr>
                  <a:xfrm>
                    <a:off x="6877617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892"/>
                  <p:cNvCxnSpPr/>
                  <p:nvPr/>
                </p:nvCxnSpPr>
                <p:spPr>
                  <a:xfrm>
                    <a:off x="6877617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893"/>
                  <p:cNvCxnSpPr/>
                  <p:nvPr/>
                </p:nvCxnSpPr>
                <p:spPr>
                  <a:xfrm>
                    <a:off x="6873925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894"/>
                  <p:cNvCxnSpPr/>
                  <p:nvPr/>
                </p:nvCxnSpPr>
                <p:spPr>
                  <a:xfrm>
                    <a:off x="6881307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895"/>
                  <p:cNvCxnSpPr/>
                  <p:nvPr/>
                </p:nvCxnSpPr>
                <p:spPr>
                  <a:xfrm>
                    <a:off x="6884999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896"/>
                  <p:cNvCxnSpPr/>
                  <p:nvPr/>
                </p:nvCxnSpPr>
                <p:spPr>
                  <a:xfrm>
                    <a:off x="688130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897"/>
                  <p:cNvCxnSpPr/>
                  <p:nvPr/>
                </p:nvCxnSpPr>
                <p:spPr>
                  <a:xfrm>
                    <a:off x="6888689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898"/>
                  <p:cNvCxnSpPr/>
                  <p:nvPr/>
                </p:nvCxnSpPr>
                <p:spPr>
                  <a:xfrm flipH="1">
                    <a:off x="6888689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6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37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4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5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6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8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9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80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16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9" name="Straight Connector 881"/>
                    <p:cNvCxnSpPr/>
                    <p:nvPr/>
                  </p:nvCxnSpPr>
                  <p:spPr>
                    <a:xfrm flipV="1">
                      <a:off x="70387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6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7" name="Straight Connector 879"/>
                    <p:cNvCxnSpPr/>
                    <p:nvPr/>
                  </p:nvCxnSpPr>
                  <p:spPr>
                    <a:xfrm flipV="1">
                      <a:off x="703918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7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5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3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1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874"/>
                    <p:cNvCxnSpPr/>
                    <p:nvPr/>
                  </p:nvCxnSpPr>
                  <p:spPr>
                    <a:xfrm flipV="1">
                      <a:off x="6592919" y="293835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0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9" name="Straight Connector 871"/>
                    <p:cNvCxnSpPr/>
                    <p:nvPr/>
                  </p:nvCxnSpPr>
                  <p:spPr>
                    <a:xfrm flipV="1">
                      <a:off x="7038123" y="2845854"/>
                      <a:ext cx="10446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872"/>
                    <p:cNvCxnSpPr/>
                    <p:nvPr/>
                  </p:nvCxnSpPr>
                  <p:spPr>
                    <a:xfrm flipV="1">
                      <a:off x="6593400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1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7" name="Straight Connector 869"/>
                    <p:cNvCxnSpPr/>
                    <p:nvPr/>
                  </p:nvCxnSpPr>
                  <p:spPr>
                    <a:xfrm flipV="1">
                      <a:off x="7038602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870"/>
                    <p:cNvCxnSpPr/>
                    <p:nvPr/>
                  </p:nvCxnSpPr>
                  <p:spPr>
                    <a:xfrm flipV="1">
                      <a:off x="6581941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2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5" name="Straight Connector 867"/>
                    <p:cNvCxnSpPr/>
                    <p:nvPr/>
                  </p:nvCxnSpPr>
                  <p:spPr>
                    <a:xfrm flipV="1">
                      <a:off x="7039081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868"/>
                    <p:cNvCxnSpPr/>
                    <p:nvPr/>
                  </p:nvCxnSpPr>
                  <p:spPr>
                    <a:xfrm flipV="1">
                      <a:off x="6582420" y="294440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3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3" name="Straight Connector 865"/>
                    <p:cNvCxnSpPr/>
                    <p:nvPr/>
                  </p:nvCxnSpPr>
                  <p:spPr>
                    <a:xfrm flipV="1">
                      <a:off x="7027624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1" name="Straight Connector 863"/>
                    <p:cNvCxnSpPr/>
                    <p:nvPr/>
                  </p:nvCxnSpPr>
                  <p:spPr>
                    <a:xfrm flipV="1">
                      <a:off x="7028103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38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39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8285 w 280"/>
                        <a:gd name="T3" fmla="*/ 44708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556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829"/>
                  <p:cNvCxnSpPr/>
                  <p:nvPr/>
                </p:nvCxnSpPr>
                <p:spPr>
                  <a:xfrm>
                    <a:off x="6887950" y="230442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830"/>
                  <p:cNvCxnSpPr/>
                  <p:nvPr/>
                </p:nvCxnSpPr>
                <p:spPr>
                  <a:xfrm>
                    <a:off x="6884257" y="236865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831"/>
                  <p:cNvCxnSpPr/>
                  <p:nvPr/>
                </p:nvCxnSpPr>
                <p:spPr>
                  <a:xfrm>
                    <a:off x="6884257" y="244541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832"/>
                  <p:cNvCxnSpPr/>
                  <p:nvPr/>
                </p:nvCxnSpPr>
                <p:spPr>
                  <a:xfrm>
                    <a:off x="6880567" y="25096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833"/>
                  <p:cNvCxnSpPr/>
                  <p:nvPr/>
                </p:nvCxnSpPr>
                <p:spPr>
                  <a:xfrm>
                    <a:off x="6876875" y="257073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834"/>
                  <p:cNvCxnSpPr/>
                  <p:nvPr/>
                </p:nvCxnSpPr>
                <p:spPr>
                  <a:xfrm>
                    <a:off x="6876875" y="26380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835"/>
                  <p:cNvCxnSpPr/>
                  <p:nvPr/>
                </p:nvCxnSpPr>
                <p:spPr>
                  <a:xfrm>
                    <a:off x="6873185" y="270702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836"/>
                  <p:cNvCxnSpPr/>
                  <p:nvPr/>
                </p:nvCxnSpPr>
                <p:spPr>
                  <a:xfrm>
                    <a:off x="6880567" y="277595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837"/>
                  <p:cNvCxnSpPr/>
                  <p:nvPr/>
                </p:nvCxnSpPr>
                <p:spPr>
                  <a:xfrm>
                    <a:off x="6884257" y="28433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838"/>
                  <p:cNvCxnSpPr/>
                  <p:nvPr/>
                </p:nvCxnSpPr>
                <p:spPr>
                  <a:xfrm>
                    <a:off x="6884257" y="2912238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839"/>
                  <p:cNvCxnSpPr/>
                  <p:nvPr/>
                </p:nvCxnSpPr>
                <p:spPr>
                  <a:xfrm>
                    <a:off x="6887950" y="29764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840"/>
                  <p:cNvCxnSpPr/>
                  <p:nvPr/>
                </p:nvCxnSpPr>
                <p:spPr>
                  <a:xfrm flipH="1">
                    <a:off x="6887950" y="2132105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8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451882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1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6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127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99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1065"/>
              <p:cNvCxnSpPr>
                <a:stCxn id="452123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067"/>
              <p:cNvCxnSpPr>
                <a:endCxn id="451908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887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65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2" name="Rectangle 1267"/>
                  <p:cNvSpPr/>
                  <p:nvPr/>
                </p:nvSpPr>
                <p:spPr>
                  <a:xfrm>
                    <a:off x="6510771" y="3056893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3" name="Straight Connector 1268"/>
                  <p:cNvCxnSpPr/>
                  <p:nvPr/>
                </p:nvCxnSpPr>
                <p:spPr>
                  <a:xfrm flipV="1">
                    <a:off x="684804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4" name="Rectangle 1269"/>
                  <p:cNvSpPr/>
                  <p:nvPr/>
                </p:nvSpPr>
                <p:spPr>
                  <a:xfrm>
                    <a:off x="6477938" y="3066292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5" name="Straight Connector 1270"/>
                  <p:cNvCxnSpPr/>
                  <p:nvPr/>
                </p:nvCxnSpPr>
                <p:spPr>
                  <a:xfrm flipV="1">
                    <a:off x="639735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6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8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93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7" name="Straight Connector 1302"/>
                    <p:cNvCxnSpPr/>
                    <p:nvPr/>
                  </p:nvCxnSpPr>
                  <p:spPr>
                    <a:xfrm flipV="1">
                      <a:off x="7038722" y="2845447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1303"/>
                    <p:cNvCxnSpPr/>
                    <p:nvPr/>
                  </p:nvCxnSpPr>
                  <p:spPr>
                    <a:xfrm flipV="1">
                      <a:off x="6582061" y="293317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4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5" name="Straight Connector 1300"/>
                    <p:cNvCxnSpPr/>
                    <p:nvPr/>
                  </p:nvCxnSpPr>
                  <p:spPr>
                    <a:xfrm flipV="1">
                      <a:off x="7039204" y="284537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1301"/>
                    <p:cNvCxnSpPr/>
                    <p:nvPr/>
                  </p:nvCxnSpPr>
                  <p:spPr>
                    <a:xfrm flipV="1">
                      <a:off x="6582542" y="293310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5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3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1299"/>
                    <p:cNvCxnSpPr/>
                    <p:nvPr/>
                  </p:nvCxnSpPr>
                  <p:spPr>
                    <a:xfrm flipV="1">
                      <a:off x="6583022" y="29330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6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1" name="Straight Connector 1296"/>
                    <p:cNvCxnSpPr/>
                    <p:nvPr/>
                  </p:nvCxnSpPr>
                  <p:spPr>
                    <a:xfrm flipV="1">
                      <a:off x="7028224" y="28405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1297"/>
                    <p:cNvCxnSpPr/>
                    <p:nvPr/>
                  </p:nvCxnSpPr>
                  <p:spPr>
                    <a:xfrm flipV="1">
                      <a:off x="6583501" y="29329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7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9" name="Straight Connector 1294"/>
                    <p:cNvCxnSpPr/>
                    <p:nvPr/>
                  </p:nvCxnSpPr>
                  <p:spPr>
                    <a:xfrm flipV="1">
                      <a:off x="7028703" y="284046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1295"/>
                    <p:cNvCxnSpPr/>
                    <p:nvPr/>
                  </p:nvCxnSpPr>
                  <p:spPr>
                    <a:xfrm flipV="1">
                      <a:off x="6592936" y="293289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8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7" name="Straight Connector 1292"/>
                    <p:cNvCxnSpPr/>
                    <p:nvPr/>
                  </p:nvCxnSpPr>
                  <p:spPr>
                    <a:xfrm flipV="1">
                      <a:off x="7038138" y="2840399"/>
                      <a:ext cx="104466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1293"/>
                    <p:cNvCxnSpPr/>
                    <p:nvPr/>
                  </p:nvCxnSpPr>
                  <p:spPr>
                    <a:xfrm flipV="1">
                      <a:off x="659341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9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5" name="Straight Connector 1290"/>
                    <p:cNvCxnSpPr/>
                    <p:nvPr/>
                  </p:nvCxnSpPr>
                  <p:spPr>
                    <a:xfrm flipV="1">
                      <a:off x="7038617" y="2840329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0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3" name="Straight Connector 1288"/>
                    <p:cNvCxnSpPr/>
                    <p:nvPr/>
                  </p:nvCxnSpPr>
                  <p:spPr>
                    <a:xfrm flipV="1">
                      <a:off x="7039096" y="284026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1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2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9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66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67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8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84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1250"/>
                  <p:cNvCxnSpPr/>
                  <p:nvPr/>
                </p:nvCxnSpPr>
                <p:spPr>
                  <a:xfrm>
                    <a:off x="6887968" y="2303669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1251"/>
                  <p:cNvCxnSpPr/>
                  <p:nvPr/>
                </p:nvCxnSpPr>
                <p:spPr>
                  <a:xfrm>
                    <a:off x="6884278" y="23678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1252"/>
                  <p:cNvCxnSpPr/>
                  <p:nvPr/>
                </p:nvCxnSpPr>
                <p:spPr>
                  <a:xfrm>
                    <a:off x="6884278" y="244465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1253"/>
                  <p:cNvCxnSpPr/>
                  <p:nvPr/>
                </p:nvCxnSpPr>
                <p:spPr>
                  <a:xfrm>
                    <a:off x="6880586" y="250888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1254"/>
                  <p:cNvCxnSpPr/>
                  <p:nvPr/>
                </p:nvCxnSpPr>
                <p:spPr>
                  <a:xfrm>
                    <a:off x="6876896" y="256997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1255"/>
                  <p:cNvCxnSpPr/>
                  <p:nvPr/>
                </p:nvCxnSpPr>
                <p:spPr>
                  <a:xfrm>
                    <a:off x="6876896" y="26373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1256"/>
                  <p:cNvCxnSpPr/>
                  <p:nvPr/>
                </p:nvCxnSpPr>
                <p:spPr>
                  <a:xfrm>
                    <a:off x="6873204" y="27062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1257"/>
                  <p:cNvCxnSpPr/>
                  <p:nvPr/>
                </p:nvCxnSpPr>
                <p:spPr>
                  <a:xfrm>
                    <a:off x="6880586" y="2775195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1258"/>
                  <p:cNvCxnSpPr/>
                  <p:nvPr/>
                </p:nvCxnSpPr>
                <p:spPr>
                  <a:xfrm>
                    <a:off x="6884278" y="284255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1259"/>
                  <p:cNvCxnSpPr/>
                  <p:nvPr/>
                </p:nvCxnSpPr>
                <p:spPr>
                  <a:xfrm>
                    <a:off x="6884278" y="291148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1260"/>
                  <p:cNvCxnSpPr/>
                  <p:nvPr/>
                </p:nvCxnSpPr>
                <p:spPr>
                  <a:xfrm>
                    <a:off x="6887968" y="29757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1261"/>
                  <p:cNvCxnSpPr/>
                  <p:nvPr/>
                </p:nvCxnSpPr>
                <p:spPr>
                  <a:xfrm flipH="1">
                    <a:off x="6887968" y="2131351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8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07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4" name="Rectangle 1209"/>
                  <p:cNvSpPr/>
                  <p:nvPr/>
                </p:nvSpPr>
                <p:spPr>
                  <a:xfrm>
                    <a:off x="6520175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5" name="Straight Connector 1210"/>
                  <p:cNvCxnSpPr/>
                  <p:nvPr/>
                </p:nvCxnSpPr>
                <p:spPr>
                  <a:xfrm flipV="1">
                    <a:off x="6857447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Rectangle 1211"/>
                  <p:cNvSpPr/>
                  <p:nvPr/>
                </p:nvSpPr>
                <p:spPr>
                  <a:xfrm>
                    <a:off x="648734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7" name="Straight Connector 1212"/>
                  <p:cNvCxnSpPr/>
                  <p:nvPr/>
                </p:nvCxnSpPr>
                <p:spPr>
                  <a:xfrm flipV="1">
                    <a:off x="640675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Rectangle 1213"/>
                  <p:cNvSpPr/>
                  <p:nvPr/>
                </p:nvSpPr>
                <p:spPr>
                  <a:xfrm>
                    <a:off x="682760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9" name="Rectangle 1214"/>
                  <p:cNvSpPr/>
                  <p:nvPr/>
                </p:nvSpPr>
                <p:spPr>
                  <a:xfrm>
                    <a:off x="6415709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50" name="Straight Connector 1215"/>
                  <p:cNvCxnSpPr/>
                  <p:nvPr/>
                </p:nvCxnSpPr>
                <p:spPr>
                  <a:xfrm flipV="1">
                    <a:off x="685744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35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9" name="Straight Connector 1244"/>
                    <p:cNvCxnSpPr/>
                    <p:nvPr/>
                  </p:nvCxnSpPr>
                  <p:spPr>
                    <a:xfrm flipV="1">
                      <a:off x="7039172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1245"/>
                    <p:cNvCxnSpPr/>
                    <p:nvPr/>
                  </p:nvCxnSpPr>
                  <p:spPr>
                    <a:xfrm flipV="1">
                      <a:off x="6582512" y="293317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6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7" name="Straight Connector 1242"/>
                    <p:cNvCxnSpPr/>
                    <p:nvPr/>
                  </p:nvCxnSpPr>
                  <p:spPr>
                    <a:xfrm flipV="1">
                      <a:off x="7039653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1243"/>
                    <p:cNvCxnSpPr/>
                    <p:nvPr/>
                  </p:nvCxnSpPr>
                  <p:spPr>
                    <a:xfrm flipV="1">
                      <a:off x="6582993" y="293310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7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5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1241"/>
                    <p:cNvCxnSpPr/>
                    <p:nvPr/>
                  </p:nvCxnSpPr>
                  <p:spPr>
                    <a:xfrm flipV="1">
                      <a:off x="6583473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8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3" name="Straight Connector 1238"/>
                    <p:cNvCxnSpPr/>
                    <p:nvPr/>
                  </p:nvCxnSpPr>
                  <p:spPr>
                    <a:xfrm flipV="1">
                      <a:off x="7028673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1239"/>
                    <p:cNvCxnSpPr/>
                    <p:nvPr/>
                  </p:nvCxnSpPr>
                  <p:spPr>
                    <a:xfrm flipV="1">
                      <a:off x="6592906" y="29329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9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1" name="Straight Connector 1236"/>
                    <p:cNvCxnSpPr/>
                    <p:nvPr/>
                  </p:nvCxnSpPr>
                  <p:spPr>
                    <a:xfrm flipV="1">
                      <a:off x="7038107" y="284047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1237"/>
                    <p:cNvCxnSpPr/>
                    <p:nvPr/>
                  </p:nvCxnSpPr>
                  <p:spPr>
                    <a:xfrm flipV="1">
                      <a:off x="6593385" y="29328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0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9" name="Straight Connector 1234"/>
                    <p:cNvCxnSpPr/>
                    <p:nvPr/>
                  </p:nvCxnSpPr>
                  <p:spPr>
                    <a:xfrm flipV="1">
                      <a:off x="7038589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1235"/>
                    <p:cNvCxnSpPr/>
                    <p:nvPr/>
                  </p:nvCxnSpPr>
                  <p:spPr>
                    <a:xfrm flipV="1">
                      <a:off x="6593866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1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7" name="Straight Connector 1232"/>
                    <p:cNvCxnSpPr/>
                    <p:nvPr/>
                  </p:nvCxnSpPr>
                  <p:spPr>
                    <a:xfrm flipV="1">
                      <a:off x="7039068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2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5" name="Straight Connector 1230"/>
                    <p:cNvCxnSpPr/>
                    <p:nvPr/>
                  </p:nvCxnSpPr>
                  <p:spPr>
                    <a:xfrm flipV="1">
                      <a:off x="70395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3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1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1227"/>
                    <p:cNvCxnSpPr/>
                    <p:nvPr/>
                  </p:nvCxnSpPr>
                  <p:spPr>
                    <a:xfrm flipV="1">
                      <a:off x="6592802" y="293881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08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09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2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26" name="Straight Connector 1191"/>
                  <p:cNvCxnSpPr/>
                  <p:nvPr/>
                </p:nvCxnSpPr>
                <p:spPr>
                  <a:xfrm flipH="1">
                    <a:off x="7010331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1192"/>
                  <p:cNvCxnSpPr/>
                  <p:nvPr/>
                </p:nvCxnSpPr>
                <p:spPr>
                  <a:xfrm>
                    <a:off x="6888526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1193"/>
                  <p:cNvCxnSpPr/>
                  <p:nvPr/>
                </p:nvCxnSpPr>
                <p:spPr>
                  <a:xfrm>
                    <a:off x="6884834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1194"/>
                  <p:cNvCxnSpPr/>
                  <p:nvPr/>
                </p:nvCxnSpPr>
                <p:spPr>
                  <a:xfrm>
                    <a:off x="6884834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1195"/>
                  <p:cNvCxnSpPr/>
                  <p:nvPr/>
                </p:nvCxnSpPr>
                <p:spPr>
                  <a:xfrm>
                    <a:off x="6881144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1196"/>
                  <p:cNvCxnSpPr/>
                  <p:nvPr/>
                </p:nvCxnSpPr>
                <p:spPr>
                  <a:xfrm>
                    <a:off x="687745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1197"/>
                  <p:cNvCxnSpPr/>
                  <p:nvPr/>
                </p:nvCxnSpPr>
                <p:spPr>
                  <a:xfrm>
                    <a:off x="6877452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1198"/>
                  <p:cNvCxnSpPr/>
                  <p:nvPr/>
                </p:nvCxnSpPr>
                <p:spPr>
                  <a:xfrm>
                    <a:off x="6873762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1199"/>
                  <p:cNvCxnSpPr/>
                  <p:nvPr/>
                </p:nvCxnSpPr>
                <p:spPr>
                  <a:xfrm>
                    <a:off x="6881144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1200"/>
                  <p:cNvCxnSpPr/>
                  <p:nvPr/>
                </p:nvCxnSpPr>
                <p:spPr>
                  <a:xfrm>
                    <a:off x="6884834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1201"/>
                  <p:cNvCxnSpPr/>
                  <p:nvPr/>
                </p:nvCxnSpPr>
                <p:spPr>
                  <a:xfrm>
                    <a:off x="6884834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1202"/>
                  <p:cNvCxnSpPr/>
                  <p:nvPr/>
                </p:nvCxnSpPr>
                <p:spPr>
                  <a:xfrm>
                    <a:off x="6888526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1203"/>
                  <p:cNvCxnSpPr/>
                  <p:nvPr/>
                </p:nvCxnSpPr>
                <p:spPr>
                  <a:xfrm flipH="1">
                    <a:off x="6888526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9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949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6" name="Rectangle 1151"/>
                  <p:cNvSpPr/>
                  <p:nvPr/>
                </p:nvSpPr>
                <p:spPr>
                  <a:xfrm>
                    <a:off x="65106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7" name="Straight Connector 1152"/>
                  <p:cNvCxnSpPr/>
                  <p:nvPr/>
                </p:nvCxnSpPr>
                <p:spPr>
                  <a:xfrm flipV="1">
                    <a:off x="6847894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Rectangle 1153"/>
                  <p:cNvSpPr/>
                  <p:nvPr/>
                </p:nvSpPr>
                <p:spPr>
                  <a:xfrm>
                    <a:off x="6477789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9" name="Straight Connector 1154"/>
                  <p:cNvCxnSpPr/>
                  <p:nvPr/>
                </p:nvCxnSpPr>
                <p:spPr>
                  <a:xfrm flipV="1">
                    <a:off x="63972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2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7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1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1187"/>
                    <p:cNvCxnSpPr/>
                    <p:nvPr/>
                  </p:nvCxnSpPr>
                  <p:spPr>
                    <a:xfrm flipV="1">
                      <a:off x="6581912" y="293317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8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9" name="Straight Connector 1184"/>
                    <p:cNvCxnSpPr/>
                    <p:nvPr/>
                  </p:nvCxnSpPr>
                  <p:spPr>
                    <a:xfrm flipV="1">
                      <a:off x="7039055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1185"/>
                    <p:cNvCxnSpPr/>
                    <p:nvPr/>
                  </p:nvCxnSpPr>
                  <p:spPr>
                    <a:xfrm flipV="1">
                      <a:off x="6582394" y="293310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9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7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1183"/>
                    <p:cNvCxnSpPr/>
                    <p:nvPr/>
                  </p:nvCxnSpPr>
                  <p:spPr>
                    <a:xfrm flipV="1">
                      <a:off x="6582873" y="293303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0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5" name="Straight Connector 1180"/>
                    <p:cNvCxnSpPr/>
                    <p:nvPr/>
                  </p:nvCxnSpPr>
                  <p:spPr>
                    <a:xfrm flipV="1">
                      <a:off x="70280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1181"/>
                    <p:cNvCxnSpPr/>
                    <p:nvPr/>
                  </p:nvCxnSpPr>
                  <p:spPr>
                    <a:xfrm flipV="1">
                      <a:off x="6583353" y="29329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1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3" name="Straight Connector 1178"/>
                    <p:cNvCxnSpPr/>
                    <p:nvPr/>
                  </p:nvCxnSpPr>
                  <p:spPr>
                    <a:xfrm flipV="1">
                      <a:off x="70285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1179"/>
                    <p:cNvCxnSpPr/>
                    <p:nvPr/>
                  </p:nvCxnSpPr>
                  <p:spPr>
                    <a:xfrm flipV="1">
                      <a:off x="6592787" y="293289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2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1" name="Straight Connector 1176"/>
                    <p:cNvCxnSpPr/>
                    <p:nvPr/>
                  </p:nvCxnSpPr>
                  <p:spPr>
                    <a:xfrm flipV="1">
                      <a:off x="70290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1177"/>
                    <p:cNvCxnSpPr/>
                    <p:nvPr/>
                  </p:nvCxnSpPr>
                  <p:spPr>
                    <a:xfrm flipV="1">
                      <a:off x="6593268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3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9" name="Straight Connector 1174"/>
                    <p:cNvCxnSpPr/>
                    <p:nvPr/>
                  </p:nvCxnSpPr>
                  <p:spPr>
                    <a:xfrm flipV="1">
                      <a:off x="7029515" y="2840331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4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7" name="Straight Connector 1172"/>
                    <p:cNvCxnSpPr/>
                    <p:nvPr/>
                  </p:nvCxnSpPr>
                  <p:spPr>
                    <a:xfrm flipV="1">
                      <a:off x="70389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5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5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6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3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950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951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6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68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90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91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8" name="Rectangle 1093"/>
                  <p:cNvSpPr/>
                  <p:nvPr/>
                </p:nvSpPr>
                <p:spPr>
                  <a:xfrm>
                    <a:off x="65100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9" name="Straight Connector 1094"/>
                  <p:cNvCxnSpPr/>
                  <p:nvPr/>
                </p:nvCxnSpPr>
                <p:spPr>
                  <a:xfrm flipV="1">
                    <a:off x="684729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Rectangle 1095"/>
                  <p:cNvSpPr/>
                  <p:nvPr/>
                </p:nvSpPr>
                <p:spPr>
                  <a:xfrm>
                    <a:off x="647719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1" name="Straight Connector 1096"/>
                  <p:cNvCxnSpPr/>
                  <p:nvPr/>
                </p:nvCxnSpPr>
                <p:spPr>
                  <a:xfrm flipV="1">
                    <a:off x="63966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4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19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3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1129"/>
                    <p:cNvCxnSpPr/>
                    <p:nvPr/>
                  </p:nvCxnSpPr>
                  <p:spPr>
                    <a:xfrm flipV="1">
                      <a:off x="6581315" y="293317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0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1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22372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1127"/>
                    <p:cNvCxnSpPr/>
                    <p:nvPr/>
                  </p:nvCxnSpPr>
                  <p:spPr>
                    <a:xfrm flipV="1">
                      <a:off x="6581796" y="293310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9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1125"/>
                    <p:cNvCxnSpPr/>
                    <p:nvPr/>
                  </p:nvCxnSpPr>
                  <p:spPr>
                    <a:xfrm flipV="1">
                      <a:off x="6582275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2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7" name="Straight Connector 1122"/>
                    <p:cNvCxnSpPr/>
                    <p:nvPr/>
                  </p:nvCxnSpPr>
                  <p:spPr>
                    <a:xfrm flipV="1">
                      <a:off x="70274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1123"/>
                    <p:cNvCxnSpPr/>
                    <p:nvPr/>
                  </p:nvCxnSpPr>
                  <p:spPr>
                    <a:xfrm flipV="1">
                      <a:off x="6582755" y="29329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5" name="Straight Connector 1120"/>
                    <p:cNvCxnSpPr/>
                    <p:nvPr/>
                  </p:nvCxnSpPr>
                  <p:spPr>
                    <a:xfrm flipV="1">
                      <a:off x="70279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1121"/>
                    <p:cNvCxnSpPr/>
                    <p:nvPr/>
                  </p:nvCxnSpPr>
                  <p:spPr>
                    <a:xfrm flipV="1">
                      <a:off x="6583234" y="293289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4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3" name="Straight Connector 1118"/>
                    <p:cNvCxnSpPr/>
                    <p:nvPr/>
                  </p:nvCxnSpPr>
                  <p:spPr>
                    <a:xfrm flipV="1">
                      <a:off x="70284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1119"/>
                    <p:cNvCxnSpPr/>
                    <p:nvPr/>
                  </p:nvCxnSpPr>
                  <p:spPr>
                    <a:xfrm flipV="1">
                      <a:off x="6592669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5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1" name="Straight Connector 1116"/>
                    <p:cNvCxnSpPr/>
                    <p:nvPr/>
                  </p:nvCxnSpPr>
                  <p:spPr>
                    <a:xfrm flipV="1">
                      <a:off x="7028916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6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9" name="Straight Connector 1114"/>
                    <p:cNvCxnSpPr/>
                    <p:nvPr/>
                  </p:nvCxnSpPr>
                  <p:spPr>
                    <a:xfrm flipV="1">
                      <a:off x="7029395" y="2840262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7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7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8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5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92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9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0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10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9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451636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18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8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9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80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881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3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312"/>
              <p:cNvCxnSpPr>
                <a:stCxn id="451877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314"/>
              <p:cNvCxnSpPr>
                <a:endCxn id="451662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641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19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6" name="Rectangle 1514"/>
                  <p:cNvSpPr/>
                  <p:nvPr/>
                </p:nvSpPr>
                <p:spPr>
                  <a:xfrm>
                    <a:off x="6509502" y="3056544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7" name="Straight Connector 1515"/>
                  <p:cNvCxnSpPr/>
                  <p:nvPr/>
                </p:nvCxnSpPr>
                <p:spPr>
                  <a:xfrm flipV="1">
                    <a:off x="6846775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Rectangle 1516"/>
                  <p:cNvSpPr/>
                  <p:nvPr/>
                </p:nvSpPr>
                <p:spPr>
                  <a:xfrm>
                    <a:off x="6476671" y="3065943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9" name="Straight Connector 1517"/>
                  <p:cNvCxnSpPr/>
                  <p:nvPr/>
                </p:nvCxnSpPr>
                <p:spPr>
                  <a:xfrm flipV="1">
                    <a:off x="6396083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Rectangle 1519"/>
                  <p:cNvSpPr/>
                  <p:nvPr/>
                </p:nvSpPr>
                <p:spPr>
                  <a:xfrm>
                    <a:off x="6405038" y="3152103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2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847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1" name="Straight Connector 1549"/>
                    <p:cNvCxnSpPr/>
                    <p:nvPr/>
                  </p:nvCxnSpPr>
                  <p:spPr>
                    <a:xfrm flipV="1">
                      <a:off x="7028500" y="284039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550"/>
                    <p:cNvCxnSpPr/>
                    <p:nvPr/>
                  </p:nvCxnSpPr>
                  <p:spPr>
                    <a:xfrm flipV="1">
                      <a:off x="6580794" y="293282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8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" name="Straight Connector 1547"/>
                    <p:cNvCxnSpPr/>
                    <p:nvPr/>
                  </p:nvCxnSpPr>
                  <p:spPr>
                    <a:xfrm flipV="1">
                      <a:off x="7028981" y="284032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1548"/>
                    <p:cNvCxnSpPr/>
                    <p:nvPr/>
                  </p:nvCxnSpPr>
                  <p:spPr>
                    <a:xfrm flipV="1">
                      <a:off x="6581275" y="293275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9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" name="Straight Connector 1545"/>
                    <p:cNvCxnSpPr/>
                    <p:nvPr/>
                  </p:nvCxnSpPr>
                  <p:spPr>
                    <a:xfrm flipV="1">
                      <a:off x="7026475" y="284025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1546"/>
                    <p:cNvCxnSpPr/>
                    <p:nvPr/>
                  </p:nvCxnSpPr>
                  <p:spPr>
                    <a:xfrm flipV="1">
                      <a:off x="6581754" y="293268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0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5" name="Straight Connector 1543"/>
                    <p:cNvCxnSpPr/>
                    <p:nvPr/>
                  </p:nvCxnSpPr>
                  <p:spPr>
                    <a:xfrm flipV="1">
                      <a:off x="7026955" y="28401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1544"/>
                    <p:cNvCxnSpPr/>
                    <p:nvPr/>
                  </p:nvCxnSpPr>
                  <p:spPr>
                    <a:xfrm flipV="1">
                      <a:off x="6582234" y="29326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1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" name="Straight Connector 1541"/>
                    <p:cNvCxnSpPr/>
                    <p:nvPr/>
                  </p:nvCxnSpPr>
                  <p:spPr>
                    <a:xfrm flipV="1">
                      <a:off x="7027434" y="284012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1542"/>
                    <p:cNvCxnSpPr/>
                    <p:nvPr/>
                  </p:nvCxnSpPr>
                  <p:spPr>
                    <a:xfrm flipV="1">
                      <a:off x="6582713" y="293254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2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1" name="Straight Connector 1539"/>
                    <p:cNvCxnSpPr/>
                    <p:nvPr/>
                  </p:nvCxnSpPr>
                  <p:spPr>
                    <a:xfrm flipV="1">
                      <a:off x="7027915" y="284005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3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9" name="Straight Connector 1537"/>
                    <p:cNvCxnSpPr/>
                    <p:nvPr/>
                  </p:nvCxnSpPr>
                  <p:spPr>
                    <a:xfrm flipV="1">
                      <a:off x="7028395" y="283998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4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7" name="Straight Connector 1535"/>
                    <p:cNvCxnSpPr/>
                    <p:nvPr/>
                  </p:nvCxnSpPr>
                  <p:spPr>
                    <a:xfrm flipV="1">
                      <a:off x="7028874" y="283991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5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6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3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20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21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83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238" name="Straight Connector 1496"/>
                  <p:cNvCxnSpPr/>
                  <p:nvPr/>
                </p:nvCxnSpPr>
                <p:spPr>
                  <a:xfrm flipH="1">
                    <a:off x="6997134" y="2120035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497"/>
                  <p:cNvCxnSpPr/>
                  <p:nvPr/>
                </p:nvCxnSpPr>
                <p:spPr>
                  <a:xfrm>
                    <a:off x="6875327" y="22986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1498"/>
                  <p:cNvCxnSpPr/>
                  <p:nvPr/>
                </p:nvCxnSpPr>
                <p:spPr>
                  <a:xfrm>
                    <a:off x="6871637" y="23628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499"/>
                  <p:cNvCxnSpPr/>
                  <p:nvPr/>
                </p:nvCxnSpPr>
                <p:spPr>
                  <a:xfrm>
                    <a:off x="6871637" y="243960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500"/>
                  <p:cNvCxnSpPr/>
                  <p:nvPr/>
                </p:nvCxnSpPr>
                <p:spPr>
                  <a:xfrm>
                    <a:off x="6867944" y="25038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1501"/>
                  <p:cNvCxnSpPr/>
                  <p:nvPr/>
                </p:nvCxnSpPr>
                <p:spPr>
                  <a:xfrm>
                    <a:off x="6864254" y="2564930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502"/>
                  <p:cNvCxnSpPr/>
                  <p:nvPr/>
                </p:nvCxnSpPr>
                <p:spPr>
                  <a:xfrm>
                    <a:off x="6864254" y="263229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503"/>
                  <p:cNvCxnSpPr/>
                  <p:nvPr/>
                </p:nvCxnSpPr>
                <p:spPr>
                  <a:xfrm>
                    <a:off x="6860562" y="270121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504"/>
                  <p:cNvCxnSpPr/>
                  <p:nvPr/>
                </p:nvCxnSpPr>
                <p:spPr>
                  <a:xfrm>
                    <a:off x="6867944" y="277014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508"/>
                  <p:cNvCxnSpPr/>
                  <p:nvPr/>
                </p:nvCxnSpPr>
                <p:spPr>
                  <a:xfrm flipH="1">
                    <a:off x="6875327" y="2126301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2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61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8" name="Rectangle 1456"/>
                  <p:cNvSpPr/>
                  <p:nvPr/>
                </p:nvSpPr>
                <p:spPr>
                  <a:xfrm>
                    <a:off x="65099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9" name="Straight Connector 1457"/>
                  <p:cNvCxnSpPr/>
                  <p:nvPr/>
                </p:nvCxnSpPr>
                <p:spPr>
                  <a:xfrm flipV="1">
                    <a:off x="684722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1458"/>
                  <p:cNvSpPr/>
                  <p:nvPr/>
                </p:nvSpPr>
                <p:spPr>
                  <a:xfrm>
                    <a:off x="6477120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1" name="Straight Connector 1459"/>
                  <p:cNvCxnSpPr/>
                  <p:nvPr/>
                </p:nvCxnSpPr>
                <p:spPr>
                  <a:xfrm flipV="1">
                    <a:off x="63965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Rectangle 1461"/>
                  <p:cNvSpPr/>
                  <p:nvPr/>
                </p:nvSpPr>
                <p:spPr>
                  <a:xfrm>
                    <a:off x="6405487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4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89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" name="Straight Connector 1491"/>
                    <p:cNvCxnSpPr/>
                    <p:nvPr/>
                  </p:nvCxnSpPr>
                  <p:spPr>
                    <a:xfrm flipV="1">
                      <a:off x="7028949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1492"/>
                    <p:cNvCxnSpPr/>
                    <p:nvPr/>
                  </p:nvCxnSpPr>
                  <p:spPr>
                    <a:xfrm flipV="1">
                      <a:off x="6581243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0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" name="Straight Connector 1489"/>
                    <p:cNvCxnSpPr/>
                    <p:nvPr/>
                  </p:nvCxnSpPr>
                  <p:spPr>
                    <a:xfrm flipV="1">
                      <a:off x="7029431" y="2840331"/>
                      <a:ext cx="12237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1490"/>
                    <p:cNvCxnSpPr/>
                    <p:nvPr/>
                  </p:nvCxnSpPr>
                  <p:spPr>
                    <a:xfrm flipV="1">
                      <a:off x="6581724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1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9" name="Straight Connector 1487"/>
                    <p:cNvCxnSpPr/>
                    <p:nvPr/>
                  </p:nvCxnSpPr>
                  <p:spPr>
                    <a:xfrm flipV="1">
                      <a:off x="7026926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1488"/>
                    <p:cNvCxnSpPr/>
                    <p:nvPr/>
                  </p:nvCxnSpPr>
                  <p:spPr>
                    <a:xfrm flipV="1">
                      <a:off x="6582204" y="293268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2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7" name="Straight Connector 1485"/>
                    <p:cNvCxnSpPr/>
                    <p:nvPr/>
                  </p:nvCxnSpPr>
                  <p:spPr>
                    <a:xfrm flipV="1">
                      <a:off x="70274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486"/>
                    <p:cNvCxnSpPr/>
                    <p:nvPr/>
                  </p:nvCxnSpPr>
                  <p:spPr>
                    <a:xfrm flipV="1">
                      <a:off x="6582683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3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5" name="Straight Connector 1483"/>
                    <p:cNvCxnSpPr/>
                    <p:nvPr/>
                  </p:nvCxnSpPr>
                  <p:spPr>
                    <a:xfrm flipV="1">
                      <a:off x="70278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484"/>
                    <p:cNvCxnSpPr/>
                    <p:nvPr/>
                  </p:nvCxnSpPr>
                  <p:spPr>
                    <a:xfrm flipV="1">
                      <a:off x="6583163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3" name="Straight Connector 1481"/>
                    <p:cNvCxnSpPr/>
                    <p:nvPr/>
                  </p:nvCxnSpPr>
                  <p:spPr>
                    <a:xfrm flipV="1">
                      <a:off x="70283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1482"/>
                    <p:cNvCxnSpPr/>
                    <p:nvPr/>
                  </p:nvCxnSpPr>
                  <p:spPr>
                    <a:xfrm flipV="1">
                      <a:off x="6592599" y="293874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5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1" name="Straight Connector 1479"/>
                    <p:cNvCxnSpPr/>
                    <p:nvPr/>
                  </p:nvCxnSpPr>
                  <p:spPr>
                    <a:xfrm flipV="1">
                      <a:off x="70288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6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9" name="Straight Connector 1477"/>
                    <p:cNvCxnSpPr/>
                    <p:nvPr/>
                  </p:nvCxnSpPr>
                  <p:spPr>
                    <a:xfrm flipV="1">
                      <a:off x="7029325" y="2839913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7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7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8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5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62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63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7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80" name="Straight Connector 1438"/>
                  <p:cNvCxnSpPr/>
                  <p:nvPr/>
                </p:nvCxnSpPr>
                <p:spPr>
                  <a:xfrm flipH="1">
                    <a:off x="6997690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439"/>
                  <p:cNvCxnSpPr/>
                  <p:nvPr/>
                </p:nvCxnSpPr>
                <p:spPr>
                  <a:xfrm>
                    <a:off x="6875885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440"/>
                  <p:cNvCxnSpPr/>
                  <p:nvPr/>
                </p:nvCxnSpPr>
                <p:spPr>
                  <a:xfrm>
                    <a:off x="6872192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441"/>
                  <p:cNvCxnSpPr/>
                  <p:nvPr/>
                </p:nvCxnSpPr>
                <p:spPr>
                  <a:xfrm>
                    <a:off x="6872192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442"/>
                  <p:cNvCxnSpPr/>
                  <p:nvPr/>
                </p:nvCxnSpPr>
                <p:spPr>
                  <a:xfrm>
                    <a:off x="6868502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443"/>
                  <p:cNvCxnSpPr/>
                  <p:nvPr/>
                </p:nvCxnSpPr>
                <p:spPr>
                  <a:xfrm>
                    <a:off x="6864810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444"/>
                  <p:cNvCxnSpPr/>
                  <p:nvPr/>
                </p:nvCxnSpPr>
                <p:spPr>
                  <a:xfrm>
                    <a:off x="6864810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445"/>
                  <p:cNvCxnSpPr/>
                  <p:nvPr/>
                </p:nvCxnSpPr>
                <p:spPr>
                  <a:xfrm>
                    <a:off x="6861120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446"/>
                  <p:cNvCxnSpPr/>
                  <p:nvPr/>
                </p:nvCxnSpPr>
                <p:spPr>
                  <a:xfrm>
                    <a:off x="6868502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450"/>
                  <p:cNvCxnSpPr/>
                  <p:nvPr/>
                </p:nvCxnSpPr>
                <p:spPr>
                  <a:xfrm flipH="1">
                    <a:off x="6875885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3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03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0" name="Rectangle 1398"/>
                  <p:cNvSpPr/>
                  <p:nvPr/>
                </p:nvSpPr>
                <p:spPr>
                  <a:xfrm>
                    <a:off x="65093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1" name="Straight Connector 1399"/>
                  <p:cNvCxnSpPr/>
                  <p:nvPr/>
                </p:nvCxnSpPr>
                <p:spPr>
                  <a:xfrm flipV="1">
                    <a:off x="68466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00"/>
                  <p:cNvSpPr/>
                  <p:nvPr/>
                </p:nvSpPr>
                <p:spPr>
                  <a:xfrm>
                    <a:off x="64765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3" name="Straight Connector 1401"/>
                  <p:cNvCxnSpPr/>
                  <p:nvPr/>
                </p:nvCxnSpPr>
                <p:spPr>
                  <a:xfrm flipV="1">
                    <a:off x="63959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Rectangle 1403"/>
                  <p:cNvSpPr/>
                  <p:nvPr/>
                </p:nvSpPr>
                <p:spPr>
                  <a:xfrm>
                    <a:off x="6404889" y="3152105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31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5" name="Straight Connector 1433"/>
                    <p:cNvCxnSpPr/>
                    <p:nvPr/>
                  </p:nvCxnSpPr>
                  <p:spPr>
                    <a:xfrm flipV="1">
                      <a:off x="7028351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434"/>
                    <p:cNvCxnSpPr/>
                    <p:nvPr/>
                  </p:nvCxnSpPr>
                  <p:spPr>
                    <a:xfrm flipV="1">
                      <a:off x="6580645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2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3" name="Straight Connector 1431"/>
                    <p:cNvCxnSpPr/>
                    <p:nvPr/>
                  </p:nvCxnSpPr>
                  <p:spPr>
                    <a:xfrm flipV="1">
                      <a:off x="70288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432"/>
                    <p:cNvCxnSpPr/>
                    <p:nvPr/>
                  </p:nvCxnSpPr>
                  <p:spPr>
                    <a:xfrm flipV="1">
                      <a:off x="6581126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3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1" name="Straight Connector 1429"/>
                    <p:cNvCxnSpPr/>
                    <p:nvPr/>
                  </p:nvCxnSpPr>
                  <p:spPr>
                    <a:xfrm flipV="1">
                      <a:off x="7026327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430"/>
                    <p:cNvCxnSpPr/>
                    <p:nvPr/>
                  </p:nvCxnSpPr>
                  <p:spPr>
                    <a:xfrm flipV="1">
                      <a:off x="6581606" y="293268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4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9" name="Straight Connector 1427"/>
                    <p:cNvCxnSpPr/>
                    <p:nvPr/>
                  </p:nvCxnSpPr>
                  <p:spPr>
                    <a:xfrm flipV="1">
                      <a:off x="70268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428"/>
                    <p:cNvCxnSpPr/>
                    <p:nvPr/>
                  </p:nvCxnSpPr>
                  <p:spPr>
                    <a:xfrm flipV="1">
                      <a:off x="6582085" y="293261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5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7" name="Straight Connector 1425"/>
                    <p:cNvCxnSpPr/>
                    <p:nvPr/>
                  </p:nvCxnSpPr>
                  <p:spPr>
                    <a:xfrm flipV="1">
                      <a:off x="70272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426"/>
                    <p:cNvCxnSpPr/>
                    <p:nvPr/>
                  </p:nvCxnSpPr>
                  <p:spPr>
                    <a:xfrm flipV="1">
                      <a:off x="6582565" y="29325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6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5" name="Straight Connector 1423"/>
                    <p:cNvCxnSpPr/>
                    <p:nvPr/>
                  </p:nvCxnSpPr>
                  <p:spPr>
                    <a:xfrm flipV="1">
                      <a:off x="70277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7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3" name="Straight Connector 1421"/>
                    <p:cNvCxnSpPr/>
                    <p:nvPr/>
                  </p:nvCxnSpPr>
                  <p:spPr>
                    <a:xfrm flipV="1">
                      <a:off x="70282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422"/>
                    <p:cNvCxnSpPr/>
                    <p:nvPr/>
                  </p:nvCxnSpPr>
                  <p:spPr>
                    <a:xfrm flipV="1">
                      <a:off x="6571587" y="29386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8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1" name="Straight Connector 1419"/>
                    <p:cNvCxnSpPr/>
                    <p:nvPr/>
                  </p:nvCxnSpPr>
                  <p:spPr>
                    <a:xfrm flipV="1">
                      <a:off x="7028726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9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9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4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7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04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05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1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22" name="Straight Connector 1380"/>
                  <p:cNvCxnSpPr/>
                  <p:nvPr/>
                </p:nvCxnSpPr>
                <p:spPr>
                  <a:xfrm flipH="1">
                    <a:off x="6996950" y="2120037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381"/>
                  <p:cNvCxnSpPr/>
                  <p:nvPr/>
                </p:nvCxnSpPr>
                <p:spPr>
                  <a:xfrm>
                    <a:off x="6875143" y="22986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382"/>
                  <p:cNvCxnSpPr/>
                  <p:nvPr/>
                </p:nvCxnSpPr>
                <p:spPr>
                  <a:xfrm>
                    <a:off x="6871453" y="23628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383"/>
                  <p:cNvCxnSpPr/>
                  <p:nvPr/>
                </p:nvCxnSpPr>
                <p:spPr>
                  <a:xfrm>
                    <a:off x="6871453" y="24396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384"/>
                  <p:cNvCxnSpPr/>
                  <p:nvPr/>
                </p:nvCxnSpPr>
                <p:spPr>
                  <a:xfrm>
                    <a:off x="6867761" y="25038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385"/>
                  <p:cNvCxnSpPr/>
                  <p:nvPr/>
                </p:nvCxnSpPr>
                <p:spPr>
                  <a:xfrm>
                    <a:off x="6864071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386"/>
                  <p:cNvCxnSpPr/>
                  <p:nvPr/>
                </p:nvCxnSpPr>
                <p:spPr>
                  <a:xfrm>
                    <a:off x="6864071" y="263229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387"/>
                  <p:cNvCxnSpPr/>
                  <p:nvPr/>
                </p:nvCxnSpPr>
                <p:spPr>
                  <a:xfrm>
                    <a:off x="6860378" y="27012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388"/>
                  <p:cNvCxnSpPr/>
                  <p:nvPr/>
                </p:nvCxnSpPr>
                <p:spPr>
                  <a:xfrm>
                    <a:off x="6867761" y="277014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92"/>
                  <p:cNvCxnSpPr/>
                  <p:nvPr/>
                </p:nvCxnSpPr>
                <p:spPr>
                  <a:xfrm flipH="1">
                    <a:off x="6875143" y="21263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4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645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" name="Rectangle 1340"/>
                  <p:cNvSpPr/>
                  <p:nvPr/>
                </p:nvSpPr>
                <p:spPr>
                  <a:xfrm>
                    <a:off x="6508755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1341"/>
                  <p:cNvCxnSpPr/>
                  <p:nvPr/>
                </p:nvCxnSpPr>
                <p:spPr>
                  <a:xfrm flipV="1">
                    <a:off x="68460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Rectangle 1342"/>
                  <p:cNvSpPr/>
                  <p:nvPr/>
                </p:nvSpPr>
                <p:spPr>
                  <a:xfrm>
                    <a:off x="64759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" name="Straight Connector 1343"/>
                  <p:cNvCxnSpPr/>
                  <p:nvPr/>
                </p:nvCxnSpPr>
                <p:spPr>
                  <a:xfrm flipV="1">
                    <a:off x="6395336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1345"/>
                  <p:cNvSpPr/>
                  <p:nvPr/>
                </p:nvSpPr>
                <p:spPr>
                  <a:xfrm>
                    <a:off x="6404289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67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" name="Straight Connector 1375"/>
                    <p:cNvCxnSpPr/>
                    <p:nvPr/>
                  </p:nvCxnSpPr>
                  <p:spPr>
                    <a:xfrm flipV="1">
                      <a:off x="7027752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376"/>
                    <p:cNvCxnSpPr/>
                    <p:nvPr/>
                  </p:nvCxnSpPr>
                  <p:spPr>
                    <a:xfrm flipV="1">
                      <a:off x="6571092" y="293282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4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5" name="Straight Connector 1373"/>
                    <p:cNvCxnSpPr/>
                    <p:nvPr/>
                  </p:nvCxnSpPr>
                  <p:spPr>
                    <a:xfrm flipV="1">
                      <a:off x="70282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374"/>
                    <p:cNvCxnSpPr/>
                    <p:nvPr/>
                  </p:nvCxnSpPr>
                  <p:spPr>
                    <a:xfrm flipV="1">
                      <a:off x="6571574" y="293275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5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3" name="Straight Connector 1371"/>
                    <p:cNvCxnSpPr/>
                    <p:nvPr/>
                  </p:nvCxnSpPr>
                  <p:spPr>
                    <a:xfrm flipV="1">
                      <a:off x="7016774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372"/>
                    <p:cNvCxnSpPr/>
                    <p:nvPr/>
                  </p:nvCxnSpPr>
                  <p:spPr>
                    <a:xfrm flipV="1">
                      <a:off x="6581006" y="29326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6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" name="Straight Connector 1369"/>
                    <p:cNvCxnSpPr/>
                    <p:nvPr/>
                  </p:nvCxnSpPr>
                  <p:spPr>
                    <a:xfrm flipV="1">
                      <a:off x="7026208" y="284019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370"/>
                    <p:cNvCxnSpPr/>
                    <p:nvPr/>
                  </p:nvCxnSpPr>
                  <p:spPr>
                    <a:xfrm flipV="1">
                      <a:off x="6581486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9" name="Straight Connector 1367"/>
                    <p:cNvCxnSpPr/>
                    <p:nvPr/>
                  </p:nvCxnSpPr>
                  <p:spPr>
                    <a:xfrm flipV="1">
                      <a:off x="7026688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368"/>
                    <p:cNvCxnSpPr/>
                    <p:nvPr/>
                  </p:nvCxnSpPr>
                  <p:spPr>
                    <a:xfrm flipV="1">
                      <a:off x="6581965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8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7" name="Straight Connector 1365"/>
                    <p:cNvCxnSpPr/>
                    <p:nvPr/>
                  </p:nvCxnSpPr>
                  <p:spPr>
                    <a:xfrm flipV="1">
                      <a:off x="7027169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9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" name="Straight Connector 1363"/>
                    <p:cNvCxnSpPr/>
                    <p:nvPr/>
                  </p:nvCxnSpPr>
                  <p:spPr>
                    <a:xfrm flipV="1">
                      <a:off x="7027648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364"/>
                    <p:cNvCxnSpPr/>
                    <p:nvPr/>
                  </p:nvCxnSpPr>
                  <p:spPr>
                    <a:xfrm flipV="1">
                      <a:off x="6570987" y="293867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0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" name="Straight Connector 1361"/>
                    <p:cNvCxnSpPr/>
                    <p:nvPr/>
                  </p:nvCxnSpPr>
                  <p:spPr>
                    <a:xfrm flipV="1">
                      <a:off x="7028128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362"/>
                    <p:cNvCxnSpPr/>
                    <p:nvPr/>
                  </p:nvCxnSpPr>
                  <p:spPr>
                    <a:xfrm flipV="1">
                      <a:off x="6571466" y="293860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1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" name="Straight Connector 1359"/>
                    <p:cNvCxnSpPr/>
                    <p:nvPr/>
                  </p:nvCxnSpPr>
                  <p:spPr>
                    <a:xfrm flipV="1">
                      <a:off x="701667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2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4466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646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647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66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4" name="Straight Connector 1322"/>
                  <p:cNvCxnSpPr/>
                  <p:nvPr/>
                </p:nvCxnSpPr>
                <p:spPr>
                  <a:xfrm flipH="1">
                    <a:off x="6996209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323"/>
                  <p:cNvCxnSpPr/>
                  <p:nvPr/>
                </p:nvCxnSpPr>
                <p:spPr>
                  <a:xfrm>
                    <a:off x="6874404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324"/>
                  <p:cNvCxnSpPr/>
                  <p:nvPr/>
                </p:nvCxnSpPr>
                <p:spPr>
                  <a:xfrm>
                    <a:off x="6870711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325"/>
                  <p:cNvCxnSpPr/>
                  <p:nvPr/>
                </p:nvCxnSpPr>
                <p:spPr>
                  <a:xfrm>
                    <a:off x="6870711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26"/>
                  <p:cNvCxnSpPr/>
                  <p:nvPr/>
                </p:nvCxnSpPr>
                <p:spPr>
                  <a:xfrm>
                    <a:off x="6867021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327"/>
                  <p:cNvCxnSpPr/>
                  <p:nvPr/>
                </p:nvCxnSpPr>
                <p:spPr>
                  <a:xfrm>
                    <a:off x="6863329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328"/>
                  <p:cNvCxnSpPr/>
                  <p:nvPr/>
                </p:nvCxnSpPr>
                <p:spPr>
                  <a:xfrm>
                    <a:off x="6863329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329"/>
                  <p:cNvCxnSpPr/>
                  <p:nvPr/>
                </p:nvCxnSpPr>
                <p:spPr>
                  <a:xfrm>
                    <a:off x="6859639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30"/>
                  <p:cNvCxnSpPr/>
                  <p:nvPr/>
                </p:nvCxnSpPr>
                <p:spPr>
                  <a:xfrm>
                    <a:off x="6867021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334"/>
                  <p:cNvCxnSpPr/>
                  <p:nvPr/>
                </p:nvCxnSpPr>
                <p:spPr>
                  <a:xfrm flipH="1">
                    <a:off x="6874404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1600" name="TextBox 1558"/>
            <p:cNvSpPr txBox="1">
              <a:spLocks noChangeArrowheads="1"/>
            </p:cNvSpPr>
            <p:nvPr/>
          </p:nvSpPr>
          <p:spPr bwMode="auto">
            <a:xfrm>
              <a:off x="668088" y="4554311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1601" name="TextBox 1559"/>
            <p:cNvSpPr txBox="1">
              <a:spLocks noChangeArrowheads="1"/>
            </p:cNvSpPr>
            <p:nvPr/>
          </p:nvSpPr>
          <p:spPr bwMode="auto">
            <a:xfrm>
              <a:off x="1068096" y="4552724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51602" name="TextBox 1560"/>
            <p:cNvSpPr txBox="1">
              <a:spLocks noChangeArrowheads="1"/>
            </p:cNvSpPr>
            <p:nvPr/>
          </p:nvSpPr>
          <p:spPr bwMode="auto">
            <a:xfrm>
              <a:off x="1466515" y="4551137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51603" name="TextBox 1561"/>
            <p:cNvSpPr txBox="1">
              <a:spLocks noChangeArrowheads="1"/>
            </p:cNvSpPr>
            <p:nvPr/>
          </p:nvSpPr>
          <p:spPr bwMode="auto">
            <a:xfrm>
              <a:off x="183318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1604" name="TextBox 1562"/>
            <p:cNvSpPr txBox="1">
              <a:spLocks noChangeArrowheads="1"/>
            </p:cNvSpPr>
            <p:nvPr/>
          </p:nvSpPr>
          <p:spPr bwMode="auto">
            <a:xfrm>
              <a:off x="2260181" y="4547963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51605" name="TextBox 1563"/>
            <p:cNvSpPr txBox="1">
              <a:spLocks noChangeArrowheads="1"/>
            </p:cNvSpPr>
            <p:nvPr/>
          </p:nvSpPr>
          <p:spPr bwMode="auto">
            <a:xfrm>
              <a:off x="2631617" y="4546376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51606" name="TextBox 1564"/>
            <p:cNvSpPr txBox="1">
              <a:spLocks noChangeArrowheads="1"/>
            </p:cNvSpPr>
            <p:nvPr/>
          </p:nvSpPr>
          <p:spPr bwMode="auto">
            <a:xfrm>
              <a:off x="3014164" y="4544790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51607" name="TextBox 1565"/>
            <p:cNvSpPr txBox="1">
              <a:spLocks noChangeArrowheads="1"/>
            </p:cNvSpPr>
            <p:nvPr/>
          </p:nvSpPr>
          <p:spPr bwMode="auto">
            <a:xfrm>
              <a:off x="339194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608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45163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3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609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45162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2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26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81"/>
            <p:cNvCxnSpPr>
              <a:endCxn id="464904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84"/>
            <p:cNvCxnSpPr>
              <a:endCxn id="464904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87"/>
            <p:cNvCxnSpPr>
              <a:stCxn id="464913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89"/>
            <p:cNvCxnSpPr/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8"/>
            <p:cNvCxnSpPr>
              <a:stCxn id="452124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90"/>
            <p:cNvCxnSpPr>
              <a:stCxn id="451878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91"/>
            <p:cNvCxnSpPr>
              <a:stCxn id="451878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589" name="1045 - TextBox"/>
          <p:cNvSpPr txBox="1">
            <a:spLocks noChangeArrowheads="1"/>
          </p:cNvSpPr>
          <p:nvPr/>
        </p:nvSpPr>
        <p:spPr bwMode="auto">
          <a:xfrm>
            <a:off x="241300" y="1332411"/>
            <a:ext cx="861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l-GR" sz="2000" i="0" dirty="0"/>
              <a:t>πλούσια διασύνδεση μεταξύ </a:t>
            </a:r>
            <a:r>
              <a:rPr lang="el-GR" sz="2000" i="0" dirty="0" err="1"/>
              <a:t>μεταγωγέων</a:t>
            </a:r>
            <a:r>
              <a:rPr lang="el-GR" sz="2000" i="0" dirty="0"/>
              <a:t>, </a:t>
            </a:r>
            <a:r>
              <a:rPr lang="en-US" sz="2000" i="0" dirty="0"/>
              <a:t>racks</a:t>
            </a:r>
            <a:r>
              <a:rPr lang="en-US" sz="2000" i="0" dirty="0" smtClean="0"/>
              <a:t>:</a:t>
            </a:r>
            <a:endParaRPr lang="en-US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αυξημένη απόδοση μεταξύ </a:t>
            </a:r>
            <a:r>
              <a:rPr lang="en-US" sz="2000" i="0" dirty="0"/>
              <a:t>racks (</a:t>
            </a:r>
            <a:r>
              <a:rPr lang="el-GR" sz="2000" i="0" dirty="0"/>
              <a:t>δυνατότητα πολλαπλών διαδρομών δρομολόγησης</a:t>
            </a:r>
            <a:r>
              <a:rPr lang="el-GR" sz="2000" i="0" dirty="0" smtClean="0"/>
              <a:t>)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αυξημένη αξιοπιστία μέσω πλεονασμού</a:t>
            </a:r>
          </a:p>
        </p:txBody>
      </p:sp>
    </p:spTree>
    <p:extLst>
      <p:ext uri="{BB962C8B-B14F-4D97-AF65-F5344CB8AC3E}">
        <p14:creationId xmlns:p14="http://schemas.microsoft.com/office/powerpoint/2010/main" val="11055522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5261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261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E19A8FF-0F68-4925-8CED-E7F52160FE86}" type="slidenum">
              <a:rPr lang="en-US" smtClean="0">
                <a:latin typeface="Arial" charset="0"/>
                <a:cs typeface="Arial" charset="0"/>
              </a:rPr>
              <a:pPr/>
              <a:t>87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7 Η 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ζωή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 μιας 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web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αίτησης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2119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>
                <a:solidFill>
                  <a:srgbClr val="FF0000"/>
                </a:solidFill>
              </a:rPr>
              <a:t>Σύνθεση: </a:t>
            </a:r>
            <a:r>
              <a:rPr lang="el-GR" sz="2800" smtClean="0"/>
              <a:t>μία ημέρα στη ζωή μιας αίτησης </a:t>
            </a:r>
            <a:r>
              <a:rPr lang="en-US" sz="2800" smtClean="0"/>
              <a:t>web</a:t>
            </a:r>
            <a:endParaRPr lang="el-GR" sz="2800" smtClean="0"/>
          </a:p>
        </p:txBody>
      </p:sp>
      <p:sp>
        <p:nvSpPr>
          <p:cNvPr id="45363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363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FBC7F00-411E-4C55-8E8B-33899CE2D55D}" type="slidenum">
              <a:rPr lang="en-US" smtClean="0">
                <a:latin typeface="Arial" charset="0"/>
                <a:cs typeface="Arial" charset="0"/>
              </a:rPr>
              <a:pPr/>
              <a:t>88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3636" name="4 - TextBox"/>
          <p:cNvSpPr txBox="1">
            <a:spLocks noChangeArrowheads="1"/>
          </p:cNvSpPr>
          <p:nvPr/>
        </p:nvSpPr>
        <p:spPr bwMode="auto">
          <a:xfrm>
            <a:off x="0" y="1476374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 smtClean="0"/>
              <a:t> το </a:t>
            </a:r>
            <a:r>
              <a:rPr lang="el-GR" sz="2000" i="0" dirty="0" smtClean="0"/>
              <a:t>ταξίδι </a:t>
            </a:r>
            <a:r>
              <a:rPr lang="el-GR" sz="2000" i="0" dirty="0"/>
              <a:t>προς τα κάτω της στοίβας πρωτοκόλλων ολοκληρώθηκε!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εφαρμογή, μεταφορά, δίκτυο, </a:t>
            </a:r>
            <a:r>
              <a:rPr lang="el-GR" sz="2000" i="0" dirty="0" smtClean="0"/>
              <a:t>ζεύξη</a:t>
            </a:r>
          </a:p>
          <a:p>
            <a:pPr lvl="1"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</a:t>
            </a:r>
            <a:r>
              <a:rPr lang="el-GR" sz="2000" i="0" dirty="0" smtClean="0"/>
              <a:t>ενώνοντάς-τα-όλα-μαζί</a:t>
            </a:r>
            <a:r>
              <a:rPr lang="el-GR" sz="2000" i="0" dirty="0"/>
              <a:t>: σύνθεση!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>
                <a:solidFill>
                  <a:srgbClr val="FF0000"/>
                </a:solidFill>
              </a:rPr>
              <a:t>στόχος: </a:t>
            </a:r>
            <a:r>
              <a:rPr lang="el-GR" sz="2000" i="0" dirty="0"/>
              <a:t>αναγνώρισε, </a:t>
            </a:r>
            <a:r>
              <a:rPr lang="el-GR" sz="2000" i="0" dirty="0" smtClean="0"/>
              <a:t>ξαναδές, </a:t>
            </a:r>
            <a:r>
              <a:rPr lang="el-GR" sz="2000" i="0" dirty="0"/>
              <a:t>κατανόησε τα πρωτόκολλα (όλων των επιπέδων) που συμμετέχουν σε ένα φαινομενικά απλό σενάριο:</a:t>
            </a:r>
          </a:p>
          <a:p>
            <a:pPr lvl="1" eaLnBrk="0" hangingPunct="0">
              <a:buClr>
                <a:schemeClr val="accent2"/>
              </a:buClr>
            </a:pPr>
            <a:r>
              <a:rPr lang="el-GR" sz="2000" i="0" dirty="0"/>
              <a:t>αίτηση </a:t>
            </a:r>
            <a:r>
              <a:rPr lang="el-GR" sz="2000" i="0" dirty="0" smtClean="0"/>
              <a:t>σελίδας </a:t>
            </a:r>
            <a:r>
              <a:rPr lang="en-US" sz="2000" i="0" dirty="0"/>
              <a:t>www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>
                <a:solidFill>
                  <a:srgbClr val="FF0000"/>
                </a:solidFill>
              </a:rPr>
              <a:t>σενάριο: </a:t>
            </a:r>
            <a:r>
              <a:rPr lang="el-GR" sz="2000" i="0" dirty="0" smtClean="0"/>
              <a:t>φοιτητής </a:t>
            </a:r>
            <a:r>
              <a:rPr lang="el-GR" sz="2000" i="0" dirty="0"/>
              <a:t>συνδέει </a:t>
            </a:r>
            <a:r>
              <a:rPr lang="en-US" sz="2000" i="0" dirty="0"/>
              <a:t>laptop </a:t>
            </a:r>
            <a:r>
              <a:rPr lang="el-GR" sz="2000" i="0" dirty="0"/>
              <a:t>στο δίκτυο του πανεπιστημίου, αιτείται/λαμβάνει το </a:t>
            </a:r>
            <a:r>
              <a:rPr lang="en-US" sz="2000" i="0" dirty="0"/>
              <a:t>www.google.com</a:t>
            </a:r>
            <a:endParaRPr lang="el-GR" sz="2000" i="0" dirty="0"/>
          </a:p>
        </p:txBody>
      </p:sp>
    </p:spTree>
    <p:extLst>
      <p:ext uri="{BB962C8B-B14F-4D97-AF65-F5344CB8AC3E}">
        <p14:creationId xmlns:p14="http://schemas.microsoft.com/office/powerpoint/2010/main" val="33842158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1 - Τίτλος"/>
          <p:cNvSpPr>
            <a:spLocks noGrp="1"/>
          </p:cNvSpPr>
          <p:nvPr>
            <p:ph type="title"/>
          </p:nvPr>
        </p:nvSpPr>
        <p:spPr>
          <a:xfrm>
            <a:off x="378824" y="0"/>
            <a:ext cx="8765176" cy="1136469"/>
          </a:xfrm>
        </p:spPr>
        <p:txBody>
          <a:bodyPr/>
          <a:lstStyle/>
          <a:p>
            <a:r>
              <a:rPr lang="el-GR" sz="3200" dirty="0" smtClean="0"/>
              <a:t>Μία ημέρα στη ζωή μιας αίτησης </a:t>
            </a:r>
            <a:r>
              <a:rPr lang="en-US" sz="3200" dirty="0" smtClean="0"/>
              <a:t>web</a:t>
            </a:r>
            <a:r>
              <a:rPr lang="el-GR" sz="3200" dirty="0" smtClean="0"/>
              <a:t>: </a:t>
            </a:r>
            <a:r>
              <a:rPr lang="el-GR" sz="3200" dirty="0" smtClean="0">
                <a:solidFill>
                  <a:srgbClr val="FF0000"/>
                </a:solidFill>
              </a:rPr>
              <a:t>σενάριο</a:t>
            </a:r>
          </a:p>
        </p:txBody>
      </p:sp>
      <p:sp>
        <p:nvSpPr>
          <p:cNvPr id="45465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465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48F7FB1-13C4-4A87-AEA3-8D9D95695CA0}" type="slidenum">
              <a:rPr lang="en-US" smtClean="0">
                <a:latin typeface="Arial" charset="0"/>
                <a:cs typeface="Arial" charset="0"/>
              </a:rPr>
              <a:pPr/>
              <a:t>89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4660" name="Freeform 406"/>
          <p:cNvSpPr>
            <a:spLocks/>
          </p:cNvSpPr>
          <p:nvPr/>
        </p:nvSpPr>
        <p:spPr bwMode="auto">
          <a:xfrm>
            <a:off x="4879975" y="1235075"/>
            <a:ext cx="3894138" cy="3192463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4661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466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45492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93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3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93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3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94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4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4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93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93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3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3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93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3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54663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45491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91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1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91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1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92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92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92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92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2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64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454665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6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7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8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4669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45489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9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0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45490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490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0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90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45490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45491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490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45490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45490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0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54670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4671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45488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8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8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8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88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95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6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7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89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92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3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4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90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91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72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3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4674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45487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7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7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7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7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8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7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7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7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7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7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75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6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454677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8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454679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454680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454856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57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58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59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60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67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8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9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61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64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5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6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62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63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54681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45485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2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454852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3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3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45485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4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454848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9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5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454846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7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6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454844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5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7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454842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3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8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454840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1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9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454838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9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0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45483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1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454834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5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2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45483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4693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150" name="Picture 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1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  <p:grpSp>
        <p:nvGrpSpPr>
          <p:cNvPr id="152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454825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454827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54828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454830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4831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4829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826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grpSp>
        <p:nvGrpSpPr>
          <p:cNvPr id="454697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454823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4824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54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4702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4703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4704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454705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454821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22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4706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707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5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4709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45481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1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1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1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1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2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17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18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0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45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0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1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1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09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10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1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45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0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0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0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01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02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2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45478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79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79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79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793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94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3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45478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8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8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78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78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78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785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86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4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454749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0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51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2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3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4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4779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80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55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6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4777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8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57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58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9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775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6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60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54761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4773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4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62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5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7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8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9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70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454771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72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454715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45471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18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1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2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21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4747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8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3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4745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6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5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26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743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4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5472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4741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2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3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3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5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6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7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8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454739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40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454716" name="Text Box 139"/>
          <p:cNvSpPr txBox="1">
            <a:spLocks noChangeArrowheads="1"/>
          </p:cNvSpPr>
          <p:nvPr/>
        </p:nvSpPr>
        <p:spPr bwMode="auto">
          <a:xfrm>
            <a:off x="7577138" y="1560513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l-GR"/>
          </a:p>
        </p:txBody>
      </p:sp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7C056B5-34FA-48B9-A49A-115944B578EA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l-GR" sz="3600" dirty="0" smtClean="0"/>
              <a:t>Πού υλοποιείται το επίπεδο ζεύξης;</a:t>
            </a:r>
            <a:endParaRPr lang="en-US" sz="36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/>
          <a:lstStyle/>
          <a:p>
            <a:r>
              <a:rPr lang="el-GR" sz="2000" dirty="0" smtClean="0"/>
              <a:t>σε κάθε υπολογιστή</a:t>
            </a:r>
            <a:endParaRPr lang="en-US" sz="2000" dirty="0" smtClean="0"/>
          </a:p>
          <a:p>
            <a:r>
              <a:rPr lang="el-GR" sz="2000" dirty="0" smtClean="0"/>
              <a:t>σε «</a:t>
            </a:r>
            <a:r>
              <a:rPr lang="el-GR" sz="2000" dirty="0" err="1" smtClean="0"/>
              <a:t>προσαρμογέα</a:t>
            </a:r>
            <a:r>
              <a:rPr lang="el-GR" sz="2000" dirty="0" smtClean="0"/>
              <a:t>» δικτύου</a:t>
            </a:r>
            <a:r>
              <a:rPr lang="en-US" sz="2000" dirty="0" smtClean="0"/>
              <a:t> (</a:t>
            </a:r>
            <a:r>
              <a:rPr lang="el-GR" sz="2000" dirty="0" smtClean="0"/>
              <a:t>δηλ. </a:t>
            </a:r>
            <a:r>
              <a:rPr lang="el-GR" sz="2000" dirty="0" smtClean="0">
                <a:solidFill>
                  <a:srgbClr val="FF0000"/>
                </a:solidFill>
              </a:rPr>
              <a:t>κάρτα δικτύου</a:t>
            </a:r>
            <a:r>
              <a:rPr lang="el-GR" sz="2000" dirty="0" smtClean="0"/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network interface card</a:t>
            </a:r>
            <a:r>
              <a:rPr lang="en-US" sz="2000" dirty="0" smtClean="0"/>
              <a:t> </a:t>
            </a:r>
            <a:r>
              <a:rPr lang="el-GR" sz="2000" dirty="0" smtClean="0"/>
              <a:t> - </a:t>
            </a:r>
            <a:r>
              <a:rPr lang="en-US" sz="2000" dirty="0" smtClean="0"/>
              <a:t>NIC</a:t>
            </a:r>
            <a:r>
              <a:rPr lang="el-GR" sz="2000" dirty="0" smtClean="0"/>
              <a:t>)) ή σε </a:t>
            </a:r>
            <a:r>
              <a:rPr lang="en-US" sz="2000" dirty="0" smtClean="0"/>
              <a:t>chip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κάρτα </a:t>
            </a:r>
            <a:r>
              <a:rPr lang="en-US" sz="1800" dirty="0" smtClean="0"/>
              <a:t>Ethernet,</a:t>
            </a:r>
            <a:r>
              <a:rPr lang="el-GR" sz="1800" dirty="0" smtClean="0"/>
              <a:t> κάρτα</a:t>
            </a:r>
            <a:r>
              <a:rPr lang="en-US" sz="1800" dirty="0" smtClean="0"/>
              <a:t> 802.11</a:t>
            </a:r>
            <a:r>
              <a:rPr lang="el-GR" sz="1800" dirty="0" smtClean="0"/>
              <a:t>, </a:t>
            </a:r>
            <a:r>
              <a:rPr lang="en-US" sz="1800" dirty="0" smtClean="0"/>
              <a:t>Ethernet chipset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υλοποιεί τη ζεύξη, φυσικό επίπεδο</a:t>
            </a:r>
            <a:endParaRPr lang="en-US" sz="1800" dirty="0" smtClean="0"/>
          </a:p>
          <a:p>
            <a:r>
              <a:rPr lang="el-GR" sz="2000" dirty="0" smtClean="0"/>
              <a:t>συνδέεται στο δίαυλο συστήματος του υπολογιστή</a:t>
            </a:r>
            <a:endParaRPr lang="en-US" sz="2000" dirty="0" smtClean="0"/>
          </a:p>
          <a:p>
            <a:r>
              <a:rPr lang="el-GR" sz="2000" dirty="0" smtClean="0"/>
              <a:t>συνδυασμός</a:t>
            </a:r>
            <a:r>
              <a:rPr lang="en-US" sz="2000" dirty="0" smtClean="0"/>
              <a:t> hardware, software, firmware</a:t>
            </a:r>
          </a:p>
          <a:p>
            <a:pPr lvl="1"/>
            <a:endParaRPr lang="en-US" sz="1800" dirty="0" smtClean="0"/>
          </a:p>
        </p:txBody>
      </p:sp>
      <p:sp>
        <p:nvSpPr>
          <p:cNvPr id="29701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9702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29704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latin typeface="Arial" charset="0"/>
              </a:rPr>
              <a:t>physical</a:t>
            </a:r>
          </a:p>
          <a:p>
            <a:pPr algn="ctr"/>
            <a:r>
              <a:rPr lang="en-US" sz="1200" i="0">
                <a:latin typeface="Arial" charset="0"/>
              </a:rPr>
              <a:t>transmission</a:t>
            </a:r>
          </a:p>
        </p:txBody>
      </p:sp>
      <p:sp>
        <p:nvSpPr>
          <p:cNvPr id="29705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06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7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8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cpu</a:t>
            </a:r>
          </a:p>
        </p:txBody>
      </p:sp>
      <p:sp>
        <p:nvSpPr>
          <p:cNvPr id="29709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memory</a:t>
            </a:r>
          </a:p>
        </p:txBody>
      </p:sp>
      <p:sp>
        <p:nvSpPr>
          <p:cNvPr id="29710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1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2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host </a:t>
            </a:r>
          </a:p>
          <a:p>
            <a:r>
              <a:rPr lang="en-US" sz="1200">
                <a:latin typeface="Arial" charset="0"/>
              </a:rPr>
              <a:t>bus </a:t>
            </a:r>
          </a:p>
          <a:p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29713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4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6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network adapter</a:t>
            </a:r>
          </a:p>
          <a:p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29717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8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29726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27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29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latin typeface="Arial" charset="0"/>
                </a:rPr>
                <a:t>application</a:t>
              </a:r>
            </a:p>
            <a:p>
              <a:pPr algn="ctr"/>
              <a:r>
                <a:rPr lang="en-US" sz="1200" i="0">
                  <a:latin typeface="Arial" charset="0"/>
                </a:rPr>
                <a:t>transport</a:t>
              </a:r>
            </a:p>
            <a:p>
              <a:pPr algn="ctr"/>
              <a:r>
                <a:rPr lang="en-US" sz="1200" i="0">
                  <a:latin typeface="Arial" charset="0"/>
                </a:rPr>
                <a:t>network</a:t>
              </a:r>
            </a:p>
            <a:p>
              <a:pPr algn="ctr"/>
              <a:r>
                <a:rPr lang="en-US" sz="1200" i="0">
                  <a:latin typeface="Arial" charset="0"/>
                </a:rPr>
                <a:t>link</a:t>
              </a:r>
            </a:p>
          </p:txBody>
        </p:sp>
        <p:sp>
          <p:nvSpPr>
            <p:cNvPr id="29730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1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2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3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4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35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6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7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38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r>
                <a:rPr lang="en-US" sz="1200" i="0">
                  <a:latin typeface="Arial" charset="0"/>
                </a:rPr>
                <a:t>link</a:t>
              </a:r>
            </a:p>
            <a:p>
              <a:pPr algn="ctr"/>
              <a:r>
                <a:rPr lang="en-US" sz="1200" i="0">
                  <a:latin typeface="Arial" charset="0"/>
                </a:rPr>
                <a:t>physical</a:t>
              </a:r>
            </a:p>
          </p:txBody>
        </p:sp>
        <p:sp>
          <p:nvSpPr>
            <p:cNvPr id="29739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0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1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2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3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44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5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6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47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pic>
        <p:nvPicPr>
          <p:cNvPr id="29720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1125538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122363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grpSp>
        <p:nvGrpSpPr>
          <p:cNvPr id="29723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29724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5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8340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σύνδεση στο </a:t>
            </a:r>
            <a:r>
              <a:rPr lang="en-US" sz="2800" dirty="0" smtClean="0">
                <a:solidFill>
                  <a:srgbClr val="FF0000"/>
                </a:solidFill>
              </a:rPr>
              <a:t>Internet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568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568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9EA275D-687B-45E0-AF3F-5AD0D3AB6712}" type="slidenum">
              <a:rPr lang="en-US" smtClean="0">
                <a:latin typeface="Arial" charset="0"/>
                <a:cs typeface="Arial" charset="0"/>
              </a:rPr>
              <a:pPr/>
              <a:t>90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5684" name="4 - TextBox"/>
          <p:cNvSpPr txBox="1">
            <a:spLocks noChangeArrowheads="1"/>
          </p:cNvSpPr>
          <p:nvPr/>
        </p:nvSpPr>
        <p:spPr bwMode="auto">
          <a:xfrm>
            <a:off x="4122738" y="1427163"/>
            <a:ext cx="47799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συνδέοντας το </a:t>
            </a:r>
            <a:r>
              <a:rPr lang="en-US" i="0" dirty="0"/>
              <a:t>laptop </a:t>
            </a:r>
            <a:r>
              <a:rPr lang="el-GR" i="0" dirty="0"/>
              <a:t>χρειάζεται να πάρει δική του </a:t>
            </a:r>
            <a:r>
              <a:rPr lang="en-US" i="0" dirty="0"/>
              <a:t>IP </a:t>
            </a:r>
            <a:r>
              <a:rPr lang="el-GR" i="0" dirty="0"/>
              <a:t>δ/</a:t>
            </a:r>
            <a:r>
              <a:rPr lang="el-GR" i="0" dirty="0" err="1"/>
              <a:t>νση,</a:t>
            </a:r>
            <a:r>
              <a:rPr lang="el-GR" i="0" dirty="0"/>
              <a:t> δ/</a:t>
            </a:r>
            <a:r>
              <a:rPr lang="el-GR" i="0" dirty="0" err="1"/>
              <a:t>νση </a:t>
            </a:r>
            <a:r>
              <a:rPr lang="el-GR" i="0" dirty="0"/>
              <a:t>δρομολογητή πρώτου άλματος, δ/νση </a:t>
            </a:r>
            <a:r>
              <a:rPr lang="en-US" i="0" dirty="0"/>
              <a:t>DNS server: </a:t>
            </a:r>
            <a:r>
              <a:rPr lang="el-GR" i="0" dirty="0"/>
              <a:t>χρησιμοποίησε </a:t>
            </a:r>
            <a:r>
              <a:rPr lang="en-US" i="0" dirty="0" smtClean="0">
                <a:solidFill>
                  <a:srgbClr val="FF0000"/>
                </a:solidFill>
              </a:rPr>
              <a:t>DHCP</a:t>
            </a:r>
          </a:p>
          <a:p>
            <a:pPr eaLnBrk="0" hangingPunct="0">
              <a:buClr>
                <a:schemeClr val="accent2"/>
              </a:buClr>
            </a:pPr>
            <a:endParaRPr lang="en-US" i="0" dirty="0">
              <a:solidFill>
                <a:srgbClr val="FF0000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l-GR" i="0" dirty="0"/>
              <a:t>Η </a:t>
            </a:r>
            <a:r>
              <a:rPr lang="en-US" i="0" dirty="0"/>
              <a:t>DHCP</a:t>
            </a:r>
            <a:r>
              <a:rPr lang="el-GR" i="0" dirty="0"/>
              <a:t> αίτηση ενθυλακώνεται στο </a:t>
            </a:r>
            <a:r>
              <a:rPr lang="en-US" i="0" dirty="0">
                <a:solidFill>
                  <a:srgbClr val="FF0000"/>
                </a:solidFill>
              </a:rPr>
              <a:t>UDP</a:t>
            </a:r>
            <a:r>
              <a:rPr lang="el-GR" i="0" dirty="0"/>
              <a:t>, ενθυλακώνεται στο </a:t>
            </a:r>
            <a:r>
              <a:rPr lang="en-US" i="0" dirty="0">
                <a:solidFill>
                  <a:srgbClr val="FF0000"/>
                </a:solidFill>
              </a:rPr>
              <a:t>IP</a:t>
            </a:r>
            <a:r>
              <a:rPr lang="en-US" i="0" dirty="0"/>
              <a:t>,</a:t>
            </a:r>
            <a:r>
              <a:rPr lang="el-GR" i="0" dirty="0"/>
              <a:t> ενθυλακώνεται </a:t>
            </a:r>
            <a:r>
              <a:rPr lang="el-GR" i="0" dirty="0" smtClean="0"/>
              <a:t>στο </a:t>
            </a:r>
            <a:r>
              <a:rPr lang="el-GR" i="0" dirty="0">
                <a:solidFill>
                  <a:srgbClr val="FF0000"/>
                </a:solidFill>
              </a:rPr>
              <a:t>802.3</a:t>
            </a:r>
            <a:r>
              <a:rPr lang="el-GR" i="0" dirty="0"/>
              <a:t> </a:t>
            </a:r>
            <a:r>
              <a:rPr lang="en-US" i="0" dirty="0" smtClean="0"/>
              <a:t>Ethernet</a:t>
            </a:r>
          </a:p>
          <a:p>
            <a:pPr eaLnBrk="0" hangingPunct="0">
              <a:buClr>
                <a:schemeClr val="accent2"/>
              </a:buClr>
            </a:pPr>
            <a:endParaRPr lang="en-US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Broadcast Ethernet </a:t>
            </a:r>
            <a:r>
              <a:rPr lang="el-GR" i="0" dirty="0"/>
              <a:t>πλαίσιο (</a:t>
            </a:r>
            <a:r>
              <a:rPr lang="el-GR" i="0" dirty="0" smtClean="0"/>
              <a:t>προορισμός: </a:t>
            </a:r>
            <a:r>
              <a:rPr lang="en-US" i="0" dirty="0"/>
              <a:t>FFFFFFFFFFFF) </a:t>
            </a:r>
            <a:r>
              <a:rPr lang="el-GR" i="0" dirty="0"/>
              <a:t>στο </a:t>
            </a:r>
            <a:r>
              <a:rPr lang="en-US" i="0" dirty="0"/>
              <a:t>LAN</a:t>
            </a:r>
            <a:r>
              <a:rPr lang="el-GR" i="0" dirty="0"/>
              <a:t>, λαμβάνεται από </a:t>
            </a:r>
            <a:r>
              <a:rPr lang="el-GR" i="0" dirty="0" smtClean="0"/>
              <a:t>τον </a:t>
            </a:r>
            <a:r>
              <a:rPr lang="el-GR" i="0" dirty="0"/>
              <a:t>δρομολογητή που τρέχει τον </a:t>
            </a:r>
            <a:r>
              <a:rPr lang="en-US" i="0" dirty="0">
                <a:solidFill>
                  <a:srgbClr val="FF0000"/>
                </a:solidFill>
              </a:rPr>
              <a:t>DHCP</a:t>
            </a:r>
            <a:r>
              <a:rPr lang="el-GR" i="0" dirty="0">
                <a:solidFill>
                  <a:srgbClr val="FF0000"/>
                </a:solidFill>
              </a:rPr>
              <a:t> </a:t>
            </a:r>
            <a:r>
              <a:rPr lang="en-US" i="0" dirty="0" smtClean="0"/>
              <a:t>server</a:t>
            </a:r>
          </a:p>
          <a:p>
            <a:pPr eaLnBrk="0" hangingPunct="0">
              <a:buClr>
                <a:schemeClr val="accent2"/>
              </a:buClr>
            </a:pPr>
            <a:endParaRPr lang="en-US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Το </a:t>
            </a:r>
            <a:r>
              <a:rPr lang="en-US" i="0" dirty="0"/>
              <a:t>Ethernet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IP, </a:t>
            </a:r>
            <a:r>
              <a:rPr lang="el-GR" i="0" dirty="0"/>
              <a:t>το οποίο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UDP, </a:t>
            </a:r>
            <a:r>
              <a:rPr lang="el-GR" i="0" dirty="0"/>
              <a:t>το οποίο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DHCP</a:t>
            </a:r>
            <a:endParaRPr lang="el-GR" i="0" dirty="0"/>
          </a:p>
        </p:txBody>
      </p:sp>
      <p:grpSp>
        <p:nvGrpSpPr>
          <p:cNvPr id="455685" name="Group 152"/>
          <p:cNvGrpSpPr>
            <a:grpSpLocks/>
          </p:cNvGrpSpPr>
          <p:nvPr/>
        </p:nvGrpSpPr>
        <p:grpSpPr bwMode="auto">
          <a:xfrm>
            <a:off x="701675" y="2074863"/>
            <a:ext cx="3554413" cy="3067050"/>
            <a:chOff x="773113" y="1273175"/>
            <a:chExt cx="3554412" cy="3066395"/>
          </a:xfrm>
        </p:grpSpPr>
        <p:sp>
          <p:nvSpPr>
            <p:cNvPr id="455790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5791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2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3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4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5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5796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58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58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579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5801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5816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17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18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19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20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1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5846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7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2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3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5844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5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4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25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6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5842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3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7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5828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5840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1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9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0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1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2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3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4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5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6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7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5838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9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5802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5803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04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5805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5806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807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08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581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4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5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5809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581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1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2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248" name="Group 45"/>
          <p:cNvGrpSpPr>
            <a:grpSpLocks/>
          </p:cNvGrpSpPr>
          <p:nvPr/>
        </p:nvGrpSpPr>
        <p:grpSpPr bwMode="auto">
          <a:xfrm>
            <a:off x="1123950" y="1882775"/>
            <a:ext cx="976313" cy="1460500"/>
            <a:chOff x="651" y="681"/>
            <a:chExt cx="615" cy="920"/>
          </a:xfrm>
        </p:grpSpPr>
        <p:sp>
          <p:nvSpPr>
            <p:cNvPr id="45578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578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5578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8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578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57" name="Group 57"/>
          <p:cNvGrpSpPr>
            <a:grpSpLocks/>
          </p:cNvGrpSpPr>
          <p:nvPr/>
        </p:nvGrpSpPr>
        <p:grpSpPr bwMode="auto">
          <a:xfrm>
            <a:off x="280988" y="3954463"/>
            <a:ext cx="1081087" cy="1166812"/>
            <a:chOff x="42" y="744"/>
            <a:chExt cx="681" cy="735"/>
          </a:xfrm>
        </p:grpSpPr>
        <p:grpSp>
          <p:nvGrpSpPr>
            <p:cNvPr id="455750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55752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5777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578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81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5778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79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53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5771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7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7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72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7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7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5754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5769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70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55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5756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576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576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5767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5764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5765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66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576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6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5757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58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59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5751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290" name="Group 90"/>
          <p:cNvGrpSpPr>
            <a:grpSpLocks/>
          </p:cNvGrpSpPr>
          <p:nvPr/>
        </p:nvGrpSpPr>
        <p:grpSpPr bwMode="auto">
          <a:xfrm>
            <a:off x="377825" y="5040313"/>
            <a:ext cx="1081088" cy="244475"/>
            <a:chOff x="504" y="3523"/>
            <a:chExt cx="681" cy="154"/>
          </a:xfrm>
        </p:grpSpPr>
        <p:grpSp>
          <p:nvGrpSpPr>
            <p:cNvPr id="455737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455741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455744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4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49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45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4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47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55742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43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5738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739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740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304" name="Group 104"/>
          <p:cNvGrpSpPr>
            <a:grpSpLocks/>
          </p:cNvGrpSpPr>
          <p:nvPr/>
        </p:nvGrpSpPr>
        <p:grpSpPr bwMode="auto">
          <a:xfrm>
            <a:off x="1406525" y="3883025"/>
            <a:ext cx="1316038" cy="1314450"/>
            <a:chOff x="931" y="1941"/>
            <a:chExt cx="829" cy="828"/>
          </a:xfrm>
        </p:grpSpPr>
        <p:sp>
          <p:nvSpPr>
            <p:cNvPr id="455729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5730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55731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32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5733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4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5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6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313" name="Group 113"/>
          <p:cNvGrpSpPr>
            <a:grpSpLocks/>
          </p:cNvGrpSpPr>
          <p:nvPr/>
        </p:nvGrpSpPr>
        <p:grpSpPr bwMode="auto">
          <a:xfrm>
            <a:off x="0" y="1771650"/>
            <a:ext cx="1081088" cy="1217613"/>
            <a:chOff x="1404" y="3105"/>
            <a:chExt cx="681" cy="767"/>
          </a:xfrm>
        </p:grpSpPr>
        <p:grpSp>
          <p:nvGrpSpPr>
            <p:cNvPr id="455694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55699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5724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572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8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5725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26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00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5718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2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3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19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2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5701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5716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17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02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5703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5707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5710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5714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15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5711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5712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13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570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09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5704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0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06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5695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5696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55697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698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349" name="Group 149"/>
          <p:cNvGrpSpPr>
            <a:grpSpLocks/>
          </p:cNvGrpSpPr>
          <p:nvPr/>
        </p:nvGrpSpPr>
        <p:grpSpPr bwMode="auto">
          <a:xfrm>
            <a:off x="731838" y="3979863"/>
            <a:ext cx="544512" cy="244475"/>
            <a:chOff x="844" y="3337"/>
            <a:chExt cx="343" cy="154"/>
          </a:xfrm>
        </p:grpSpPr>
        <p:sp>
          <p:nvSpPr>
            <p:cNvPr id="455692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693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3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 … </a:t>
            </a:r>
            <a:r>
              <a:rPr lang="el-GR" sz="2800" dirty="0" smtClean="0">
                <a:solidFill>
                  <a:srgbClr val="FF0000"/>
                </a:solidFill>
              </a:rPr>
              <a:t>σύνδεση στο </a:t>
            </a:r>
            <a:r>
              <a:rPr lang="en-US" sz="2800" dirty="0" smtClean="0">
                <a:solidFill>
                  <a:srgbClr val="FF0000"/>
                </a:solidFill>
              </a:rPr>
              <a:t>Internet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670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670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D950AE1-BFA5-40CB-9E7F-9D0104235BD3}" type="slidenum">
              <a:rPr lang="en-US" smtClean="0">
                <a:latin typeface="Arial" charset="0"/>
                <a:cs typeface="Arial" charset="0"/>
              </a:rPr>
              <a:pPr/>
              <a:t>91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6708" name="Group 152"/>
          <p:cNvGrpSpPr>
            <a:grpSpLocks/>
          </p:cNvGrpSpPr>
          <p:nvPr/>
        </p:nvGrpSpPr>
        <p:grpSpPr bwMode="auto">
          <a:xfrm>
            <a:off x="701675" y="1738313"/>
            <a:ext cx="3554413" cy="3067050"/>
            <a:chOff x="773113" y="1273175"/>
            <a:chExt cx="3554412" cy="3066395"/>
          </a:xfrm>
        </p:grpSpPr>
        <p:sp>
          <p:nvSpPr>
            <p:cNvPr id="45681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681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2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682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687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687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68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682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684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4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4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687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7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4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4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686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7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4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5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686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6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5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685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686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6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5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686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682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682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2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683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683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83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3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683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4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683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683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66" name="Group 45"/>
          <p:cNvGrpSpPr>
            <a:grpSpLocks/>
          </p:cNvGrpSpPr>
          <p:nvPr/>
        </p:nvGrpSpPr>
        <p:grpSpPr bwMode="auto">
          <a:xfrm>
            <a:off x="1123950" y="1546225"/>
            <a:ext cx="976313" cy="1460500"/>
            <a:chOff x="651" y="681"/>
            <a:chExt cx="615" cy="920"/>
          </a:xfrm>
        </p:grpSpPr>
        <p:sp>
          <p:nvSpPr>
            <p:cNvPr id="456807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6808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56809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10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6811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2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3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4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75" name="Group 57"/>
          <p:cNvGrpSpPr>
            <a:grpSpLocks/>
          </p:cNvGrpSpPr>
          <p:nvPr/>
        </p:nvGrpSpPr>
        <p:grpSpPr bwMode="auto">
          <a:xfrm>
            <a:off x="280988" y="3617913"/>
            <a:ext cx="1081087" cy="1166812"/>
            <a:chOff x="42" y="744"/>
            <a:chExt cx="681" cy="735"/>
          </a:xfrm>
        </p:grpSpPr>
        <p:grpSp>
          <p:nvGrpSpPr>
            <p:cNvPr id="456775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56777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6802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680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806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6803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04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78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6796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80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80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97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9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9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6779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6794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95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80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6781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678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678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6792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93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6789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679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9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678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8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6782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83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84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6776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oup 90"/>
          <p:cNvGrpSpPr>
            <a:grpSpLocks/>
          </p:cNvGrpSpPr>
          <p:nvPr/>
        </p:nvGrpSpPr>
        <p:grpSpPr bwMode="auto">
          <a:xfrm>
            <a:off x="377825" y="4703763"/>
            <a:ext cx="1081088" cy="244475"/>
            <a:chOff x="504" y="3523"/>
            <a:chExt cx="681" cy="154"/>
          </a:xfrm>
        </p:grpSpPr>
        <p:grpSp>
          <p:nvGrpSpPr>
            <p:cNvPr id="456762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456766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456769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77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74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70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7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7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56767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68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6763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64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65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04"/>
          <p:cNvGrpSpPr>
            <a:grpSpLocks/>
          </p:cNvGrpSpPr>
          <p:nvPr/>
        </p:nvGrpSpPr>
        <p:grpSpPr bwMode="auto">
          <a:xfrm>
            <a:off x="1406525" y="3546475"/>
            <a:ext cx="1316038" cy="1314450"/>
            <a:chOff x="931" y="1941"/>
            <a:chExt cx="829" cy="828"/>
          </a:xfrm>
        </p:grpSpPr>
        <p:sp>
          <p:nvSpPr>
            <p:cNvPr id="456754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6755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56756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57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6758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59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60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61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31" name="Group 113"/>
          <p:cNvGrpSpPr>
            <a:grpSpLocks/>
          </p:cNvGrpSpPr>
          <p:nvPr/>
        </p:nvGrpSpPr>
        <p:grpSpPr bwMode="auto">
          <a:xfrm>
            <a:off x="0" y="1435100"/>
            <a:ext cx="1081088" cy="1217613"/>
            <a:chOff x="1404" y="3105"/>
            <a:chExt cx="681" cy="767"/>
          </a:xfrm>
        </p:grpSpPr>
        <p:grpSp>
          <p:nvGrpSpPr>
            <p:cNvPr id="456719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56724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6749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6752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53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6750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51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25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6743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74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48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44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4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4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6726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67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42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27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6728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6732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6735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6739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40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6736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6737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38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6733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34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6729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3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31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6720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6721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56722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23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167" name="Group 149"/>
          <p:cNvGrpSpPr>
            <a:grpSpLocks/>
          </p:cNvGrpSpPr>
          <p:nvPr/>
        </p:nvGrpSpPr>
        <p:grpSpPr bwMode="auto">
          <a:xfrm>
            <a:off x="731838" y="3643313"/>
            <a:ext cx="544512" cy="244475"/>
            <a:chOff x="844" y="3337"/>
            <a:chExt cx="343" cy="154"/>
          </a:xfrm>
        </p:grpSpPr>
        <p:sp>
          <p:nvSpPr>
            <p:cNvPr id="456717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18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456715" name="169 - TextBox"/>
          <p:cNvSpPr txBox="1">
            <a:spLocks noChangeArrowheads="1"/>
          </p:cNvSpPr>
          <p:nvPr/>
        </p:nvSpPr>
        <p:spPr bwMode="auto">
          <a:xfrm>
            <a:off x="4330700" y="1162594"/>
            <a:ext cx="46212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Ο </a:t>
            </a:r>
            <a:r>
              <a:rPr lang="en-US" sz="2000" i="0" dirty="0"/>
              <a:t>DHCP server </a:t>
            </a:r>
            <a:r>
              <a:rPr lang="el-GR" sz="2000" i="0" dirty="0"/>
              <a:t>διαμορφώνει το </a:t>
            </a:r>
            <a:r>
              <a:rPr lang="en-US" sz="2000" i="0" dirty="0">
                <a:solidFill>
                  <a:srgbClr val="FF0000"/>
                </a:solidFill>
              </a:rPr>
              <a:t>DHCP ACK </a:t>
            </a:r>
            <a:r>
              <a:rPr lang="el-GR" sz="2000" i="0" dirty="0"/>
              <a:t>που περιέχει την </a:t>
            </a:r>
            <a:r>
              <a:rPr lang="en-US" sz="2000" i="0" dirty="0"/>
              <a:t>IP </a:t>
            </a:r>
            <a:r>
              <a:rPr lang="el-GR" sz="2000" i="0" dirty="0"/>
              <a:t>δ/</a:t>
            </a:r>
            <a:r>
              <a:rPr lang="el-GR" sz="2000" i="0" dirty="0" err="1"/>
              <a:t>νση </a:t>
            </a:r>
            <a:r>
              <a:rPr lang="el-GR" sz="2000" i="0" dirty="0"/>
              <a:t>του πελάτη, τη δ/</a:t>
            </a:r>
            <a:r>
              <a:rPr lang="el-GR" sz="2000" i="0" dirty="0" err="1"/>
              <a:t>νση </a:t>
            </a:r>
            <a:r>
              <a:rPr lang="el-GR" sz="2000" i="0" dirty="0"/>
              <a:t>του δρομολογητή πρώτου άλματος για τον πελάτη, όνομα &amp; δ/</a:t>
            </a:r>
            <a:r>
              <a:rPr lang="el-GR" sz="2000" i="0" dirty="0" err="1"/>
              <a:t>νση </a:t>
            </a:r>
            <a:r>
              <a:rPr lang="el-GR" sz="2000" i="0" dirty="0"/>
              <a:t>του </a:t>
            </a:r>
            <a:r>
              <a:rPr lang="en-US" sz="2000" i="0" dirty="0"/>
              <a:t>DNS </a:t>
            </a:r>
            <a:r>
              <a:rPr lang="en-US" sz="2000" i="0" dirty="0" smtClean="0"/>
              <a:t>server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ενθυλάκωση στον </a:t>
            </a:r>
            <a:r>
              <a:rPr lang="en-US" sz="2000" i="0" dirty="0"/>
              <a:t>DHCP server, </a:t>
            </a:r>
            <a:r>
              <a:rPr lang="el-GR" sz="2000" i="0" dirty="0"/>
              <a:t>το πλαίσιο προωθείται (</a:t>
            </a:r>
            <a:r>
              <a:rPr lang="el-GR" sz="2000" i="0" dirty="0">
                <a:solidFill>
                  <a:srgbClr val="FF0000"/>
                </a:solidFill>
              </a:rPr>
              <a:t>εκμάθηση </a:t>
            </a:r>
            <a:r>
              <a:rPr lang="el-GR" sz="2000" i="0" dirty="0" err="1">
                <a:solidFill>
                  <a:srgbClr val="FF0000"/>
                </a:solidFill>
              </a:rPr>
              <a:t>μεταγωγέα</a:t>
            </a:r>
            <a:r>
              <a:rPr lang="el-GR" sz="2000" i="0" dirty="0"/>
              <a:t>) μέσω του </a:t>
            </a:r>
            <a:r>
              <a:rPr lang="en-US" sz="2000" i="0" dirty="0"/>
              <a:t>LAN, </a:t>
            </a:r>
            <a:r>
              <a:rPr lang="el-GR" sz="2000" i="0" dirty="0" err="1"/>
              <a:t>αποπολύπλεξη</a:t>
            </a:r>
            <a:r>
              <a:rPr lang="el-GR" sz="2000" i="0" dirty="0"/>
              <a:t>  στον </a:t>
            </a:r>
            <a:r>
              <a:rPr lang="el-GR" sz="2000" i="0" dirty="0" smtClean="0"/>
              <a:t>πελάτη</a:t>
            </a:r>
            <a:endParaRPr lang="en-US" sz="2000" i="0" dirty="0" smtClean="0"/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</a:t>
            </a:r>
            <a:r>
              <a:rPr lang="en-US" sz="2000" i="0" dirty="0"/>
              <a:t>DHCP </a:t>
            </a:r>
            <a:r>
              <a:rPr lang="el-GR" sz="2000" i="0" dirty="0"/>
              <a:t>πελάτης λαμβάνει </a:t>
            </a:r>
            <a:r>
              <a:rPr lang="el-GR" sz="2000" i="0" dirty="0" smtClean="0"/>
              <a:t>την </a:t>
            </a:r>
            <a:r>
              <a:rPr lang="en-US" sz="2000" i="0" dirty="0"/>
              <a:t>DHCP ACK </a:t>
            </a:r>
            <a:r>
              <a:rPr lang="el-GR" sz="2000" i="0" dirty="0"/>
              <a:t>απάντηση</a:t>
            </a:r>
          </a:p>
        </p:txBody>
      </p:sp>
      <p:sp>
        <p:nvSpPr>
          <p:cNvPr id="456716" name="170 - TextBox"/>
          <p:cNvSpPr txBox="1">
            <a:spLocks noChangeArrowheads="1"/>
          </p:cNvSpPr>
          <p:nvPr/>
        </p:nvSpPr>
        <p:spPr bwMode="auto">
          <a:xfrm>
            <a:off x="1058863" y="5422900"/>
            <a:ext cx="750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/>
              <a:t>Ο πελάτης τώρα έχει </a:t>
            </a:r>
            <a:r>
              <a:rPr lang="en-US" i="0"/>
              <a:t>IP </a:t>
            </a:r>
            <a:r>
              <a:rPr lang="el-GR" i="0"/>
              <a:t>διεύθυνση, γνωρίζει όνομα &amp; διεύθυνση του </a:t>
            </a:r>
            <a:r>
              <a:rPr lang="en-US" i="0"/>
              <a:t>DNS server, IP </a:t>
            </a:r>
            <a:r>
              <a:rPr lang="el-GR" i="0"/>
              <a:t>διεύθυνση του δρομολογητή πρώτου άλματος</a:t>
            </a:r>
          </a:p>
        </p:txBody>
      </p:sp>
    </p:spTree>
    <p:extLst>
      <p:ext uri="{BB962C8B-B14F-4D97-AF65-F5344CB8AC3E}">
        <p14:creationId xmlns:p14="http://schemas.microsoft.com/office/powerpoint/2010/main" val="2072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1 - Τίτλος"/>
          <p:cNvSpPr>
            <a:spLocks noGrp="1"/>
          </p:cNvSpPr>
          <p:nvPr>
            <p:ph type="title"/>
          </p:nvPr>
        </p:nvSpPr>
        <p:spPr>
          <a:xfrm>
            <a:off x="393192" y="228600"/>
            <a:ext cx="8604504" cy="1143000"/>
          </a:xfrm>
        </p:spPr>
        <p:txBody>
          <a:bodyPr/>
          <a:lstStyle/>
          <a:p>
            <a:r>
              <a:rPr lang="el-GR" sz="2800" dirty="0" smtClean="0"/>
              <a:t>Μία ημέρα στη ζωή</a:t>
            </a:r>
            <a:r>
              <a:rPr lang="en-US" sz="2800" dirty="0" smtClean="0"/>
              <a:t>... </a:t>
            </a:r>
            <a:r>
              <a:rPr lang="en-US" sz="2800" dirty="0" smtClean="0">
                <a:solidFill>
                  <a:srgbClr val="FF0000"/>
                </a:solidFill>
              </a:rPr>
              <a:t>ARP (</a:t>
            </a:r>
            <a:r>
              <a:rPr lang="el-GR" sz="2800" dirty="0" smtClean="0">
                <a:solidFill>
                  <a:srgbClr val="FF0000"/>
                </a:solidFill>
              </a:rPr>
              <a:t>πριν το </a:t>
            </a:r>
            <a:r>
              <a:rPr lang="en-US" sz="2800" dirty="0" smtClean="0">
                <a:solidFill>
                  <a:srgbClr val="FF0000"/>
                </a:solidFill>
              </a:rPr>
              <a:t>DNS, </a:t>
            </a:r>
            <a:r>
              <a:rPr lang="el-GR" sz="2800" dirty="0" smtClean="0">
                <a:solidFill>
                  <a:srgbClr val="FF0000"/>
                </a:solidFill>
              </a:rPr>
              <a:t>πριν το </a:t>
            </a:r>
            <a:r>
              <a:rPr lang="en-US" sz="2800" dirty="0" smtClean="0">
                <a:solidFill>
                  <a:srgbClr val="FF0000"/>
                </a:solidFill>
              </a:rPr>
              <a:t>HTTP)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773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5773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CA21CA9-2BED-47DF-82D0-95779C11AEB0}" type="slidenum">
              <a:rPr lang="en-US" smtClean="0">
                <a:latin typeface="Arial" charset="0"/>
                <a:cs typeface="Arial" charset="0"/>
              </a:rPr>
              <a:pPr/>
              <a:t>92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7732" name="Group 92"/>
          <p:cNvGrpSpPr>
            <a:grpSpLocks/>
          </p:cNvGrpSpPr>
          <p:nvPr/>
        </p:nvGrpSpPr>
        <p:grpSpPr bwMode="auto">
          <a:xfrm>
            <a:off x="492125" y="2347913"/>
            <a:ext cx="3554413" cy="3067050"/>
            <a:chOff x="773113" y="1273175"/>
            <a:chExt cx="3554412" cy="3066395"/>
          </a:xfrm>
        </p:grpSpPr>
        <p:sp>
          <p:nvSpPr>
            <p:cNvPr id="457788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7789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0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1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2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7794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784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784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7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7799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7814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16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7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19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78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21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78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24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78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5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7826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78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28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29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1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78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7800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78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78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78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8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06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8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7807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78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457733" name="Line 43"/>
          <p:cNvSpPr>
            <a:spLocks noChangeShapeType="1"/>
          </p:cNvSpPr>
          <p:nvPr/>
        </p:nvSpPr>
        <p:spPr bwMode="auto">
          <a:xfrm flipV="1">
            <a:off x="2384425" y="3592513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7" name="Group 45"/>
          <p:cNvGrpSpPr>
            <a:grpSpLocks/>
          </p:cNvGrpSpPr>
          <p:nvPr/>
        </p:nvGrpSpPr>
        <p:grpSpPr bwMode="auto">
          <a:xfrm>
            <a:off x="914400" y="2155825"/>
            <a:ext cx="976313" cy="1460500"/>
            <a:chOff x="651" y="681"/>
            <a:chExt cx="615" cy="920"/>
          </a:xfrm>
        </p:grpSpPr>
        <p:sp>
          <p:nvSpPr>
            <p:cNvPr id="45778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778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45778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8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778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76" name="Group 276"/>
          <p:cNvGrpSpPr>
            <a:grpSpLocks/>
          </p:cNvGrpSpPr>
          <p:nvPr/>
        </p:nvGrpSpPr>
        <p:grpSpPr bwMode="auto">
          <a:xfrm>
            <a:off x="0" y="2232025"/>
            <a:ext cx="762000" cy="876300"/>
            <a:chOff x="177" y="729"/>
            <a:chExt cx="480" cy="552"/>
          </a:xfrm>
        </p:grpSpPr>
        <p:grpSp>
          <p:nvGrpSpPr>
            <p:cNvPr id="45776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5777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7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45776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5777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5777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45777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7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776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5776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5777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45776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5776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776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5776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6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776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255"/>
          <p:cNvGrpSpPr>
            <a:grpSpLocks/>
          </p:cNvGrpSpPr>
          <p:nvPr/>
        </p:nvGrpSpPr>
        <p:grpSpPr bwMode="auto">
          <a:xfrm>
            <a:off x="1960563" y="4057650"/>
            <a:ext cx="1016000" cy="877888"/>
            <a:chOff x="719" y="2137"/>
            <a:chExt cx="640" cy="553"/>
          </a:xfrm>
        </p:grpSpPr>
        <p:sp>
          <p:nvSpPr>
            <p:cNvPr id="457752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53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54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 eaLnBrk="0" hangingPunct="0"/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57755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56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7757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457758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59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106" name="Group 242"/>
          <p:cNvGrpSpPr>
            <a:grpSpLocks/>
          </p:cNvGrpSpPr>
          <p:nvPr/>
        </p:nvGrpSpPr>
        <p:grpSpPr bwMode="auto">
          <a:xfrm>
            <a:off x="869950" y="2795588"/>
            <a:ext cx="444500" cy="244475"/>
            <a:chOff x="161" y="1354"/>
            <a:chExt cx="280" cy="154"/>
          </a:xfrm>
        </p:grpSpPr>
        <p:sp>
          <p:nvSpPr>
            <p:cNvPr id="457750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51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109" name="Group 270"/>
          <p:cNvGrpSpPr>
            <a:grpSpLocks/>
          </p:cNvGrpSpPr>
          <p:nvPr/>
        </p:nvGrpSpPr>
        <p:grpSpPr bwMode="auto">
          <a:xfrm>
            <a:off x="896938" y="4262438"/>
            <a:ext cx="1081087" cy="244475"/>
            <a:chOff x="76" y="2296"/>
            <a:chExt cx="681" cy="154"/>
          </a:xfrm>
        </p:grpSpPr>
        <p:sp>
          <p:nvSpPr>
            <p:cNvPr id="457745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6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7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8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9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  <p:grpSp>
        <p:nvGrpSpPr>
          <p:cNvPr id="118" name="Group 270"/>
          <p:cNvGrpSpPr>
            <a:grpSpLocks/>
          </p:cNvGrpSpPr>
          <p:nvPr/>
        </p:nvGrpSpPr>
        <p:grpSpPr bwMode="auto">
          <a:xfrm>
            <a:off x="0" y="2930525"/>
            <a:ext cx="1081088" cy="246063"/>
            <a:chOff x="76" y="2296"/>
            <a:chExt cx="681" cy="155"/>
          </a:xfrm>
        </p:grpSpPr>
        <p:sp>
          <p:nvSpPr>
            <p:cNvPr id="45774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sp>
        <p:nvSpPr>
          <p:cNvPr id="457849" name="Text Box 121"/>
          <p:cNvSpPr txBox="1">
            <a:spLocks noChangeArrowheads="1"/>
          </p:cNvSpPr>
          <p:nvPr/>
        </p:nvSpPr>
        <p:spPr bwMode="auto">
          <a:xfrm>
            <a:off x="3925888" y="1470025"/>
            <a:ext cx="49847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i="0" dirty="0"/>
              <a:t>προτού σταλεί η </a:t>
            </a:r>
            <a:r>
              <a:rPr lang="en-US" i="0" dirty="0"/>
              <a:t>HTTP </a:t>
            </a:r>
            <a:r>
              <a:rPr lang="el-GR" i="0" dirty="0"/>
              <a:t>αίτηση, χρειάζεται η </a:t>
            </a:r>
            <a:r>
              <a:rPr lang="en-US" i="0" dirty="0"/>
              <a:t>IP </a:t>
            </a:r>
            <a:r>
              <a:rPr lang="el-GR" i="0" dirty="0"/>
              <a:t>διεύθυνση του </a:t>
            </a:r>
            <a:r>
              <a:rPr lang="en-US" i="0" dirty="0"/>
              <a:t>www.google.com: </a:t>
            </a:r>
            <a:r>
              <a:rPr lang="en-US" i="0" dirty="0">
                <a:solidFill>
                  <a:srgbClr val="FF0000"/>
                </a:solidFill>
              </a:rPr>
              <a:t>DNS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i="0" dirty="0"/>
              <a:t>Δημιουργείται ένα </a:t>
            </a:r>
            <a:r>
              <a:rPr lang="en-US" i="0" dirty="0"/>
              <a:t>DNS </a:t>
            </a:r>
            <a:r>
              <a:rPr lang="el-GR" i="0" dirty="0"/>
              <a:t>ερώτημα, ενθυλακώνεται σε </a:t>
            </a:r>
            <a:r>
              <a:rPr lang="en-US" i="0" dirty="0"/>
              <a:t>UDP, </a:t>
            </a:r>
            <a:r>
              <a:rPr lang="el-GR" i="0" dirty="0"/>
              <a:t>έπειτα σε </a:t>
            </a:r>
            <a:r>
              <a:rPr lang="en-US" i="0" dirty="0"/>
              <a:t>IP </a:t>
            </a:r>
            <a:r>
              <a:rPr lang="el-GR" i="0" dirty="0"/>
              <a:t>και τέλος σε </a:t>
            </a:r>
            <a:r>
              <a:rPr lang="en-US" i="0" dirty="0"/>
              <a:t>Ethernet. </a:t>
            </a:r>
            <a:r>
              <a:rPr lang="el-GR" i="0" dirty="0"/>
              <a:t>Για να σταλεί το πλαίσιο </a:t>
            </a:r>
            <a:r>
              <a:rPr lang="el-GR" i="0" dirty="0" smtClean="0"/>
              <a:t>στον </a:t>
            </a:r>
            <a:r>
              <a:rPr lang="el-GR" i="0" dirty="0"/>
              <a:t>δρομολογητή, χρειάζεται τη διεύθυνση </a:t>
            </a:r>
            <a:r>
              <a:rPr lang="en-US" i="0" dirty="0"/>
              <a:t>MAC </a:t>
            </a:r>
            <a:r>
              <a:rPr lang="el-GR" i="0" dirty="0"/>
              <a:t>της </a:t>
            </a:r>
            <a:r>
              <a:rPr lang="el-GR" i="0" dirty="0" err="1"/>
              <a:t>διεπαφής</a:t>
            </a:r>
            <a:r>
              <a:rPr lang="el-GR" i="0" dirty="0"/>
              <a:t> του δρομολογητή: </a:t>
            </a:r>
            <a:r>
              <a:rPr lang="en-US" i="0" dirty="0">
                <a:solidFill>
                  <a:srgbClr val="FF0000"/>
                </a:solidFill>
              </a:rPr>
              <a:t>ARP</a:t>
            </a:r>
            <a:endParaRPr lang="en-US" i="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Το </a:t>
            </a:r>
            <a:r>
              <a:rPr lang="en-US" i="0" dirty="0"/>
              <a:t>broadcast ARP </a:t>
            </a:r>
            <a:r>
              <a:rPr lang="el-GR" i="0" dirty="0"/>
              <a:t>ερώτημα, λαμβάνεται από τον δρομολογητή, ο οποίος απαντάει με </a:t>
            </a:r>
            <a:r>
              <a:rPr lang="en-US" i="0" dirty="0">
                <a:solidFill>
                  <a:srgbClr val="FF0000"/>
                </a:solidFill>
              </a:rPr>
              <a:t>ARP </a:t>
            </a:r>
            <a:r>
              <a:rPr lang="el-GR" i="0" dirty="0">
                <a:solidFill>
                  <a:srgbClr val="FF0000"/>
                </a:solidFill>
              </a:rPr>
              <a:t>απάντηση</a:t>
            </a:r>
            <a:r>
              <a:rPr lang="el-GR" i="0" dirty="0"/>
              <a:t> δίνοντας τη </a:t>
            </a:r>
            <a:r>
              <a:rPr lang="en-US" i="0" dirty="0"/>
              <a:t>MAC </a:t>
            </a:r>
            <a:r>
              <a:rPr lang="el-GR" i="0" dirty="0"/>
              <a:t>διεύθυνση της </a:t>
            </a:r>
            <a:r>
              <a:rPr lang="el-GR" i="0" dirty="0" err="1"/>
              <a:t>διεπαφής</a:t>
            </a:r>
            <a:r>
              <a:rPr lang="el-GR" i="0" dirty="0"/>
              <a:t> του δρομολογητή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Ο πελάτης πλέον γνωρίζει τη </a:t>
            </a:r>
            <a:r>
              <a:rPr lang="en-US" i="0" dirty="0"/>
              <a:t>MAC </a:t>
            </a:r>
            <a:r>
              <a:rPr lang="el-GR" i="0" dirty="0"/>
              <a:t>διεύθυνση του δρομολογητή πρώτου άλματος, οπότε μπορεί πλέον να στείλει το πλαίσιο που περιέχει το </a:t>
            </a:r>
            <a:r>
              <a:rPr lang="en-US" i="0" dirty="0"/>
              <a:t>DNS </a:t>
            </a:r>
            <a:r>
              <a:rPr lang="el-GR" i="0" dirty="0"/>
              <a:t>ερώτημα</a:t>
            </a:r>
          </a:p>
        </p:txBody>
      </p:sp>
    </p:spTree>
    <p:extLst>
      <p:ext uri="{BB962C8B-B14F-4D97-AF65-F5344CB8AC3E}">
        <p14:creationId xmlns:p14="http://schemas.microsoft.com/office/powerpoint/2010/main" val="5352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2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7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05AE00E5-EDE7-488C-A4C5-70D6EB6215C4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χρησιμοποιώντας το </a:t>
            </a:r>
            <a:r>
              <a:rPr lang="en-US" sz="2800" dirty="0" smtClean="0">
                <a:solidFill>
                  <a:srgbClr val="FF0000"/>
                </a:solidFill>
              </a:rPr>
              <a:t>DNS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grpSp>
        <p:nvGrpSpPr>
          <p:cNvPr id="465925" name="Group 230"/>
          <p:cNvGrpSpPr>
            <a:grpSpLocks/>
          </p:cNvGrpSpPr>
          <p:nvPr/>
        </p:nvGrpSpPr>
        <p:grpSpPr bwMode="auto">
          <a:xfrm>
            <a:off x="650875" y="1489075"/>
            <a:ext cx="3554413" cy="3060700"/>
            <a:chOff x="773113" y="1273175"/>
            <a:chExt cx="3554412" cy="3060046"/>
          </a:xfrm>
        </p:grpSpPr>
        <p:sp>
          <p:nvSpPr>
            <p:cNvPr id="465926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5927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28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29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30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65932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6593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593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5939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65940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42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43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45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49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54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65957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5958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6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6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6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5972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78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598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65986" name="Group 44"/>
          <p:cNvGrpSpPr>
            <a:grpSpLocks/>
          </p:cNvGrpSpPr>
          <p:nvPr/>
        </p:nvGrpSpPr>
        <p:grpSpPr bwMode="auto">
          <a:xfrm>
            <a:off x="1109663" y="1385888"/>
            <a:ext cx="976312" cy="1460500"/>
            <a:chOff x="651" y="681"/>
            <a:chExt cx="615" cy="920"/>
          </a:xfrm>
        </p:grpSpPr>
        <p:sp>
          <p:nvSpPr>
            <p:cNvPr id="465987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5988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434975" y="14668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000" i="0" smtClean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465998" name="Group 58"/>
          <p:cNvGrpSpPr>
            <a:grpSpLocks/>
          </p:cNvGrpSpPr>
          <p:nvPr/>
        </p:nvGrpSpPr>
        <p:grpSpPr bwMode="auto">
          <a:xfrm>
            <a:off x="374650" y="1692275"/>
            <a:ext cx="561975" cy="244475"/>
            <a:chOff x="740" y="3209"/>
            <a:chExt cx="354" cy="154"/>
          </a:xfrm>
        </p:grpSpPr>
        <p:grpSp>
          <p:nvGrpSpPr>
            <p:cNvPr id="465999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6004" name="Group 64"/>
          <p:cNvGrpSpPr>
            <a:grpSpLocks/>
          </p:cNvGrpSpPr>
          <p:nvPr/>
        </p:nvGrpSpPr>
        <p:grpSpPr bwMode="auto">
          <a:xfrm>
            <a:off x="374650" y="1927225"/>
            <a:ext cx="561975" cy="244475"/>
            <a:chOff x="836" y="3305"/>
            <a:chExt cx="354" cy="154"/>
          </a:xfrm>
        </p:grpSpPr>
        <p:grpSp>
          <p:nvGrpSpPr>
            <p:cNvPr id="466005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466008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66011" name="Group 71"/>
          <p:cNvGrpSpPr>
            <a:grpSpLocks/>
          </p:cNvGrpSpPr>
          <p:nvPr/>
        </p:nvGrpSpPr>
        <p:grpSpPr bwMode="auto">
          <a:xfrm>
            <a:off x="195263" y="19589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6014" name="Group 74"/>
          <p:cNvGrpSpPr>
            <a:grpSpLocks/>
          </p:cNvGrpSpPr>
          <p:nvPr/>
        </p:nvGrpSpPr>
        <p:grpSpPr bwMode="auto">
          <a:xfrm>
            <a:off x="0" y="2190750"/>
            <a:ext cx="1081088" cy="244475"/>
            <a:chOff x="504" y="3523"/>
            <a:chExt cx="681" cy="154"/>
          </a:xfrm>
        </p:grpSpPr>
        <p:grpSp>
          <p:nvGrpSpPr>
            <p:cNvPr id="466015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466016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466017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020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542925" y="14668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565150" y="2693988"/>
            <a:ext cx="1081088" cy="244475"/>
            <a:chOff x="504" y="3523"/>
            <a:chExt cx="681" cy="154"/>
          </a:xfrm>
        </p:grpSpPr>
        <p:grpSp>
          <p:nvGrpSpPr>
            <p:cNvPr id="466030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466031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466032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035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6043" name="Freeform 236"/>
          <p:cNvSpPr>
            <a:spLocks/>
          </p:cNvSpPr>
          <p:nvPr/>
        </p:nvSpPr>
        <p:spPr bwMode="auto">
          <a:xfrm>
            <a:off x="4805363" y="1514475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66044" name="Group 4"/>
          <p:cNvGrpSpPr>
            <a:grpSpLocks/>
          </p:cNvGrpSpPr>
          <p:nvPr/>
        </p:nvGrpSpPr>
        <p:grpSpPr bwMode="auto">
          <a:xfrm>
            <a:off x="5227638" y="2849563"/>
            <a:ext cx="757237" cy="379412"/>
            <a:chOff x="2466" y="2026"/>
            <a:chExt cx="477" cy="282"/>
          </a:xfrm>
        </p:grpSpPr>
        <p:sp>
          <p:nvSpPr>
            <p:cNvPr id="466045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46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47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48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49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5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53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5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57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58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66059" name="Group 19"/>
          <p:cNvGrpSpPr>
            <a:grpSpLocks/>
          </p:cNvGrpSpPr>
          <p:nvPr/>
        </p:nvGrpSpPr>
        <p:grpSpPr bwMode="auto">
          <a:xfrm>
            <a:off x="6592888" y="2595563"/>
            <a:ext cx="757237" cy="379412"/>
            <a:chOff x="2466" y="2026"/>
            <a:chExt cx="477" cy="282"/>
          </a:xfrm>
        </p:grpSpPr>
        <p:sp>
          <p:nvSpPr>
            <p:cNvPr id="466060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61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62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63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64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6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6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6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6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69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70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71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7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7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6074" name="Text Box 34"/>
          <p:cNvSpPr txBox="1">
            <a:spLocks noChangeArrowheads="1"/>
          </p:cNvSpPr>
          <p:nvPr/>
        </p:nvSpPr>
        <p:spPr bwMode="auto">
          <a:xfrm>
            <a:off x="5389563" y="3319463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Comcast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68.80.0.0/13</a:t>
            </a:r>
          </a:p>
        </p:txBody>
      </p:sp>
      <p:grpSp>
        <p:nvGrpSpPr>
          <p:cNvPr id="466075" name="Group 69"/>
          <p:cNvGrpSpPr>
            <a:grpSpLocks/>
          </p:cNvGrpSpPr>
          <p:nvPr/>
        </p:nvGrpSpPr>
        <p:grpSpPr bwMode="auto">
          <a:xfrm>
            <a:off x="7250113" y="3511550"/>
            <a:ext cx="757237" cy="379413"/>
            <a:chOff x="2466" y="2026"/>
            <a:chExt cx="477" cy="282"/>
          </a:xfrm>
        </p:grpSpPr>
        <p:sp>
          <p:nvSpPr>
            <p:cNvPr id="466076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77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78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79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80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81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2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3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84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85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6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7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8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8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6090" name="Line 93"/>
          <p:cNvSpPr>
            <a:spLocks noChangeShapeType="1"/>
          </p:cNvSpPr>
          <p:nvPr/>
        </p:nvSpPr>
        <p:spPr bwMode="auto">
          <a:xfrm flipH="1">
            <a:off x="6969125" y="2336800"/>
            <a:ext cx="260350" cy="258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6091" name="Text Box 139"/>
          <p:cNvSpPr txBox="1">
            <a:spLocks noChangeArrowheads="1"/>
          </p:cNvSpPr>
          <p:nvPr/>
        </p:nvSpPr>
        <p:spPr bwMode="auto">
          <a:xfrm>
            <a:off x="7421563" y="1554163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DNS server</a:t>
            </a:r>
          </a:p>
          <a:p>
            <a:endParaRPr lang="en-US" sz="16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466092" name="Group 167"/>
          <p:cNvGrpSpPr>
            <a:grpSpLocks/>
          </p:cNvGrpSpPr>
          <p:nvPr/>
        </p:nvGrpSpPr>
        <p:grpSpPr bwMode="auto">
          <a:xfrm flipH="1">
            <a:off x="5654675" y="3232150"/>
            <a:ext cx="400050" cy="152400"/>
            <a:chOff x="3228" y="1776"/>
            <a:chExt cx="252" cy="96"/>
          </a:xfrm>
        </p:grpSpPr>
        <p:sp>
          <p:nvSpPr>
            <p:cNvPr id="46609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09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095" name="Group 170"/>
          <p:cNvGrpSpPr>
            <a:grpSpLocks/>
          </p:cNvGrpSpPr>
          <p:nvPr/>
        </p:nvGrpSpPr>
        <p:grpSpPr bwMode="auto">
          <a:xfrm flipH="1" flipV="1">
            <a:off x="5807075" y="2708275"/>
            <a:ext cx="400050" cy="152400"/>
            <a:chOff x="3228" y="1776"/>
            <a:chExt cx="252" cy="96"/>
          </a:xfrm>
        </p:grpSpPr>
        <p:sp>
          <p:nvSpPr>
            <p:cNvPr id="46609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09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098" name="Group 173"/>
          <p:cNvGrpSpPr>
            <a:grpSpLocks/>
          </p:cNvGrpSpPr>
          <p:nvPr/>
        </p:nvGrpSpPr>
        <p:grpSpPr bwMode="auto">
          <a:xfrm flipH="1" flipV="1">
            <a:off x="7907338" y="3398838"/>
            <a:ext cx="400050" cy="152400"/>
            <a:chOff x="3228" y="1776"/>
            <a:chExt cx="252" cy="96"/>
          </a:xfrm>
        </p:grpSpPr>
        <p:sp>
          <p:nvSpPr>
            <p:cNvPr id="46609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1" name="Group 176"/>
          <p:cNvGrpSpPr>
            <a:grpSpLocks/>
          </p:cNvGrpSpPr>
          <p:nvPr/>
        </p:nvGrpSpPr>
        <p:grpSpPr bwMode="auto">
          <a:xfrm flipV="1">
            <a:off x="7083425" y="3417888"/>
            <a:ext cx="295275" cy="114300"/>
            <a:chOff x="3228" y="1776"/>
            <a:chExt cx="252" cy="96"/>
          </a:xfrm>
        </p:grpSpPr>
        <p:sp>
          <p:nvSpPr>
            <p:cNvPr id="46610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4" name="Group 179"/>
          <p:cNvGrpSpPr>
            <a:grpSpLocks/>
          </p:cNvGrpSpPr>
          <p:nvPr/>
        </p:nvGrpSpPr>
        <p:grpSpPr bwMode="auto">
          <a:xfrm rot="409689" flipH="1" flipV="1">
            <a:off x="7354888" y="2760663"/>
            <a:ext cx="452437" cy="57150"/>
            <a:chOff x="3228" y="1776"/>
            <a:chExt cx="252" cy="96"/>
          </a:xfrm>
        </p:grpSpPr>
        <p:sp>
          <p:nvSpPr>
            <p:cNvPr id="46610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7" name="Group 182"/>
          <p:cNvGrpSpPr>
            <a:grpSpLocks/>
          </p:cNvGrpSpPr>
          <p:nvPr/>
        </p:nvGrpSpPr>
        <p:grpSpPr bwMode="auto">
          <a:xfrm>
            <a:off x="6497638" y="2965450"/>
            <a:ext cx="295275" cy="114300"/>
            <a:chOff x="3228" y="1776"/>
            <a:chExt cx="252" cy="96"/>
          </a:xfrm>
        </p:grpSpPr>
        <p:sp>
          <p:nvSpPr>
            <p:cNvPr id="46610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10" name="Group 185"/>
          <p:cNvGrpSpPr>
            <a:grpSpLocks/>
          </p:cNvGrpSpPr>
          <p:nvPr/>
        </p:nvGrpSpPr>
        <p:grpSpPr bwMode="auto">
          <a:xfrm flipH="1">
            <a:off x="7135813" y="2965450"/>
            <a:ext cx="295275" cy="114300"/>
            <a:chOff x="3228" y="1776"/>
            <a:chExt cx="252" cy="96"/>
          </a:xfrm>
        </p:grpSpPr>
        <p:sp>
          <p:nvSpPr>
            <p:cNvPr id="46611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1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935538" y="1366838"/>
            <a:ext cx="1081087" cy="1217612"/>
            <a:chOff x="1404" y="3105"/>
            <a:chExt cx="681" cy="767"/>
          </a:xfrm>
        </p:grpSpPr>
        <p:grpSp>
          <p:nvGrpSpPr>
            <p:cNvPr id="46611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66115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466116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6121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466122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125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466128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613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6613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466133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466134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eaLnBrk="0" hangingPunct="0">
                          <a:defRPr/>
                        </a:pPr>
                        <a:r>
                          <a:rPr lang="en-US" sz="1000" i="0" smtClean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466137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4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466149" name="Group 248"/>
          <p:cNvGrpSpPr>
            <a:grpSpLocks/>
          </p:cNvGrpSpPr>
          <p:nvPr/>
        </p:nvGrpSpPr>
        <p:grpSpPr bwMode="auto">
          <a:xfrm>
            <a:off x="7204075" y="1771650"/>
            <a:ext cx="373063" cy="687388"/>
            <a:chOff x="4140" y="429"/>
            <a:chExt cx="1425" cy="2396"/>
          </a:xfrm>
        </p:grpSpPr>
        <p:sp>
          <p:nvSpPr>
            <p:cNvPr id="466150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52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6153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55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5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64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1"/>
                <a:ext cx="725" cy="12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6167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6168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72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6173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75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97575" y="1047750"/>
            <a:ext cx="1316038" cy="1314450"/>
            <a:chOff x="931" y="1941"/>
            <a:chExt cx="829" cy="828"/>
          </a:xfrm>
        </p:grpSpPr>
        <p:sp>
          <p:nvSpPr>
            <p:cNvPr id="466183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2 w 551"/>
                <a:gd name="T1" fmla="*/ 0 h 801"/>
                <a:gd name="T2" fmla="*/ 76 w 551"/>
                <a:gd name="T3" fmla="*/ 402 h 801"/>
                <a:gd name="T4" fmla="*/ 1 w 551"/>
                <a:gd name="T5" fmla="*/ 801 h 801"/>
                <a:gd name="T6" fmla="*/ 2 w 551"/>
                <a:gd name="T7" fmla="*/ 535 h 801"/>
                <a:gd name="T8" fmla="*/ 0 w 551"/>
                <a:gd name="T9" fmla="*/ 371 h 801"/>
                <a:gd name="T10" fmla="*/ 2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6184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66191" name="Group 166"/>
          <p:cNvGrpSpPr>
            <a:grpSpLocks/>
          </p:cNvGrpSpPr>
          <p:nvPr/>
        </p:nvGrpSpPr>
        <p:grpSpPr bwMode="auto">
          <a:xfrm>
            <a:off x="3670300" y="2982913"/>
            <a:ext cx="1755775" cy="857250"/>
            <a:chOff x="3228" y="1776"/>
            <a:chExt cx="252" cy="96"/>
          </a:xfrm>
        </p:grpSpPr>
        <p:sp>
          <p:nvSpPr>
            <p:cNvPr id="46619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9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6194" name="Text Box 274"/>
          <p:cNvSpPr txBox="1">
            <a:spLocks noChangeArrowheads="1"/>
          </p:cNvSpPr>
          <p:nvPr/>
        </p:nvSpPr>
        <p:spPr bwMode="auto">
          <a:xfrm>
            <a:off x="233363" y="4948238"/>
            <a:ext cx="4051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Το </a:t>
            </a:r>
            <a:r>
              <a:rPr lang="en-US" i="0"/>
              <a:t>IP datagram </a:t>
            </a:r>
            <a:r>
              <a:rPr lang="el-GR" i="0"/>
              <a:t>που περιέχει το </a:t>
            </a:r>
            <a:r>
              <a:rPr lang="en-US" i="0"/>
              <a:t>DNS </a:t>
            </a:r>
            <a:r>
              <a:rPr lang="el-GR" i="0"/>
              <a:t>ερώτημα προωθείται μέσω του μεταγωγέα του </a:t>
            </a:r>
            <a:r>
              <a:rPr lang="en-US" i="0"/>
              <a:t>LAN</a:t>
            </a:r>
            <a:r>
              <a:rPr lang="el-GR" i="0"/>
              <a:t> από τον πελάτη στο δρομολογητή πρώτου άλματος</a:t>
            </a:r>
          </a:p>
        </p:txBody>
      </p:sp>
      <p:sp>
        <p:nvSpPr>
          <p:cNvPr id="466195" name="Text Box 275"/>
          <p:cNvSpPr txBox="1">
            <a:spLocks noChangeArrowheads="1"/>
          </p:cNvSpPr>
          <p:nvPr/>
        </p:nvSpPr>
        <p:spPr bwMode="auto">
          <a:xfrm>
            <a:off x="4373563" y="3981450"/>
            <a:ext cx="45196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sz="1600" i="0"/>
              <a:t>Το </a:t>
            </a:r>
            <a:r>
              <a:rPr lang="en-US" sz="1600" i="0"/>
              <a:t>IP datagram</a:t>
            </a:r>
            <a:r>
              <a:rPr lang="el-GR" sz="1600" i="0"/>
              <a:t> προωθείται από το δίκτυο του πανεπιστημίου στο εμπορικό δίκτυο, δρομολογείται (οι πίνακες δημιουργούνται από τα πρωτόκολλα δρομολόγησης </a:t>
            </a:r>
            <a:r>
              <a:rPr lang="en-US" sz="1600" i="0">
                <a:solidFill>
                  <a:srgbClr val="FF0000"/>
                </a:solidFill>
              </a:rPr>
              <a:t>RIP, OSPF, IS-IS</a:t>
            </a:r>
            <a:r>
              <a:rPr lang="en-US" sz="1600" i="0"/>
              <a:t> </a:t>
            </a:r>
            <a:r>
              <a:rPr lang="el-GR" sz="1600" i="0"/>
              <a:t>και/ή </a:t>
            </a:r>
            <a:r>
              <a:rPr lang="en-US" sz="1600" i="0">
                <a:solidFill>
                  <a:srgbClr val="FF0000"/>
                </a:solidFill>
              </a:rPr>
              <a:t>BGP</a:t>
            </a:r>
            <a:r>
              <a:rPr lang="en-US" sz="1600" i="0"/>
              <a:t>)</a:t>
            </a:r>
            <a:r>
              <a:rPr lang="el-GR" sz="1600" i="0"/>
              <a:t> στο </a:t>
            </a:r>
            <a:r>
              <a:rPr lang="en-US" sz="1600" i="0"/>
              <a:t>DNS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αποπολυπλέκεται στον </a:t>
            </a:r>
            <a:r>
              <a:rPr lang="en-US" sz="1600" i="0"/>
              <a:t>DNS server</a:t>
            </a:r>
            <a:endParaRPr lang="el-GR" sz="1600" i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/>
              <a:t> Ο </a:t>
            </a:r>
            <a:r>
              <a:rPr lang="en-US" sz="1600" i="0"/>
              <a:t>DNS server </a:t>
            </a:r>
            <a:r>
              <a:rPr lang="el-GR" sz="1600" i="0"/>
              <a:t>απαντάει στον πελάτη με την </a:t>
            </a:r>
            <a:r>
              <a:rPr lang="en-US" sz="1600" i="0"/>
              <a:t>IP </a:t>
            </a:r>
            <a:r>
              <a:rPr lang="el-GR" sz="1600" i="0"/>
              <a:t>διεύθυνση του </a:t>
            </a:r>
            <a:r>
              <a:rPr lang="en-US" sz="1600" i="0"/>
              <a:t>www.google.com</a:t>
            </a:r>
            <a:endParaRPr lang="el-GR" sz="1600"/>
          </a:p>
        </p:txBody>
      </p:sp>
    </p:spTree>
    <p:extLst>
      <p:ext uri="{BB962C8B-B14F-4D97-AF65-F5344CB8AC3E}">
        <p14:creationId xmlns:p14="http://schemas.microsoft.com/office/powerpoint/2010/main" val="36146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5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DC65E453-E62D-47AC-9BB1-5285082B8E32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46888" y="228600"/>
            <a:ext cx="8741664" cy="868680"/>
          </a:xfrm>
        </p:spPr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το </a:t>
            </a:r>
            <a:r>
              <a:rPr lang="en-US" sz="2800" dirty="0" smtClean="0">
                <a:solidFill>
                  <a:srgbClr val="FF0000"/>
                </a:solidFill>
              </a:rPr>
              <a:t>HTTP</a:t>
            </a:r>
            <a:r>
              <a:rPr lang="el-GR" sz="2800" dirty="0" smtClean="0">
                <a:solidFill>
                  <a:srgbClr val="FF0000"/>
                </a:solidFill>
              </a:rPr>
              <a:t> χρειάζεται μια </a:t>
            </a:r>
            <a:r>
              <a:rPr lang="en-US" sz="2800" dirty="0" smtClean="0">
                <a:solidFill>
                  <a:srgbClr val="FF0000"/>
                </a:solidFill>
              </a:rPr>
              <a:t>TCP </a:t>
            </a:r>
            <a:r>
              <a:rPr lang="el-GR" sz="2800" dirty="0" smtClean="0">
                <a:solidFill>
                  <a:srgbClr val="FF0000"/>
                </a:solidFill>
              </a:rPr>
              <a:t>σύνδεση</a:t>
            </a:r>
            <a:r>
              <a:rPr lang="el-GR" sz="2800" dirty="0" smtClean="0"/>
              <a:t> </a:t>
            </a:r>
          </a:p>
        </p:txBody>
      </p:sp>
      <p:grpSp>
        <p:nvGrpSpPr>
          <p:cNvPr id="467973" name="Group 231"/>
          <p:cNvGrpSpPr>
            <a:grpSpLocks/>
          </p:cNvGrpSpPr>
          <p:nvPr/>
        </p:nvGrpSpPr>
        <p:grpSpPr bwMode="auto">
          <a:xfrm>
            <a:off x="690563" y="1452563"/>
            <a:ext cx="3554412" cy="3060700"/>
            <a:chOff x="773113" y="1273175"/>
            <a:chExt cx="3554412" cy="3060046"/>
          </a:xfrm>
        </p:grpSpPr>
        <p:sp>
          <p:nvSpPr>
            <p:cNvPr id="467974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7975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6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7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8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67980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679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79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6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7987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679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79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79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7997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02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68005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8006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8010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11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8013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020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26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8030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68034" name="Freeform 293"/>
          <p:cNvSpPr>
            <a:spLocks/>
          </p:cNvSpPr>
          <p:nvPr/>
        </p:nvSpPr>
        <p:spPr bwMode="auto">
          <a:xfrm>
            <a:off x="239713" y="4799013"/>
            <a:ext cx="3963987" cy="1716087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12838" y="1260475"/>
            <a:ext cx="976312" cy="1460500"/>
            <a:chOff x="651" y="681"/>
            <a:chExt cx="615" cy="920"/>
          </a:xfrm>
        </p:grpSpPr>
        <p:sp>
          <p:nvSpPr>
            <p:cNvPr id="468036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8037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360363" y="1233488"/>
            <a:ext cx="515937" cy="333375"/>
            <a:chOff x="328" y="678"/>
            <a:chExt cx="325" cy="210"/>
          </a:xfrm>
        </p:grpSpPr>
        <p:grpSp>
          <p:nvGrpSpPr>
            <p:cNvPr id="46804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8049" name="Group 110"/>
          <p:cNvGrpSpPr>
            <a:grpSpLocks/>
          </p:cNvGrpSpPr>
          <p:nvPr/>
        </p:nvGrpSpPr>
        <p:grpSpPr bwMode="auto">
          <a:xfrm>
            <a:off x="2974975" y="5453063"/>
            <a:ext cx="757238" cy="379412"/>
            <a:chOff x="2466" y="2026"/>
            <a:chExt cx="477" cy="282"/>
          </a:xfrm>
        </p:grpSpPr>
        <p:sp>
          <p:nvSpPr>
            <p:cNvPr id="46805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805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05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805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805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805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5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5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8058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805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6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6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8062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063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8064" name="Line 136"/>
          <p:cNvSpPr>
            <a:spLocks noChangeShapeType="1"/>
          </p:cNvSpPr>
          <p:nvPr/>
        </p:nvSpPr>
        <p:spPr bwMode="auto">
          <a:xfrm flipV="1">
            <a:off x="2460625" y="5622925"/>
            <a:ext cx="490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8065" name="Text Box 137"/>
          <p:cNvSpPr txBox="1">
            <a:spLocks noChangeArrowheads="1"/>
          </p:cNvSpPr>
          <p:nvPr/>
        </p:nvSpPr>
        <p:spPr bwMode="auto">
          <a:xfrm>
            <a:off x="920750" y="6015038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64.233.169.105</a:t>
            </a:r>
          </a:p>
        </p:txBody>
      </p:sp>
      <p:sp>
        <p:nvSpPr>
          <p:cNvPr id="468066" name="Text Box 138"/>
          <p:cNvSpPr txBox="1">
            <a:spLocks noChangeArrowheads="1"/>
          </p:cNvSpPr>
          <p:nvPr/>
        </p:nvSpPr>
        <p:spPr bwMode="auto">
          <a:xfrm>
            <a:off x="889000" y="5721350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web server</a:t>
            </a:r>
          </a:p>
        </p:txBody>
      </p:sp>
      <p:grpSp>
        <p:nvGrpSpPr>
          <p:cNvPr id="468067" name="Group 194"/>
          <p:cNvGrpSpPr>
            <a:grpSpLocks/>
          </p:cNvGrpSpPr>
          <p:nvPr/>
        </p:nvGrpSpPr>
        <p:grpSpPr bwMode="auto">
          <a:xfrm>
            <a:off x="2887663" y="5829300"/>
            <a:ext cx="295275" cy="114300"/>
            <a:chOff x="3228" y="1776"/>
            <a:chExt cx="252" cy="96"/>
          </a:xfrm>
        </p:grpSpPr>
        <p:sp>
          <p:nvSpPr>
            <p:cNvPr id="46806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6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070" name="Group 197"/>
          <p:cNvGrpSpPr>
            <a:grpSpLocks/>
          </p:cNvGrpSpPr>
          <p:nvPr/>
        </p:nvGrpSpPr>
        <p:grpSpPr bwMode="auto">
          <a:xfrm flipH="1">
            <a:off x="3525838" y="5829300"/>
            <a:ext cx="295275" cy="114300"/>
            <a:chOff x="3228" y="1776"/>
            <a:chExt cx="252" cy="96"/>
          </a:xfrm>
        </p:grpSpPr>
        <p:sp>
          <p:nvSpPr>
            <p:cNvPr id="46807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7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073" name="Group 200"/>
          <p:cNvGrpSpPr>
            <a:grpSpLocks/>
          </p:cNvGrpSpPr>
          <p:nvPr/>
        </p:nvGrpSpPr>
        <p:grpSpPr bwMode="auto">
          <a:xfrm flipH="1" flipV="1">
            <a:off x="3730625" y="5534025"/>
            <a:ext cx="295275" cy="114300"/>
            <a:chOff x="3228" y="1776"/>
            <a:chExt cx="252" cy="96"/>
          </a:xfrm>
        </p:grpSpPr>
        <p:sp>
          <p:nvSpPr>
            <p:cNvPr id="468074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75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225425" y="4421188"/>
            <a:ext cx="1081088" cy="782637"/>
            <a:chOff x="59" y="863"/>
            <a:chExt cx="681" cy="493"/>
          </a:xfrm>
        </p:grpSpPr>
        <p:grpSp>
          <p:nvGrpSpPr>
            <p:cNvPr id="468077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08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468084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46808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9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0" hangingPunct="0"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427163" y="4144963"/>
            <a:ext cx="976312" cy="1460500"/>
            <a:chOff x="4000" y="1895"/>
            <a:chExt cx="615" cy="920"/>
          </a:xfrm>
        </p:grpSpPr>
        <p:sp>
          <p:nvSpPr>
            <p:cNvPr id="468099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8100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endParaRPr lang="en-US" sz="1600" i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896938" y="46323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0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223838" y="4421188"/>
            <a:ext cx="1081087" cy="782637"/>
            <a:chOff x="2675" y="3676"/>
            <a:chExt cx="681" cy="493"/>
          </a:xfrm>
        </p:grpSpPr>
        <p:grpSp>
          <p:nvGrpSpPr>
            <p:cNvPr id="468109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112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21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468125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0" y="1533525"/>
            <a:ext cx="1081088" cy="782638"/>
            <a:chOff x="2613" y="3554"/>
            <a:chExt cx="681" cy="493"/>
          </a:xfrm>
        </p:grpSpPr>
        <p:grpSp>
          <p:nvGrpSpPr>
            <p:cNvPr id="468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133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42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468146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228600" y="4951413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5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468160" name="Group 248"/>
          <p:cNvGrpSpPr>
            <a:grpSpLocks/>
          </p:cNvGrpSpPr>
          <p:nvPr/>
        </p:nvGrpSpPr>
        <p:grpSpPr bwMode="auto">
          <a:xfrm>
            <a:off x="2387600" y="5111750"/>
            <a:ext cx="333375" cy="581025"/>
            <a:chOff x="4140" y="429"/>
            <a:chExt cx="1425" cy="2396"/>
          </a:xfrm>
        </p:grpSpPr>
        <p:sp>
          <p:nvSpPr>
            <p:cNvPr id="46816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6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816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6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7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7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817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817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8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818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8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8193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6819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46819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19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8198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46819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820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20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820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820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8204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5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6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8207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820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1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821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21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68213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46821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21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216" name="Group 170"/>
          <p:cNvGrpSpPr>
            <a:grpSpLocks/>
          </p:cNvGrpSpPr>
          <p:nvPr/>
        </p:nvGrpSpPr>
        <p:grpSpPr bwMode="auto">
          <a:xfrm flipH="1">
            <a:off x="5743575" y="2295525"/>
            <a:ext cx="274638" cy="115888"/>
            <a:chOff x="3228" y="1776"/>
            <a:chExt cx="252" cy="96"/>
          </a:xfrm>
        </p:grpSpPr>
        <p:sp>
          <p:nvSpPr>
            <p:cNvPr id="46821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21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8219" name="Text Box 251"/>
          <p:cNvSpPr txBox="1">
            <a:spLocks noChangeArrowheads="1"/>
          </p:cNvSpPr>
          <p:nvPr/>
        </p:nvSpPr>
        <p:spPr bwMode="auto">
          <a:xfrm>
            <a:off x="5145088" y="3227388"/>
            <a:ext cx="37306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 dirty="0"/>
              <a:t> </a:t>
            </a:r>
            <a:r>
              <a:rPr lang="el-GR" sz="1600" i="0" dirty="0"/>
              <a:t>για να σταλεί </a:t>
            </a:r>
            <a:r>
              <a:rPr lang="el-GR" sz="1600" i="0" dirty="0" smtClean="0"/>
              <a:t>την </a:t>
            </a:r>
            <a:r>
              <a:rPr lang="en-US" sz="1600" i="0" dirty="0"/>
              <a:t>HTTP </a:t>
            </a:r>
            <a:r>
              <a:rPr lang="el-GR" sz="1600" i="0" dirty="0"/>
              <a:t>αίτηση, ο πελάτης πρώτα ανοίγει την </a:t>
            </a:r>
            <a:r>
              <a:rPr lang="en-US" sz="1600" i="0" dirty="0"/>
              <a:t>TCP </a:t>
            </a:r>
            <a:r>
              <a:rPr lang="el-GR" sz="1600" i="0" dirty="0"/>
              <a:t>υποδοχή (</a:t>
            </a:r>
            <a:r>
              <a:rPr lang="en-US" sz="1600" i="0" dirty="0"/>
              <a:t>socket) </a:t>
            </a:r>
            <a:r>
              <a:rPr lang="el-GR" sz="1600" i="0" dirty="0"/>
              <a:t>στον </a:t>
            </a:r>
            <a:r>
              <a:rPr lang="en-US" sz="1600" i="0" dirty="0"/>
              <a:t>web server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 dirty="0"/>
              <a:t> </a:t>
            </a:r>
            <a:r>
              <a:rPr lang="el-GR" sz="1600" i="0" dirty="0"/>
              <a:t>το </a:t>
            </a:r>
            <a:r>
              <a:rPr lang="en-US" sz="1600" i="0" dirty="0">
                <a:solidFill>
                  <a:srgbClr val="FF0000"/>
                </a:solidFill>
              </a:rPr>
              <a:t>TCP SYN</a:t>
            </a:r>
            <a:r>
              <a:rPr lang="en-US" sz="1600" i="0" dirty="0"/>
              <a:t> </a:t>
            </a:r>
            <a:r>
              <a:rPr lang="el-GR" sz="1600" i="0" dirty="0"/>
              <a:t>τμήμα (βήμα 1 στην τριμερή χειραψία) δρομολογείται μεταξύ των τομέων στο </a:t>
            </a:r>
            <a:r>
              <a:rPr lang="en-US" sz="1600" i="0" dirty="0"/>
              <a:t>web server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 dirty="0"/>
              <a:t>Ο </a:t>
            </a:r>
            <a:r>
              <a:rPr lang="en-US" sz="1600" i="0" dirty="0"/>
              <a:t>web server </a:t>
            </a:r>
            <a:r>
              <a:rPr lang="el-GR" sz="1600" i="0" dirty="0"/>
              <a:t>αποκρίνεται με ένα </a:t>
            </a:r>
            <a:r>
              <a:rPr lang="en-US" sz="1600" i="0" dirty="0">
                <a:solidFill>
                  <a:srgbClr val="FF0000"/>
                </a:solidFill>
              </a:rPr>
              <a:t>TCP SYN ACK </a:t>
            </a:r>
            <a:r>
              <a:rPr lang="el-GR" sz="1600" i="0" dirty="0"/>
              <a:t>(βήμα </a:t>
            </a:r>
            <a:r>
              <a:rPr lang="en-US" sz="1600" i="0" dirty="0"/>
              <a:t>2</a:t>
            </a:r>
            <a:r>
              <a:rPr lang="el-GR" sz="1600" i="0" dirty="0"/>
              <a:t> στην τριμερή χειραψία)</a:t>
            </a:r>
            <a:r>
              <a:rPr lang="el-GR" sz="1600" dirty="0"/>
              <a:t> </a:t>
            </a:r>
            <a:endParaRPr lang="en-US" sz="160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i="0" dirty="0">
                <a:solidFill>
                  <a:srgbClr val="FF0000"/>
                </a:solidFill>
              </a:rPr>
              <a:t>εγκαθίδρυση </a:t>
            </a:r>
            <a:r>
              <a:rPr lang="en-US" sz="1600" i="0" dirty="0">
                <a:solidFill>
                  <a:srgbClr val="FF0000"/>
                </a:solidFill>
              </a:rPr>
              <a:t>TCP </a:t>
            </a:r>
            <a:r>
              <a:rPr lang="el-GR" sz="1600" i="0" dirty="0">
                <a:solidFill>
                  <a:srgbClr val="FF0000"/>
                </a:solidFill>
              </a:rPr>
              <a:t>σύνδεσης</a:t>
            </a:r>
          </a:p>
        </p:txBody>
      </p:sp>
    </p:spTree>
    <p:extLst>
      <p:ext uri="{BB962C8B-B14F-4D97-AF65-F5344CB8AC3E}">
        <p14:creationId xmlns:p14="http://schemas.microsoft.com/office/powerpoint/2010/main" val="41690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38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22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F30B968D-9467-4025-94B9-57A41A29ECFD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/>
              <a:t>Μία ημέρα στη ζωή… </a:t>
            </a:r>
            <a:r>
              <a:rPr lang="en-US" sz="3000" dirty="0" smtClean="0">
                <a:solidFill>
                  <a:srgbClr val="FF0000"/>
                </a:solidFill>
              </a:rPr>
              <a:t>HTTP </a:t>
            </a:r>
            <a:r>
              <a:rPr lang="el-GR" sz="3000" dirty="0" smtClean="0">
                <a:solidFill>
                  <a:srgbClr val="FF0000"/>
                </a:solidFill>
              </a:rPr>
              <a:t>αίτηση/απόκριση</a:t>
            </a:r>
          </a:p>
        </p:txBody>
      </p:sp>
      <p:grpSp>
        <p:nvGrpSpPr>
          <p:cNvPr id="470021" name="Group 300"/>
          <p:cNvGrpSpPr>
            <a:grpSpLocks/>
          </p:cNvGrpSpPr>
          <p:nvPr/>
        </p:nvGrpSpPr>
        <p:grpSpPr bwMode="auto">
          <a:xfrm>
            <a:off x="450850" y="1558925"/>
            <a:ext cx="3554413" cy="3060700"/>
            <a:chOff x="773113" y="1273175"/>
            <a:chExt cx="3554412" cy="3060046"/>
          </a:xfrm>
        </p:grpSpPr>
        <p:sp>
          <p:nvSpPr>
            <p:cNvPr id="47002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02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7002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70029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0030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70035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70036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38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039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41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50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70053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0054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58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059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61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70068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74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078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70082" name="Freeform 2"/>
          <p:cNvSpPr>
            <a:spLocks/>
          </p:cNvSpPr>
          <p:nvPr/>
        </p:nvSpPr>
        <p:spPr bwMode="auto">
          <a:xfrm>
            <a:off x="0" y="4905375"/>
            <a:ext cx="3963988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70083" name="Group 35"/>
          <p:cNvGrpSpPr>
            <a:grpSpLocks/>
          </p:cNvGrpSpPr>
          <p:nvPr/>
        </p:nvGrpSpPr>
        <p:grpSpPr bwMode="auto">
          <a:xfrm>
            <a:off x="873125" y="1366838"/>
            <a:ext cx="976313" cy="1460500"/>
            <a:chOff x="651" y="681"/>
            <a:chExt cx="615" cy="920"/>
          </a:xfrm>
        </p:grpSpPr>
        <p:sp>
          <p:nvSpPr>
            <p:cNvPr id="47008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7008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20650" y="1339850"/>
            <a:ext cx="515938" cy="333375"/>
            <a:chOff x="328" y="678"/>
            <a:chExt cx="325" cy="210"/>
          </a:xfrm>
        </p:grpSpPr>
        <p:grpSp>
          <p:nvGrpSpPr>
            <p:cNvPr id="470093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70097" name="Group 110"/>
          <p:cNvGrpSpPr>
            <a:grpSpLocks/>
          </p:cNvGrpSpPr>
          <p:nvPr/>
        </p:nvGrpSpPr>
        <p:grpSpPr bwMode="auto">
          <a:xfrm>
            <a:off x="2735263" y="5559425"/>
            <a:ext cx="757237" cy="379413"/>
            <a:chOff x="2466" y="2026"/>
            <a:chExt cx="477" cy="282"/>
          </a:xfrm>
        </p:grpSpPr>
        <p:sp>
          <p:nvSpPr>
            <p:cNvPr id="470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0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70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70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70103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4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5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70106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7010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011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11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0112" name="Line 136"/>
          <p:cNvSpPr>
            <a:spLocks noChangeShapeType="1"/>
          </p:cNvSpPr>
          <p:nvPr/>
        </p:nvSpPr>
        <p:spPr bwMode="auto">
          <a:xfrm flipV="1">
            <a:off x="2220913" y="5729288"/>
            <a:ext cx="490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0113" name="Text Box 137"/>
          <p:cNvSpPr txBox="1">
            <a:spLocks noChangeArrowheads="1"/>
          </p:cNvSpPr>
          <p:nvPr/>
        </p:nvSpPr>
        <p:spPr bwMode="auto">
          <a:xfrm>
            <a:off x="681038" y="6121400"/>
            <a:ext cx="1595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64.233.169.105</a:t>
            </a:r>
          </a:p>
        </p:txBody>
      </p:sp>
      <p:sp>
        <p:nvSpPr>
          <p:cNvPr id="470114" name="Text Box 138"/>
          <p:cNvSpPr txBox="1">
            <a:spLocks noChangeArrowheads="1"/>
          </p:cNvSpPr>
          <p:nvPr/>
        </p:nvSpPr>
        <p:spPr bwMode="auto">
          <a:xfrm>
            <a:off x="649288" y="582771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web server</a:t>
            </a:r>
          </a:p>
        </p:txBody>
      </p:sp>
      <p:grpSp>
        <p:nvGrpSpPr>
          <p:cNvPr id="470115" name="Group 194"/>
          <p:cNvGrpSpPr>
            <a:grpSpLocks/>
          </p:cNvGrpSpPr>
          <p:nvPr/>
        </p:nvGrpSpPr>
        <p:grpSpPr bwMode="auto">
          <a:xfrm>
            <a:off x="2647950" y="5935663"/>
            <a:ext cx="295275" cy="114300"/>
            <a:chOff x="3228" y="1776"/>
            <a:chExt cx="252" cy="96"/>
          </a:xfrm>
        </p:grpSpPr>
        <p:sp>
          <p:nvSpPr>
            <p:cNvPr id="47011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11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118" name="Group 200"/>
          <p:cNvGrpSpPr>
            <a:grpSpLocks/>
          </p:cNvGrpSpPr>
          <p:nvPr/>
        </p:nvGrpSpPr>
        <p:grpSpPr bwMode="auto">
          <a:xfrm flipH="1" flipV="1">
            <a:off x="3490913" y="5640388"/>
            <a:ext cx="295275" cy="114300"/>
            <a:chOff x="3228" y="1776"/>
            <a:chExt cx="252" cy="96"/>
          </a:xfrm>
        </p:grpSpPr>
        <p:sp>
          <p:nvSpPr>
            <p:cNvPr id="47011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12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121" name="Group 145"/>
          <p:cNvGrpSpPr>
            <a:grpSpLocks/>
          </p:cNvGrpSpPr>
          <p:nvPr/>
        </p:nvGrpSpPr>
        <p:grpSpPr bwMode="auto">
          <a:xfrm>
            <a:off x="1187450" y="4251325"/>
            <a:ext cx="976313" cy="1460500"/>
            <a:chOff x="4000" y="1895"/>
            <a:chExt cx="615" cy="920"/>
          </a:xfrm>
        </p:grpSpPr>
        <p:sp>
          <p:nvSpPr>
            <p:cNvPr id="470122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70123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88900" y="4337050"/>
            <a:ext cx="1081088" cy="949325"/>
            <a:chOff x="2231" y="3555"/>
            <a:chExt cx="681" cy="598"/>
          </a:xfrm>
        </p:grpSpPr>
        <p:grpSp>
          <p:nvGrpSpPr>
            <p:cNvPr id="470131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470132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470133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138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4701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470142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470145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148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470149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470150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47015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eaLnBrk="0" hangingPunct="0"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470154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70162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92075" y="5041900"/>
            <a:ext cx="1081088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67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47016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470169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47017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141413"/>
            <a:ext cx="1243013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70180" name="Group 248"/>
          <p:cNvGrpSpPr>
            <a:grpSpLocks/>
          </p:cNvGrpSpPr>
          <p:nvPr/>
        </p:nvGrpSpPr>
        <p:grpSpPr bwMode="auto">
          <a:xfrm>
            <a:off x="2147888" y="5218113"/>
            <a:ext cx="333375" cy="581025"/>
            <a:chOff x="4140" y="429"/>
            <a:chExt cx="1425" cy="2396"/>
          </a:xfrm>
        </p:grpSpPr>
        <p:sp>
          <p:nvSpPr>
            <p:cNvPr id="47018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18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018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8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9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019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7019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20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020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7" y="2609"/>
              <a:ext cx="48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20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2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70214" name="Freeform 3"/>
          <p:cNvSpPr>
            <a:spLocks/>
          </p:cNvSpPr>
          <p:nvPr/>
        </p:nvSpPr>
        <p:spPr bwMode="auto">
          <a:xfrm>
            <a:off x="4518025" y="1050925"/>
            <a:ext cx="1919288" cy="2227263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70215" name="Group 110"/>
          <p:cNvGrpSpPr>
            <a:grpSpLocks/>
          </p:cNvGrpSpPr>
          <p:nvPr/>
        </p:nvGrpSpPr>
        <p:grpSpPr bwMode="auto">
          <a:xfrm>
            <a:off x="5053013" y="2220913"/>
            <a:ext cx="757237" cy="379412"/>
            <a:chOff x="2466" y="2026"/>
            <a:chExt cx="477" cy="282"/>
          </a:xfrm>
        </p:grpSpPr>
        <p:sp>
          <p:nvSpPr>
            <p:cNvPr id="470216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0217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218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70219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70220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7022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7022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7022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0228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229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70230" name="Group 170"/>
          <p:cNvGrpSpPr>
            <a:grpSpLocks/>
          </p:cNvGrpSpPr>
          <p:nvPr/>
        </p:nvGrpSpPr>
        <p:grpSpPr bwMode="auto">
          <a:xfrm flipH="1" flipV="1">
            <a:off x="5556250" y="2116138"/>
            <a:ext cx="400050" cy="152400"/>
            <a:chOff x="3228" y="1776"/>
            <a:chExt cx="252" cy="96"/>
          </a:xfrm>
        </p:grpSpPr>
        <p:sp>
          <p:nvSpPr>
            <p:cNvPr id="47023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233" name="Group 167"/>
          <p:cNvGrpSpPr>
            <a:grpSpLocks/>
          </p:cNvGrpSpPr>
          <p:nvPr/>
        </p:nvGrpSpPr>
        <p:grpSpPr bwMode="auto">
          <a:xfrm flipH="1">
            <a:off x="5635625" y="2620963"/>
            <a:ext cx="400050" cy="152400"/>
            <a:chOff x="3228" y="1776"/>
            <a:chExt cx="252" cy="96"/>
          </a:xfrm>
        </p:grpSpPr>
        <p:sp>
          <p:nvSpPr>
            <p:cNvPr id="470234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5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379788" y="2574925"/>
            <a:ext cx="1900237" cy="303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70237" name="Group 166"/>
          <p:cNvGrpSpPr>
            <a:grpSpLocks/>
          </p:cNvGrpSpPr>
          <p:nvPr/>
        </p:nvGrpSpPr>
        <p:grpSpPr bwMode="auto">
          <a:xfrm>
            <a:off x="3436938" y="2409825"/>
            <a:ext cx="1935162" cy="1557338"/>
            <a:chOff x="3228" y="1776"/>
            <a:chExt cx="252" cy="96"/>
          </a:xfrm>
        </p:grpSpPr>
        <p:sp>
          <p:nvSpPr>
            <p:cNvPr id="47023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309938" y="1381125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q"/>
            </a:pPr>
            <a:r>
              <a:rPr lang="el-GR" i="0" dirty="0" smtClean="0">
                <a:solidFill>
                  <a:srgbClr val="000000"/>
                </a:solidFill>
              </a:rPr>
              <a:t>Η ιστοσελίδα</a:t>
            </a:r>
            <a:r>
              <a:rPr lang="en-US" sz="2000" i="0" dirty="0" smtClean="0">
                <a:solidFill>
                  <a:srgbClr val="000000"/>
                </a:solidFill>
                <a:latin typeface="Gill Sans MT"/>
                <a:ea typeface="ＭＳ Ｐゴシック" charset="-128"/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τελικά (!!!)</a:t>
            </a:r>
            <a:r>
              <a:rPr lang="en-US" sz="2000" i="0" dirty="0">
                <a:solidFill>
                  <a:srgbClr val="C00000"/>
                </a:solidFill>
                <a:latin typeface="Gill Sans MT"/>
                <a:ea typeface="ＭＳ Ｐゴシック" charset="-128"/>
              </a:rPr>
              <a:t> </a:t>
            </a:r>
            <a:r>
              <a:rPr lang="el-GR" sz="2000" i="0" dirty="0">
                <a:solidFill>
                  <a:srgbClr val="000000"/>
                </a:solidFill>
                <a:latin typeface="Gill Sans MT"/>
              </a:rPr>
              <a:t>εμφανίζεται</a:t>
            </a:r>
            <a:endParaRPr lang="en-US" sz="2000" i="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0241" name="Text Box 225"/>
          <p:cNvSpPr txBox="1">
            <a:spLocks noChangeArrowheads="1"/>
          </p:cNvSpPr>
          <p:nvPr/>
        </p:nvSpPr>
        <p:spPr bwMode="auto">
          <a:xfrm>
            <a:off x="4935538" y="3295650"/>
            <a:ext cx="40195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/>
              <a:t> </a:t>
            </a:r>
            <a:r>
              <a:rPr lang="el-GR" sz="1600" i="0"/>
              <a:t>Η </a:t>
            </a:r>
            <a:r>
              <a:rPr lang="en-US" sz="1600" i="0"/>
              <a:t>HTTP </a:t>
            </a:r>
            <a:r>
              <a:rPr lang="el-GR" sz="1600" i="0"/>
              <a:t>αίτηση στέλνεται στο </a:t>
            </a:r>
            <a:r>
              <a:rPr lang="en-US" sz="1600" i="0"/>
              <a:t>TCP socket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Το </a:t>
            </a:r>
            <a:r>
              <a:rPr lang="en-US" sz="1600" i="0"/>
              <a:t>IP datagram </a:t>
            </a:r>
            <a:r>
              <a:rPr lang="el-GR" sz="1600" i="0"/>
              <a:t>που περιέχει την </a:t>
            </a:r>
            <a:r>
              <a:rPr lang="en-US" sz="1600" i="0"/>
              <a:t>HTTP </a:t>
            </a:r>
            <a:r>
              <a:rPr lang="el-GR" sz="1600" i="0"/>
              <a:t>αίτηση δρομολογείται στο </a:t>
            </a:r>
            <a:r>
              <a:rPr lang="en-US" sz="1600" i="0"/>
              <a:t>www.google.com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web server </a:t>
            </a:r>
            <a:r>
              <a:rPr lang="el-GR" sz="1600" i="0"/>
              <a:t>αποκρίνεται με </a:t>
            </a:r>
            <a:r>
              <a:rPr lang="en-US" sz="1600" i="0">
                <a:solidFill>
                  <a:srgbClr val="FF0000"/>
                </a:solidFill>
              </a:rPr>
              <a:t>HTTP </a:t>
            </a:r>
            <a:r>
              <a:rPr lang="el-GR" sz="1600" i="0">
                <a:solidFill>
                  <a:srgbClr val="FF0000"/>
                </a:solidFill>
              </a:rPr>
              <a:t>απόκριση</a:t>
            </a:r>
            <a:r>
              <a:rPr lang="el-GR" sz="1600" i="0"/>
              <a:t> (περιέχει την ιστοσελίδα)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/>
              <a:t> Το </a:t>
            </a:r>
            <a:r>
              <a:rPr lang="en-US" sz="1600" i="0"/>
              <a:t>IP datagram </a:t>
            </a:r>
            <a:r>
              <a:rPr lang="el-GR" sz="1600" i="0"/>
              <a:t>που περιέχει την </a:t>
            </a:r>
            <a:r>
              <a:rPr lang="en-US" sz="1600" i="0"/>
              <a:t>HTTP </a:t>
            </a:r>
            <a:r>
              <a:rPr lang="el-GR" sz="1600" i="0"/>
              <a:t>απόκριση δρομολογείται πίσω στον πελάτη</a:t>
            </a:r>
          </a:p>
        </p:txBody>
      </p:sp>
    </p:spTree>
    <p:extLst>
      <p:ext uri="{BB962C8B-B14F-4D97-AF65-F5344CB8AC3E}">
        <p14:creationId xmlns:p14="http://schemas.microsoft.com/office/powerpoint/2010/main" val="23925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32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80ABBC8-ABED-4C4C-B962-455007B211BD}" type="slidenum">
              <a:rPr lang="en-US" smtClean="0">
                <a:latin typeface="Arial" charset="0"/>
                <a:cs typeface="Arial" charset="0"/>
              </a:rPr>
              <a:pPr/>
              <a:t>96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r>
              <a:rPr lang="en-US" sz="3600" dirty="0" smtClean="0"/>
              <a:t>: </a:t>
            </a:r>
            <a:r>
              <a:rPr lang="el-GR" sz="3600" dirty="0" smtClean="0"/>
              <a:t>Σύνοψη</a:t>
            </a:r>
            <a:endParaRPr lang="en-US" sz="3600" dirty="0" smtClean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l-GR" sz="2400" dirty="0" smtClean="0"/>
              <a:t>Αρχές που διέπουν τις υπηρεσίες του επιπέδου ζεύξης δεδομένων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Ανίχνευση, διόρθωση σφαλμάτων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Κοινή χρήση ενός καναλιού </a:t>
            </a:r>
            <a:r>
              <a:rPr lang="el-GR" sz="2000" dirty="0" err="1" smtClean="0"/>
              <a:t>ευρυεκπομπής</a:t>
            </a:r>
            <a:r>
              <a:rPr lang="en-US" sz="2000" dirty="0" smtClean="0"/>
              <a:t>: </a:t>
            </a:r>
            <a:r>
              <a:rPr lang="el-GR" sz="2000" dirty="0" smtClean="0"/>
              <a:t>πολλαπλή πρόσβαση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 επιπέδου ζεύξης</a:t>
            </a:r>
            <a:endParaRPr lang="en-US" sz="2000" dirty="0" smtClean="0"/>
          </a:p>
          <a:p>
            <a:r>
              <a:rPr lang="el-GR" sz="2400" dirty="0" smtClean="0"/>
              <a:t>Πραγμάτωση και υλοποίηση των διάφορων τεχνολογιών επιπέδου ζεύξης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LANS</a:t>
            </a:r>
            <a:r>
              <a:rPr lang="el-GR" sz="2000" dirty="0" smtClean="0"/>
              <a:t> μεταγωγής</a:t>
            </a:r>
            <a:r>
              <a:rPr lang="en-US" sz="2000" dirty="0" smtClean="0"/>
              <a:t>, VLANs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Εικονικοποιημένα</a:t>
            </a:r>
            <a:r>
              <a:rPr lang="el-GR" sz="2000" dirty="0" smtClean="0"/>
              <a:t> δίκτυα ως επίπεδο ζεύξης</a:t>
            </a:r>
            <a:r>
              <a:rPr lang="en-US" sz="2000" dirty="0" smtClean="0"/>
              <a:t>: MPLS</a:t>
            </a:r>
          </a:p>
          <a:p>
            <a:r>
              <a:rPr lang="el-GR" sz="2400" dirty="0" smtClean="0"/>
              <a:t>Σύνθεση: μια ημέρα στη ζωή μιας αίτησης </a:t>
            </a:r>
            <a:r>
              <a:rPr lang="en-US" sz="2400" dirty="0" smtClean="0"/>
              <a:t>web</a:t>
            </a:r>
          </a:p>
        </p:txBody>
      </p:sp>
      <p:sp>
        <p:nvSpPr>
          <p:cNvPr id="45875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Επίλογος</a:t>
            </a:r>
          </a:p>
        </p:txBody>
      </p:sp>
      <p:sp>
        <p:nvSpPr>
          <p:cNvPr id="46080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/>
              <a:t>Δίκτυα Επικοινωνιών Ι - </a:t>
            </a:r>
            <a:r>
              <a:rPr lang="en-US"/>
              <a:t>5: </a:t>
            </a:r>
            <a:r>
              <a:rPr lang="el-GR"/>
              <a:t>Επίπεδο ζεύξης δεδομένων</a:t>
            </a:r>
            <a:endParaRPr lang="en-US"/>
          </a:p>
        </p:txBody>
      </p:sp>
      <p:sp>
        <p:nvSpPr>
          <p:cNvPr id="46080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43B0403-537B-4534-AEC4-FDE97EBB0451}" type="slidenum">
              <a:rPr lang="en-US" smtClean="0">
                <a:latin typeface="Arial" charset="0"/>
                <a:cs typeface="Arial" charset="0"/>
              </a:rPr>
              <a:pPr/>
              <a:t>97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04" name="4 - TextBox"/>
          <p:cNvSpPr txBox="1">
            <a:spLocks noChangeArrowheads="1"/>
          </p:cNvSpPr>
          <p:nvPr/>
        </p:nvSpPr>
        <p:spPr bwMode="auto">
          <a:xfrm>
            <a:off x="223838" y="1636712"/>
            <a:ext cx="85026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l-GR" sz="2000" i="0" dirty="0" smtClean="0"/>
              <a:t>το</a:t>
            </a:r>
            <a:r>
              <a:rPr lang="el-GR" i="0" dirty="0" smtClean="0"/>
              <a:t> </a:t>
            </a:r>
            <a:r>
              <a:rPr lang="el-GR" sz="2000" i="0" dirty="0" smtClean="0"/>
              <a:t>ταξίδι </a:t>
            </a:r>
            <a:r>
              <a:rPr lang="el-GR" sz="2000" i="0" dirty="0"/>
              <a:t>προς τα κάτω της στοίβας πρωτοκόλλων </a:t>
            </a:r>
            <a:r>
              <a:rPr lang="el-GR" sz="2000" i="0" dirty="0">
                <a:solidFill>
                  <a:srgbClr val="FF0000"/>
                </a:solidFill>
              </a:rPr>
              <a:t>ολοκληρώθηκε</a:t>
            </a:r>
            <a:r>
              <a:rPr lang="el-GR" sz="2000" i="0" dirty="0"/>
              <a:t> (εκτός του φυσικού επιπέδου</a:t>
            </a:r>
            <a:r>
              <a:rPr lang="el-GR" sz="2000" i="0" dirty="0" smtClean="0"/>
              <a:t>)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καλή κατανόηση των αρχών δικτύωσης, </a:t>
            </a:r>
            <a:r>
              <a:rPr lang="el-GR" sz="2000" i="0" dirty="0" smtClean="0"/>
              <a:t>θέλουμε λίγη ….εξάσκηση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… θα μπορούσαμε να σταματήσουμε εδώ… αλλά </a:t>
            </a:r>
            <a:r>
              <a:rPr lang="el-GR" sz="2000" i="0" dirty="0" smtClean="0"/>
              <a:t>υπάρχουν </a:t>
            </a:r>
            <a:r>
              <a:rPr lang="el-GR" sz="2000" i="0" dirty="0" smtClean="0">
                <a:solidFill>
                  <a:srgbClr val="FF0000"/>
                </a:solidFill>
              </a:rPr>
              <a:t>πολλά</a:t>
            </a:r>
            <a:r>
              <a:rPr lang="el-GR" sz="2000" i="0" dirty="0" smtClean="0"/>
              <a:t> ενδιαφέροντα θέματα που δεν έχουμε καλύψει ακόμη!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 smtClean="0"/>
              <a:t>ασύρματα δίκτυα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 smtClean="0"/>
              <a:t> ασφάλεια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πολυμέσα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διαχείριση </a:t>
            </a:r>
            <a:r>
              <a:rPr lang="el-GR" sz="2000" i="0" dirty="0" smtClean="0"/>
              <a:t>δικτύου</a:t>
            </a:r>
          </a:p>
          <a:p>
            <a:pPr lvl="1" eaLnBrk="0" hangingPunct="0">
              <a:buClr>
                <a:schemeClr val="accent2"/>
              </a:buClr>
            </a:pPr>
            <a:endParaRPr lang="el-GR" sz="2000" i="0" dirty="0" smtClean="0"/>
          </a:p>
          <a:p>
            <a:pPr lvl="1" eaLnBrk="0" hangingPunct="0">
              <a:buClr>
                <a:schemeClr val="accent2"/>
              </a:buClr>
            </a:pPr>
            <a:r>
              <a:rPr lang="el-GR" sz="2000" i="0" dirty="0" smtClean="0">
                <a:solidFill>
                  <a:srgbClr val="FF0000"/>
                </a:solidFill>
              </a:rPr>
              <a:t>...η συνέχεια στα ΔΙΚΤΥΑ ΕΠΙΚΟΙΝΩΝΙΩΝ ΙΙ  !</a:t>
            </a:r>
            <a:endParaRPr lang="el-GR" sz="20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8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Άδεια Χρήσης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298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2292044</TotalTime>
  <Words>8143</Words>
  <Application>Microsoft Office PowerPoint</Application>
  <PresentationFormat>Προβολή στην οθόνη (4:3)</PresentationFormat>
  <Paragraphs>1756</Paragraphs>
  <Slides>101</Slides>
  <Notes>66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101</vt:i4>
      </vt:variant>
    </vt:vector>
  </HeadingPairs>
  <TitlesOfParts>
    <vt:vector size="117" baseType="lpstr">
      <vt:lpstr>Gulim</vt:lpstr>
      <vt:lpstr>MS Mincho</vt:lpstr>
      <vt:lpstr>ＭＳ Ｐゴシック</vt:lpstr>
      <vt:lpstr>Arial</vt:lpstr>
      <vt:lpstr>Calibri</vt:lpstr>
      <vt:lpstr>Comic Sans MS</vt:lpstr>
      <vt:lpstr>Courier</vt:lpstr>
      <vt:lpstr>Courier New</vt:lpstr>
      <vt:lpstr>Gill Sans MT</vt:lpstr>
      <vt:lpstr>Symbol</vt:lpstr>
      <vt:lpstr>Times New Roman</vt:lpstr>
      <vt:lpstr>Wingdings</vt:lpstr>
      <vt:lpstr>ZapfDingbats</vt:lpstr>
      <vt:lpstr>Default Design</vt:lpstr>
      <vt:lpstr>Clip</vt:lpstr>
      <vt:lpstr>Εξίσωση</vt:lpstr>
      <vt:lpstr>Δίκτυα Επικοινωνιών Ι </vt:lpstr>
      <vt:lpstr>           Δίκτυα Επικοινωνιών Ι Τμήμα Πληροφορικής και Τηλεπικοινωνιών       Εθνικό &amp; Καποδιστριακό       Πανεπιστήμιο Αθηνών </vt:lpstr>
      <vt:lpstr>Επίπεδο Ζεύξης</vt:lpstr>
      <vt:lpstr>Επίπεδο ζεύξης</vt:lpstr>
      <vt:lpstr>Επίπεδο ζεύξης: Εισαγωγή </vt:lpstr>
      <vt:lpstr>Επίπεδο ζεύξης: πλαίσιο</vt:lpstr>
      <vt:lpstr>Υπηρεσίες επιπέδου ζεύξης</vt:lpstr>
      <vt:lpstr>Υπηρεσίες επιπέδου ζεύξης</vt:lpstr>
      <vt:lpstr>Πού υλοποιείται το επίπεδο ζεύξης;</vt:lpstr>
      <vt:lpstr>Προσαρμογείς που επικοινωνούν</vt:lpstr>
      <vt:lpstr>Επίπεδο ζεύξης</vt:lpstr>
      <vt:lpstr>Ανίχνευση σφαλμάτων</vt:lpstr>
      <vt:lpstr>Έλεγχος Ισοτιμίας</vt:lpstr>
      <vt:lpstr>Άθροισμα ελέγχου (checksum) Διαδικτύου (επισκόπηση)</vt:lpstr>
      <vt:lpstr>Κυκλικός Έλεγχος Πλεονασμού (Cyclic Redundancy Check)</vt:lpstr>
      <vt:lpstr>Παράδειγμα CRC</vt:lpstr>
      <vt:lpstr>Επίπεδο ζεύξης</vt:lpstr>
      <vt:lpstr>Πρωτόκολλα και ζεύξεις πολλαπλής πρόσβασης</vt:lpstr>
      <vt:lpstr>Πρωτόκολλα πολλαπλής πρόσβασης</vt:lpstr>
      <vt:lpstr>Ιδανικό πρωτόκολλο πολλαπλής πρόσβασης</vt:lpstr>
      <vt:lpstr>Πρωτόκολλα MAC: μια ταξινόμηση</vt:lpstr>
      <vt:lpstr>Πρωτόκολλα MAC διαμέρισης καναλιού: TDMA</vt:lpstr>
      <vt:lpstr>Πρωτόκολλα MAC κατάτμησης καναλιού: FDMA</vt:lpstr>
      <vt:lpstr>Πρωτόκολλα τυχαίας πρόσβασης</vt:lpstr>
      <vt:lpstr>Θυριδωτό ALOHA (Slotted ALOHA)</vt:lpstr>
      <vt:lpstr>Θυριδωτό ALOHA</vt:lpstr>
      <vt:lpstr>Αποδοτικότητα του θυριδωτού Aloha</vt:lpstr>
      <vt:lpstr>Απλό (χωρίς θυρίδες) ALOHA</vt:lpstr>
      <vt:lpstr>Αποδοτικότητα του απλού Aloha</vt:lpstr>
      <vt:lpstr>Πολλαπλή πρόσβαση με ανίχνευση φέροντος (CSMA - Carrier Sense Multiple Access)</vt:lpstr>
      <vt:lpstr>Συγκρούσεις στο CSMA</vt:lpstr>
      <vt:lpstr>CSMA/CD (Ανίχνευση Σύγκρουσης)</vt:lpstr>
      <vt:lpstr>CSMA/CD ανίχνευση σύγκρουσης</vt:lpstr>
      <vt:lpstr>Ethernet CSMA/CD αλγόριθμος</vt:lpstr>
      <vt:lpstr> Ρυθμαπόδοση CSMA/CD</vt:lpstr>
      <vt:lpstr>Πρωτόκολλα  MAC λειτουργίας εκ περιτροπής</vt:lpstr>
      <vt:lpstr>Πρωτόκολλα  MAC λειτουργίας εκ περιτροπής</vt:lpstr>
      <vt:lpstr>Πρωτόκολλα  MAC λειτουργίας εκ περιτροπής</vt:lpstr>
      <vt:lpstr>Δίκτυο καλωδιακής πρόσβασης</vt:lpstr>
      <vt:lpstr>Δίκτυο καλωδιακής πρόσβασης</vt:lpstr>
      <vt:lpstr>  Σύνοψη πρωτοκόλλων MAC</vt:lpstr>
      <vt:lpstr>Επίπεδο ζεύξης</vt:lpstr>
      <vt:lpstr>Διευθύνσεις MAC και ARP</vt:lpstr>
      <vt:lpstr>Διευθύνσεις LAN</vt:lpstr>
      <vt:lpstr>LAN διευθύνσεις (συν.)</vt:lpstr>
      <vt:lpstr>ARP: Address Resolution Protocol (Πρωτόκολλο διευθέτησης διευθύνσεων)</vt:lpstr>
      <vt:lpstr>Πρωτόκολλο ARP: ίδιο LAN (δίκτυο)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Επίπεδο ζεύξης</vt:lpstr>
      <vt:lpstr>Ethernet</vt:lpstr>
      <vt:lpstr>Ethernet: φυσική τοπολογία</vt:lpstr>
      <vt:lpstr>Δομή του πλαισίου Ethernet</vt:lpstr>
      <vt:lpstr>Δομή πλαισίου Ethernet (περισσότερα)</vt:lpstr>
      <vt:lpstr>Ethernet:Αναξιόπιστη, ασυνδεσμική υπηρεσία</vt:lpstr>
      <vt:lpstr>Πρότυπα Ethernet 802.3: επίπεδο ζεύξης και φυσικό επίπεδο</vt:lpstr>
      <vt:lpstr>Επίπεδο ζεύξης</vt:lpstr>
      <vt:lpstr>Μεταγωγέας Ethernet</vt:lpstr>
      <vt:lpstr>Μεταγωγέας:  επιτρέπει πολλαπλές ταυτόχρονες μεταδόσεις</vt:lpstr>
      <vt:lpstr>Πίνακας Προώθησης Μεταγωγέα</vt:lpstr>
      <vt:lpstr>Μεταγωγέας: Αυτοεκμάθηση</vt:lpstr>
      <vt:lpstr>Μεταγωγέας: φιλτράρισμα/προώθηση πλαισίων</vt:lpstr>
      <vt:lpstr>Αυτοεκμάθηση, προώθηση: παράδειγμα</vt:lpstr>
      <vt:lpstr>Διασυνδέοντας μεταγωγείς</vt:lpstr>
      <vt:lpstr>Παράδειγμα αυτοεκμάθησης με πολλούς μεταγωγείς</vt:lpstr>
      <vt:lpstr>Ιδρυματικό δίκτυο</vt:lpstr>
      <vt:lpstr>Μεταγωγείς έναντι Δρομολογητών</vt:lpstr>
      <vt:lpstr>VLANs: κίνητρο</vt:lpstr>
      <vt:lpstr>VLANs</vt:lpstr>
      <vt:lpstr>Βάσει θύρας (port-based) VLAN</vt:lpstr>
      <vt:lpstr>VLANs που εκτείνονται σε πολλαπλούς μεταγωγείς</vt:lpstr>
      <vt:lpstr>Μορφή 802.1Q VLAN πλαισίου</vt:lpstr>
      <vt:lpstr>Επίπεδο ζεύξης</vt:lpstr>
      <vt:lpstr>Multiprotocol label switching (MPLS) (Μεταγωγή ετικέτας πολλαπλών πρωτοκόλλων)</vt:lpstr>
      <vt:lpstr>Δρομολογητές που υποστηρίζουν το MPLS</vt:lpstr>
      <vt:lpstr>MPLS έναντι IP διαδρομών</vt:lpstr>
      <vt:lpstr>MPLS έναντι IP διαδρομών</vt:lpstr>
      <vt:lpstr>MPLS σηματοδότηση</vt:lpstr>
      <vt:lpstr>Πίνακες προώθησης του MPLS</vt:lpstr>
      <vt:lpstr>Επίπεδο ζεύξης</vt:lpstr>
      <vt:lpstr>Δίκτυα κέντρων δεδομένων</vt:lpstr>
      <vt:lpstr>Δίκτυα κέντρων δεδομένων</vt:lpstr>
      <vt:lpstr>Δίκτυα κέντρων δεδομένων</vt:lpstr>
      <vt:lpstr>Επίπεδο ζεύξης</vt:lpstr>
      <vt:lpstr>Σύνθεση: μία ημέρα στη ζωή μιας αίτησης web</vt:lpstr>
      <vt:lpstr>Μία ημέρα στη ζωή μιας αίτησης web: σενάριο</vt:lpstr>
      <vt:lpstr>Μία ημέρα στη ζωή… σύνδεση στο Internet</vt:lpstr>
      <vt:lpstr>Μία ημέρα στη ζωή … σύνδεση στο Internet</vt:lpstr>
      <vt:lpstr>Μία ημέρα στη ζωή... ARP (πριν το DNS, πριν το HTTP)</vt:lpstr>
      <vt:lpstr>Μία ημέρα στη ζωή… χρησιμοποιώντας το DNS</vt:lpstr>
      <vt:lpstr>Μία ημέρα στη ζωή… το HTTP χρειάζεται μια TCP σύνδεση </vt:lpstr>
      <vt:lpstr>Μία ημέρα στη ζωή… HTTP αίτηση/απόκριση</vt:lpstr>
      <vt:lpstr>Επίπεδο Ζεύξης: Σύνοψη</vt:lpstr>
      <vt:lpstr>Επίλογος</vt:lpstr>
      <vt:lpstr>Τέλος Ενότητας</vt:lpstr>
      <vt:lpstr>Άδεια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Michael Pantazoglou</cp:lastModifiedBy>
  <cp:revision>571</cp:revision>
  <cp:lastPrinted>2000-10-23T11:49:35Z</cp:lastPrinted>
  <dcterms:created xsi:type="dcterms:W3CDTF">1999-10-08T19:08:27Z</dcterms:created>
  <dcterms:modified xsi:type="dcterms:W3CDTF">2015-03-05T09:30:40Z</dcterms:modified>
</cp:coreProperties>
</file>