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notesSlides/notesSlide2.xml" ContentType="application/vnd.openxmlformats-officedocument.presentationml.notesSlide+xml"/>
  <Override PartName="/ppt/tags/tag12.xml" ContentType="application/vnd.openxmlformats-officedocument.presentationml.tags+xml"/>
  <Override PartName="/ppt/notesSlides/notesSlide3.xml" ContentType="application/vnd.openxmlformats-officedocument.presentationml.notesSlide+xml"/>
  <Override PartName="/ppt/tags/tag13.xml" ContentType="application/vnd.openxmlformats-officedocument.presentationml.tags+xml"/>
  <Override PartName="/ppt/notesSlides/notesSlide4.xml" ContentType="application/vnd.openxmlformats-officedocument.presentationml.notesSlide+xml"/>
  <Override PartName="/ppt/tags/tag14.xml" ContentType="application/vnd.openxmlformats-officedocument.presentationml.tags+xml"/>
  <Override PartName="/ppt/notesSlides/notesSlide5.xml" ContentType="application/vnd.openxmlformats-officedocument.presentationml.notesSlide+xml"/>
  <Override PartName="/ppt/tags/tag15.xml" ContentType="application/vnd.openxmlformats-officedocument.presentationml.tags+xml"/>
  <Override PartName="/ppt/notesSlides/notesSlide6.xml" ContentType="application/vnd.openxmlformats-officedocument.presentationml.notesSlide+xml"/>
  <Override PartName="/ppt/tags/tag16.xml" ContentType="application/vnd.openxmlformats-officedocument.presentationml.tags+xml"/>
  <Override PartName="/ppt/notesSlides/notesSlide7.xml" ContentType="application/vnd.openxmlformats-officedocument.presentationml.notesSlide+xml"/>
  <Override PartName="/ppt/tags/tag17.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2"/>
  </p:sldMasterIdLst>
  <p:notesMasterIdLst>
    <p:notesMasterId r:id="rId19"/>
  </p:notesMasterIdLst>
  <p:sldIdLst>
    <p:sldId id="350" r:id="rId3"/>
    <p:sldId id="376" r:id="rId4"/>
    <p:sldId id="377" r:id="rId5"/>
    <p:sldId id="378" r:id="rId6"/>
    <p:sldId id="379" r:id="rId7"/>
    <p:sldId id="391" r:id="rId8"/>
    <p:sldId id="381" r:id="rId9"/>
    <p:sldId id="382" r:id="rId10"/>
    <p:sldId id="383" r:id="rId11"/>
    <p:sldId id="394" r:id="rId12"/>
    <p:sldId id="295" r:id="rId13"/>
    <p:sldId id="299" r:id="rId14"/>
    <p:sldId id="292" r:id="rId15"/>
    <p:sldId id="392" r:id="rId16"/>
    <p:sldId id="393" r:id="rId17"/>
    <p:sldId id="293" r:id="rId18"/>
  </p:sldIdLst>
  <p:sldSz cx="9144000" cy="6858000" type="screen4x3"/>
  <p:notesSz cx="6858000" cy="9144000"/>
  <p:custDataLst>
    <p:tags r:id="rId20"/>
  </p:custDataLst>
  <p:defaultTextStyle>
    <a:defPPr>
      <a:defRPr lang="el-GR"/>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398" autoAdjust="0"/>
    <p:restoredTop sz="86420" autoAdjust="0"/>
  </p:normalViewPr>
  <p:slideViewPr>
    <p:cSldViewPr>
      <p:cViewPr varScale="1">
        <p:scale>
          <a:sx n="97" d="100"/>
          <a:sy n="97" d="100"/>
        </p:scale>
        <p:origin x="-900" y="-8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commentAuthors" Target="commentAuthor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tags" Target="tags/tag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44B2DF89-B17E-4132-B20B-C7BEE98DA6A9}" type="datetimeFigureOut">
              <a:rPr lang="el-GR"/>
              <a:pPr>
                <a:defRPr/>
              </a:pPr>
              <a:t>25/9/2015</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l-GR" noProof="0"/>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noProof="0" smtClean="0"/>
              <a:t>Στυλ υποδείγματος κειμένου</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endParaRPr lang="el-GR" noProof="0"/>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2C54D64E-B799-47FC-A408-BC1E55118CB3}" type="slidenum">
              <a:rPr lang="el-GR" altLang="en-US"/>
              <a:pPr/>
              <a:t>‹#›</a:t>
            </a:fld>
            <a:endParaRPr lang="el-GR" altLang="en-US"/>
          </a:p>
        </p:txBody>
      </p:sp>
    </p:spTree>
    <p:extLst>
      <p:ext uri="{BB962C8B-B14F-4D97-AF65-F5344CB8AC3E}">
        <p14:creationId xmlns:p14="http://schemas.microsoft.com/office/powerpoint/2010/main" val="343335650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Θέση εικόνας διαφάνειας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Θέση σημειώσεων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eaLnBrk="1" hangingPunct="1">
              <a:spcBef>
                <a:spcPct val="0"/>
              </a:spcBef>
              <a:buFontTx/>
              <a:buChar char="•"/>
            </a:pPr>
            <a:endParaRPr lang="en-US" altLang="en-US" smtClean="0">
              <a:solidFill>
                <a:srgbClr val="FF0000"/>
              </a:solidFill>
            </a:endParaRPr>
          </a:p>
        </p:txBody>
      </p:sp>
      <p:sp>
        <p:nvSpPr>
          <p:cNvPr id="11268" name="Θέση αριθμού διαφάνειας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751544F-347E-46F1-BDCA-91E1B3BC762C}" type="slidenum">
              <a:rPr lang="el-GR" altLang="en-US" smtClean="0">
                <a:latin typeface="Calibri" panose="020F0502020204030204" pitchFamily="34" charset="0"/>
              </a:rPr>
              <a:pPr/>
              <a:t>1</a:t>
            </a:fld>
            <a:endParaRPr lang="el-GR" altLang="en-US" smtClean="0">
              <a:latin typeface="Calibri" panose="020F0502020204030204" pitchFamily="34" charset="0"/>
            </a:endParaRPr>
          </a:p>
        </p:txBody>
      </p:sp>
    </p:spTree>
    <p:extLst>
      <p:ext uri="{BB962C8B-B14F-4D97-AF65-F5344CB8AC3E}">
        <p14:creationId xmlns:p14="http://schemas.microsoft.com/office/powerpoint/2010/main" val="19487848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Θέση εικόνας διαφάνειας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Θέση σημειώσεων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buFontTx/>
              <a:buChar char="•"/>
            </a:pPr>
            <a:endParaRPr lang="el-GR" altLang="el-GR" smtClean="0"/>
          </a:p>
        </p:txBody>
      </p:sp>
      <p:sp>
        <p:nvSpPr>
          <p:cNvPr id="65540" name="Θέση αριθμού διαφάνειας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6EBD6250-4A85-4A1B-933B-14F114803BDD}" type="slidenum">
              <a:rPr lang="el-GR" altLang="el-GR"/>
              <a:pPr/>
              <a:t>10</a:t>
            </a:fld>
            <a:endParaRPr lang="el-GR" altLang="el-GR"/>
          </a:p>
        </p:txBody>
      </p:sp>
    </p:spTree>
    <p:extLst>
      <p:ext uri="{BB962C8B-B14F-4D97-AF65-F5344CB8AC3E}">
        <p14:creationId xmlns:p14="http://schemas.microsoft.com/office/powerpoint/2010/main" val="30091730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665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56D40DFA-F43F-4F26-AFCF-0BC8F25EA0E3}" type="slidenum">
              <a:rPr lang="el-GR" altLang="en-US"/>
              <a:pPr/>
              <a:t>11</a:t>
            </a:fld>
            <a:endParaRPr lang="el-GR" altLang="en-US"/>
          </a:p>
        </p:txBody>
      </p:sp>
    </p:spTree>
    <p:extLst>
      <p:ext uri="{BB962C8B-B14F-4D97-AF65-F5344CB8AC3E}">
        <p14:creationId xmlns:p14="http://schemas.microsoft.com/office/powerpoint/2010/main" val="40768719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675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FDEA0913-4123-466D-806A-EB499328829C}" type="slidenum">
              <a:rPr lang="el-GR" altLang="en-US"/>
              <a:pPr/>
              <a:t>12</a:t>
            </a:fld>
            <a:endParaRPr lang="el-GR" altLang="en-US"/>
          </a:p>
        </p:txBody>
      </p:sp>
    </p:spTree>
    <p:extLst>
      <p:ext uri="{BB962C8B-B14F-4D97-AF65-F5344CB8AC3E}">
        <p14:creationId xmlns:p14="http://schemas.microsoft.com/office/powerpoint/2010/main" val="3920659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686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F397E899-7217-4C62-B838-07F48F5E5D87}" type="slidenum">
              <a:rPr lang="el-GR" altLang="en-US"/>
              <a:pPr/>
              <a:t>13</a:t>
            </a:fld>
            <a:endParaRPr lang="el-GR" altLang="en-US"/>
          </a:p>
        </p:txBody>
      </p:sp>
    </p:spTree>
    <p:extLst>
      <p:ext uri="{BB962C8B-B14F-4D97-AF65-F5344CB8AC3E}">
        <p14:creationId xmlns:p14="http://schemas.microsoft.com/office/powerpoint/2010/main" val="14038630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96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DCA7EF54-667E-457E-BF87-FAB16EFF87C7}" type="slidenum">
              <a:rPr lang="el-GR" altLang="el-GR"/>
              <a:pPr/>
              <a:t>14</a:t>
            </a:fld>
            <a:endParaRPr lang="el-GR" altLang="el-GR"/>
          </a:p>
        </p:txBody>
      </p:sp>
    </p:spTree>
    <p:extLst>
      <p:ext uri="{BB962C8B-B14F-4D97-AF65-F5344CB8AC3E}">
        <p14:creationId xmlns:p14="http://schemas.microsoft.com/office/powerpoint/2010/main" val="24072182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706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FF3DE28D-DFFF-4209-8934-00DEF19FACFB}" type="slidenum">
              <a:rPr lang="el-GR" altLang="el-GR"/>
              <a:pPr/>
              <a:t>15</a:t>
            </a:fld>
            <a:endParaRPr lang="el-GR" altLang="el-GR"/>
          </a:p>
        </p:txBody>
      </p:sp>
    </p:spTree>
    <p:extLst>
      <p:ext uri="{BB962C8B-B14F-4D97-AF65-F5344CB8AC3E}">
        <p14:creationId xmlns:p14="http://schemas.microsoft.com/office/powerpoint/2010/main" val="9584444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716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D15F5FE0-3A63-4F29-B7CD-A71320933342}" type="slidenum">
              <a:rPr lang="el-GR" altLang="en-US"/>
              <a:pPr/>
              <a:t>16</a:t>
            </a:fld>
            <a:endParaRPr lang="el-GR" altLang="en-US"/>
          </a:p>
        </p:txBody>
      </p:sp>
    </p:spTree>
    <p:extLst>
      <p:ext uri="{BB962C8B-B14F-4D97-AF65-F5344CB8AC3E}">
        <p14:creationId xmlns:p14="http://schemas.microsoft.com/office/powerpoint/2010/main" val="28596320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smtClean="0"/>
              <a:t>Στυλ κύριου υπότιτλου</a:t>
            </a:r>
            <a:endParaRPr lang="el-GR" dirty="0"/>
          </a:p>
        </p:txBody>
      </p:sp>
    </p:spTree>
    <p:extLst>
      <p:ext uri="{BB962C8B-B14F-4D97-AF65-F5344CB8AC3E}">
        <p14:creationId xmlns:p14="http://schemas.microsoft.com/office/powerpoint/2010/main" val="4259316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4" name="Θέση αριθμού διαφάνειας 5"/>
          <p:cNvSpPr txBox="1">
            <a:spLocks/>
          </p:cNvSpPr>
          <p:nvPr userDrawn="1"/>
        </p:nvSpPr>
        <p:spPr>
          <a:xfrm>
            <a:off x="8645525" y="6442075"/>
            <a:ext cx="431800" cy="268288"/>
          </a:xfrm>
          <a:prstGeom prst="rect">
            <a:avLst/>
          </a:prstGeom>
          <a:solidFill>
            <a:schemeClr val="bg1">
              <a:lumMod val="95000"/>
            </a:schemeClr>
          </a:solidFill>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fld id="{BE678F5B-02DC-4FFE-9780-4CD45146CD0A}" type="slidenum">
              <a:rPr lang="el-GR" altLang="en-US" sz="1200">
                <a:solidFill>
                  <a:srgbClr val="5075BC"/>
                </a:solidFill>
              </a:rPr>
              <a:pPr algn="ctr"/>
              <a:t>‹#›</a:t>
            </a:fld>
            <a:endParaRPr lang="el-GR" altLang="en-US" sz="1200">
              <a:solidFill>
                <a:srgbClr val="5075BC"/>
              </a:solidFill>
            </a:endParaRPr>
          </a:p>
        </p:txBody>
      </p:sp>
      <p:sp>
        <p:nvSpPr>
          <p:cNvPr id="5" name="2 - Θέση υποσέλιδου"/>
          <p:cNvSpPr txBox="1">
            <a:spLocks/>
          </p:cNvSpPr>
          <p:nvPr userDrawn="1"/>
        </p:nvSpPr>
        <p:spPr bwMode="auto">
          <a:xfrm>
            <a:off x="539750" y="6442075"/>
            <a:ext cx="7993063" cy="268288"/>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GB" sz="1000" dirty="0" smtClean="0">
                <a:solidFill>
                  <a:srgbClr val="5075BC"/>
                </a:solidFill>
                <a:latin typeface="+mn-lt"/>
                <a:cs typeface="+mn-cs"/>
              </a:rPr>
              <a:t>How to Create Your Own Podcast</a:t>
            </a:r>
            <a:endParaRPr lang="en-US" sz="1000" dirty="0">
              <a:solidFill>
                <a:srgbClr val="5075BC"/>
              </a:solidFill>
              <a:latin typeface="+mn-lt"/>
              <a:ea typeface="ＭＳ Ｐゴシック" pitchFamily="34" charset="-128"/>
              <a:cs typeface="+mn-cs"/>
            </a:endParaRPr>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8738" y="6254750"/>
            <a:ext cx="4318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13607060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31002628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4" name="Θέση αριθμού διαφάνειας 5" descr="[DECORATIVE]"/>
          <p:cNvSpPr txBox="1">
            <a:spLocks/>
          </p:cNvSpPr>
          <p:nvPr userDrawn="1"/>
        </p:nvSpPr>
        <p:spPr>
          <a:xfrm>
            <a:off x="8645525" y="6442075"/>
            <a:ext cx="431800" cy="268288"/>
          </a:xfrm>
          <a:prstGeom prst="rect">
            <a:avLst/>
          </a:prstGeom>
          <a:solidFill>
            <a:schemeClr val="bg1">
              <a:lumMod val="95000"/>
            </a:schemeClr>
          </a:solidFill>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fld id="{69A824E1-D8DA-4174-8E64-FC22A82D06F0}" type="slidenum">
              <a:rPr lang="el-GR" altLang="en-US" sz="1200">
                <a:solidFill>
                  <a:srgbClr val="5075BC"/>
                </a:solidFill>
              </a:rPr>
              <a:pPr algn="ctr"/>
              <a:t>‹#›</a:t>
            </a:fld>
            <a:endParaRPr lang="el-GR" altLang="en-US" sz="1200">
              <a:solidFill>
                <a:srgbClr val="5075BC"/>
              </a:solidFill>
            </a:endParaRPr>
          </a:p>
        </p:txBody>
      </p:sp>
      <p:sp>
        <p:nvSpPr>
          <p:cNvPr id="5" name="2 - Θέση υποσέλιδου" descr="[DECORATIVE]"/>
          <p:cNvSpPr txBox="1">
            <a:spLocks/>
          </p:cNvSpPr>
          <p:nvPr userDrawn="1"/>
        </p:nvSpPr>
        <p:spPr bwMode="auto">
          <a:xfrm>
            <a:off x="539750" y="6442075"/>
            <a:ext cx="7993063" cy="268288"/>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GB" sz="1000" dirty="0" smtClean="0">
                <a:solidFill>
                  <a:srgbClr val="5075BC"/>
                </a:solidFill>
                <a:latin typeface="+mn-lt"/>
                <a:cs typeface="+mn-cs"/>
              </a:rPr>
              <a:t>How to Create Your Own Podcast</a:t>
            </a:r>
            <a:endParaRPr lang="en-US" sz="1000" dirty="0">
              <a:solidFill>
                <a:srgbClr val="5075BC"/>
              </a:solidFill>
              <a:latin typeface="+mn-lt"/>
              <a:ea typeface="ＭＳ Ｐゴシック" pitchFamily="34" charset="-128"/>
              <a:cs typeface="+mn-cs"/>
            </a:endParaRPr>
          </a:p>
        </p:txBody>
      </p:sp>
      <p:pic>
        <p:nvPicPr>
          <p:cNvPr id="6" name="Picture 5" descr="[DECORATIVE]"/>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8738" y="6254750"/>
            <a:ext cx="4318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Tree>
    <p:extLst>
      <p:ext uri="{BB962C8B-B14F-4D97-AF65-F5344CB8AC3E}">
        <p14:creationId xmlns:p14="http://schemas.microsoft.com/office/powerpoint/2010/main" val="233640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smtClean="0"/>
              <a:t>Στυλ υποδείγματος κειμένου</a:t>
            </a:r>
          </a:p>
        </p:txBody>
      </p:sp>
    </p:spTree>
    <p:extLst>
      <p:ext uri="{BB962C8B-B14F-4D97-AF65-F5344CB8AC3E}">
        <p14:creationId xmlns:p14="http://schemas.microsoft.com/office/powerpoint/2010/main" val="17114085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5" name="Θέση αριθμού διαφάνειας 5" descr="[DECORATIVE]"/>
          <p:cNvSpPr txBox="1">
            <a:spLocks/>
          </p:cNvSpPr>
          <p:nvPr userDrawn="1"/>
        </p:nvSpPr>
        <p:spPr>
          <a:xfrm>
            <a:off x="8645525" y="6442075"/>
            <a:ext cx="431800" cy="268288"/>
          </a:xfrm>
          <a:prstGeom prst="rect">
            <a:avLst/>
          </a:prstGeom>
          <a:solidFill>
            <a:schemeClr val="bg1">
              <a:lumMod val="95000"/>
            </a:schemeClr>
          </a:solidFill>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fld id="{85CD06B3-660C-4781-98D5-CEDBFEC77674}" type="slidenum">
              <a:rPr lang="el-GR" altLang="en-US" sz="1200">
                <a:solidFill>
                  <a:srgbClr val="5075BC"/>
                </a:solidFill>
              </a:rPr>
              <a:pPr algn="ctr"/>
              <a:t>‹#›</a:t>
            </a:fld>
            <a:endParaRPr lang="el-GR" altLang="en-US" sz="1200">
              <a:solidFill>
                <a:srgbClr val="5075BC"/>
              </a:solidFill>
            </a:endParaRPr>
          </a:p>
        </p:txBody>
      </p:sp>
      <p:sp>
        <p:nvSpPr>
          <p:cNvPr id="6" name="2 - Θέση υποσέλιδου" descr="[DECORATIVE]"/>
          <p:cNvSpPr txBox="1">
            <a:spLocks/>
          </p:cNvSpPr>
          <p:nvPr userDrawn="1"/>
        </p:nvSpPr>
        <p:spPr bwMode="auto">
          <a:xfrm>
            <a:off x="539750" y="6442075"/>
            <a:ext cx="7993063" cy="268288"/>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GB" sz="1000" dirty="0" smtClean="0">
                <a:solidFill>
                  <a:srgbClr val="5075BC"/>
                </a:solidFill>
                <a:latin typeface="+mn-lt"/>
                <a:cs typeface="+mn-cs"/>
              </a:rPr>
              <a:t>How to Create Your Own Podcast</a:t>
            </a:r>
            <a:endParaRPr lang="en-US" sz="1000" dirty="0">
              <a:solidFill>
                <a:srgbClr val="5075BC"/>
              </a:solidFill>
              <a:latin typeface="+mn-lt"/>
              <a:ea typeface="ＭＳ Ｐゴシック" pitchFamily="34" charset="-128"/>
              <a:cs typeface="+mn-cs"/>
            </a:endParaRPr>
          </a:p>
        </p:txBody>
      </p:sp>
      <p:pic>
        <p:nvPicPr>
          <p:cNvPr id="7" name="Picture 6" descr="[DECORATIVE]"/>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8738" y="6254750"/>
            <a:ext cx="4318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8340141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7" name="Θέση αριθμού διαφάνειας 5"/>
          <p:cNvSpPr txBox="1">
            <a:spLocks/>
          </p:cNvSpPr>
          <p:nvPr userDrawn="1"/>
        </p:nvSpPr>
        <p:spPr>
          <a:xfrm>
            <a:off x="8645525" y="6442075"/>
            <a:ext cx="431800" cy="268288"/>
          </a:xfrm>
          <a:prstGeom prst="rect">
            <a:avLst/>
          </a:prstGeom>
          <a:solidFill>
            <a:schemeClr val="bg1">
              <a:lumMod val="95000"/>
            </a:schemeClr>
          </a:solidFill>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fld id="{C706703E-005D-46CB-8997-A94E9B7CD24F}" type="slidenum">
              <a:rPr lang="el-GR" altLang="en-US" sz="1200">
                <a:solidFill>
                  <a:srgbClr val="5075BC"/>
                </a:solidFill>
              </a:rPr>
              <a:pPr algn="ctr"/>
              <a:t>‹#›</a:t>
            </a:fld>
            <a:endParaRPr lang="el-GR" altLang="en-US" sz="1200">
              <a:solidFill>
                <a:srgbClr val="5075BC"/>
              </a:solidFill>
            </a:endParaRPr>
          </a:p>
        </p:txBody>
      </p:sp>
      <p:sp>
        <p:nvSpPr>
          <p:cNvPr id="8" name="2 - Θέση υποσέλιδου"/>
          <p:cNvSpPr txBox="1">
            <a:spLocks/>
          </p:cNvSpPr>
          <p:nvPr userDrawn="1"/>
        </p:nvSpPr>
        <p:spPr bwMode="auto">
          <a:xfrm>
            <a:off x="539750" y="6442075"/>
            <a:ext cx="7993063" cy="268288"/>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GB" sz="1000" dirty="0" smtClean="0">
                <a:solidFill>
                  <a:srgbClr val="5075BC"/>
                </a:solidFill>
                <a:latin typeface="+mn-lt"/>
                <a:cs typeface="+mn-cs"/>
              </a:rPr>
              <a:t>How to Create Your Own Podcast</a:t>
            </a:r>
            <a:endParaRPr lang="en-US" sz="1000" dirty="0">
              <a:solidFill>
                <a:srgbClr val="5075BC"/>
              </a:solidFill>
              <a:latin typeface="+mn-lt"/>
              <a:ea typeface="ＭＳ Ｐゴシック" pitchFamily="34" charset="-128"/>
              <a:cs typeface="+mn-cs"/>
            </a:endParaRP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8738" y="6254750"/>
            <a:ext cx="4318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Τίτλος 1"/>
          <p:cNvSpPr>
            <a:spLocks noGrp="1"/>
          </p:cNvSpPr>
          <p:nvPr>
            <p:ph type="title"/>
          </p:nvPr>
        </p:nvSpPr>
        <p:spPr/>
        <p:txBody>
          <a:bodyPr/>
          <a:lstStyle>
            <a:lvl1pPr>
              <a:defRPr>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2978428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3" name="Θέση αριθμού διαφάνειας 5"/>
          <p:cNvSpPr txBox="1">
            <a:spLocks/>
          </p:cNvSpPr>
          <p:nvPr userDrawn="1"/>
        </p:nvSpPr>
        <p:spPr>
          <a:xfrm>
            <a:off x="8645525" y="6442075"/>
            <a:ext cx="431800" cy="268288"/>
          </a:xfrm>
          <a:prstGeom prst="rect">
            <a:avLst/>
          </a:prstGeom>
          <a:solidFill>
            <a:schemeClr val="bg1">
              <a:lumMod val="95000"/>
            </a:schemeClr>
          </a:solidFill>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fld id="{CF86B292-ECA3-44AA-94B2-563D6992D95B}" type="slidenum">
              <a:rPr lang="el-GR" altLang="en-US" sz="1200">
                <a:solidFill>
                  <a:srgbClr val="5075BC"/>
                </a:solidFill>
              </a:rPr>
              <a:pPr algn="ctr"/>
              <a:t>‹#›</a:t>
            </a:fld>
            <a:endParaRPr lang="el-GR" altLang="en-US" sz="1200">
              <a:solidFill>
                <a:srgbClr val="5075BC"/>
              </a:solidFill>
            </a:endParaRPr>
          </a:p>
        </p:txBody>
      </p:sp>
      <p:sp>
        <p:nvSpPr>
          <p:cNvPr id="4" name="2 - Θέση υποσέλιδου"/>
          <p:cNvSpPr txBox="1">
            <a:spLocks/>
          </p:cNvSpPr>
          <p:nvPr userDrawn="1"/>
        </p:nvSpPr>
        <p:spPr bwMode="auto">
          <a:xfrm>
            <a:off x="539750" y="6442075"/>
            <a:ext cx="7993063" cy="268288"/>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GB" sz="1000" dirty="0" smtClean="0">
                <a:solidFill>
                  <a:srgbClr val="5075BC"/>
                </a:solidFill>
                <a:latin typeface="+mn-lt"/>
                <a:cs typeface="+mn-cs"/>
              </a:rPr>
              <a:t>How to Create Your Own Podcast</a:t>
            </a:r>
            <a:endParaRPr lang="en-US" sz="1000" dirty="0">
              <a:solidFill>
                <a:srgbClr val="5075BC"/>
              </a:solidFill>
              <a:latin typeface="+mn-lt"/>
              <a:ea typeface="ＭＳ Ｐゴシック" pitchFamily="34" charset="-128"/>
              <a:cs typeface="+mn-cs"/>
            </a:endParaRPr>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8738" y="6254750"/>
            <a:ext cx="4318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Tree>
    <p:extLst>
      <p:ext uri="{BB962C8B-B14F-4D97-AF65-F5344CB8AC3E}">
        <p14:creationId xmlns:p14="http://schemas.microsoft.com/office/powerpoint/2010/main" val="7308316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val="24463894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5" name="Θέση αριθμού διαφάνειας 5"/>
          <p:cNvSpPr txBox="1">
            <a:spLocks/>
          </p:cNvSpPr>
          <p:nvPr userDrawn="1"/>
        </p:nvSpPr>
        <p:spPr>
          <a:xfrm>
            <a:off x="8645525" y="6442075"/>
            <a:ext cx="431800" cy="268288"/>
          </a:xfrm>
          <a:prstGeom prst="rect">
            <a:avLst/>
          </a:prstGeom>
          <a:solidFill>
            <a:schemeClr val="bg1">
              <a:lumMod val="95000"/>
            </a:schemeClr>
          </a:solidFill>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fld id="{4DA91F5A-F7FC-463A-A9A9-D2AAC63D2EF5}" type="slidenum">
              <a:rPr lang="el-GR" altLang="en-US" sz="1200">
                <a:solidFill>
                  <a:srgbClr val="5075BC"/>
                </a:solidFill>
              </a:rPr>
              <a:pPr algn="ctr"/>
              <a:t>‹#›</a:t>
            </a:fld>
            <a:endParaRPr lang="el-GR" altLang="en-US" sz="1200">
              <a:solidFill>
                <a:srgbClr val="5075BC"/>
              </a:solidFill>
            </a:endParaRPr>
          </a:p>
        </p:txBody>
      </p:sp>
      <p:sp>
        <p:nvSpPr>
          <p:cNvPr id="7" name="2 - Θέση υποσέλιδου"/>
          <p:cNvSpPr txBox="1">
            <a:spLocks/>
          </p:cNvSpPr>
          <p:nvPr userDrawn="1"/>
        </p:nvSpPr>
        <p:spPr bwMode="auto">
          <a:xfrm>
            <a:off x="539750" y="6442075"/>
            <a:ext cx="7993063" cy="268288"/>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GB" sz="1000" dirty="0" smtClean="0">
                <a:solidFill>
                  <a:srgbClr val="5075BC"/>
                </a:solidFill>
                <a:latin typeface="+mn-lt"/>
                <a:cs typeface="+mn-cs"/>
              </a:rPr>
              <a:t>How to Create Your Own Podcast</a:t>
            </a:r>
            <a:endParaRPr lang="en-US" sz="1000" dirty="0">
              <a:solidFill>
                <a:srgbClr val="5075BC"/>
              </a:solidFill>
              <a:latin typeface="+mn-lt"/>
              <a:ea typeface="ＭＳ Ｐゴシック" pitchFamily="34" charset="-128"/>
              <a:cs typeface="+mn-cs"/>
            </a:endParaRP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8738" y="6254750"/>
            <a:ext cx="4318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rtlCol="0">
            <a:normAutofit/>
          </a:bodyPr>
          <a:lstStyle>
            <a:lvl1pPr>
              <a:defRPr lang="el-GR" b="0">
                <a:solidFill>
                  <a:schemeClr val="accent1"/>
                </a:solidFill>
              </a:defRPr>
            </a:lvl1pPr>
          </a:lstStyle>
          <a:p>
            <a:pPr lvl="0"/>
            <a:r>
              <a:rPr lang="el-GR" dirty="0" smtClean="0"/>
              <a:t>Στυλ κύριου τίτλου</a:t>
            </a:r>
            <a:endParaRPr lang="el-GR" dirty="0"/>
          </a:p>
        </p:txBody>
      </p:sp>
    </p:spTree>
    <p:extLst>
      <p:ext uri="{BB962C8B-B14F-4D97-AF65-F5344CB8AC3E}">
        <p14:creationId xmlns:p14="http://schemas.microsoft.com/office/powerpoint/2010/main" val="7340683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5" name="Θέση αριθμού διαφάνειας 5"/>
          <p:cNvSpPr txBox="1">
            <a:spLocks/>
          </p:cNvSpPr>
          <p:nvPr userDrawn="1"/>
        </p:nvSpPr>
        <p:spPr>
          <a:xfrm>
            <a:off x="8645525" y="6442075"/>
            <a:ext cx="431800" cy="268288"/>
          </a:xfrm>
          <a:prstGeom prst="rect">
            <a:avLst/>
          </a:prstGeom>
          <a:solidFill>
            <a:schemeClr val="bg1">
              <a:lumMod val="95000"/>
            </a:schemeClr>
          </a:solidFill>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fld id="{B3607C10-E6A9-495E-BF98-C41A8FD324C1}" type="slidenum">
              <a:rPr lang="el-GR" altLang="en-US" sz="1200">
                <a:solidFill>
                  <a:srgbClr val="5075BC"/>
                </a:solidFill>
              </a:rPr>
              <a:pPr algn="ctr"/>
              <a:t>‹#›</a:t>
            </a:fld>
            <a:endParaRPr lang="el-GR" altLang="en-US" sz="1200">
              <a:solidFill>
                <a:srgbClr val="5075BC"/>
              </a:solidFill>
            </a:endParaRPr>
          </a:p>
        </p:txBody>
      </p:sp>
      <p:sp>
        <p:nvSpPr>
          <p:cNvPr id="6" name="2 - Θέση υποσέλιδου"/>
          <p:cNvSpPr txBox="1">
            <a:spLocks/>
          </p:cNvSpPr>
          <p:nvPr userDrawn="1"/>
        </p:nvSpPr>
        <p:spPr bwMode="auto">
          <a:xfrm>
            <a:off x="539750" y="6442075"/>
            <a:ext cx="7993063" cy="268288"/>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GB" sz="1000" dirty="0" smtClean="0">
                <a:solidFill>
                  <a:srgbClr val="5075BC"/>
                </a:solidFill>
                <a:latin typeface="+mn-lt"/>
                <a:cs typeface="+mn-cs"/>
              </a:rPr>
              <a:t>How to Create Your Own Podcast</a:t>
            </a:r>
            <a:endParaRPr lang="en-US" sz="1000" dirty="0">
              <a:solidFill>
                <a:srgbClr val="5075BC"/>
              </a:solidFill>
              <a:latin typeface="+mn-lt"/>
              <a:ea typeface="ＭＳ Ｐゴシック" pitchFamily="34" charset="-128"/>
              <a:cs typeface="+mn-cs"/>
            </a:endParaRPr>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8738" y="6254750"/>
            <a:ext cx="4318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Θέση εικόνας 2"/>
          <p:cNvSpPr>
            <a:spLocks noGrp="1"/>
          </p:cNvSpPr>
          <p:nvPr>
            <p:ph type="pic" idx="1"/>
          </p:nvPr>
        </p:nvSpPr>
        <p:spPr>
          <a:xfrm>
            <a:off x="1792288" y="1556792"/>
            <a:ext cx="5486400" cy="3456384"/>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rtlCol="0">
            <a:normAutofit/>
          </a:bodyPr>
          <a:lstStyle>
            <a:lvl1pPr>
              <a:defRPr lang="el-GR" b="0">
                <a:solidFill>
                  <a:schemeClr val="accent1"/>
                </a:solidFill>
              </a:defRPr>
            </a:lvl1pPr>
          </a:lstStyle>
          <a:p>
            <a:pPr lvl="0"/>
            <a:r>
              <a:rPr lang="el-GR" dirty="0" smtClean="0"/>
              <a:t>Στυλ κύριου τίτλου</a:t>
            </a:r>
            <a:endParaRPr lang="el-GR" dirty="0"/>
          </a:p>
        </p:txBody>
      </p:sp>
    </p:spTree>
    <p:extLst>
      <p:ext uri="{BB962C8B-B14F-4D97-AF65-F5344CB8AC3E}">
        <p14:creationId xmlns:p14="http://schemas.microsoft.com/office/powerpoint/2010/main" val="30967366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Θέση τίτλου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l-GR" altLang="en-US" smtClean="0"/>
              <a:t>Στυλ κύριου τίτλου</a:t>
            </a:r>
          </a:p>
        </p:txBody>
      </p:sp>
      <p:sp>
        <p:nvSpPr>
          <p:cNvPr id="1027" name="Θέση κειμένου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l-GR" altLang="en-US" smtClean="0"/>
              <a:t>Στυλ υποδείγματος κειμένου</a:t>
            </a:r>
          </a:p>
          <a:p>
            <a:pPr lvl="1"/>
            <a:r>
              <a:rPr lang="el-GR" altLang="en-US" smtClean="0"/>
              <a:t>Δεύτερου επιπέδου</a:t>
            </a:r>
          </a:p>
          <a:p>
            <a:pPr lvl="2"/>
            <a:r>
              <a:rPr lang="el-GR" altLang="en-US" smtClean="0"/>
              <a:t>Τρίτου επιπέδου</a:t>
            </a:r>
          </a:p>
          <a:p>
            <a:pPr lvl="3"/>
            <a:r>
              <a:rPr lang="el-GR" altLang="en-US" smtClean="0"/>
              <a:t>Τέταρτου επιπέδου</a:t>
            </a:r>
          </a:p>
          <a:p>
            <a:pPr lvl="4"/>
            <a:r>
              <a:rPr lang="el-GR" altLang="en-US" smtClean="0"/>
              <a:t>Πέμπτου επιπέδου</a:t>
            </a:r>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1" r:id="rId3"/>
    <p:sldLayoutId id="2147483674" r:id="rId4"/>
    <p:sldLayoutId id="2147483675" r:id="rId5"/>
    <p:sldLayoutId id="2147483676" r:id="rId6"/>
    <p:sldLayoutId id="2147483670" r:id="rId7"/>
    <p:sldLayoutId id="2147483677" r:id="rId8"/>
    <p:sldLayoutId id="2147483678" r:id="rId9"/>
    <p:sldLayoutId id="2147483679" r:id="rId10"/>
    <p:sldLayoutId id="2147483669" r:id="rId11"/>
  </p:sldLayoutIdLst>
  <p:timing>
    <p:tnLst>
      <p:par>
        <p:cTn id="1" dur="indefinite" restart="never" nodeType="tmRoot"/>
      </p:par>
    </p:tnLst>
  </p:timing>
  <p:hf hdr="0" ftr="0" dt="0"/>
  <p:txStyles>
    <p:titleStyle>
      <a:lvl1pPr algn="ctr" rtl="0" fontAlgn="base">
        <a:spcBef>
          <a:spcPct val="0"/>
        </a:spcBef>
        <a:spcAft>
          <a:spcPct val="0"/>
        </a:spcAft>
        <a:defRPr sz="4400" kern="1200">
          <a:solidFill>
            <a:schemeClr val="accent1"/>
          </a:solidFill>
          <a:latin typeface="+mj-lt"/>
          <a:ea typeface="+mj-ea"/>
          <a:cs typeface="+mj-cs"/>
        </a:defRPr>
      </a:lvl1pPr>
      <a:lvl2pPr algn="ctr" rtl="0" fontAlgn="base">
        <a:spcBef>
          <a:spcPct val="0"/>
        </a:spcBef>
        <a:spcAft>
          <a:spcPct val="0"/>
        </a:spcAft>
        <a:defRPr sz="4400">
          <a:solidFill>
            <a:schemeClr val="accent1"/>
          </a:solidFill>
          <a:latin typeface="Calibri" panose="020F0502020204030204" pitchFamily="34" charset="0"/>
        </a:defRPr>
      </a:lvl2pPr>
      <a:lvl3pPr algn="ctr" rtl="0" fontAlgn="base">
        <a:spcBef>
          <a:spcPct val="0"/>
        </a:spcBef>
        <a:spcAft>
          <a:spcPct val="0"/>
        </a:spcAft>
        <a:defRPr sz="4400">
          <a:solidFill>
            <a:schemeClr val="accent1"/>
          </a:solidFill>
          <a:latin typeface="Calibri" panose="020F0502020204030204" pitchFamily="34" charset="0"/>
        </a:defRPr>
      </a:lvl3pPr>
      <a:lvl4pPr algn="ctr" rtl="0" fontAlgn="base">
        <a:spcBef>
          <a:spcPct val="0"/>
        </a:spcBef>
        <a:spcAft>
          <a:spcPct val="0"/>
        </a:spcAft>
        <a:defRPr sz="4400">
          <a:solidFill>
            <a:schemeClr val="accent1"/>
          </a:solidFill>
          <a:latin typeface="Calibri" panose="020F0502020204030204" pitchFamily="34" charset="0"/>
        </a:defRPr>
      </a:lvl4pPr>
      <a:lvl5pPr algn="ctr" rtl="0" fontAlgn="base">
        <a:spcBef>
          <a:spcPct val="0"/>
        </a:spcBef>
        <a:spcAft>
          <a:spcPct val="0"/>
        </a:spcAft>
        <a:defRPr sz="4400">
          <a:solidFill>
            <a:schemeClr val="accent1"/>
          </a:solidFill>
          <a:latin typeface="Calibri" panose="020F0502020204030204" pitchFamily="34" charset="0"/>
        </a:defRPr>
      </a:lvl5pPr>
      <a:lvl6pPr marL="457200" algn="ctr" rtl="0" fontAlgn="base">
        <a:spcBef>
          <a:spcPct val="0"/>
        </a:spcBef>
        <a:spcAft>
          <a:spcPct val="0"/>
        </a:spcAft>
        <a:defRPr sz="4400">
          <a:solidFill>
            <a:schemeClr val="accent1"/>
          </a:solidFill>
          <a:latin typeface="Calibri" panose="020F0502020204030204" pitchFamily="34" charset="0"/>
        </a:defRPr>
      </a:lvl6pPr>
      <a:lvl7pPr marL="914400" algn="ctr" rtl="0" fontAlgn="base">
        <a:spcBef>
          <a:spcPct val="0"/>
        </a:spcBef>
        <a:spcAft>
          <a:spcPct val="0"/>
        </a:spcAft>
        <a:defRPr sz="4400">
          <a:solidFill>
            <a:schemeClr val="accent1"/>
          </a:solidFill>
          <a:latin typeface="Calibri" panose="020F0502020204030204" pitchFamily="34" charset="0"/>
        </a:defRPr>
      </a:lvl7pPr>
      <a:lvl8pPr marL="1371600" algn="ctr" rtl="0" fontAlgn="base">
        <a:spcBef>
          <a:spcPct val="0"/>
        </a:spcBef>
        <a:spcAft>
          <a:spcPct val="0"/>
        </a:spcAft>
        <a:defRPr sz="4400">
          <a:solidFill>
            <a:schemeClr val="accent1"/>
          </a:solidFill>
          <a:latin typeface="Calibri" panose="020F0502020204030204" pitchFamily="34" charset="0"/>
        </a:defRPr>
      </a:lvl8pPr>
      <a:lvl9pPr marL="1828800" algn="ctr" rtl="0" fontAlgn="base">
        <a:spcBef>
          <a:spcPct val="0"/>
        </a:spcBef>
        <a:spcAft>
          <a:spcPct val="0"/>
        </a:spcAft>
        <a:defRPr sz="4400">
          <a:solidFill>
            <a:schemeClr val="accent1"/>
          </a:solidFill>
          <a:latin typeface="Calibri" panose="020F0502020204030204" pitchFamily="34" charset="0"/>
        </a:defRPr>
      </a:lvl9pPr>
    </p:titleStyle>
    <p:bodyStyle>
      <a:lvl1pPr marL="342900" indent="-342900" algn="l" rtl="0" fontAlgn="base">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11.xml"/><Relationship Id="rId4" Type="http://schemas.openxmlformats.org/officeDocument/2006/relationships/image" Target="../media/image4.jpe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3.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14.xml"/><Relationship Id="rId4" Type="http://schemas.openxmlformats.org/officeDocument/2006/relationships/hyperlink" Target="http://opencourses.uoa.gr/courses/ENL10/" TargetMode="Externa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15.xml"/><Relationship Id="rId5" Type="http://schemas.openxmlformats.org/officeDocument/2006/relationships/image" Target="../media/image5.png"/><Relationship Id="rId4" Type="http://schemas.openxmlformats.org/officeDocument/2006/relationships/hyperlink" Target="%5b1%5d%20http:/creativecommons.org/licenses/by-nc-sa/4.0/" TargetMode="Externa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17.xml"/><Relationship Id="rId4" Type="http://schemas.openxmlformats.org/officeDocument/2006/relationships/hyperlink" Target="https://flic.kr/p/cmnNxA" TargetMode="Externa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3" Type="http://schemas.openxmlformats.org/officeDocument/2006/relationships/hyperlink" Target="http://legacy.australianetwork.com/learningenglish/vodcast.htm" TargetMode="External"/><Relationship Id="rId2" Type="http://schemas.openxmlformats.org/officeDocument/2006/relationships/slideLayout" Target="../slideLayouts/slideLayout2.xml"/><Relationship Id="rId1" Type="http://schemas.openxmlformats.org/officeDocument/2006/relationships/tags" Target="../tags/tag10.xml"/><Relationship Id="rId6" Type="http://schemas.openxmlformats.org/officeDocument/2006/relationships/hyperlink" Target="http://learningenglish.voanews.com/" TargetMode="External"/><Relationship Id="rId5" Type="http://schemas.openxmlformats.org/officeDocument/2006/relationships/hyperlink" Target="http://www.bbc.co.uk/podcasts" TargetMode="External"/><Relationship Id="rId4" Type="http://schemas.openxmlformats.org/officeDocument/2006/relationships/hyperlink" Target="http://learnenglish.britishcouncil.org/en/listen-and-watch"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6" descr="The logo depicts the goddess Athena." title="University of Athens Logo"/>
          <p:cNvPicPr>
            <a:picLocks noChangeAspect="1"/>
          </p:cNvPicPr>
          <p:nvPr/>
        </p:nvPicPr>
        <p:blipFill>
          <a:blip r:embed="rId4"/>
          <a:stretch>
            <a:fillRect/>
          </a:stretch>
        </p:blipFill>
        <p:spPr>
          <a:xfrm>
            <a:off x="179388" y="260350"/>
            <a:ext cx="3938587" cy="1112838"/>
          </a:xfrm>
          <a:prstGeom prst="rect">
            <a:avLst/>
          </a:prstGeom>
        </p:spPr>
      </p:pic>
      <p:sp>
        <p:nvSpPr>
          <p:cNvPr id="10242" name="Τίτλος 1"/>
          <p:cNvSpPr>
            <a:spLocks noGrp="1"/>
          </p:cNvSpPr>
          <p:nvPr>
            <p:ph type="ctrTitle"/>
          </p:nvPr>
        </p:nvSpPr>
        <p:spPr>
          <a:xfrm>
            <a:off x="685800" y="2006600"/>
            <a:ext cx="7772400" cy="1470025"/>
          </a:xfrm>
        </p:spPr>
        <p:txBody>
          <a:bodyPr/>
          <a:lstStyle/>
          <a:p>
            <a:pPr eaLnBrk="1" hangingPunct="1"/>
            <a:r>
              <a:rPr lang="en-GB" altLang="en-US" dirty="0" smtClean="0">
                <a:solidFill>
                  <a:srgbClr val="5075BC"/>
                </a:solidFill>
              </a:rPr>
              <a:t>English and Digital Literacies</a:t>
            </a:r>
            <a:endParaRPr lang="el-GR" altLang="en-US" dirty="0" smtClean="0">
              <a:solidFill>
                <a:srgbClr val="5075BC"/>
              </a:solidFill>
            </a:endParaRPr>
          </a:p>
        </p:txBody>
      </p:sp>
      <p:sp>
        <p:nvSpPr>
          <p:cNvPr id="10243" name="Υπότιτλος 2"/>
          <p:cNvSpPr>
            <a:spLocks noGrp="1"/>
          </p:cNvSpPr>
          <p:nvPr>
            <p:ph type="subTitle" idx="1"/>
          </p:nvPr>
        </p:nvSpPr>
        <p:spPr>
          <a:xfrm>
            <a:off x="684213" y="3384550"/>
            <a:ext cx="7775575" cy="1752600"/>
          </a:xfrm>
        </p:spPr>
        <p:txBody>
          <a:bodyPr/>
          <a:lstStyle/>
          <a:p>
            <a:pPr eaLnBrk="1" hangingPunct="1"/>
            <a:r>
              <a:rPr lang="en-GB" altLang="en-US" sz="2800" dirty="0" smtClean="0">
                <a:solidFill>
                  <a:srgbClr val="5075BC"/>
                </a:solidFill>
              </a:rPr>
              <a:t>Unit 4.2</a:t>
            </a:r>
            <a:r>
              <a:rPr lang="el-GR" altLang="en-US" sz="2800" dirty="0" smtClean="0">
                <a:solidFill>
                  <a:srgbClr val="5075BC"/>
                </a:solidFill>
              </a:rPr>
              <a:t>:</a:t>
            </a:r>
            <a:r>
              <a:rPr lang="en-US" altLang="en-US" sz="2800" dirty="0" smtClean="0">
                <a:solidFill>
                  <a:srgbClr val="5075BC"/>
                </a:solidFill>
              </a:rPr>
              <a:t> </a:t>
            </a:r>
            <a:r>
              <a:rPr lang="en-GB" altLang="en-US" sz="2800" dirty="0" smtClean="0"/>
              <a:t>How to Create Your Own Podcast</a:t>
            </a:r>
            <a:br>
              <a:rPr lang="en-GB" altLang="en-US" sz="2800" dirty="0" smtClean="0"/>
            </a:br>
            <a:endParaRPr lang="en-US" altLang="en-US" sz="2800" dirty="0" smtClean="0"/>
          </a:p>
          <a:p>
            <a:pPr eaLnBrk="1" hangingPunct="1"/>
            <a:r>
              <a:rPr lang="en-GB" altLang="en-US" sz="2800" dirty="0" smtClean="0"/>
              <a:t>Bessie </a:t>
            </a:r>
            <a:r>
              <a:rPr lang="en-GB" altLang="en-US" sz="2800" dirty="0" err="1" smtClean="0"/>
              <a:t>Mitsikopoulou</a:t>
            </a:r>
            <a:endParaRPr lang="en-GB" altLang="en-US" sz="2800" dirty="0" smtClean="0"/>
          </a:p>
          <a:p>
            <a:pPr eaLnBrk="1" hangingPunct="1"/>
            <a:r>
              <a:rPr lang="en-GB" altLang="en-US" sz="2800" dirty="0" smtClean="0"/>
              <a:t>School of Philosophy</a:t>
            </a:r>
          </a:p>
          <a:p>
            <a:pPr eaLnBrk="1" hangingPunct="1"/>
            <a:r>
              <a:rPr lang="en-GB" altLang="en-US" sz="2800" dirty="0" smtClean="0"/>
              <a:t>Faculty of English Language and Literature</a:t>
            </a:r>
            <a:endParaRPr lang="en-US" altLang="en-US" sz="2800" dirty="0" smtClean="0"/>
          </a:p>
          <a:p>
            <a:pPr eaLnBrk="1" hangingPunct="1"/>
            <a:endParaRPr lang="el-GR" altLang="en-US" sz="2800" dirty="0" smtClean="0"/>
          </a:p>
        </p:txBody>
      </p:sp>
    </p:spTree>
    <p:custDataLst>
      <p:tags r:id="rId1"/>
    </p:custDataLst>
    <p:extLst>
      <p:ext uri="{BB962C8B-B14F-4D97-AF65-F5344CB8AC3E}">
        <p14:creationId xmlns:p14="http://schemas.microsoft.com/office/powerpoint/2010/main" val="4748287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GB" altLang="el-GR" dirty="0" smtClean="0"/>
              <a:t>Financing</a:t>
            </a:r>
          </a:p>
        </p:txBody>
      </p:sp>
      <p:sp>
        <p:nvSpPr>
          <p:cNvPr id="32771" name="Content Placeholder 2"/>
          <p:cNvSpPr>
            <a:spLocks noGrp="1"/>
          </p:cNvSpPr>
          <p:nvPr>
            <p:ph idx="1"/>
          </p:nvPr>
        </p:nvSpPr>
        <p:spPr>
          <a:xfrm>
            <a:off x="457200" y="1341438"/>
            <a:ext cx="8229600" cy="4525962"/>
          </a:xfrm>
        </p:spPr>
        <p:txBody>
          <a:bodyPr/>
          <a:lstStyle/>
          <a:p>
            <a:r>
              <a:rPr lang="en-GB" altLang="el-GR" sz="2000" dirty="0" smtClean="0"/>
              <a:t>The present educational material has been developed as part of the educational work of the instructor.</a:t>
            </a:r>
          </a:p>
          <a:p>
            <a:r>
              <a:rPr lang="en-GB" altLang="el-GR" sz="2000" dirty="0" smtClean="0"/>
              <a:t>The project “Open Academic Courses of the University of Athens” has only financed the reform of the educational material. </a:t>
            </a:r>
          </a:p>
          <a:p>
            <a:r>
              <a:rPr lang="en-GB" altLang="el-GR" sz="2000" dirty="0" smtClean="0"/>
              <a:t>The project is implemented under the operational program “Education and Lifelong Learning” and funded by the European Union (European Social Fund) and National Resources. </a:t>
            </a:r>
            <a:endParaRPr lang="el-GR" altLang="el-GR" sz="2000" dirty="0" smtClean="0"/>
          </a:p>
        </p:txBody>
      </p:sp>
      <p:pic>
        <p:nvPicPr>
          <p:cNvPr id="5" name="Εικόνα 4" descr="project logo"/>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871663" y="4293096"/>
            <a:ext cx="5400675" cy="1285875"/>
          </a:xfrm>
          <a:prstGeom prst="rect">
            <a:avLst/>
          </a:prstGeom>
          <a:noFill/>
          <a:ln>
            <a:noFill/>
          </a:ln>
        </p:spPr>
      </p:pic>
    </p:spTree>
    <p:custDataLst>
      <p:tags r:id="rId1"/>
    </p:custDataLst>
    <p:extLst>
      <p:ext uri="{BB962C8B-B14F-4D97-AF65-F5344CB8AC3E}">
        <p14:creationId xmlns:p14="http://schemas.microsoft.com/office/powerpoint/2010/main" val="38646780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3"/>
          <p:cNvSpPr>
            <a:spLocks noGrp="1"/>
          </p:cNvSpPr>
          <p:nvPr>
            <p:ph type="title"/>
          </p:nvPr>
        </p:nvSpPr>
        <p:spPr/>
        <p:txBody>
          <a:bodyPr/>
          <a:lstStyle/>
          <a:p>
            <a:r>
              <a:rPr lang="en-GB" altLang="en-US" sz="4400" dirty="0" smtClean="0"/>
              <a:t>Notes</a:t>
            </a:r>
          </a:p>
        </p:txBody>
      </p:sp>
      <p:sp>
        <p:nvSpPr>
          <p:cNvPr id="33795" name="Text Placeholder 4"/>
          <p:cNvSpPr>
            <a:spLocks noGrp="1"/>
          </p:cNvSpPr>
          <p:nvPr>
            <p:ph type="body" idx="1"/>
          </p:nvPr>
        </p:nvSpPr>
        <p:spPr/>
        <p:txBody>
          <a:bodyPr/>
          <a:lstStyle/>
          <a:p>
            <a:endParaRPr lang="en-US" altLang="en-US" smtClean="0"/>
          </a:p>
        </p:txBody>
      </p:sp>
    </p:spTree>
    <p:custDataLst>
      <p:tags r:id="rId1"/>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3"/>
          <p:cNvSpPr>
            <a:spLocks noGrp="1"/>
          </p:cNvSpPr>
          <p:nvPr>
            <p:ph type="title"/>
          </p:nvPr>
        </p:nvSpPr>
        <p:spPr>
          <a:xfrm>
            <a:off x="0" y="274638"/>
            <a:ext cx="9144000" cy="1143000"/>
          </a:xfrm>
        </p:spPr>
        <p:txBody>
          <a:bodyPr/>
          <a:lstStyle/>
          <a:p>
            <a:r>
              <a:rPr lang="en-GB" altLang="en-US" dirty="0" smtClean="0">
                <a:solidFill>
                  <a:schemeClr val="accent1"/>
                </a:solidFill>
              </a:rPr>
              <a:t>Note on History of Published Version </a:t>
            </a:r>
          </a:p>
        </p:txBody>
      </p:sp>
      <p:sp>
        <p:nvSpPr>
          <p:cNvPr id="5" name="Content Placeholder 4"/>
          <p:cNvSpPr>
            <a:spLocks noGrp="1"/>
          </p:cNvSpPr>
          <p:nvPr>
            <p:ph idx="1"/>
          </p:nvPr>
        </p:nvSpPr>
        <p:spPr>
          <a:xfrm>
            <a:off x="234950" y="1557338"/>
            <a:ext cx="8585200" cy="4525962"/>
          </a:xfrm>
        </p:spPr>
        <p:txBody>
          <a:bodyPr>
            <a:normAutofit/>
          </a:bodyPr>
          <a:lstStyle/>
          <a:p>
            <a:pPr marL="0" indent="0">
              <a:buFont typeface="Arial" panose="020B0604020202020204" pitchFamily="34" charset="0"/>
              <a:buNone/>
            </a:pPr>
            <a:r>
              <a:rPr lang="en-GB" altLang="en-US" sz="2000" dirty="0" smtClean="0"/>
              <a:t>The present work is the edition</a:t>
            </a:r>
            <a:r>
              <a:rPr lang="en-GB" altLang="en-US" dirty="0" smtClean="0"/>
              <a:t> </a:t>
            </a:r>
            <a:r>
              <a:rPr lang="en-GB" altLang="en-US" sz="2000" dirty="0" smtClean="0"/>
              <a:t>1.0.  </a:t>
            </a:r>
          </a:p>
        </p:txBody>
      </p:sp>
    </p:spTree>
    <p:custDataLst>
      <p:tags r:id="rId1"/>
    </p:custData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GB" altLang="en-US" dirty="0" smtClean="0">
                <a:solidFill>
                  <a:schemeClr val="accent1"/>
                </a:solidFill>
              </a:rPr>
              <a:t>Reference Note </a:t>
            </a:r>
          </a:p>
        </p:txBody>
      </p:sp>
      <p:sp>
        <p:nvSpPr>
          <p:cNvPr id="3" name="Content Placeholder 2"/>
          <p:cNvSpPr>
            <a:spLocks noGrp="1"/>
          </p:cNvSpPr>
          <p:nvPr>
            <p:ph idx="1"/>
          </p:nvPr>
        </p:nvSpPr>
        <p:spPr>
          <a:xfrm>
            <a:off x="463550" y="1557338"/>
            <a:ext cx="8229600" cy="4525962"/>
          </a:xfrm>
        </p:spPr>
        <p:txBody>
          <a:bodyPr>
            <a:normAutofit/>
          </a:bodyPr>
          <a:lstStyle/>
          <a:p>
            <a:pPr marL="0" indent="0">
              <a:buNone/>
            </a:pPr>
            <a:r>
              <a:rPr lang="en-GB" altLang="en-US" sz="2000" dirty="0" smtClean="0"/>
              <a:t>Copyright National and </a:t>
            </a:r>
            <a:r>
              <a:rPr lang="en-GB" altLang="en-US" sz="2000" dirty="0" err="1" smtClean="0"/>
              <a:t>Kapodistrian</a:t>
            </a:r>
            <a:r>
              <a:rPr lang="en-GB" altLang="en-US" sz="2000" dirty="0" smtClean="0"/>
              <a:t> University of Athens , Bessie </a:t>
            </a:r>
            <a:r>
              <a:rPr lang="en-GB" altLang="en-US" sz="2000" dirty="0" err="1" smtClean="0"/>
              <a:t>Mitsikopoulou</a:t>
            </a:r>
            <a:r>
              <a:rPr lang="en-GB" altLang="en-US" sz="2000" dirty="0" smtClean="0"/>
              <a:t> 2014. Bessie </a:t>
            </a:r>
            <a:r>
              <a:rPr lang="en-GB" altLang="en-US" sz="2000" dirty="0" err="1" smtClean="0"/>
              <a:t>Mitsikopoulou</a:t>
            </a:r>
            <a:r>
              <a:rPr lang="en-GB" altLang="en-US" sz="2000" dirty="0" smtClean="0"/>
              <a:t>. “English and Digital Literacies. How to Create Your Own Podcast”.</a:t>
            </a:r>
            <a:r>
              <a:rPr lang="en-GB" altLang="en-US" sz="2000" dirty="0" smtClean="0">
                <a:solidFill>
                  <a:srgbClr val="FF0000"/>
                </a:solidFill>
              </a:rPr>
              <a:t> </a:t>
            </a:r>
            <a:r>
              <a:rPr lang="en-GB" altLang="en-US" sz="2000" dirty="0" smtClean="0"/>
              <a:t>Edition: 1.0. Athens 2014. </a:t>
            </a:r>
            <a:r>
              <a:rPr lang="en-US" altLang="en-US" sz="2000" dirty="0"/>
              <a:t>Available at:</a:t>
            </a:r>
            <a:r>
              <a:rPr lang="el-GR" altLang="en-US" sz="2000" dirty="0"/>
              <a:t> </a:t>
            </a:r>
            <a:r>
              <a:rPr lang="en-GB" altLang="en-US" sz="2000" dirty="0">
                <a:hlinkClick r:id="rId4" tooltip="English and Digital Literacies Open Online Course"/>
              </a:rPr>
              <a:t>http://opencourses.uoa.gr/courses/ENL10/</a:t>
            </a:r>
            <a:r>
              <a:rPr lang="en-GB" altLang="en-US" sz="2000" dirty="0"/>
              <a:t>.  </a:t>
            </a:r>
            <a:endParaRPr lang="en-GB" altLang="en-US" sz="2000" dirty="0"/>
          </a:p>
        </p:txBody>
      </p:sp>
    </p:spTree>
    <p:custDataLst>
      <p:tags r:id="rId1"/>
    </p:custData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457200" y="-161925"/>
            <a:ext cx="8229600" cy="1143000"/>
          </a:xfrm>
        </p:spPr>
        <p:txBody>
          <a:bodyPr/>
          <a:lstStyle/>
          <a:p>
            <a:r>
              <a:rPr lang="en-GB" altLang="el-GR" dirty="0" smtClean="0">
                <a:solidFill>
                  <a:schemeClr val="accent1"/>
                </a:solidFill>
              </a:rPr>
              <a:t>Licensing Note </a:t>
            </a:r>
          </a:p>
        </p:txBody>
      </p:sp>
      <p:sp>
        <p:nvSpPr>
          <p:cNvPr id="36867" name="Content Placeholder 2"/>
          <p:cNvSpPr>
            <a:spLocks noGrp="1"/>
          </p:cNvSpPr>
          <p:nvPr>
            <p:ph idx="1"/>
          </p:nvPr>
        </p:nvSpPr>
        <p:spPr>
          <a:xfrm>
            <a:off x="107950" y="765175"/>
            <a:ext cx="8928100" cy="1439863"/>
          </a:xfrm>
        </p:spPr>
        <p:txBody>
          <a:bodyPr>
            <a:noAutofit/>
          </a:bodyPr>
          <a:lstStyle/>
          <a:p>
            <a:pPr marL="0" indent="0">
              <a:buNone/>
            </a:pPr>
            <a:r>
              <a:rPr lang="en-GB" altLang="el-GR" sz="1900" dirty="0" smtClean="0"/>
              <a:t>The current material is available under the Creative Commons Attribution-</a:t>
            </a:r>
            <a:r>
              <a:rPr lang="en-GB" altLang="el-GR" sz="1900" dirty="0" err="1" smtClean="0"/>
              <a:t>NonCommercial</a:t>
            </a:r>
            <a:r>
              <a:rPr lang="en-GB" altLang="el-GR" sz="1900" dirty="0" smtClean="0"/>
              <a:t>-</a:t>
            </a:r>
            <a:r>
              <a:rPr lang="en-GB" altLang="el-GR" sz="1900" dirty="0" err="1" smtClean="0"/>
              <a:t>ShareAlike</a:t>
            </a:r>
            <a:r>
              <a:rPr lang="en-GB" altLang="el-GR" sz="1900" dirty="0" smtClean="0"/>
              <a:t> 4.0 International license or later International Edition.  The individual works of third parties are excluded, e.g. photographs, diagrams etc. They are contained therein and covered under their conditions of use in the section «Use of Third Parties Work Note»</a:t>
            </a:r>
            <a:r>
              <a:rPr lang="el-GR" altLang="el-GR" sz="1900" dirty="0" smtClean="0"/>
              <a:t>.</a:t>
            </a:r>
            <a:endParaRPr lang="en-GB" altLang="el-GR" sz="1900" dirty="0" smtClean="0"/>
          </a:p>
          <a:p>
            <a:pPr marL="0" indent="0">
              <a:buNone/>
            </a:pPr>
            <a:endParaRPr lang="en-GB" altLang="el-GR" sz="2400" dirty="0" smtClean="0"/>
          </a:p>
          <a:p>
            <a:pPr marL="0" indent="0">
              <a:buFont typeface="Arial" panose="020B0604020202020204" pitchFamily="34" charset="0"/>
              <a:buNone/>
            </a:pPr>
            <a:endParaRPr lang="en-GB" altLang="el-GR" sz="2000" dirty="0" smtClean="0"/>
          </a:p>
        </p:txBody>
      </p:sp>
      <p:pic>
        <p:nvPicPr>
          <p:cNvPr id="36868" name="Picture 22" descr="Λογότυπο για Άδειες χρήσης Creative Commons BY-NC-ND">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748088" y="2420938"/>
            <a:ext cx="16478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107950" y="2924175"/>
            <a:ext cx="9036050" cy="3457575"/>
          </a:xfrm>
          <a:prstGeom prst="rect">
            <a:avLst/>
          </a:prstGeom>
        </p:spPr>
        <p:txBody>
          <a:bodyPr anchor="ctr">
            <a:norm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GB" altLang="el-GR" dirty="0" smtClean="0"/>
              <a:t>[1] http://creativecommons.org/licenses/by-nc-sa/4.0/ </a:t>
            </a:r>
          </a:p>
          <a:p>
            <a:endParaRPr lang="en-GB" altLang="el-GR" dirty="0" smtClean="0"/>
          </a:p>
          <a:p>
            <a:r>
              <a:rPr lang="en-GB" altLang="el-GR" dirty="0" smtClean="0"/>
              <a:t>As Non-Commercial is defined the use that:</a:t>
            </a:r>
          </a:p>
          <a:p>
            <a:pPr marL="285750" indent="-285750">
              <a:buFont typeface="Arial" panose="020B0604020202020204" pitchFamily="34" charset="0"/>
              <a:buChar char="•"/>
            </a:pPr>
            <a:r>
              <a:rPr lang="en-GB" altLang="el-GR" dirty="0" smtClean="0"/>
              <a:t>Does not involve direct or indirect financial benefits from the use of the work for the distributor of the work and the license holder</a:t>
            </a:r>
            <a:r>
              <a:rPr lang="el-GR" altLang="el-GR" dirty="0" smtClean="0"/>
              <a:t>.</a:t>
            </a:r>
            <a:endParaRPr lang="en-GB" altLang="el-GR" dirty="0" smtClean="0"/>
          </a:p>
          <a:p>
            <a:pPr marL="285750" indent="-285750">
              <a:buFont typeface="Arial" panose="020B0604020202020204" pitchFamily="34" charset="0"/>
              <a:buChar char="•"/>
            </a:pPr>
            <a:r>
              <a:rPr lang="en-GB" altLang="el-GR" dirty="0" smtClean="0"/>
              <a:t>Does not include financial transaction as a condition for  the use or access  to the work</a:t>
            </a:r>
            <a:r>
              <a:rPr lang="el-GR" altLang="el-GR" dirty="0" smtClean="0"/>
              <a:t>.</a:t>
            </a:r>
            <a:r>
              <a:rPr lang="en-GB" altLang="el-GR" dirty="0" smtClean="0"/>
              <a:t> </a:t>
            </a:r>
          </a:p>
          <a:p>
            <a:pPr marL="285750" indent="-285750">
              <a:buFont typeface="Arial" panose="020B0604020202020204" pitchFamily="34" charset="0"/>
              <a:buChar char="•"/>
            </a:pPr>
            <a:r>
              <a:rPr lang="en-GB" altLang="el-GR" dirty="0" smtClean="0"/>
              <a:t>Does not confer to the distributor and license holder of the work  indirect financial benefit (e.g. advertisements) from the viewing of the work on website</a:t>
            </a:r>
            <a:r>
              <a:rPr lang="en-GB" altLang="el-GR" dirty="0" smtClean="0">
                <a:latin typeface="Arial" panose="020B0604020202020204" pitchFamily="34" charset="0"/>
              </a:rPr>
              <a:t> </a:t>
            </a:r>
            <a:r>
              <a:rPr lang="el-GR" altLang="el-GR" dirty="0" smtClean="0">
                <a:latin typeface="Arial" panose="020B0604020202020204" pitchFamily="34" charset="0"/>
              </a:rPr>
              <a:t>.</a:t>
            </a:r>
            <a:endParaRPr lang="en-GB" altLang="el-GR" dirty="0" smtClean="0"/>
          </a:p>
          <a:p>
            <a:pPr>
              <a:buFont typeface="Arial" panose="020B0604020202020204" pitchFamily="34" charset="0"/>
              <a:buChar char="•"/>
            </a:pPr>
            <a:endParaRPr lang="en-GB" altLang="el-GR" dirty="0" smtClean="0"/>
          </a:p>
          <a:p>
            <a:r>
              <a:rPr lang="en-GB" altLang="el-GR" dirty="0" smtClean="0"/>
              <a:t>The copyright holder may give to the license holder a separate license to use the work for commercial use, if requested. </a:t>
            </a:r>
            <a:endParaRPr lang="en-GB" altLang="el-GR" dirty="0"/>
          </a:p>
        </p:txBody>
      </p:sp>
    </p:spTree>
    <p:custDataLst>
      <p:tags r:id="rId1"/>
    </p:custDataLst>
    <p:extLst>
      <p:ext uri="{BB962C8B-B14F-4D97-AF65-F5344CB8AC3E}">
        <p14:creationId xmlns:p14="http://schemas.microsoft.com/office/powerpoint/2010/main" val="40323878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GB" altLang="el-GR" dirty="0" smtClean="0"/>
              <a:t>Preservation Notices</a:t>
            </a:r>
          </a:p>
        </p:txBody>
      </p:sp>
      <p:sp>
        <p:nvSpPr>
          <p:cNvPr id="3" name="Content Placeholder 2"/>
          <p:cNvSpPr>
            <a:spLocks noGrp="1"/>
          </p:cNvSpPr>
          <p:nvPr>
            <p:ph idx="1"/>
          </p:nvPr>
        </p:nvSpPr>
        <p:spPr>
          <a:xfrm>
            <a:off x="463550" y="1557338"/>
            <a:ext cx="8229600" cy="4525962"/>
          </a:xfrm>
        </p:spPr>
        <p:txBody>
          <a:bodyPr>
            <a:normAutofit/>
          </a:bodyPr>
          <a:lstStyle/>
          <a:p>
            <a:pPr marL="0" indent="0">
              <a:buFont typeface="Arial" panose="020B0604020202020204" pitchFamily="34" charset="0"/>
              <a:buNone/>
            </a:pPr>
            <a:r>
              <a:rPr lang="en-GB" altLang="el-GR" sz="2400" dirty="0" smtClean="0"/>
              <a:t>Any reproduction or adaptation of the material should include: </a:t>
            </a:r>
          </a:p>
          <a:p>
            <a:pPr lvl="1">
              <a:buFont typeface="Wingdings" panose="05000000000000000000" pitchFamily="2" charset="2"/>
              <a:buChar char="§"/>
            </a:pPr>
            <a:r>
              <a:rPr lang="en-GB" altLang="el-GR" sz="2000" dirty="0" smtClean="0"/>
              <a:t>the Reference  Note</a:t>
            </a:r>
            <a:r>
              <a:rPr lang="el-GR" altLang="el-GR" sz="2000" dirty="0" smtClean="0"/>
              <a:t>,</a:t>
            </a:r>
            <a:r>
              <a:rPr lang="en-GB" altLang="el-GR" dirty="0" smtClean="0"/>
              <a:t> </a:t>
            </a:r>
            <a:endParaRPr lang="en-GB" altLang="el-GR" sz="2000" dirty="0" smtClean="0"/>
          </a:p>
          <a:p>
            <a:pPr lvl="1">
              <a:buFont typeface="Wingdings" panose="05000000000000000000" pitchFamily="2" charset="2"/>
              <a:buChar char="§"/>
            </a:pPr>
            <a:r>
              <a:rPr lang="en-GB" altLang="el-GR" sz="2000" dirty="0" smtClean="0"/>
              <a:t>the Licensing Note</a:t>
            </a:r>
            <a:r>
              <a:rPr lang="el-GR" altLang="el-GR" sz="2000" dirty="0" smtClean="0"/>
              <a:t>,</a:t>
            </a:r>
            <a:endParaRPr lang="en-GB" altLang="el-GR" sz="2000" dirty="0" smtClean="0"/>
          </a:p>
          <a:p>
            <a:pPr lvl="1">
              <a:buFont typeface="Wingdings" panose="05000000000000000000" pitchFamily="2" charset="2"/>
              <a:buChar char="§"/>
            </a:pPr>
            <a:r>
              <a:rPr lang="en-GB" altLang="el-GR" sz="2000" dirty="0" smtClean="0"/>
              <a:t>the declaration of Notices Preservation</a:t>
            </a:r>
            <a:r>
              <a:rPr lang="el-GR" altLang="el-GR" sz="2000" dirty="0" smtClean="0"/>
              <a:t>,</a:t>
            </a:r>
            <a:endParaRPr lang="en-GB" altLang="el-GR" sz="2000" dirty="0" smtClean="0"/>
          </a:p>
          <a:p>
            <a:pPr lvl="1">
              <a:buFont typeface="Wingdings" panose="05000000000000000000" pitchFamily="2" charset="2"/>
              <a:buChar char="§"/>
            </a:pPr>
            <a:r>
              <a:rPr lang="en-GB" altLang="el-GR" sz="2000" dirty="0"/>
              <a:t>the Use of Third Parties Work Note (if available</a:t>
            </a:r>
            <a:r>
              <a:rPr lang="en-GB" altLang="el-GR" sz="2000" dirty="0" smtClean="0"/>
              <a:t>), </a:t>
            </a:r>
            <a:endParaRPr lang="en-GB" altLang="el-GR" sz="2000" dirty="0"/>
          </a:p>
          <a:p>
            <a:pPr marL="0" indent="0">
              <a:buFont typeface="Arial" panose="020B0604020202020204" pitchFamily="34" charset="0"/>
              <a:buNone/>
            </a:pPr>
            <a:r>
              <a:rPr lang="en-GB" altLang="el-GR" sz="2400" dirty="0" smtClean="0"/>
              <a:t>together with the accompanied URLs.</a:t>
            </a:r>
          </a:p>
          <a:p>
            <a:pPr marL="0" indent="0"/>
            <a:endParaRPr lang="en-GB" altLang="el-GR" sz="2000" dirty="0" smtClean="0"/>
          </a:p>
        </p:txBody>
      </p:sp>
    </p:spTree>
    <p:custDataLst>
      <p:tags r:id="rId1"/>
    </p:custDataLst>
    <p:extLst>
      <p:ext uri="{BB962C8B-B14F-4D97-AF65-F5344CB8AC3E}">
        <p14:creationId xmlns:p14="http://schemas.microsoft.com/office/powerpoint/2010/main" val="3269123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GB" altLang="en-US" dirty="0" smtClean="0"/>
              <a:t>Note of use of third parties work</a:t>
            </a:r>
            <a:endParaRPr lang="en-GB" dirty="0"/>
          </a:p>
        </p:txBody>
      </p:sp>
      <p:sp>
        <p:nvSpPr>
          <p:cNvPr id="38915" name="Content Placeholder 2"/>
          <p:cNvSpPr>
            <a:spLocks noGrp="1"/>
          </p:cNvSpPr>
          <p:nvPr>
            <p:ph idx="1"/>
          </p:nvPr>
        </p:nvSpPr>
        <p:spPr/>
        <p:txBody>
          <a:bodyPr/>
          <a:lstStyle/>
          <a:p>
            <a:pPr marL="0" indent="0">
              <a:buFont typeface="Arial" panose="020B0604020202020204" pitchFamily="34" charset="0"/>
              <a:buNone/>
            </a:pPr>
            <a:r>
              <a:rPr lang="en-GB" altLang="en-US" sz="2000" dirty="0" smtClean="0"/>
              <a:t>This work makes use of the following works:</a:t>
            </a:r>
          </a:p>
          <a:p>
            <a:pPr marL="0" indent="0">
              <a:buNone/>
            </a:pPr>
            <a:r>
              <a:rPr lang="en-GB" altLang="en-US" sz="2000" dirty="0" smtClean="0"/>
              <a:t>Image 1: </a:t>
            </a:r>
            <a:r>
              <a:rPr lang="en-GB" sz="2000" dirty="0" smtClean="0">
                <a:hlinkClick r:id="rId4"/>
              </a:rPr>
              <a:t>Podcasts</a:t>
            </a:r>
            <a:r>
              <a:rPr lang="en-GB" sz="2000" dirty="0" smtClean="0"/>
              <a:t>, Attribution-</a:t>
            </a:r>
            <a:r>
              <a:rPr lang="en-GB" sz="2000" dirty="0" err="1" smtClean="0"/>
              <a:t>NonCommercial</a:t>
            </a:r>
            <a:r>
              <a:rPr lang="en-GB" sz="2000" dirty="0" smtClean="0"/>
              <a:t> 2.0 Generic, </a:t>
            </a:r>
            <a:r>
              <a:rPr lang="en-GB" altLang="en-US" sz="2000" dirty="0" smtClean="0"/>
              <a:t>Flickr.</a:t>
            </a:r>
            <a:endParaRPr lang="en-GB" altLang="en-US" sz="2000" dirty="0"/>
          </a:p>
        </p:txBody>
      </p:sp>
    </p:spTree>
    <p:custDataLst>
      <p:tags r:id="rId1"/>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a:t>How to create your own podcast</a:t>
            </a:r>
          </a:p>
        </p:txBody>
      </p:sp>
      <p:sp>
        <p:nvSpPr>
          <p:cNvPr id="3" name="Θέση περιεχομένου 2"/>
          <p:cNvSpPr>
            <a:spLocks noGrp="1"/>
          </p:cNvSpPr>
          <p:nvPr>
            <p:ph idx="1"/>
          </p:nvPr>
        </p:nvSpPr>
        <p:spPr/>
        <p:txBody>
          <a:bodyPr/>
          <a:lstStyle/>
          <a:p>
            <a:pPr marL="0" indent="0">
              <a:buNone/>
            </a:pPr>
            <a:r>
              <a:rPr lang="en-GB" altLang="en-US" b="1" dirty="0" smtClean="0"/>
              <a:t>Steps to making a podcast:</a:t>
            </a:r>
          </a:p>
          <a:p>
            <a:pPr marL="715963" indent="-530225">
              <a:buFont typeface="+mj-lt"/>
              <a:buAutoNum type="arabicPeriod"/>
            </a:pPr>
            <a:r>
              <a:rPr lang="en-GB" altLang="en-US" dirty="0" smtClean="0"/>
              <a:t>Plan your podcast.</a:t>
            </a:r>
          </a:p>
          <a:p>
            <a:pPr marL="715963" indent="-530225">
              <a:buFont typeface="+mj-lt"/>
              <a:buAutoNum type="arabicPeriod"/>
            </a:pPr>
            <a:r>
              <a:rPr lang="en-GB" altLang="en-US" dirty="0" smtClean="0"/>
              <a:t>Produce and mix your podcast.</a:t>
            </a:r>
          </a:p>
          <a:p>
            <a:pPr marL="715963" indent="-530225">
              <a:buFont typeface="+mj-lt"/>
              <a:buAutoNum type="arabicPeriod"/>
            </a:pPr>
            <a:r>
              <a:rPr lang="en-GB" altLang="en-US" dirty="0" smtClean="0"/>
              <a:t>Publish your podcast.</a:t>
            </a:r>
          </a:p>
          <a:p>
            <a:pPr marL="715963" indent="-530225">
              <a:buFont typeface="+mj-lt"/>
              <a:buAutoNum type="arabicPeriod"/>
            </a:pPr>
            <a:r>
              <a:rPr lang="en-GB" altLang="en-US" dirty="0" smtClean="0"/>
              <a:t>Evaluate your podcast.</a:t>
            </a:r>
            <a:endParaRPr lang="en-GB" dirty="0"/>
          </a:p>
        </p:txBody>
      </p:sp>
    </p:spTree>
    <p:custDataLst>
      <p:tags r:id="rId1"/>
    </p:custDataLst>
    <p:extLst>
      <p:ext uri="{BB962C8B-B14F-4D97-AF65-F5344CB8AC3E}">
        <p14:creationId xmlns:p14="http://schemas.microsoft.com/office/powerpoint/2010/main" val="12159805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a:t>1. Plan your </a:t>
            </a:r>
            <a:r>
              <a:rPr lang="en-GB" dirty="0" smtClean="0"/>
              <a:t>podcast (1/2)</a:t>
            </a:r>
            <a:endParaRPr lang="en-GB" dirty="0"/>
          </a:p>
        </p:txBody>
      </p:sp>
      <p:sp>
        <p:nvSpPr>
          <p:cNvPr id="3" name="Θέση περιεχομένου 2"/>
          <p:cNvSpPr>
            <a:spLocks noGrp="1"/>
          </p:cNvSpPr>
          <p:nvPr>
            <p:ph idx="1"/>
          </p:nvPr>
        </p:nvSpPr>
        <p:spPr/>
        <p:txBody>
          <a:bodyPr/>
          <a:lstStyle/>
          <a:p>
            <a:pPr marL="114300" indent="0">
              <a:buNone/>
            </a:pPr>
            <a:r>
              <a:rPr lang="en-GB" altLang="en-US" dirty="0" smtClean="0"/>
              <a:t>An essential first step in producing any quality production. Especially in a classroom setting, determining the roles that each student will play, as well as designing the entire show from start to finish will save time and energy in the long run. </a:t>
            </a:r>
            <a:endParaRPr lang="en-GB" dirty="0"/>
          </a:p>
        </p:txBody>
      </p:sp>
    </p:spTree>
    <p:custDataLst>
      <p:tags r:id="rId1"/>
    </p:custDataLst>
    <p:extLst>
      <p:ext uri="{BB962C8B-B14F-4D97-AF65-F5344CB8AC3E}">
        <p14:creationId xmlns:p14="http://schemas.microsoft.com/office/powerpoint/2010/main" val="3788542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a:t>1. Plan your </a:t>
            </a:r>
            <a:r>
              <a:rPr lang="en-GB" dirty="0" smtClean="0"/>
              <a:t>podcast (2/2)</a:t>
            </a:r>
            <a:endParaRPr lang="en-GB" dirty="0"/>
          </a:p>
        </p:txBody>
      </p:sp>
      <p:sp>
        <p:nvSpPr>
          <p:cNvPr id="3" name="Θέση περιεχομένου 2"/>
          <p:cNvSpPr>
            <a:spLocks noGrp="1"/>
          </p:cNvSpPr>
          <p:nvPr>
            <p:ph sz="half" idx="1"/>
          </p:nvPr>
        </p:nvSpPr>
        <p:spPr/>
        <p:txBody>
          <a:bodyPr/>
          <a:lstStyle/>
          <a:p>
            <a:pPr marL="114300" indent="0">
              <a:spcBef>
                <a:spcPts val="600"/>
              </a:spcBef>
              <a:buNone/>
            </a:pPr>
            <a:r>
              <a:rPr lang="en-GB" altLang="en-US" dirty="0" smtClean="0"/>
              <a:t>Some things to consider as you begin planning your podcast are:</a:t>
            </a:r>
          </a:p>
          <a:p>
            <a:pPr marL="571500" indent="-457200">
              <a:spcBef>
                <a:spcPts val="600"/>
              </a:spcBef>
            </a:pPr>
            <a:r>
              <a:rPr lang="en-GB" altLang="en-US" dirty="0" smtClean="0"/>
              <a:t>the theme of the show.</a:t>
            </a:r>
          </a:p>
          <a:p>
            <a:pPr marL="571500" indent="-457200">
              <a:spcBef>
                <a:spcPts val="600"/>
              </a:spcBef>
            </a:pPr>
            <a:r>
              <a:rPr lang="en-GB" altLang="en-US" dirty="0" smtClean="0"/>
              <a:t>individual segment topics.</a:t>
            </a:r>
          </a:p>
          <a:p>
            <a:pPr marL="571500" indent="-457200">
              <a:spcBef>
                <a:spcPts val="600"/>
              </a:spcBef>
            </a:pPr>
            <a:r>
              <a:rPr lang="en-GB" altLang="en-US" dirty="0" smtClean="0"/>
              <a:t>script writing especially for young learners.</a:t>
            </a:r>
            <a:endParaRPr lang="en-GB" altLang="en-US" dirty="0"/>
          </a:p>
        </p:txBody>
      </p:sp>
      <p:sp>
        <p:nvSpPr>
          <p:cNvPr id="4" name="Θέση περιεχομένου 3"/>
          <p:cNvSpPr>
            <a:spLocks noGrp="1"/>
          </p:cNvSpPr>
          <p:nvPr>
            <p:ph sz="half" idx="2"/>
          </p:nvPr>
        </p:nvSpPr>
        <p:spPr/>
        <p:txBody>
          <a:bodyPr/>
          <a:lstStyle/>
          <a:p>
            <a:pPr marL="571500" indent="-457200"/>
            <a:r>
              <a:rPr lang="en-GB" altLang="en-US" dirty="0" smtClean="0"/>
              <a:t>the audience the show is aimed.</a:t>
            </a:r>
          </a:p>
          <a:p>
            <a:pPr marL="571500" indent="-457200"/>
            <a:r>
              <a:rPr lang="en-GB" altLang="en-US" dirty="0" smtClean="0"/>
              <a:t>sound effects and music incorporated into your broadcast.</a:t>
            </a:r>
          </a:p>
          <a:p>
            <a:pPr marL="571500" indent="-457200"/>
            <a:r>
              <a:rPr lang="en-GB" altLang="en-US" dirty="0" smtClean="0"/>
              <a:t>what your teaser with include.</a:t>
            </a:r>
            <a:endParaRPr lang="en-GB" altLang="en-US" dirty="0"/>
          </a:p>
        </p:txBody>
      </p:sp>
    </p:spTree>
    <p:custDataLst>
      <p:tags r:id="rId1"/>
    </p:custDataLst>
    <p:extLst>
      <p:ext uri="{BB962C8B-B14F-4D97-AF65-F5344CB8AC3E}">
        <p14:creationId xmlns:p14="http://schemas.microsoft.com/office/powerpoint/2010/main" val="35812098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a:t>2. Produce and mix your podcast</a:t>
            </a:r>
          </a:p>
        </p:txBody>
      </p:sp>
      <p:sp>
        <p:nvSpPr>
          <p:cNvPr id="5" name="Θέση περιεχομένου 4"/>
          <p:cNvSpPr>
            <a:spLocks noGrp="1"/>
          </p:cNvSpPr>
          <p:nvPr>
            <p:ph idx="1"/>
          </p:nvPr>
        </p:nvSpPr>
        <p:spPr/>
        <p:txBody>
          <a:bodyPr/>
          <a:lstStyle/>
          <a:p>
            <a:pPr marL="0" indent="0">
              <a:buNone/>
            </a:pPr>
            <a:r>
              <a:rPr lang="en-GB" altLang="en-US" sz="2800" dirty="0" smtClean="0"/>
              <a:t>You will need three basic tools in order to record and mix any podcast:</a:t>
            </a:r>
          </a:p>
          <a:p>
            <a:r>
              <a:rPr lang="en-GB" altLang="en-US" sz="2800" dirty="0" smtClean="0"/>
              <a:t>computer with internet connection,</a:t>
            </a:r>
          </a:p>
          <a:p>
            <a:r>
              <a:rPr lang="en-GB" altLang="en-US" sz="2800" dirty="0" smtClean="0"/>
              <a:t>microphone – although many computers and laptops come with a built-in microphone, these are not always high quality, and it’s recommended that a microphone is used,</a:t>
            </a:r>
          </a:p>
          <a:p>
            <a:r>
              <a:rPr lang="en-GB" altLang="en-US" sz="2800" dirty="0" smtClean="0"/>
              <a:t>sound editing software, e.g. Audacity, it’s </a:t>
            </a:r>
            <a:r>
              <a:rPr lang="en-GB" altLang="en-US" sz="2800" dirty="0" err="1" smtClean="0"/>
              <a:t>poweful</a:t>
            </a:r>
            <a:r>
              <a:rPr lang="en-GB" altLang="en-US" sz="2800" dirty="0" smtClean="0"/>
              <a:t>, multi-platform, and free.</a:t>
            </a:r>
            <a:endParaRPr lang="en-GB" sz="2800" dirty="0"/>
          </a:p>
        </p:txBody>
      </p:sp>
    </p:spTree>
    <p:custDataLst>
      <p:tags r:id="rId1"/>
    </p:custDataLst>
    <p:extLst>
      <p:ext uri="{BB962C8B-B14F-4D97-AF65-F5344CB8AC3E}">
        <p14:creationId xmlns:p14="http://schemas.microsoft.com/office/powerpoint/2010/main" val="2672199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a:t>3. Publish your podcast (1/2)</a:t>
            </a:r>
          </a:p>
        </p:txBody>
      </p:sp>
      <p:sp>
        <p:nvSpPr>
          <p:cNvPr id="3" name="Θέση περιεχομένου 2"/>
          <p:cNvSpPr>
            <a:spLocks noGrp="1"/>
          </p:cNvSpPr>
          <p:nvPr>
            <p:ph idx="1"/>
          </p:nvPr>
        </p:nvSpPr>
        <p:spPr/>
        <p:txBody>
          <a:bodyPr/>
          <a:lstStyle/>
          <a:p>
            <a:pPr>
              <a:spcBef>
                <a:spcPts val="600"/>
              </a:spcBef>
            </a:pPr>
            <a:r>
              <a:rPr lang="en-GB" altLang="en-US" sz="2800" dirty="0" smtClean="0"/>
              <a:t>The next step after you have created your podcast is to publish it to the Internet. </a:t>
            </a:r>
          </a:p>
          <a:p>
            <a:pPr>
              <a:spcBef>
                <a:spcPts val="600"/>
              </a:spcBef>
            </a:pPr>
            <a:r>
              <a:rPr lang="en-GB" altLang="en-US" sz="2800" dirty="0" smtClean="0"/>
              <a:t>First, find a site that  will host your audio file on a server. </a:t>
            </a:r>
          </a:p>
          <a:p>
            <a:pPr>
              <a:spcBef>
                <a:spcPts val="600"/>
              </a:spcBef>
            </a:pPr>
            <a:r>
              <a:rPr lang="en-GB" altLang="en-US" sz="2800" dirty="0" err="1" smtClean="0"/>
              <a:t>TeacherTube</a:t>
            </a:r>
            <a:r>
              <a:rPr lang="en-GB" altLang="en-US" sz="2800" dirty="0" smtClean="0"/>
              <a:t> is a recommended site that will host the audio and video files, but also provides a number of tools that make it simple to embed your podcast to you web site.</a:t>
            </a:r>
          </a:p>
          <a:p>
            <a:pPr>
              <a:spcBef>
                <a:spcPts val="600"/>
              </a:spcBef>
            </a:pPr>
            <a:r>
              <a:rPr lang="en-GB" altLang="en-US" sz="2800" dirty="0" smtClean="0"/>
              <a:t>Another site to consider publishing your podcast is Box.com.</a:t>
            </a:r>
            <a:endParaRPr lang="en-GB" sz="2800" dirty="0"/>
          </a:p>
        </p:txBody>
      </p:sp>
    </p:spTree>
    <p:custDataLst>
      <p:tags r:id="rId1"/>
    </p:custDataLst>
    <p:extLst>
      <p:ext uri="{BB962C8B-B14F-4D97-AF65-F5344CB8AC3E}">
        <p14:creationId xmlns:p14="http://schemas.microsoft.com/office/powerpoint/2010/main" val="26562743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a:t>3. Publish your podcast </a:t>
            </a:r>
            <a:r>
              <a:rPr lang="en-GB" dirty="0" smtClean="0"/>
              <a:t>(2/2</a:t>
            </a:r>
            <a:r>
              <a:rPr lang="en-GB" dirty="0"/>
              <a:t>)</a:t>
            </a:r>
          </a:p>
        </p:txBody>
      </p:sp>
      <p:sp>
        <p:nvSpPr>
          <p:cNvPr id="3" name="Θέση περιεχομένου 2"/>
          <p:cNvSpPr>
            <a:spLocks noGrp="1"/>
          </p:cNvSpPr>
          <p:nvPr>
            <p:ph sz="half" idx="1"/>
          </p:nvPr>
        </p:nvSpPr>
        <p:spPr/>
        <p:txBody>
          <a:bodyPr/>
          <a:lstStyle/>
          <a:p>
            <a:r>
              <a:rPr lang="en-GB" altLang="en-US" dirty="0" smtClean="0"/>
              <a:t>The next step is to embed your podcast into a webpage, e.g. blog, wiki or personal webpage. </a:t>
            </a:r>
            <a:endParaRPr lang="en-GB" dirty="0"/>
          </a:p>
        </p:txBody>
      </p:sp>
      <p:pic>
        <p:nvPicPr>
          <p:cNvPr id="7" name="Θέση περιεχομένου 6" descr="Apple Podcasts."/>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4970264" y="1600200"/>
            <a:ext cx="3394472" cy="4525963"/>
          </a:xfrm>
        </p:spPr>
      </p:pic>
      <p:sp>
        <p:nvSpPr>
          <p:cNvPr id="8" name="TextBox 7"/>
          <p:cNvSpPr txBox="1"/>
          <p:nvPr/>
        </p:nvSpPr>
        <p:spPr>
          <a:xfrm>
            <a:off x="4410183" y="5766123"/>
            <a:ext cx="634752" cy="360040"/>
          </a:xfrm>
          <a:prstGeom prst="rect">
            <a:avLst/>
          </a:prstGeom>
        </p:spPr>
        <p:txBody>
          <a:bodyPr vert="horz" wrap="square" lIns="91440" tIns="45720" rIns="91440" bIns="45720" rtlCol="0" anchor="ctr">
            <a:noAutofit/>
          </a:bodyPr>
          <a:lstStyle/>
          <a:p>
            <a:r>
              <a:rPr lang="en-GB" b="1" dirty="0" smtClean="0">
                <a:latin typeface="+mj-lt"/>
              </a:rPr>
              <a:t>[1]</a:t>
            </a:r>
          </a:p>
        </p:txBody>
      </p:sp>
    </p:spTree>
    <p:custDataLst>
      <p:tags r:id="rId1"/>
    </p:custDataLst>
    <p:extLst>
      <p:ext uri="{BB962C8B-B14F-4D97-AF65-F5344CB8AC3E}">
        <p14:creationId xmlns:p14="http://schemas.microsoft.com/office/powerpoint/2010/main" val="8191867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a:t>4. Evaluate your podcast</a:t>
            </a:r>
          </a:p>
        </p:txBody>
      </p:sp>
      <p:sp>
        <p:nvSpPr>
          <p:cNvPr id="5" name="Θέση περιεχομένου 4"/>
          <p:cNvSpPr>
            <a:spLocks noGrp="1"/>
          </p:cNvSpPr>
          <p:nvPr>
            <p:ph idx="1"/>
          </p:nvPr>
        </p:nvSpPr>
        <p:spPr/>
        <p:txBody>
          <a:bodyPr/>
          <a:lstStyle/>
          <a:p>
            <a:pPr marL="0" indent="0">
              <a:buNone/>
            </a:pPr>
            <a:r>
              <a:rPr lang="en-GB" altLang="en-US" dirty="0" smtClean="0"/>
              <a:t>The final stage of your podcasting experience is to sit back and actively listen to the broadcast you have created. While you are listening, consider what went well and what needs to be improved in future podcasts.</a:t>
            </a:r>
            <a:endParaRPr lang="en-GB" dirty="0"/>
          </a:p>
        </p:txBody>
      </p:sp>
    </p:spTree>
    <p:custDataLst>
      <p:tags r:id="rId1"/>
    </p:custDataLst>
    <p:extLst>
      <p:ext uri="{BB962C8B-B14F-4D97-AF65-F5344CB8AC3E}">
        <p14:creationId xmlns:p14="http://schemas.microsoft.com/office/powerpoint/2010/main" val="15615636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a:t>Websites with podcasts and </a:t>
            </a:r>
            <a:r>
              <a:rPr lang="en-GB" dirty="0" err="1"/>
              <a:t>vodcasts</a:t>
            </a:r>
            <a:endParaRPr lang="en-GB" dirty="0"/>
          </a:p>
        </p:txBody>
      </p:sp>
      <p:sp>
        <p:nvSpPr>
          <p:cNvPr id="3" name="Θέση περιεχομένου 2"/>
          <p:cNvSpPr>
            <a:spLocks noGrp="1"/>
          </p:cNvSpPr>
          <p:nvPr>
            <p:ph idx="1"/>
          </p:nvPr>
        </p:nvSpPr>
        <p:spPr/>
        <p:txBody>
          <a:bodyPr/>
          <a:lstStyle/>
          <a:p>
            <a:r>
              <a:rPr lang="en-GB" b="1" dirty="0" smtClean="0">
                <a:hlinkClick r:id="rId3"/>
              </a:rPr>
              <a:t>Australia Network</a:t>
            </a:r>
            <a:endParaRPr lang="en-GB" b="1" dirty="0" smtClean="0"/>
          </a:p>
          <a:p>
            <a:r>
              <a:rPr lang="en-GB" b="1" dirty="0" smtClean="0">
                <a:hlinkClick r:id="rId4"/>
              </a:rPr>
              <a:t>British Council </a:t>
            </a:r>
            <a:r>
              <a:rPr lang="en-GB" b="1" dirty="0" err="1" smtClean="0">
                <a:hlinkClick r:id="rId4"/>
              </a:rPr>
              <a:t>LearnEnglish</a:t>
            </a:r>
            <a:endParaRPr lang="en-GB" b="1" dirty="0" smtClean="0"/>
          </a:p>
          <a:p>
            <a:r>
              <a:rPr lang="en-GB" b="1" dirty="0" smtClean="0">
                <a:hlinkClick r:id="rId5"/>
              </a:rPr>
              <a:t>BBC World Radio</a:t>
            </a:r>
            <a:endParaRPr lang="en-GB" b="1" dirty="0" smtClean="0"/>
          </a:p>
          <a:p>
            <a:r>
              <a:rPr lang="en-GB" b="1" dirty="0" err="1" smtClean="0">
                <a:hlinkClick r:id="rId6"/>
              </a:rPr>
              <a:t>VoA</a:t>
            </a:r>
            <a:r>
              <a:rPr lang="en-GB" b="1" dirty="0" smtClean="0">
                <a:hlinkClick r:id="rId6"/>
              </a:rPr>
              <a:t>: Learn English</a:t>
            </a:r>
            <a:endParaRPr lang="en-GB" dirty="0"/>
          </a:p>
        </p:txBody>
      </p:sp>
    </p:spTree>
    <p:custDataLst>
      <p:tags r:id="rId1"/>
    </p:custDataLst>
    <p:extLst>
      <p:ext uri="{BB962C8B-B14F-4D97-AF65-F5344CB8AC3E}">
        <p14:creationId xmlns:p14="http://schemas.microsoft.com/office/powerpoint/2010/main" val="1715003403"/>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COUNT" val="48"/>
  <p:tag name="ARTICULATE_PROJECT_OPEN" val="0"/>
  <p:tag name="ZHAW.ACCESSIBILITYADDIN.CHECKTIMEDATE" val="9/25/2015 11:55:41 AM"/>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 name="ZHAW.ACCESSIBILITYADDIN.READINGORDER" val="32770,32771,5,"/>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ZHAW.ACCESSIBILITYADDIN.READINGORDER" val="36866,36867,36868,6,"/>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 name="ZHAW.ACCESSIBILITYADDIN.READINGORDER" val="5,10242,10243,"/>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 name="ZHAW.ACCESSIBILITYADDIN.READINGORDER" val="2,3,7,8,"/>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i = " h t t p : / / w w w . w 3 . o r g / 2 0 0 1 / X M L S c h e m a - i n s t a n c e "   x m l n s : x s d = " h t t p : / / w w w . w 3 . o r g / 2 0 0 1 / X M L S c h e m a " 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5CD52BBA-5267-4F84-B6F7-02B84EC6CE11}">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otalTime>0</TotalTime>
  <Words>780</Words>
  <Application>Microsoft Office PowerPoint</Application>
  <PresentationFormat>On-screen Show (4:3)</PresentationFormat>
  <Paragraphs>78</Paragraphs>
  <Slides>16</Slides>
  <Notes>8</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Θέμα του Office</vt:lpstr>
      <vt:lpstr>English and Digital Literacies</vt:lpstr>
      <vt:lpstr>How to create your own podcast</vt:lpstr>
      <vt:lpstr>1. Plan your podcast (1/2)</vt:lpstr>
      <vt:lpstr>1. Plan your podcast (2/2)</vt:lpstr>
      <vt:lpstr>2. Produce and mix your podcast</vt:lpstr>
      <vt:lpstr>3. Publish your podcast (1/2)</vt:lpstr>
      <vt:lpstr>3. Publish your podcast (2/2)</vt:lpstr>
      <vt:lpstr>4. Evaluate your podcast</vt:lpstr>
      <vt:lpstr>Websites with podcasts and vodcasts</vt:lpstr>
      <vt:lpstr>Financing</vt:lpstr>
      <vt:lpstr>Notes</vt:lpstr>
      <vt:lpstr>Note on History of Published Version </vt:lpstr>
      <vt:lpstr>Reference Note </vt:lpstr>
      <vt:lpstr>Licensing Note </vt:lpstr>
      <vt:lpstr>Preservation Notices</vt:lpstr>
      <vt:lpstr>Note of use of third parties work</vt:lpstr>
    </vt:vector>
  </TitlesOfParts>
  <Manager/>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Create Your Own Podcast</dc:title>
  <dc:subject>English and Digital Literacies</dc:subject>
  <dc:creator/>
  <cp:lastModifiedBy/>
  <cp:revision>1</cp:revision>
  <dcterms:created xsi:type="dcterms:W3CDTF">2015-06-23T11:23:36Z</dcterms:created>
  <dcterms:modified xsi:type="dcterms:W3CDTF">2015-09-25T08:55:44Z</dcterms:modified>
  <cp:category>ELT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33B6C25F-351C-4D9C-B1F5-D76CC73371CA</vt:lpwstr>
  </property>
  <property fmtid="{D5CDD505-2E9C-101B-9397-08002B2CF9AE}" pid="3" name="ArticulatePath">
    <vt:lpwstr>Unit5pod</vt:lpwstr>
  </property>
</Properties>
</file>