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5"/>
  </p:notesMasterIdLst>
  <p:sldIdLst>
    <p:sldId id="256" r:id="rId3"/>
    <p:sldId id="382" r:id="rId4"/>
    <p:sldId id="383" r:id="rId5"/>
    <p:sldId id="384" r:id="rId6"/>
    <p:sldId id="385" r:id="rId7"/>
    <p:sldId id="386" r:id="rId8"/>
    <p:sldId id="387" r:id="rId9"/>
    <p:sldId id="388" r:id="rId10"/>
    <p:sldId id="389" r:id="rId11"/>
    <p:sldId id="446" r:id="rId12"/>
    <p:sldId id="442" r:id="rId13"/>
    <p:sldId id="443" r:id="rId14"/>
    <p:sldId id="393" r:id="rId15"/>
    <p:sldId id="394" r:id="rId16"/>
    <p:sldId id="436" r:id="rId17"/>
    <p:sldId id="395" r:id="rId18"/>
    <p:sldId id="396" r:id="rId19"/>
    <p:sldId id="438" r:id="rId20"/>
    <p:sldId id="398" r:id="rId21"/>
    <p:sldId id="400" r:id="rId22"/>
    <p:sldId id="402" r:id="rId23"/>
    <p:sldId id="403" r:id="rId24"/>
    <p:sldId id="404" r:id="rId25"/>
    <p:sldId id="405" r:id="rId26"/>
    <p:sldId id="406" r:id="rId27"/>
    <p:sldId id="407" r:id="rId28"/>
    <p:sldId id="408" r:id="rId29"/>
    <p:sldId id="409" r:id="rId30"/>
    <p:sldId id="410" r:id="rId31"/>
    <p:sldId id="439" r:id="rId32"/>
    <p:sldId id="440" r:id="rId33"/>
    <p:sldId id="441" r:id="rId34"/>
    <p:sldId id="435" r:id="rId35"/>
    <p:sldId id="445" r:id="rId36"/>
    <p:sldId id="290" r:id="rId37"/>
    <p:sldId id="295" r:id="rId38"/>
    <p:sldId id="299" r:id="rId39"/>
    <p:sldId id="292" r:id="rId40"/>
    <p:sldId id="291" r:id="rId41"/>
    <p:sldId id="294" r:id="rId42"/>
    <p:sldId id="293" r:id="rId43"/>
    <p:sldId id="444" r:id="rId44"/>
  </p:sldIdLst>
  <p:sldSz cx="9144000" cy="6858000" type="screen4x3"/>
  <p:notesSz cx="6858000" cy="9144000"/>
  <p:custDataLst>
    <p:tags r:id="rId46"/>
  </p:custDataLst>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5075BC"/>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2" d="100"/>
          <a:sy n="112" d="100"/>
        </p:scale>
        <p:origin x="-4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78643-0F1E-4FA0-85D5-E9F45516E22D}"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GB"/>
        </a:p>
      </dgm:t>
    </dgm:pt>
    <dgm:pt modelId="{16CA7294-E5A2-4C69-99E2-233AD0EC62A4}">
      <dgm:prSet phldrT="[Κείμενο]"/>
      <dgm:spPr/>
      <dgm:t>
        <a:bodyPr/>
        <a:lstStyle/>
        <a:p>
          <a:r>
            <a:rPr lang="en-US" altLang="en-US" b="1" dirty="0" smtClean="0"/>
            <a:t>Authoring programs </a:t>
          </a:r>
          <a:r>
            <a:rPr lang="en-US" altLang="en-US" dirty="0" smtClean="0"/>
            <a:t>where the teacher may enter his/her own content.</a:t>
          </a:r>
          <a:endParaRPr lang="en-GB" dirty="0"/>
        </a:p>
      </dgm:t>
    </dgm:pt>
    <dgm:pt modelId="{B05CE514-27A2-45B3-BBDE-4575AFCC4224}" type="parTrans" cxnId="{38C909F9-8048-4A12-BCA5-89AAD7898E0E}">
      <dgm:prSet/>
      <dgm:spPr/>
      <dgm:t>
        <a:bodyPr/>
        <a:lstStyle/>
        <a:p>
          <a:endParaRPr lang="en-GB"/>
        </a:p>
      </dgm:t>
    </dgm:pt>
    <dgm:pt modelId="{D9078FCB-F75E-40FB-AD32-FAA07D9C7D66}" type="sibTrans" cxnId="{38C909F9-8048-4A12-BCA5-89AAD7898E0E}">
      <dgm:prSet/>
      <dgm:spPr/>
      <dgm:t>
        <a:bodyPr/>
        <a:lstStyle/>
        <a:p>
          <a:endParaRPr lang="en-GB"/>
        </a:p>
      </dgm:t>
    </dgm:pt>
    <dgm:pt modelId="{BF49F1D2-D479-44DF-B969-3EE5525584B3}">
      <dgm:prSet phldrT="[Κείμενο]"/>
      <dgm:spPr/>
      <dgm:t>
        <a:bodyPr/>
        <a:lstStyle/>
        <a:p>
          <a:r>
            <a:rPr lang="en-US" altLang="en-US" b="1" dirty="0" smtClean="0"/>
            <a:t>Dedicated programs</a:t>
          </a:r>
          <a:r>
            <a:rPr lang="en-US" altLang="en-US" dirty="0" smtClean="0"/>
            <a:t> where the content is fixed.</a:t>
          </a:r>
          <a:endParaRPr lang="en-GB" dirty="0"/>
        </a:p>
      </dgm:t>
    </dgm:pt>
    <dgm:pt modelId="{30DA3C5B-ECAB-4249-B739-CC5556B28F6E}" type="parTrans" cxnId="{ADC33EB0-AC61-4EDF-8FA1-6E47C0311935}">
      <dgm:prSet/>
      <dgm:spPr/>
      <dgm:t>
        <a:bodyPr/>
        <a:lstStyle/>
        <a:p>
          <a:endParaRPr lang="en-GB"/>
        </a:p>
      </dgm:t>
    </dgm:pt>
    <dgm:pt modelId="{09EA49AF-7457-4044-92C3-A1596E35CC42}" type="sibTrans" cxnId="{ADC33EB0-AC61-4EDF-8FA1-6E47C0311935}">
      <dgm:prSet/>
      <dgm:spPr/>
      <dgm:t>
        <a:bodyPr/>
        <a:lstStyle/>
        <a:p>
          <a:endParaRPr lang="en-GB"/>
        </a:p>
      </dgm:t>
    </dgm:pt>
    <dgm:pt modelId="{B3C59011-0FFB-4A4C-8BBF-384AB961F1D8}" type="pres">
      <dgm:prSet presAssocID="{2B378643-0F1E-4FA0-85D5-E9F45516E22D}" presName="cycle" presStyleCnt="0">
        <dgm:presLayoutVars>
          <dgm:dir/>
          <dgm:resizeHandles val="exact"/>
        </dgm:presLayoutVars>
      </dgm:prSet>
      <dgm:spPr/>
      <dgm:t>
        <a:bodyPr/>
        <a:lstStyle/>
        <a:p>
          <a:endParaRPr lang="en-GB"/>
        </a:p>
      </dgm:t>
    </dgm:pt>
    <dgm:pt modelId="{564A0405-9ED7-481C-BAEE-8FD58CC635F8}" type="pres">
      <dgm:prSet presAssocID="{16CA7294-E5A2-4C69-99E2-233AD0EC62A4}" presName="arrow" presStyleLbl="node1" presStyleIdx="0" presStyleCnt="2">
        <dgm:presLayoutVars>
          <dgm:bulletEnabled val="1"/>
        </dgm:presLayoutVars>
      </dgm:prSet>
      <dgm:spPr/>
      <dgm:t>
        <a:bodyPr/>
        <a:lstStyle/>
        <a:p>
          <a:endParaRPr lang="en-GB"/>
        </a:p>
      </dgm:t>
    </dgm:pt>
    <dgm:pt modelId="{8A79BA6D-3478-4A8C-9C1C-E6E44486D2E7}" type="pres">
      <dgm:prSet presAssocID="{BF49F1D2-D479-44DF-B969-3EE5525584B3}" presName="arrow" presStyleLbl="node1" presStyleIdx="1" presStyleCnt="2">
        <dgm:presLayoutVars>
          <dgm:bulletEnabled val="1"/>
        </dgm:presLayoutVars>
      </dgm:prSet>
      <dgm:spPr/>
      <dgm:t>
        <a:bodyPr/>
        <a:lstStyle/>
        <a:p>
          <a:endParaRPr lang="en-GB"/>
        </a:p>
      </dgm:t>
    </dgm:pt>
  </dgm:ptLst>
  <dgm:cxnLst>
    <dgm:cxn modelId="{ADC33EB0-AC61-4EDF-8FA1-6E47C0311935}" srcId="{2B378643-0F1E-4FA0-85D5-E9F45516E22D}" destId="{BF49F1D2-D479-44DF-B969-3EE5525584B3}" srcOrd="1" destOrd="0" parTransId="{30DA3C5B-ECAB-4249-B739-CC5556B28F6E}" sibTransId="{09EA49AF-7457-4044-92C3-A1596E35CC42}"/>
    <dgm:cxn modelId="{38C909F9-8048-4A12-BCA5-89AAD7898E0E}" srcId="{2B378643-0F1E-4FA0-85D5-E9F45516E22D}" destId="{16CA7294-E5A2-4C69-99E2-233AD0EC62A4}" srcOrd="0" destOrd="0" parTransId="{B05CE514-27A2-45B3-BBDE-4575AFCC4224}" sibTransId="{D9078FCB-F75E-40FB-AD32-FAA07D9C7D66}"/>
    <dgm:cxn modelId="{FCAC1246-1AA4-4311-8806-7B03A1730315}" type="presOf" srcId="{BF49F1D2-D479-44DF-B969-3EE5525584B3}" destId="{8A79BA6D-3478-4A8C-9C1C-E6E44486D2E7}" srcOrd="0" destOrd="0" presId="urn:microsoft.com/office/officeart/2005/8/layout/arrow1"/>
    <dgm:cxn modelId="{A72E9CC0-AC94-42FB-B5D3-485BA8167FD5}" type="presOf" srcId="{2B378643-0F1E-4FA0-85D5-E9F45516E22D}" destId="{B3C59011-0FFB-4A4C-8BBF-384AB961F1D8}" srcOrd="0" destOrd="0" presId="urn:microsoft.com/office/officeart/2005/8/layout/arrow1"/>
    <dgm:cxn modelId="{15DF928F-ADAA-4E28-803F-6500BE6E6283}" type="presOf" srcId="{16CA7294-E5A2-4C69-99E2-233AD0EC62A4}" destId="{564A0405-9ED7-481C-BAEE-8FD58CC635F8}" srcOrd="0" destOrd="0" presId="urn:microsoft.com/office/officeart/2005/8/layout/arrow1"/>
    <dgm:cxn modelId="{93575D52-9D9A-4E49-95AA-5647E380039A}" type="presParOf" srcId="{B3C59011-0FFB-4A4C-8BBF-384AB961F1D8}" destId="{564A0405-9ED7-481C-BAEE-8FD58CC635F8}" srcOrd="0" destOrd="0" presId="urn:microsoft.com/office/officeart/2005/8/layout/arrow1"/>
    <dgm:cxn modelId="{EFC04D76-76B4-4F66-BD40-E8CB5CF480A3}" type="presParOf" srcId="{B3C59011-0FFB-4A4C-8BBF-384AB961F1D8}" destId="{8A79BA6D-3478-4A8C-9C1C-E6E44486D2E7}"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A0405-9ED7-481C-BAEE-8FD58CC635F8}">
      <dsp:nvSpPr>
        <dsp:cNvPr id="0" name=""/>
        <dsp:cNvSpPr/>
      </dsp:nvSpPr>
      <dsp:spPr>
        <a:xfrm rot="16200000">
          <a:off x="342" y="304030"/>
          <a:ext cx="3917900" cy="3917900"/>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altLang="en-US" sz="2600" b="1" kern="1200" dirty="0" smtClean="0"/>
            <a:t>Authoring programs </a:t>
          </a:r>
          <a:r>
            <a:rPr lang="en-US" altLang="en-US" sz="2600" kern="1200" dirty="0" smtClean="0"/>
            <a:t>where the teacher may enter his/her own content.</a:t>
          </a:r>
          <a:endParaRPr lang="en-GB" sz="2600" kern="1200" dirty="0"/>
        </a:p>
      </dsp:txBody>
      <dsp:txXfrm rot="5400000">
        <a:off x="685976" y="1283505"/>
        <a:ext cx="3232267" cy="1958950"/>
      </dsp:txXfrm>
    </dsp:sp>
    <dsp:sp modelId="{8A79BA6D-3478-4A8C-9C1C-E6E44486D2E7}">
      <dsp:nvSpPr>
        <dsp:cNvPr id="0" name=""/>
        <dsp:cNvSpPr/>
      </dsp:nvSpPr>
      <dsp:spPr>
        <a:xfrm rot="5400000">
          <a:off x="4311357" y="304030"/>
          <a:ext cx="3917900" cy="3917900"/>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altLang="en-US" sz="2600" b="1" kern="1200" dirty="0" smtClean="0"/>
            <a:t>Dedicated programs</a:t>
          </a:r>
          <a:r>
            <a:rPr lang="en-US" altLang="en-US" sz="2600" kern="1200" dirty="0" smtClean="0"/>
            <a:t> where the content is fixed.</a:t>
          </a:r>
          <a:endParaRPr lang="en-GB" sz="2600" kern="1200" dirty="0"/>
        </a:p>
      </dsp:txBody>
      <dsp:txXfrm rot="-5400000">
        <a:off x="4311358" y="1283505"/>
        <a:ext cx="3232267" cy="1958950"/>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AC809ED-95ED-4C4A-9718-F4A184138D22}" type="datetimeFigureOut">
              <a:rPr lang="el-GR"/>
              <a:pPr>
                <a:defRPr/>
              </a:pPr>
              <a:t>25/9/2015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B215D62-4BAE-4A53-B1DD-A12ECC42738D}" type="slidenum">
              <a:rPr lang="el-GR" altLang="en-US"/>
              <a:pPr>
                <a:defRPr/>
              </a:pPr>
              <a:t>‹#›</a:t>
            </a:fld>
            <a:endParaRPr lang="el-GR" altLang="en-US"/>
          </a:p>
        </p:txBody>
      </p:sp>
    </p:spTree>
    <p:extLst>
      <p:ext uri="{BB962C8B-B14F-4D97-AF65-F5344CB8AC3E}">
        <p14:creationId xmlns:p14="http://schemas.microsoft.com/office/powerpoint/2010/main" val="4074016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23FEF-F5E2-45F5-9AAC-9D1836DB751D}" type="slidenum">
              <a:rPr lang="el-GR" altLang="en-US" smtClean="0">
                <a:latin typeface="Calibri" panose="020F0502020204030204" pitchFamily="34" charset="0"/>
              </a:rPr>
              <a:pPr/>
              <a:t>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74637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10752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B63351-3EE3-4078-A23E-E0DF7BF82ACA}" type="slidenum">
              <a:rPr lang="el-GR" altLang="en-US" smtClean="0">
                <a:latin typeface="Calibri" panose="020F0502020204030204" pitchFamily="34" charset="0"/>
              </a:rPr>
              <a:pPr/>
              <a:t>35</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86548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FDB709-523E-4F6A-B090-6111EA5E89CE}" type="slidenum">
              <a:rPr lang="el-GR" altLang="en-US" smtClean="0">
                <a:latin typeface="Calibri" panose="020F0502020204030204" pitchFamily="34" charset="0"/>
              </a:rPr>
              <a:pPr/>
              <a:t>36</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4667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5A29E3-3DDE-4294-A57A-12F1BEE9ADD7}" type="slidenum">
              <a:rPr lang="el-GR" altLang="en-US" smtClean="0">
                <a:latin typeface="Calibri" panose="020F0502020204030204" pitchFamily="34" charset="0"/>
              </a:rPr>
              <a:pPr/>
              <a:t>37</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388366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F16013-F27C-43E7-B1A5-5C7DC310E18F}" type="slidenum">
              <a:rPr lang="el-GR" altLang="en-US" smtClean="0">
                <a:latin typeface="Calibri" panose="020F0502020204030204" pitchFamily="34" charset="0"/>
              </a:rPr>
              <a:pPr/>
              <a:t>38</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326390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CA7901-AE9E-4373-B59E-3BE888BB0B7F}" type="slidenum">
              <a:rPr lang="el-GR" altLang="en-US" smtClean="0">
                <a:latin typeface="Calibri" panose="020F0502020204030204" pitchFamily="34" charset="0"/>
              </a:rPr>
              <a:pPr/>
              <a:t>39</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07071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AD269E-0E2F-43CE-9ABB-9E4898015458}" type="slidenum">
              <a:rPr lang="el-GR" altLang="en-US" smtClean="0">
                <a:latin typeface="Calibri" panose="020F0502020204030204" pitchFamily="34" charset="0"/>
              </a:rPr>
              <a:pPr/>
              <a:t>40</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03449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286CF8-2994-4601-A9D9-BB190E0CA667}" type="slidenum">
              <a:rPr lang="el-GR" altLang="en-US" smtClean="0">
                <a:latin typeface="Calibri" panose="020F0502020204030204" pitchFamily="34" charset="0"/>
              </a:rPr>
              <a:pPr/>
              <a:t>41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3248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286CF8-2994-4601-A9D9-BB190E0CA667}" type="slidenum">
              <a:rPr lang="el-GR" altLang="en-US" smtClean="0">
                <a:latin typeface="Calibri" panose="020F0502020204030204" pitchFamily="34" charset="0"/>
              </a:rPr>
              <a:pPr/>
              <a:t>42</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04492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33807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E868850F-2166-45D7-A258-51C4BD307318}" type="slidenum">
              <a:rPr lang="el-GR" altLang="en-US" sz="1200" smtClean="0">
                <a:solidFill>
                  <a:srgbClr val="5075BC"/>
                </a:solidFill>
              </a:rPr>
              <a:pPr algn="ctr" eaLnBrk="1" hangingPunct="1">
                <a:defRPr/>
              </a:pPr>
              <a:t>‹#›</a:t>
            </a:fld>
            <a:endParaRPr lang="el-GR" altLang="en-US" sz="1200" smtClean="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cs typeface="+mn-cs"/>
              </a:rPr>
              <a:t>Communicative CALL</a:t>
            </a:r>
            <a:endParaRPr lang="en-US" sz="1000" dirty="0">
              <a:solidFill>
                <a:srgbClr val="5075BC"/>
              </a:solidFill>
              <a:latin typeface="+mn-lt"/>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9072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37466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C5568954-1155-46D4-A51C-5C1DC060CC89}" type="slidenum">
              <a:rPr lang="el-GR" altLang="en-US" sz="1200" smtClean="0">
                <a:solidFill>
                  <a:srgbClr val="5075BC"/>
                </a:solidFill>
              </a:rPr>
              <a:pPr algn="ctr" eaLnBrk="1" hangingPunct="1">
                <a:defRPr/>
              </a:pPr>
              <a:t>‹#›</a:t>
            </a:fld>
            <a:endParaRPr lang="el-GR" altLang="en-US" sz="1200" smtClean="0">
              <a:solidFill>
                <a:srgbClr val="5075BC"/>
              </a:solidFill>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cs typeface="+mn-cs"/>
              </a:rPr>
              <a:t>Communicative CALL</a:t>
            </a:r>
            <a:endParaRPr lang="en-US" sz="1000" dirty="0">
              <a:solidFill>
                <a:srgbClr val="5075BC"/>
              </a:solidFill>
              <a:latin typeface="+mn-lt"/>
              <a:ea typeface="ＭＳ Ｐゴシック" pitchFamily="34" charset="-128"/>
              <a:cs typeface="+mn-cs"/>
            </a:endParaRP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49471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5700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C67735FB-DD71-4B1F-95B7-B4A73C57BA2F}" type="slidenum">
              <a:rPr lang="el-GR" altLang="en-US" sz="1200" smtClean="0">
                <a:solidFill>
                  <a:srgbClr val="5075BC"/>
                </a:solidFill>
              </a:rPr>
              <a:pPr algn="ctr" eaLnBrk="1" hangingPunct="1">
                <a:defRPr/>
              </a:pPr>
              <a:t>‹#›</a:t>
            </a:fld>
            <a:endParaRPr lang="el-GR" altLang="en-US" sz="1200" smtClean="0">
              <a:solidFill>
                <a:srgbClr val="5075BC"/>
              </a:solidFill>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cs typeface="+mn-cs"/>
              </a:rPr>
              <a:t>Communicative CALL</a:t>
            </a:r>
            <a:endParaRPr lang="en-US" sz="1000" dirty="0">
              <a:solidFill>
                <a:srgbClr val="5075BC"/>
              </a:solidFill>
              <a:latin typeface="+mn-lt"/>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3419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FBE0CD2E-2AE4-4490-971F-E4698F28EB8A}" type="slidenum">
              <a:rPr lang="el-GR" altLang="en-US" sz="1200" smtClean="0">
                <a:solidFill>
                  <a:srgbClr val="5075BC"/>
                </a:solidFill>
              </a:rPr>
              <a:pPr algn="ctr" eaLnBrk="1" hangingPunct="1">
                <a:defRPr/>
              </a:pPr>
              <a:t>‹#›</a:t>
            </a:fld>
            <a:endParaRPr lang="el-GR" altLang="en-US" sz="1200" smtClean="0">
              <a:solidFill>
                <a:srgbClr val="5075BC"/>
              </a:solidFill>
            </a:endParaRPr>
          </a:p>
        </p:txBody>
      </p:sp>
      <p:sp>
        <p:nvSpPr>
          <p:cNvPr id="8"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cs typeface="+mn-cs"/>
              </a:rPr>
              <a:t>Communicative CALL</a:t>
            </a:r>
            <a:endParaRPr lang="en-US" sz="1000" dirty="0">
              <a:solidFill>
                <a:srgbClr val="5075BC"/>
              </a:solidFill>
              <a:latin typeface="+mn-lt"/>
              <a:ea typeface="ＭＳ Ｐゴシック" pitchFamily="34" charset="-128"/>
              <a:cs typeface="+mn-cs"/>
            </a:endParaRP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13080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8FFE48E0-9A12-4BD4-AC13-DA255B709D26}" type="slidenum">
              <a:rPr lang="el-GR" altLang="en-US" sz="1200" smtClean="0">
                <a:solidFill>
                  <a:srgbClr val="5075BC"/>
                </a:solidFill>
              </a:rPr>
              <a:pPr algn="ctr" eaLnBrk="1" hangingPunct="1">
                <a:defRPr/>
              </a:pPr>
              <a:t>‹#›</a:t>
            </a:fld>
            <a:endParaRPr lang="el-GR" altLang="en-US" sz="1200" smtClean="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cs typeface="+mn-cs"/>
              </a:rPr>
              <a:t>Communicative CALL</a:t>
            </a:r>
            <a:endParaRPr lang="en-US" sz="1000" dirty="0">
              <a:solidFill>
                <a:srgbClr val="5075BC"/>
              </a:solidFill>
              <a:latin typeface="+mn-lt"/>
              <a:ea typeface="ＭＳ Ｐゴシック" pitchFamily="34"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353162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22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43DA4927-BCEC-4616-9F69-20A2C5CAF050}" type="slidenum">
              <a:rPr lang="el-GR" altLang="en-US" sz="1200" smtClean="0">
                <a:solidFill>
                  <a:srgbClr val="5075BC"/>
                </a:solidFill>
              </a:rPr>
              <a:pPr algn="ctr" eaLnBrk="1" hangingPunct="1">
                <a:defRPr/>
              </a:pPr>
              <a:t>‹#›</a:t>
            </a:fld>
            <a:endParaRPr lang="el-GR" altLang="en-US" sz="1200" smtClean="0">
              <a:solidFill>
                <a:srgbClr val="5075BC"/>
              </a:solidFill>
            </a:endParaRPr>
          </a:p>
        </p:txBody>
      </p:sp>
      <p:sp>
        <p:nvSpPr>
          <p:cNvPr id="7"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cs typeface="+mn-cs"/>
              </a:rPr>
              <a:t>Communicative CALL</a:t>
            </a:r>
            <a:endParaRPr lang="en-US" sz="1000" dirty="0">
              <a:solidFill>
                <a:srgbClr val="5075BC"/>
              </a:solidFill>
              <a:latin typeface="+mn-lt"/>
              <a:ea typeface="ＭＳ Ｐゴシック" pitchFamily="34" charset="-128"/>
              <a:cs typeface="+mn-cs"/>
            </a:endParaRP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17343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66D1FDE6-22CC-4214-9489-90F0AFDA3A3E}" type="slidenum">
              <a:rPr lang="el-GR" altLang="en-US" sz="1200" smtClean="0">
                <a:solidFill>
                  <a:srgbClr val="5075BC"/>
                </a:solidFill>
              </a:rPr>
              <a:pPr algn="ctr" eaLnBrk="1" hangingPunct="1">
                <a:defRPr/>
              </a:pPr>
              <a:t>‹#›</a:t>
            </a:fld>
            <a:endParaRPr lang="el-GR" altLang="en-US" sz="1200" smtClean="0">
              <a:solidFill>
                <a:srgbClr val="5075BC"/>
              </a:solidFill>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cs typeface="+mn-cs"/>
              </a:rPr>
              <a:t>Communicative CALL</a:t>
            </a:r>
            <a:endParaRPr lang="en-US" sz="1000" dirty="0">
              <a:solidFill>
                <a:srgbClr val="5075BC"/>
              </a:solidFill>
              <a:latin typeface="+mn-lt"/>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365897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Sld>
  <p:clrMap bg1="lt1" tx1="dk1" bg2="lt2" tx2="dk2" accent1="accent1" accent2="accent2" accent3="accent3" accent4="accent4" accent5="accent5" accent6="accent6" hlink="hlink" folHlink="folHlink"/>
  <p:sldLayoutIdLst>
    <p:sldLayoutId id="2147483723" r:id="rId1"/>
    <p:sldLayoutId id="2147483727" r:id="rId2"/>
    <p:sldLayoutId id="2147483724" r:id="rId3"/>
    <p:sldLayoutId id="2147483728" r:id="rId4"/>
    <p:sldLayoutId id="2147483729" r:id="rId5"/>
    <p:sldLayoutId id="2147483730" r:id="rId6"/>
    <p:sldLayoutId id="2147483725" r:id="rId7"/>
    <p:sldLayoutId id="2147483731" r:id="rId8"/>
    <p:sldLayoutId id="2147483732" r:id="rId9"/>
    <p:sldLayoutId id="2147483733" r:id="rId10"/>
    <p:sldLayoutId id="214748372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hyperlink" Target="http://www.rosettastone.eu/" TargetMode="Externa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gSm4f_uQDds" TargetMode="Externa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hyperlink" Target="http://www.visualdictionaryonline.com/" TargetMode="Externa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hyperlink" Target="http://opencourses.uoa.gr/courses/ENL10/"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4.png"/><Relationship Id="rId4" Type="http://schemas.openxmlformats.org/officeDocument/2006/relationships/hyperlink" Target="%5b1%5d%20http:/creativecommons.org/licenses/by-nc-sa/4.0/"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8" Type="http://schemas.openxmlformats.org/officeDocument/2006/relationships/hyperlink" Target="https://youtu.be/gSm4f_uQDds" TargetMode="External"/><Relationship Id="rId3" Type="http://schemas.openxmlformats.org/officeDocument/2006/relationships/notesSlide" Target="../notesSlides/notesSlide8.xml"/><Relationship Id="rId7" Type="http://schemas.openxmlformats.org/officeDocument/2006/relationships/hyperlink" Target="http://www.rosettastone.eu/" TargetMode="Externa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hyperlink" Target="http://www.synapseadaptive.com/texthelp/read&amp;write_gold/read&amp;write_gold_pronounciation_tutor.htm" TargetMode="External"/><Relationship Id="rId5" Type="http://schemas.openxmlformats.org/officeDocument/2006/relationships/hyperlink" Target="http://photodentro.edu.gr/lor/r/8521/4790" TargetMode="External"/><Relationship Id="rId4" Type="http://schemas.openxmlformats.org/officeDocument/2006/relationships/hyperlink" Target="http://www.textivate.com/"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daedalus.com/products_diwe_overview.asp" TargetMode="External"/><Relationship Id="rId3" Type="http://schemas.openxmlformats.org/officeDocument/2006/relationships/notesSlide" Target="../notesSlides/notesSlide9.xml"/><Relationship Id="rId7" Type="http://schemas.openxmlformats.org/officeDocument/2006/relationships/hyperlink" Target="http://www.visualdictionaryonline.com/" TargetMode="Externa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hyperlink" Target="https://www.microsoft.com/presspass/consumer/encarta05-materials.mspx" TargetMode="External"/><Relationship Id="rId5" Type="http://schemas.openxmlformats.org/officeDocument/2006/relationships/hyperlink" Target="http://www.theproblemsite.com/games/treasure-hunt/" TargetMode="External"/><Relationship Id="rId4" Type="http://schemas.openxmlformats.org/officeDocument/2006/relationships/hyperlink" Target="https://www.flickr.com/photos/dekuwa/8638490562"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title="University of Athens Logo"/>
          <p:cNvPicPr>
            <a:picLocks noChangeAspect="1"/>
          </p:cNvPicPr>
          <p:nvPr/>
        </p:nvPicPr>
        <p:blipFill>
          <a:blip r:embed="rId4"/>
          <a:stretch>
            <a:fillRect/>
          </a:stretch>
        </p:blipFill>
        <p:spPr>
          <a:xfrm>
            <a:off x="179388" y="260350"/>
            <a:ext cx="3938587" cy="1112838"/>
          </a:xfrm>
          <a:prstGeom prst="rect">
            <a:avLst/>
          </a:prstGeom>
        </p:spPr>
      </p:pic>
      <p:sp>
        <p:nvSpPr>
          <p:cNvPr id="10242" name="Τίτλος 1"/>
          <p:cNvSpPr>
            <a:spLocks noGrp="1"/>
          </p:cNvSpPr>
          <p:nvPr>
            <p:ph type="ctrTitle"/>
          </p:nvPr>
        </p:nvSpPr>
        <p:spPr>
          <a:xfrm>
            <a:off x="685800" y="2006600"/>
            <a:ext cx="7772400" cy="1470025"/>
          </a:xfrm>
        </p:spPr>
        <p:txBody>
          <a:bodyPr/>
          <a:lstStyle/>
          <a:p>
            <a:pPr eaLnBrk="1" hangingPunct="1"/>
            <a:r>
              <a:rPr lang="en-GB" altLang="en-US" dirty="0" smtClean="0">
                <a:solidFill>
                  <a:srgbClr val="5075BC"/>
                </a:solidFill>
              </a:rPr>
              <a:t>English and Digital Literacies</a:t>
            </a:r>
            <a:endParaRPr lang="el-GR" altLang="en-US"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eaLnBrk="1" fontAlgn="auto" hangingPunct="1">
              <a:spcAft>
                <a:spcPts val="0"/>
              </a:spcAft>
              <a:defRPr/>
            </a:pPr>
            <a:r>
              <a:rPr lang="en-GB" sz="2800" dirty="0" smtClean="0">
                <a:solidFill>
                  <a:srgbClr val="5075BC"/>
                </a:solidFill>
                <a:latin typeface="+mj-lt"/>
                <a:ea typeface="+mj-ea"/>
                <a:cs typeface="+mj-cs"/>
              </a:rPr>
              <a:t>Unit 2.3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n-GB" altLang="en-US" sz="2800" dirty="0"/>
              <a:t>Communicative CALL</a:t>
            </a:r>
            <a:r>
              <a:rPr lang="en-GB" sz="2800" dirty="0"/>
              <a:t/>
            </a:r>
            <a:br>
              <a:rPr lang="en-GB" sz="2800" dirty="0"/>
            </a:br>
            <a:endParaRPr lang="en-US" sz="2800" dirty="0" smtClean="0"/>
          </a:p>
          <a:p>
            <a:pPr eaLnBrk="1" fontAlgn="auto" hangingPunct="1">
              <a:spcAft>
                <a:spcPts val="0"/>
              </a:spcAft>
              <a:defRPr/>
            </a:pPr>
            <a:r>
              <a:rPr lang="en-GB" sz="2800" dirty="0"/>
              <a:t>Bessie </a:t>
            </a:r>
            <a:r>
              <a:rPr lang="en-GB" sz="2800" dirty="0" err="1"/>
              <a:t>Mitsikopoulou</a:t>
            </a:r>
            <a:endParaRPr lang="en-GB" sz="2800" dirty="0"/>
          </a:p>
          <a:p>
            <a:pPr eaLnBrk="1" fontAlgn="auto" hangingPunct="1">
              <a:spcAft>
                <a:spcPts val="0"/>
              </a:spcAft>
              <a:defRPr/>
            </a:pPr>
            <a:r>
              <a:rPr lang="en-GB" sz="2800" dirty="0"/>
              <a:t>School of Philosophy</a:t>
            </a:r>
          </a:p>
          <a:p>
            <a:pPr eaLnBrk="1" fontAlgn="auto" hangingPunct="1">
              <a:spcAft>
                <a:spcPts val="0"/>
              </a:spcAft>
              <a:defRPr/>
            </a:pPr>
            <a:r>
              <a:rPr lang="en-GB" sz="2800" dirty="0"/>
              <a:t>Faculty of English Language and </a:t>
            </a:r>
            <a:r>
              <a:rPr lang="en-GB" sz="2800" dirty="0" smtClean="0"/>
              <a:t>Literature</a:t>
            </a:r>
            <a:endParaRPr lang="en-US" sz="28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altLang="en-US" dirty="0"/>
              <a:t>Two types of programs</a:t>
            </a:r>
            <a:endParaRPr lang="en-GB" dirty="0"/>
          </a:p>
        </p:txBody>
      </p:sp>
      <p:graphicFrame>
        <p:nvGraphicFramePr>
          <p:cNvPr id="4" name="Θέση περιεχομένου 3" descr="Authoring programs and Dedicated programs."/>
          <p:cNvGraphicFramePr>
            <a:graphicFrameLocks noGrp="1"/>
          </p:cNvGraphicFramePr>
          <p:nvPr>
            <p:ph idx="1"/>
            <p:extLst>
              <p:ext uri="{D42A27DB-BD31-4B8C-83A1-F6EECF244321}">
                <p14:modId xmlns:p14="http://schemas.microsoft.com/office/powerpoint/2010/main" val="592120262"/>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5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Text reconstruction Online Service."/>
          <p:cNvPicPr>
            <a:picLocks noGrp="1" noChangeAspect="1"/>
          </p:cNvPicPr>
          <p:nvPr>
            <p:ph idx="1"/>
          </p:nvPr>
        </p:nvPicPr>
        <p:blipFill>
          <a:blip r:embed="rId3"/>
          <a:stretch>
            <a:fillRect/>
          </a:stretch>
        </p:blipFill>
        <p:spPr>
          <a:xfrm>
            <a:off x="3575050" y="1662608"/>
            <a:ext cx="5111750" cy="4397971"/>
          </a:xfrm>
          <a:prstGeom prst="rect">
            <a:avLst/>
          </a:prstGeom>
        </p:spPr>
      </p:pic>
      <p:sp>
        <p:nvSpPr>
          <p:cNvPr id="6" name="Θέση κειμένου 5"/>
          <p:cNvSpPr>
            <a:spLocks noGrp="1"/>
          </p:cNvSpPr>
          <p:nvPr>
            <p:ph type="body" sz="half" idx="2"/>
          </p:nvPr>
        </p:nvSpPr>
        <p:spPr/>
        <p:txBody>
          <a:bodyPr>
            <a:normAutofit/>
          </a:bodyPr>
          <a:lstStyle/>
          <a:p>
            <a:r>
              <a:rPr lang="en-GB" sz="2400" dirty="0" smtClean="0"/>
              <a:t>All letters of a text are replaced with blanks and the learner reconstructs the text from contextual clues.</a:t>
            </a:r>
            <a:endParaRPr lang="en-GB" sz="2400" dirty="0"/>
          </a:p>
        </p:txBody>
      </p:sp>
      <p:sp>
        <p:nvSpPr>
          <p:cNvPr id="2" name="Τίτλος 1"/>
          <p:cNvSpPr>
            <a:spLocks noGrp="1"/>
          </p:cNvSpPr>
          <p:nvPr>
            <p:ph type="title"/>
          </p:nvPr>
        </p:nvSpPr>
        <p:spPr/>
        <p:txBody>
          <a:bodyPr/>
          <a:lstStyle/>
          <a:p>
            <a:r>
              <a:rPr lang="en-GB" dirty="0" smtClean="0"/>
              <a:t>Text reconstruction </a:t>
            </a:r>
            <a:endParaRPr lang="en-GB" dirty="0"/>
          </a:p>
        </p:txBody>
      </p:sp>
      <p:sp>
        <p:nvSpPr>
          <p:cNvPr id="5" name="TextBox 4"/>
          <p:cNvSpPr txBox="1"/>
          <p:nvPr/>
        </p:nvSpPr>
        <p:spPr>
          <a:xfrm>
            <a:off x="3088423" y="5700539"/>
            <a:ext cx="480392" cy="360040"/>
          </a:xfrm>
          <a:prstGeom prst="rect">
            <a:avLst/>
          </a:prstGeom>
        </p:spPr>
        <p:txBody>
          <a:bodyPr vert="horz" wrap="square" lIns="91440" tIns="45720" rIns="91440" bIns="45720" rtlCol="0" anchor="ctr">
            <a:noAutofit/>
          </a:bodyPr>
          <a:lstStyle/>
          <a:p>
            <a:r>
              <a:rPr lang="en-GB" b="1" dirty="0" smtClean="0">
                <a:latin typeface="+mj-lt"/>
              </a:rPr>
              <a:t>[1]</a:t>
            </a:r>
          </a:p>
        </p:txBody>
      </p:sp>
    </p:spTree>
    <p:custDataLst>
      <p:tags r:id="rId1"/>
    </p:custDataLst>
    <p:extLst>
      <p:ext uri="{BB962C8B-B14F-4D97-AF65-F5344CB8AC3E}">
        <p14:creationId xmlns:p14="http://schemas.microsoft.com/office/powerpoint/2010/main" val="4094064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1547664" y="5157192"/>
            <a:ext cx="6336704" cy="1015008"/>
          </a:xfrm>
        </p:spPr>
        <p:txBody>
          <a:bodyPr>
            <a:noAutofit/>
          </a:bodyPr>
          <a:lstStyle/>
          <a:p>
            <a:r>
              <a:rPr lang="en-GB" sz="2400" dirty="0" smtClean="0"/>
              <a:t>Learners perform various types of manipulation such as re-ordering a jumbled discourse</a:t>
            </a:r>
            <a:endParaRPr lang="en-GB" sz="2400" dirty="0"/>
          </a:p>
        </p:txBody>
      </p:sp>
      <p:sp>
        <p:nvSpPr>
          <p:cNvPr id="4" name="Τίτλος 3"/>
          <p:cNvSpPr>
            <a:spLocks noGrp="1"/>
          </p:cNvSpPr>
          <p:nvPr>
            <p:ph type="title"/>
          </p:nvPr>
        </p:nvSpPr>
        <p:spPr/>
        <p:txBody>
          <a:bodyPr/>
          <a:lstStyle/>
          <a:p>
            <a:r>
              <a:rPr lang="en-GB" dirty="0" smtClean="0"/>
              <a:t>Text manipulation</a:t>
            </a:r>
            <a:endParaRPr lang="en-GB" dirty="0"/>
          </a:p>
        </p:txBody>
      </p:sp>
      <p:sp>
        <p:nvSpPr>
          <p:cNvPr id="6" name="TextBox 5"/>
          <p:cNvSpPr txBox="1"/>
          <p:nvPr/>
        </p:nvSpPr>
        <p:spPr>
          <a:xfrm>
            <a:off x="7542330" y="4653136"/>
            <a:ext cx="480392" cy="360040"/>
          </a:xfrm>
          <a:prstGeom prst="rect">
            <a:avLst/>
          </a:prstGeom>
        </p:spPr>
        <p:txBody>
          <a:bodyPr vert="horz" wrap="square" lIns="91440" tIns="45720" rIns="91440" bIns="45720" rtlCol="0" anchor="ctr">
            <a:noAutofit/>
          </a:bodyPr>
          <a:lstStyle/>
          <a:p>
            <a:r>
              <a:rPr lang="en-GB" b="1" dirty="0" smtClean="0">
                <a:latin typeface="+mj-lt"/>
              </a:rPr>
              <a:t>[2]</a:t>
            </a:r>
          </a:p>
        </p:txBody>
      </p:sp>
      <p:pic>
        <p:nvPicPr>
          <p:cNvPr id="11" name="Θέση εικόνας 10" descr="Text manipulation example"/>
          <p:cNvPicPr>
            <a:picLocks noGrp="1" noChangeAspect="1"/>
          </p:cNvPicPr>
          <p:nvPr>
            <p:ph type="pic" idx="1"/>
          </p:nvPr>
        </p:nvPicPr>
        <p:blipFill rotWithShape="1">
          <a:blip r:embed="rId3"/>
          <a:srcRect l="-255" r="334"/>
          <a:stretch/>
        </p:blipFill>
        <p:spPr>
          <a:xfrm>
            <a:off x="1601670" y="1556792"/>
            <a:ext cx="5940660" cy="3456384"/>
          </a:xfrm>
          <a:prstGeom prst="rect">
            <a:avLst/>
          </a:prstGeom>
        </p:spPr>
      </p:pic>
    </p:spTree>
    <p:custDataLst>
      <p:tags r:id="rId1"/>
    </p:custDataLst>
    <p:extLst>
      <p:ext uri="{BB962C8B-B14F-4D97-AF65-F5344CB8AC3E}">
        <p14:creationId xmlns:p14="http://schemas.microsoft.com/office/powerpoint/2010/main" val="1159003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3"/>
          <p:cNvSpPr>
            <a:spLocks noGrp="1"/>
          </p:cNvSpPr>
          <p:nvPr>
            <p:ph type="title"/>
          </p:nvPr>
        </p:nvSpPr>
        <p:spPr/>
        <p:txBody>
          <a:bodyPr/>
          <a:lstStyle/>
          <a:p>
            <a:r>
              <a:rPr lang="en-GB" altLang="en-US" dirty="0" smtClean="0"/>
              <a:t>The Pronunciation Tutor</a:t>
            </a:r>
          </a:p>
        </p:txBody>
      </p:sp>
      <p:sp>
        <p:nvSpPr>
          <p:cNvPr id="53251" name="Θέση περιεχομένου 4"/>
          <p:cNvSpPr>
            <a:spLocks noGrp="1"/>
          </p:cNvSpPr>
          <p:nvPr>
            <p:ph sz="half" idx="1"/>
          </p:nvPr>
        </p:nvSpPr>
        <p:spPr/>
        <p:txBody>
          <a:bodyPr/>
          <a:lstStyle/>
          <a:p>
            <a:pPr marL="0" indent="0">
              <a:buFont typeface="Arial" panose="020B0604020202020204" pitchFamily="34" charset="0"/>
              <a:buNone/>
            </a:pPr>
            <a:r>
              <a:rPr lang="en-GB" altLang="en-US" sz="2400" dirty="0" smtClean="0"/>
              <a:t>It breaks words into syllables facilitating easy recognition and pronunciation. You select the word you want to hear pronounced and click on the Pronunciation button. This will open the </a:t>
            </a:r>
            <a:r>
              <a:rPr lang="en-GB" altLang="en-US" sz="2400" b="1" dirty="0" smtClean="0"/>
              <a:t>pronunciation</a:t>
            </a:r>
            <a:r>
              <a:rPr lang="en-GB" altLang="en-US" sz="2400" dirty="0" smtClean="0"/>
              <a:t> tutor window. You will hear the word read aloud syllable by syllable and see the synchronized lip movements.</a:t>
            </a:r>
          </a:p>
        </p:txBody>
      </p:sp>
      <p:pic>
        <p:nvPicPr>
          <p:cNvPr id="53252" name="Picture 2" descr="The Pronunciation Tutor Window."/>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1700213"/>
            <a:ext cx="3844925" cy="4062412"/>
          </a:xfrm>
          <a:noFill/>
        </p:spPr>
      </p:pic>
      <p:sp>
        <p:nvSpPr>
          <p:cNvPr id="5" name="TextBox 4"/>
          <p:cNvSpPr txBox="1"/>
          <p:nvPr/>
        </p:nvSpPr>
        <p:spPr>
          <a:xfrm>
            <a:off x="8206408" y="5818188"/>
            <a:ext cx="480392" cy="360040"/>
          </a:xfrm>
          <a:prstGeom prst="rect">
            <a:avLst/>
          </a:prstGeom>
        </p:spPr>
        <p:txBody>
          <a:bodyPr vert="horz" wrap="square" lIns="91440" tIns="45720" rIns="91440" bIns="45720" rtlCol="0" anchor="ctr">
            <a:noAutofit/>
          </a:bodyPr>
          <a:lstStyle/>
          <a:p>
            <a:r>
              <a:rPr lang="en-GB" b="1" dirty="0" smtClean="0">
                <a:latin typeface="+mj-lt"/>
              </a:rPr>
              <a:t>[3]</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Τίτλος 1"/>
          <p:cNvSpPr>
            <a:spLocks noGrp="1"/>
          </p:cNvSpPr>
          <p:nvPr>
            <p:ph type="title"/>
          </p:nvPr>
        </p:nvSpPr>
        <p:spPr/>
        <p:txBody>
          <a:bodyPr/>
          <a:lstStyle/>
          <a:p>
            <a:r>
              <a:rPr lang="en-GB" altLang="en-US" dirty="0" smtClean="0"/>
              <a:t>Rosetta Stone (1/2)</a:t>
            </a:r>
          </a:p>
        </p:txBody>
      </p:sp>
      <p:pic>
        <p:nvPicPr>
          <p:cNvPr id="2" name="Θέση περιεχομένου 1" descr="The Rosetta Stone Homepage.">
            <a:hlinkClick r:id="rId3"/>
          </p:cNvPr>
          <p:cNvPicPr>
            <a:picLocks noGrp="1" noChangeAspect="1"/>
          </p:cNvPicPr>
          <p:nvPr>
            <p:ph type="pic" idx="1"/>
          </p:nvPr>
        </p:nvPicPr>
        <p:blipFill rotWithShape="1">
          <a:blip r:embed="rId4"/>
          <a:srcRect l="884" r="2621"/>
          <a:stretch/>
        </p:blipFill>
        <p:spPr>
          <a:xfrm>
            <a:off x="1778497" y="1556792"/>
            <a:ext cx="5587007" cy="3456384"/>
          </a:xfrm>
          <a:prstGeom prst="rect">
            <a:avLst/>
          </a:prstGeom>
        </p:spPr>
      </p:pic>
      <p:sp>
        <p:nvSpPr>
          <p:cNvPr id="55299" name="Θέση κειμένου 5"/>
          <p:cNvSpPr>
            <a:spLocks noGrp="1"/>
          </p:cNvSpPr>
          <p:nvPr>
            <p:ph type="body" sz="half" idx="2"/>
          </p:nvPr>
        </p:nvSpPr>
        <p:spPr/>
        <p:txBody>
          <a:bodyPr/>
          <a:lstStyle/>
          <a:p>
            <a:r>
              <a:rPr lang="en-GB" altLang="en-US" dirty="0" smtClean="0"/>
              <a:t>Notice the different kind of philosophy from behaviourism.</a:t>
            </a:r>
          </a:p>
        </p:txBody>
      </p:sp>
      <p:sp>
        <p:nvSpPr>
          <p:cNvPr id="5" name="TextBox 4"/>
          <p:cNvSpPr txBox="1"/>
          <p:nvPr/>
        </p:nvSpPr>
        <p:spPr>
          <a:xfrm>
            <a:off x="7365504" y="4679280"/>
            <a:ext cx="480392" cy="360040"/>
          </a:xfrm>
          <a:prstGeom prst="rect">
            <a:avLst/>
          </a:prstGeom>
        </p:spPr>
        <p:txBody>
          <a:bodyPr vert="horz" wrap="square" lIns="91440" tIns="45720" rIns="91440" bIns="45720" rtlCol="0" anchor="ctr">
            <a:noAutofit/>
          </a:bodyPr>
          <a:lstStyle/>
          <a:p>
            <a:r>
              <a:rPr lang="en-GB" b="1" dirty="0" smtClean="0">
                <a:latin typeface="+mj-lt"/>
              </a:rPr>
              <a:t>[4]</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descr="Screenshot of  the video: &quot;Rosetta Stone Product Overview: How it Works&quot;. The video shows how the Rosetta Stone language learning program actually works">
            <a:hlinkClick r:id="rId3"/>
          </p:cNvPr>
          <p:cNvPicPr>
            <a:picLocks noGrp="1" noChangeAspect="1"/>
          </p:cNvPicPr>
          <p:nvPr>
            <p:ph type="pic" idx="1"/>
          </p:nvPr>
        </p:nvPicPr>
        <p:blipFill>
          <a:blip r:embed="rId4"/>
          <a:srcRect l="5937" r="5937"/>
          <a:stretch>
            <a:fillRect/>
          </a:stretch>
        </p:blipFill>
        <p:spPr>
          <a:prstGeom prst="rect">
            <a:avLst/>
          </a:prstGeom>
        </p:spPr>
      </p:pic>
      <p:sp>
        <p:nvSpPr>
          <p:cNvPr id="3" name="Θέση κειμένου 2"/>
          <p:cNvSpPr>
            <a:spLocks noGrp="1"/>
          </p:cNvSpPr>
          <p:nvPr>
            <p:ph type="body" sz="half" idx="2"/>
          </p:nvPr>
        </p:nvSpPr>
        <p:spPr/>
        <p:txBody>
          <a:bodyPr/>
          <a:lstStyle/>
          <a:p>
            <a:pPr algn="ctr"/>
            <a:r>
              <a:rPr lang="en-GB" b="1" dirty="0" smtClean="0"/>
              <a:t>Watch the Video: </a:t>
            </a:r>
            <a:br>
              <a:rPr lang="en-GB" b="1" dirty="0" smtClean="0"/>
            </a:br>
            <a:r>
              <a:rPr lang="en-GB" dirty="0" smtClean="0">
                <a:hlinkClick r:id="rId3"/>
              </a:rPr>
              <a:t>Rosetta </a:t>
            </a:r>
            <a:r>
              <a:rPr lang="en-GB" dirty="0">
                <a:hlinkClick r:id="rId3"/>
              </a:rPr>
              <a:t>Stone Product Overview: How it Works</a:t>
            </a:r>
            <a:endParaRPr lang="en-GB" dirty="0"/>
          </a:p>
        </p:txBody>
      </p:sp>
      <p:sp>
        <p:nvSpPr>
          <p:cNvPr id="4" name="Τίτλος 3"/>
          <p:cNvSpPr>
            <a:spLocks noGrp="1"/>
          </p:cNvSpPr>
          <p:nvPr>
            <p:ph type="title"/>
          </p:nvPr>
        </p:nvSpPr>
        <p:spPr/>
        <p:txBody>
          <a:bodyPr/>
          <a:lstStyle/>
          <a:p>
            <a:r>
              <a:rPr lang="en-GB" altLang="en-US" dirty="0" smtClean="0"/>
              <a:t>Rosetta Stone (2/2)</a:t>
            </a:r>
            <a:endParaRPr lang="en-GB" dirty="0"/>
          </a:p>
        </p:txBody>
      </p:sp>
      <p:sp>
        <p:nvSpPr>
          <p:cNvPr id="6" name="TextBox 5"/>
          <p:cNvSpPr txBox="1"/>
          <p:nvPr/>
        </p:nvSpPr>
        <p:spPr>
          <a:xfrm>
            <a:off x="7278688" y="4678536"/>
            <a:ext cx="480392" cy="360040"/>
          </a:xfrm>
          <a:prstGeom prst="rect">
            <a:avLst/>
          </a:prstGeom>
        </p:spPr>
        <p:txBody>
          <a:bodyPr vert="horz" wrap="square" lIns="91440" tIns="45720" rIns="91440" bIns="45720" rtlCol="0" anchor="ctr">
            <a:noAutofit/>
          </a:bodyPr>
          <a:lstStyle/>
          <a:p>
            <a:r>
              <a:rPr lang="en-GB" b="1" dirty="0" smtClean="0">
                <a:latin typeface="+mj-lt"/>
              </a:rPr>
              <a:t>[5]</a:t>
            </a:r>
          </a:p>
        </p:txBody>
      </p:sp>
    </p:spTree>
    <p:custDataLst>
      <p:tags r:id="rId1"/>
    </p:custDataLst>
    <p:extLst>
      <p:ext uri="{BB962C8B-B14F-4D97-AF65-F5344CB8AC3E}">
        <p14:creationId xmlns:p14="http://schemas.microsoft.com/office/powerpoint/2010/main" val="154229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p:cNvSpPr>
            <a:spLocks noGrp="1"/>
          </p:cNvSpPr>
          <p:nvPr>
            <p:ph type="title"/>
          </p:nvPr>
        </p:nvSpPr>
        <p:spPr/>
        <p:txBody>
          <a:bodyPr/>
          <a:lstStyle/>
          <a:p>
            <a:r>
              <a:rPr lang="en-GB" altLang="en-US" smtClean="0"/>
              <a:t>Summary</a:t>
            </a:r>
          </a:p>
        </p:txBody>
      </p:sp>
      <p:sp>
        <p:nvSpPr>
          <p:cNvPr id="3" name="Θέση περιεχομένου 2"/>
          <p:cNvSpPr>
            <a:spLocks noGrp="1"/>
          </p:cNvSpPr>
          <p:nvPr>
            <p:ph idx="1"/>
          </p:nvPr>
        </p:nvSpPr>
        <p:spPr>
          <a:xfrm>
            <a:off x="463550" y="1557338"/>
            <a:ext cx="8229600" cy="4525962"/>
          </a:xfrm>
        </p:spPr>
        <p:txBody>
          <a:bodyPr/>
          <a:lstStyle/>
          <a:p>
            <a:pPr marL="0" indent="0">
              <a:buFont typeface="Arial" panose="020B0604020202020204" pitchFamily="34" charset="0"/>
              <a:buNone/>
              <a:defRPr/>
            </a:pPr>
            <a:r>
              <a:rPr lang="en-GB" b="1" dirty="0"/>
              <a:t>Computer as </a:t>
            </a:r>
            <a:r>
              <a:rPr lang="en-GB" b="1" dirty="0" smtClean="0"/>
              <a:t>Tutor:</a:t>
            </a:r>
          </a:p>
          <a:p>
            <a:pPr marL="539750" indent="-360363" eaLnBrk="1" hangingPunct="1">
              <a:spcBef>
                <a:spcPct val="40000"/>
              </a:spcBef>
              <a:defRPr/>
            </a:pPr>
            <a:r>
              <a:rPr lang="en-US" altLang="zh-TW" dirty="0"/>
              <a:t>multiple-choice </a:t>
            </a:r>
            <a:r>
              <a:rPr lang="en-US" altLang="zh-TW" dirty="0" smtClean="0"/>
              <a:t>and </a:t>
            </a:r>
            <a:r>
              <a:rPr lang="en-US" altLang="zh-TW" dirty="0"/>
              <a:t>true/false </a:t>
            </a:r>
            <a:r>
              <a:rPr lang="en-US" altLang="zh-TW" dirty="0" smtClean="0"/>
              <a:t>quizzes,</a:t>
            </a:r>
            <a:endParaRPr lang="en-US" altLang="zh-TW" dirty="0"/>
          </a:p>
          <a:p>
            <a:pPr marL="539750" indent="-360363" eaLnBrk="1" hangingPunct="1">
              <a:defRPr/>
            </a:pPr>
            <a:r>
              <a:rPr lang="en-US" altLang="zh-TW" dirty="0"/>
              <a:t>gap-filling </a:t>
            </a:r>
            <a:r>
              <a:rPr lang="en-US" altLang="zh-TW" dirty="0" smtClean="0"/>
              <a:t>exercise/cloze,</a:t>
            </a:r>
            <a:endParaRPr lang="en-US" altLang="zh-TW" dirty="0"/>
          </a:p>
          <a:p>
            <a:pPr marL="539750" indent="-360363" eaLnBrk="1" hangingPunct="1">
              <a:defRPr/>
            </a:pPr>
            <a:r>
              <a:rPr lang="en-US" altLang="zh-TW" dirty="0" smtClean="0"/>
              <a:t>matching,</a:t>
            </a:r>
            <a:endParaRPr lang="en-US" altLang="zh-TW" dirty="0"/>
          </a:p>
          <a:p>
            <a:pPr marL="539750" indent="-360363" eaLnBrk="1" hangingPunct="1">
              <a:defRPr/>
            </a:pPr>
            <a:r>
              <a:rPr lang="en-US" altLang="zh-TW" dirty="0" smtClean="0"/>
              <a:t>re-ordering/sequencing,</a:t>
            </a:r>
            <a:endParaRPr lang="en-US" altLang="zh-TW" dirty="0"/>
          </a:p>
          <a:p>
            <a:pPr marL="539750" indent="-360363" eaLnBrk="1" hangingPunct="1">
              <a:defRPr/>
            </a:pPr>
            <a:r>
              <a:rPr lang="en-US" altLang="zh-TW" dirty="0"/>
              <a:t>crossword </a:t>
            </a:r>
            <a:r>
              <a:rPr lang="en-US" altLang="zh-TW" dirty="0" smtClean="0"/>
              <a:t>puzzles,</a:t>
            </a:r>
            <a:endParaRPr lang="en-US" altLang="zh-TW" dirty="0"/>
          </a:p>
          <a:p>
            <a:pPr marL="539750" indent="-360363" eaLnBrk="1" hangingPunct="1">
              <a:defRPr/>
            </a:pPr>
            <a:r>
              <a:rPr lang="en-US" altLang="zh-TW" dirty="0"/>
              <a:t>g</a:t>
            </a:r>
            <a:r>
              <a:rPr lang="en-US" altLang="zh-TW" dirty="0" smtClean="0"/>
              <a:t>ames.</a:t>
            </a:r>
            <a:endParaRPr lang="en-US" altLang="zh-TW" dirty="0"/>
          </a:p>
          <a:p>
            <a:pPr marL="0" indent="0">
              <a:buFont typeface="Arial" panose="020B0604020202020204" pitchFamily="34" charset="0"/>
              <a:buNone/>
              <a:defRPr/>
            </a:pPr>
            <a:endParaRPr lang="en-GB" b="1" dirty="0"/>
          </a:p>
          <a:p>
            <a:pPr>
              <a:defRPr/>
            </a:pPr>
            <a:endParaRPr lang="en-GB"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1"/>
          <p:cNvSpPr>
            <a:spLocks noGrp="1"/>
          </p:cNvSpPr>
          <p:nvPr>
            <p:ph type="title"/>
          </p:nvPr>
        </p:nvSpPr>
        <p:spPr/>
        <p:txBody>
          <a:bodyPr/>
          <a:lstStyle/>
          <a:p>
            <a:r>
              <a:rPr lang="en-GB" altLang="en-US" smtClean="0"/>
              <a:t>The Computer as Stimulus</a:t>
            </a:r>
          </a:p>
        </p:txBody>
      </p:sp>
      <p:sp>
        <p:nvSpPr>
          <p:cNvPr id="3" name="Θέση περιεχομένου 2"/>
          <p:cNvSpPr>
            <a:spLocks noGrp="1"/>
          </p:cNvSpPr>
          <p:nvPr>
            <p:ph idx="1"/>
          </p:nvPr>
        </p:nvSpPr>
        <p:spPr>
          <a:xfrm>
            <a:off x="463550" y="1557338"/>
            <a:ext cx="8229600" cy="4525962"/>
          </a:xfrm>
        </p:spPr>
        <p:txBody>
          <a:bodyPr/>
          <a:lstStyle/>
          <a:p>
            <a:pPr marL="0" indent="0">
              <a:buFont typeface="Arial" panose="020B0604020202020204" pitchFamily="34" charset="0"/>
              <a:buNone/>
              <a:defRPr/>
            </a:pPr>
            <a:r>
              <a:rPr lang="en-GB" dirty="0" smtClean="0"/>
              <a:t>The purpose of the computer is not so much to have students discover the right answer, but rather to stimulate students’ discussion, writing, or critical thinking.</a:t>
            </a:r>
            <a:endParaRPr lang="en-GB"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altLang="en-US" dirty="0"/>
              <a:t>The computer as Stimulus: Simulation </a:t>
            </a:r>
            <a:endParaRPr lang="en-GB" dirty="0"/>
          </a:p>
        </p:txBody>
      </p:sp>
      <p:sp>
        <p:nvSpPr>
          <p:cNvPr id="5" name="Θέση περιεχομένου 4"/>
          <p:cNvSpPr>
            <a:spLocks noGrp="1"/>
          </p:cNvSpPr>
          <p:nvPr>
            <p:ph sz="half" idx="1"/>
          </p:nvPr>
        </p:nvSpPr>
        <p:spPr/>
        <p:txBody>
          <a:bodyPr/>
          <a:lstStyle/>
          <a:p>
            <a:pPr marL="200025" lvl="1" indent="0" eaLnBrk="1" hangingPunct="1">
              <a:buNone/>
            </a:pPr>
            <a:r>
              <a:rPr lang="en-GB" altLang="en-US" sz="2800" dirty="0" smtClean="0"/>
              <a:t>Simulation:</a:t>
            </a:r>
          </a:p>
          <a:p>
            <a:pPr marL="542925" lvl="1" indent="-342900" eaLnBrk="1" hangingPunct="1">
              <a:buFont typeface="Arial" panose="020B0604020202020204" pitchFamily="34" charset="0"/>
              <a:buChar char="•"/>
            </a:pPr>
            <a:r>
              <a:rPr lang="en-GB" altLang="en-US" sz="2800" dirty="0" smtClean="0"/>
              <a:t>is a representation or model of an event, an object, or a phenomenon, e.g. Sim City, Sleuth.</a:t>
            </a:r>
          </a:p>
          <a:p>
            <a:pPr marL="542925" lvl="1" indent="-342900" eaLnBrk="1" hangingPunct="1">
              <a:buFont typeface="Arial" panose="020B0604020202020204" pitchFamily="34" charset="0"/>
              <a:buChar char="•"/>
            </a:pPr>
            <a:r>
              <a:rPr lang="en-GB" altLang="en-US" sz="2800" dirty="0" smtClean="0"/>
              <a:t>it attempts to model real-life situations and objects.</a:t>
            </a:r>
            <a:endParaRPr lang="en-GB" sz="2400" dirty="0"/>
          </a:p>
        </p:txBody>
      </p:sp>
      <p:pic>
        <p:nvPicPr>
          <p:cNvPr id="7" name="Θέση περιεχομένου 1" descr="SimCity,  a city-building simulation video gam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1235" y="1815689"/>
            <a:ext cx="4035829" cy="2909455"/>
          </a:xfrm>
        </p:spPr>
      </p:pic>
      <p:sp>
        <p:nvSpPr>
          <p:cNvPr id="6" name="TextBox 5"/>
          <p:cNvSpPr txBox="1"/>
          <p:nvPr/>
        </p:nvSpPr>
        <p:spPr>
          <a:xfrm>
            <a:off x="8388424" y="4798014"/>
            <a:ext cx="480392" cy="360040"/>
          </a:xfrm>
          <a:prstGeom prst="rect">
            <a:avLst/>
          </a:prstGeom>
        </p:spPr>
        <p:txBody>
          <a:bodyPr vert="horz" wrap="square" lIns="91440" tIns="45720" rIns="91440" bIns="45720" rtlCol="0" anchor="ctr">
            <a:noAutofit/>
          </a:bodyPr>
          <a:lstStyle/>
          <a:p>
            <a:r>
              <a:rPr lang="en-GB" b="1" dirty="0" smtClean="0">
                <a:latin typeface="+mj-lt"/>
              </a:rPr>
              <a:t>[6]</a:t>
            </a:r>
          </a:p>
        </p:txBody>
      </p:sp>
    </p:spTree>
    <p:custDataLst>
      <p:tags r:id="rId1"/>
    </p:custDataLst>
    <p:extLst>
      <p:ext uri="{BB962C8B-B14F-4D97-AF65-F5344CB8AC3E}">
        <p14:creationId xmlns:p14="http://schemas.microsoft.com/office/powerpoint/2010/main" val="11877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p:cNvSpPr>
            <a:spLocks noGrp="1"/>
          </p:cNvSpPr>
          <p:nvPr>
            <p:ph type="title"/>
          </p:nvPr>
        </p:nvSpPr>
        <p:spPr/>
        <p:txBody>
          <a:bodyPr/>
          <a:lstStyle/>
          <a:p>
            <a:r>
              <a:rPr lang="en-GB" altLang="en-US" smtClean="0"/>
              <a:t>The computer as Stimulus: Problem solving software</a:t>
            </a:r>
          </a:p>
        </p:txBody>
      </p:sp>
      <p:sp>
        <p:nvSpPr>
          <p:cNvPr id="62467" name="Θέση περιεχομένου 3"/>
          <p:cNvSpPr>
            <a:spLocks noGrp="1"/>
          </p:cNvSpPr>
          <p:nvPr>
            <p:ph idx="1"/>
          </p:nvPr>
        </p:nvSpPr>
        <p:spPr>
          <a:xfrm>
            <a:off x="463550" y="1557338"/>
            <a:ext cx="8229600" cy="4525962"/>
          </a:xfrm>
        </p:spPr>
        <p:txBody>
          <a:bodyPr/>
          <a:lstStyle/>
          <a:p>
            <a:pPr marL="450850" lvl="1" indent="-361950" eaLnBrk="1" hangingPunct="1">
              <a:buFont typeface="Arial" panose="020B0604020202020204" pitchFamily="34" charset="0"/>
              <a:buChar char="•"/>
            </a:pPr>
            <a:r>
              <a:rPr lang="en-GB" altLang="en-US" sz="3200" dirty="0" smtClean="0"/>
              <a:t>Similar to simulation software in that students are placed in situations where they can manipulate variables and then receive feedback on the results of these manipulations.</a:t>
            </a:r>
          </a:p>
          <a:p>
            <a:pPr marL="450850" lvl="1" indent="-361950" eaLnBrk="1" hangingPunct="1">
              <a:buFont typeface="Arial" panose="020B0604020202020204" pitchFamily="34" charset="0"/>
              <a:buChar char="•"/>
            </a:pPr>
            <a:r>
              <a:rPr lang="en-GB" altLang="en-US" sz="3200" dirty="0" smtClean="0"/>
              <a:t>Problem-solving is a more general category that includes all software designed for teaching problem-solving skills (i.e. adventure games: </a:t>
            </a:r>
            <a:r>
              <a:rPr lang="en-GB" altLang="en-US" sz="3200" dirty="0" err="1" smtClean="0"/>
              <a:t>Myst</a:t>
            </a:r>
            <a:r>
              <a:rPr lang="en-GB" altLang="en-US" sz="3200" dirty="0" smtClean="0"/>
              <a:t>, etc.).</a:t>
            </a:r>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p:nvPr>
        </p:nvSpPr>
        <p:spPr/>
        <p:txBody>
          <a:bodyPr/>
          <a:lstStyle/>
          <a:p>
            <a:r>
              <a:rPr lang="en-GB" altLang="en-US" dirty="0" smtClean="0"/>
              <a:t>What is Communicative CALL?</a:t>
            </a:r>
          </a:p>
        </p:txBody>
      </p:sp>
      <p:sp>
        <p:nvSpPr>
          <p:cNvPr id="38915" name="Θέση περιεχομένου 2"/>
          <p:cNvSpPr>
            <a:spLocks noGrp="1"/>
          </p:cNvSpPr>
          <p:nvPr>
            <p:ph idx="1"/>
          </p:nvPr>
        </p:nvSpPr>
        <p:spPr>
          <a:xfrm>
            <a:off x="463550" y="1557338"/>
            <a:ext cx="8229600" cy="4525962"/>
          </a:xfrm>
        </p:spPr>
        <p:txBody>
          <a:bodyPr/>
          <a:lstStyle/>
          <a:p>
            <a:pPr marL="0" indent="0">
              <a:buFont typeface="Arial" panose="020B0604020202020204" pitchFamily="34" charset="0"/>
              <a:buNone/>
            </a:pPr>
            <a:r>
              <a:rPr lang="en-GB" altLang="en-US" dirty="0" smtClean="0"/>
              <a:t>Communicative CALL is based on the communicative approach to foreign language teaching which became prominent in the 1970’s and 1980’s.</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1" descr="Treasure Hunt Webpage."/>
          <p:cNvSpPr>
            <a:spLocks noGrp="1"/>
          </p:cNvSpPr>
          <p:nvPr>
            <p:ph type="title"/>
          </p:nvPr>
        </p:nvSpPr>
        <p:spPr/>
        <p:txBody>
          <a:bodyPr/>
          <a:lstStyle/>
          <a:p>
            <a:r>
              <a:rPr lang="en-GB" altLang="en-US" dirty="0" smtClean="0"/>
              <a:t>The Problem City: Treasure Hunt</a:t>
            </a:r>
          </a:p>
        </p:txBody>
      </p:sp>
      <p:sp>
        <p:nvSpPr>
          <p:cNvPr id="4" name="TextBox 3"/>
          <p:cNvSpPr txBox="1"/>
          <p:nvPr/>
        </p:nvSpPr>
        <p:spPr>
          <a:xfrm>
            <a:off x="8096138" y="5741516"/>
            <a:ext cx="480392" cy="360040"/>
          </a:xfrm>
          <a:prstGeom prst="rect">
            <a:avLst/>
          </a:prstGeom>
        </p:spPr>
        <p:txBody>
          <a:bodyPr vert="horz" wrap="square" lIns="91440" tIns="45720" rIns="91440" bIns="45720" rtlCol="0" anchor="ctr">
            <a:noAutofit/>
          </a:bodyPr>
          <a:lstStyle/>
          <a:p>
            <a:r>
              <a:rPr lang="en-GB" b="1" dirty="0" smtClean="0">
                <a:latin typeface="+mj-lt"/>
              </a:rPr>
              <a:t>[7]</a:t>
            </a:r>
          </a:p>
        </p:txBody>
      </p:sp>
      <p:pic>
        <p:nvPicPr>
          <p:cNvPr id="3" name="Θέση περιεχομένου 2" descr="Screenshot of the Treasure Hunt"/>
          <p:cNvPicPr>
            <a:picLocks noGrp="1" noChangeAspect="1"/>
          </p:cNvPicPr>
          <p:nvPr>
            <p:ph idx="1"/>
          </p:nvPr>
        </p:nvPicPr>
        <p:blipFill>
          <a:blip r:embed="rId3"/>
          <a:stretch>
            <a:fillRect/>
          </a:stretch>
        </p:blipFill>
        <p:spPr>
          <a:xfrm>
            <a:off x="1085961" y="1557338"/>
            <a:ext cx="6984777" cy="4525962"/>
          </a:xfrm>
          <a:prstGeom prst="rect">
            <a:avLst/>
          </a:prstGeom>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n-GB" sz="4000" dirty="0" smtClean="0"/>
              <a:t>Escape From Utopia: </a:t>
            </a:r>
            <a:br>
              <a:rPr lang="en-GB" sz="4000" dirty="0" smtClean="0"/>
            </a:br>
            <a:r>
              <a:rPr lang="en-GB" sz="4000" dirty="0" smtClean="0"/>
              <a:t>An adventure game for CALL</a:t>
            </a:r>
            <a:endParaRPr lang="en-GB" sz="4000" dirty="0"/>
          </a:p>
        </p:txBody>
      </p:sp>
      <p:sp>
        <p:nvSpPr>
          <p:cNvPr id="9" name="Θέση κειμένου 8"/>
          <p:cNvSpPr>
            <a:spLocks noGrp="1"/>
          </p:cNvSpPr>
          <p:nvPr>
            <p:ph idx="1"/>
          </p:nvPr>
        </p:nvSpPr>
        <p:spPr>
          <a:xfrm>
            <a:off x="463550" y="1557338"/>
            <a:ext cx="8229600" cy="4525962"/>
          </a:xfrm>
        </p:spPr>
        <p:txBody>
          <a:bodyPr/>
          <a:lstStyle/>
          <a:p>
            <a:pPr marL="114300" indent="0" eaLnBrk="1" fontAlgn="auto" hangingPunct="1">
              <a:spcAft>
                <a:spcPts val="0"/>
              </a:spcAft>
              <a:buFont typeface="Arial" panose="020B0604020202020204" pitchFamily="34" charset="0"/>
              <a:buNone/>
              <a:defRPr/>
            </a:pPr>
            <a:r>
              <a:rPr lang="en-GB" altLang="el-GR" sz="2800" dirty="0" smtClean="0"/>
              <a:t>A spy game in which the students have the goal of escaping from the city of Utopia within 24 hours. The students have to work out a plan of escape and must remain undetected long enough to put their plan into operation. The game starts in the main square of the city; the students decide which places they want to go to—the restaurant, hotel, railway station, and so on. A map appears on the screen with symbols for the students' location and for that of a patrolling police agent. </a:t>
            </a:r>
            <a:endParaRPr lang="en-GB" sz="2800"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3"/>
          <p:cNvSpPr>
            <a:spLocks noGrp="1"/>
          </p:cNvSpPr>
          <p:nvPr>
            <p:ph type="title"/>
          </p:nvPr>
        </p:nvSpPr>
        <p:spPr/>
        <p:txBody>
          <a:bodyPr>
            <a:normAutofit fontScale="90000"/>
          </a:bodyPr>
          <a:lstStyle/>
          <a:p>
            <a:pPr>
              <a:defRPr/>
            </a:pPr>
            <a:r>
              <a:rPr lang="en-GB" altLang="en-US" sz="4000" dirty="0" smtClean="0"/>
              <a:t>Advantages of Computer as Stimulus (1/2)</a:t>
            </a:r>
          </a:p>
        </p:txBody>
      </p:sp>
      <p:sp>
        <p:nvSpPr>
          <p:cNvPr id="67587" name="Θέση περιεχομένου 4"/>
          <p:cNvSpPr>
            <a:spLocks noGrp="1"/>
          </p:cNvSpPr>
          <p:nvPr>
            <p:ph idx="1"/>
          </p:nvPr>
        </p:nvSpPr>
        <p:spPr>
          <a:xfrm>
            <a:off x="463550" y="1557338"/>
            <a:ext cx="8229600" cy="4525962"/>
          </a:xfrm>
        </p:spPr>
        <p:txBody>
          <a:bodyPr/>
          <a:lstStyle/>
          <a:p>
            <a:pPr eaLnBrk="1" hangingPunct="1"/>
            <a:r>
              <a:rPr lang="en-GB" altLang="el-GR" dirty="0" smtClean="0"/>
              <a:t>Simulations give students an opportunity to apply their learning to a “real-life” situation, these programs tend to address higher-order educational objectives.</a:t>
            </a:r>
          </a:p>
          <a:p>
            <a:pPr eaLnBrk="1" hangingPunct="1"/>
            <a:r>
              <a:rPr lang="en-GB" altLang="el-GR" dirty="0" smtClean="0"/>
              <a:t>Students become an active part of the educational environment (decision makers) and can usually see the immediate results of the decisions they make in the environment.</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3"/>
          <p:cNvSpPr>
            <a:spLocks noGrp="1"/>
          </p:cNvSpPr>
          <p:nvPr>
            <p:ph type="title"/>
          </p:nvPr>
        </p:nvSpPr>
        <p:spPr/>
        <p:txBody>
          <a:bodyPr/>
          <a:lstStyle/>
          <a:p>
            <a:r>
              <a:rPr lang="en-GB" altLang="en-US" sz="4000" smtClean="0"/>
              <a:t>Advantages of Computer as Stimulus (2/2)</a:t>
            </a:r>
          </a:p>
        </p:txBody>
      </p:sp>
      <p:sp>
        <p:nvSpPr>
          <p:cNvPr id="68611" name="Θέση περιεχομένου 4"/>
          <p:cNvSpPr>
            <a:spLocks noGrp="1"/>
          </p:cNvSpPr>
          <p:nvPr>
            <p:ph idx="1"/>
          </p:nvPr>
        </p:nvSpPr>
        <p:spPr>
          <a:xfrm>
            <a:off x="463550" y="1557338"/>
            <a:ext cx="8229600" cy="4525962"/>
          </a:xfrm>
        </p:spPr>
        <p:txBody>
          <a:bodyPr/>
          <a:lstStyle/>
          <a:p>
            <a:pPr eaLnBrk="1" hangingPunct="1"/>
            <a:r>
              <a:rPr lang="en-GB" altLang="el-GR" dirty="0" smtClean="0"/>
              <a:t>Usually, a simulation will require the students to perform application, analysis, and synthesis-level activities. </a:t>
            </a:r>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1"/>
          <p:cNvSpPr>
            <a:spLocks noGrp="1"/>
          </p:cNvSpPr>
          <p:nvPr>
            <p:ph type="title"/>
          </p:nvPr>
        </p:nvSpPr>
        <p:spPr/>
        <p:txBody>
          <a:bodyPr/>
          <a:lstStyle/>
          <a:p>
            <a:r>
              <a:rPr lang="en-GB" altLang="en-US" smtClean="0"/>
              <a:t>The Computer as Tool</a:t>
            </a:r>
          </a:p>
        </p:txBody>
      </p:sp>
      <p:sp>
        <p:nvSpPr>
          <p:cNvPr id="3" name="Θέση περιεχομένου 2"/>
          <p:cNvSpPr>
            <a:spLocks noGrp="1"/>
          </p:cNvSpPr>
          <p:nvPr>
            <p:ph idx="1"/>
          </p:nvPr>
        </p:nvSpPr>
        <p:spPr>
          <a:xfrm>
            <a:off x="463550" y="1557338"/>
            <a:ext cx="8229600" cy="4525962"/>
          </a:xfrm>
        </p:spPr>
        <p:txBody>
          <a:bodyPr/>
          <a:lstStyle/>
          <a:p>
            <a:pPr marL="0" indent="0">
              <a:spcBef>
                <a:spcPts val="1000"/>
              </a:spcBef>
              <a:spcAft>
                <a:spcPts val="0"/>
              </a:spcAft>
              <a:buFont typeface="Arial" panose="020B0604020202020204" pitchFamily="34" charset="0"/>
              <a:buNone/>
              <a:defRPr/>
            </a:pPr>
            <a:r>
              <a:rPr lang="en-GB" altLang="el-GR" sz="2800" dirty="0" smtClean="0"/>
              <a:t>Programmes not designed specifically for language learning but which can be adapted for this purpose. </a:t>
            </a:r>
            <a:r>
              <a:rPr lang="en-GB" sz="2800" dirty="0" smtClean="0"/>
              <a:t>These programmes  do not provide language material, but empower the learner to </a:t>
            </a:r>
            <a:r>
              <a:rPr lang="en-GB" sz="2800" b="1" dirty="0" smtClean="0"/>
              <a:t>use or understand language:</a:t>
            </a:r>
          </a:p>
          <a:p>
            <a:pPr>
              <a:spcBef>
                <a:spcPts val="1000"/>
              </a:spcBef>
              <a:spcAft>
                <a:spcPts val="0"/>
              </a:spcAft>
              <a:defRPr/>
            </a:pPr>
            <a:r>
              <a:rPr lang="en-GB" sz="2800" dirty="0" smtClean="0"/>
              <a:t>Word Processors, Spreadsheets, Graphic Programs,</a:t>
            </a:r>
          </a:p>
          <a:p>
            <a:pPr>
              <a:spcBef>
                <a:spcPts val="1000"/>
              </a:spcBef>
              <a:spcAft>
                <a:spcPts val="0"/>
              </a:spcAft>
              <a:defRPr/>
            </a:pPr>
            <a:r>
              <a:rPr lang="en-GB" sz="2800" dirty="0" smtClean="0"/>
              <a:t>Spelling and Grammar Checkers,</a:t>
            </a:r>
          </a:p>
          <a:p>
            <a:pPr>
              <a:spcBef>
                <a:spcPts val="1000"/>
              </a:spcBef>
              <a:spcAft>
                <a:spcPts val="0"/>
              </a:spcAft>
              <a:defRPr/>
            </a:pPr>
            <a:r>
              <a:rPr lang="en-GB" sz="2800" dirty="0" smtClean="0"/>
              <a:t>Desktop Publishing Program,</a:t>
            </a:r>
          </a:p>
          <a:p>
            <a:pPr>
              <a:spcBef>
                <a:spcPts val="1000"/>
              </a:spcBef>
              <a:spcAft>
                <a:spcPts val="0"/>
              </a:spcAft>
              <a:defRPr/>
            </a:pPr>
            <a:r>
              <a:rPr lang="en-GB" sz="2800" dirty="0" smtClean="0"/>
              <a:t>Reference, </a:t>
            </a:r>
            <a:r>
              <a:rPr lang="en-GB" sz="2800" dirty="0" err="1" smtClean="0"/>
              <a:t>e.g</a:t>
            </a:r>
            <a:r>
              <a:rPr lang="en-GB" sz="2800" dirty="0" smtClean="0"/>
              <a:t> dictionaries and </a:t>
            </a:r>
            <a:r>
              <a:rPr lang="en-GB" sz="2800" dirty="0" err="1" smtClean="0"/>
              <a:t>encyclopedias</a:t>
            </a:r>
            <a:r>
              <a:rPr lang="en-GB" sz="2800" dirty="0" smtClean="0"/>
              <a:t> in CD-ROMs.</a:t>
            </a:r>
            <a:endParaRPr lang="en-GB" sz="2800"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Τίτλος 1"/>
          <p:cNvSpPr>
            <a:spLocks noGrp="1"/>
          </p:cNvSpPr>
          <p:nvPr>
            <p:ph type="title"/>
          </p:nvPr>
        </p:nvSpPr>
        <p:spPr/>
        <p:txBody>
          <a:bodyPr/>
          <a:lstStyle/>
          <a:p>
            <a:r>
              <a:rPr lang="en-GB" altLang="en-US" smtClean="0"/>
              <a:t>Computer as Tutor vs Tool</a:t>
            </a:r>
          </a:p>
        </p:txBody>
      </p:sp>
      <p:sp>
        <p:nvSpPr>
          <p:cNvPr id="70659" name="Θέση κειμένου 5"/>
          <p:cNvSpPr>
            <a:spLocks noGrp="1"/>
          </p:cNvSpPr>
          <p:nvPr>
            <p:ph type="body" idx="1"/>
          </p:nvPr>
        </p:nvSpPr>
        <p:spPr>
          <a:xfrm>
            <a:off x="395288" y="1574800"/>
            <a:ext cx="4040187" cy="639763"/>
          </a:xfrm>
        </p:spPr>
        <p:txBody>
          <a:bodyPr/>
          <a:lstStyle/>
          <a:p>
            <a:r>
              <a:rPr lang="en-GB" altLang="en-US" sz="2800" smtClean="0"/>
              <a:t> Computer as Tutor</a:t>
            </a:r>
          </a:p>
        </p:txBody>
      </p:sp>
      <p:sp>
        <p:nvSpPr>
          <p:cNvPr id="70660" name="Θέση περιεχομένου 6"/>
          <p:cNvSpPr>
            <a:spLocks noGrp="1"/>
          </p:cNvSpPr>
          <p:nvPr>
            <p:ph sz="half" idx="2"/>
          </p:nvPr>
        </p:nvSpPr>
        <p:spPr>
          <a:xfrm>
            <a:off x="395288" y="2214563"/>
            <a:ext cx="3970337" cy="3878262"/>
          </a:xfrm>
        </p:spPr>
        <p:txBody>
          <a:bodyPr/>
          <a:lstStyle/>
          <a:p>
            <a:r>
              <a:rPr lang="en-GB" altLang="en-US" sz="2800" dirty="0" smtClean="0"/>
              <a:t>multiple-choice &amp; true/false quizzes,</a:t>
            </a:r>
          </a:p>
          <a:p>
            <a:r>
              <a:rPr lang="en-GB" altLang="en-US" sz="2800" dirty="0" smtClean="0"/>
              <a:t>gap-filling exercise/cloze,</a:t>
            </a:r>
          </a:p>
          <a:p>
            <a:r>
              <a:rPr lang="en-GB" altLang="en-US" sz="2800" dirty="0" smtClean="0"/>
              <a:t>matching</a:t>
            </a:r>
          </a:p>
          <a:p>
            <a:r>
              <a:rPr lang="en-GB" altLang="en-US" sz="2800" dirty="0" smtClean="0"/>
              <a:t>reordering/sequencing,</a:t>
            </a:r>
          </a:p>
          <a:p>
            <a:r>
              <a:rPr lang="en-GB" altLang="en-US" sz="2800" dirty="0" smtClean="0"/>
              <a:t>crossword puzzles,</a:t>
            </a:r>
          </a:p>
          <a:p>
            <a:r>
              <a:rPr lang="en-GB" altLang="en-US" sz="2800" dirty="0" smtClean="0"/>
              <a:t>games and simulations,</a:t>
            </a:r>
          </a:p>
          <a:p>
            <a:endParaRPr lang="en-GB" altLang="en-US" sz="2800" dirty="0" smtClean="0"/>
          </a:p>
        </p:txBody>
      </p:sp>
      <p:sp>
        <p:nvSpPr>
          <p:cNvPr id="70661" name="Θέση κειμένου 7"/>
          <p:cNvSpPr>
            <a:spLocks noGrp="1"/>
          </p:cNvSpPr>
          <p:nvPr>
            <p:ph type="body" sz="quarter" idx="3"/>
          </p:nvPr>
        </p:nvSpPr>
        <p:spPr>
          <a:xfrm>
            <a:off x="4572000" y="1574800"/>
            <a:ext cx="4041775" cy="639763"/>
          </a:xfrm>
        </p:spPr>
        <p:txBody>
          <a:bodyPr/>
          <a:lstStyle/>
          <a:p>
            <a:r>
              <a:rPr lang="en-GB" altLang="en-US" sz="2800" smtClean="0"/>
              <a:t>Computer as Tool</a:t>
            </a:r>
          </a:p>
        </p:txBody>
      </p:sp>
      <p:sp>
        <p:nvSpPr>
          <p:cNvPr id="9" name="Θέση περιεχομένου 8"/>
          <p:cNvSpPr>
            <a:spLocks noGrp="1"/>
          </p:cNvSpPr>
          <p:nvPr>
            <p:ph sz="quarter" idx="4"/>
          </p:nvPr>
        </p:nvSpPr>
        <p:spPr>
          <a:xfrm>
            <a:off x="4572000" y="2214563"/>
            <a:ext cx="4392613" cy="3878262"/>
          </a:xfrm>
        </p:spPr>
        <p:txBody>
          <a:bodyPr/>
          <a:lstStyle/>
          <a:p>
            <a:pPr eaLnBrk="1" fontAlgn="auto" hangingPunct="1">
              <a:spcAft>
                <a:spcPts val="0"/>
              </a:spcAft>
              <a:defRPr/>
            </a:pPr>
            <a:r>
              <a:rPr lang="en-GB" altLang="zh-TW" sz="2800" dirty="0" smtClean="0"/>
              <a:t>writing &amp; word-processing,</a:t>
            </a:r>
          </a:p>
          <a:p>
            <a:pPr eaLnBrk="1" fontAlgn="auto" hangingPunct="1">
              <a:spcAft>
                <a:spcPts val="0"/>
              </a:spcAft>
              <a:defRPr/>
            </a:pPr>
            <a:r>
              <a:rPr lang="en-GB" altLang="zh-TW" sz="2800" dirty="0" err="1" smtClean="0"/>
              <a:t>concordancing</a:t>
            </a:r>
            <a:r>
              <a:rPr lang="en-GB" altLang="zh-TW" sz="2800" dirty="0" smtClean="0"/>
              <a:t>,  </a:t>
            </a:r>
          </a:p>
          <a:p>
            <a:pPr eaLnBrk="1" fontAlgn="auto" hangingPunct="1">
              <a:spcAft>
                <a:spcPts val="0"/>
              </a:spcAft>
              <a:defRPr/>
            </a:pPr>
            <a:r>
              <a:rPr lang="en-GB" altLang="zh-TW" sz="2800" dirty="0" smtClean="0"/>
              <a:t>web quests/searching,</a:t>
            </a:r>
          </a:p>
          <a:p>
            <a:pPr eaLnBrk="1" fontAlgn="auto" hangingPunct="1">
              <a:spcAft>
                <a:spcPts val="0"/>
              </a:spcAft>
              <a:defRPr/>
            </a:pPr>
            <a:r>
              <a:rPr lang="en-GB" altLang="zh-TW" sz="2800" dirty="0" smtClean="0"/>
              <a:t>web publishing,</a:t>
            </a:r>
          </a:p>
          <a:p>
            <a:pPr eaLnBrk="1" fontAlgn="auto" hangingPunct="1">
              <a:spcAft>
                <a:spcPts val="0"/>
              </a:spcAft>
              <a:defRPr/>
            </a:pPr>
            <a:r>
              <a:rPr lang="en-GB" altLang="zh-TW" sz="2800" dirty="0" smtClean="0"/>
              <a:t>computer-mediated communication (synchronous/ asynchronous).</a:t>
            </a:r>
            <a:endParaRPr lang="en-GB" sz="2800"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Τίτλος 1"/>
          <p:cNvSpPr>
            <a:spLocks noGrp="1"/>
          </p:cNvSpPr>
          <p:nvPr>
            <p:ph type="title"/>
          </p:nvPr>
        </p:nvSpPr>
        <p:spPr/>
        <p:txBody>
          <a:bodyPr/>
          <a:lstStyle/>
          <a:p>
            <a:r>
              <a:rPr lang="en-GB" altLang="en-US" smtClean="0"/>
              <a:t>Advantages of Computer as Tool</a:t>
            </a:r>
          </a:p>
        </p:txBody>
      </p:sp>
      <p:sp>
        <p:nvSpPr>
          <p:cNvPr id="71683" name="Θέση περιεχομένου 6"/>
          <p:cNvSpPr>
            <a:spLocks noGrp="1"/>
          </p:cNvSpPr>
          <p:nvPr>
            <p:ph idx="1"/>
          </p:nvPr>
        </p:nvSpPr>
        <p:spPr>
          <a:xfrm>
            <a:off x="463550" y="1557338"/>
            <a:ext cx="8229600" cy="4525962"/>
          </a:xfrm>
        </p:spPr>
        <p:txBody>
          <a:bodyPr/>
          <a:lstStyle/>
          <a:p>
            <a:r>
              <a:rPr lang="en-GB" altLang="en-US" dirty="0" smtClean="0"/>
              <a:t>Teaches students to manage information.</a:t>
            </a:r>
          </a:p>
          <a:p>
            <a:r>
              <a:rPr lang="en-GB" altLang="en-US" dirty="0" smtClean="0"/>
              <a:t>Tool software is cost-effective (wide application of a word processing program).</a:t>
            </a:r>
          </a:p>
          <a:p>
            <a:r>
              <a:rPr lang="en-GB" altLang="en-US" dirty="0" smtClean="0"/>
              <a:t>Students learn how to use tool software.</a:t>
            </a:r>
          </a:p>
          <a:p>
            <a:r>
              <a:rPr lang="en-GB" altLang="en-US" dirty="0" smtClean="0"/>
              <a:t>Emphasises active student involvement (user manipulate information and are controlling the computers as opposed to just being put through their paces).</a:t>
            </a:r>
          </a:p>
          <a:p>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Τίτλος 1"/>
          <p:cNvSpPr>
            <a:spLocks noGrp="1"/>
          </p:cNvSpPr>
          <p:nvPr>
            <p:ph type="title"/>
          </p:nvPr>
        </p:nvSpPr>
        <p:spPr/>
        <p:txBody>
          <a:bodyPr>
            <a:normAutofit fontScale="90000"/>
          </a:bodyPr>
          <a:lstStyle/>
          <a:p>
            <a:r>
              <a:rPr lang="en-GB" altLang="en-US" sz="4000" dirty="0" smtClean="0"/>
              <a:t>Encarta Digital Multimedia </a:t>
            </a:r>
            <a:r>
              <a:rPr lang="en-GB" altLang="en-US" sz="4000" dirty="0" err="1" smtClean="0"/>
              <a:t>Encyclopedia</a:t>
            </a:r>
            <a:r>
              <a:rPr lang="en-GB" altLang="en-US" sz="4000" dirty="0" smtClean="0"/>
              <a:t> (in CD ROM and online)</a:t>
            </a:r>
          </a:p>
        </p:txBody>
      </p:sp>
      <p:sp>
        <p:nvSpPr>
          <p:cNvPr id="3" name="Θέση περιεχομένου 2"/>
          <p:cNvSpPr>
            <a:spLocks noGrp="1"/>
          </p:cNvSpPr>
          <p:nvPr>
            <p:ph sz="half" idx="1"/>
          </p:nvPr>
        </p:nvSpPr>
        <p:spPr/>
        <p:txBody>
          <a:bodyPr/>
          <a:lstStyle/>
          <a:p>
            <a:pPr marL="0" indent="0">
              <a:buFont typeface="Arial" panose="020B0604020202020204" pitchFamily="34" charset="0"/>
              <a:buNone/>
              <a:defRPr/>
            </a:pPr>
            <a:r>
              <a:rPr lang="en-GB" altLang="el-GR" dirty="0" smtClean="0"/>
              <a:t>Published by Microsoft Corporation from 1993 to 2009. Its premium edition consisted of more than 62,000 articles, photos and illustrations, music clips, videos, interactive contents, timelines, maps &amp; atlas and homework tools.</a:t>
            </a:r>
            <a:endParaRPr lang="en-GB" dirty="0"/>
          </a:p>
        </p:txBody>
      </p:sp>
      <p:sp>
        <p:nvSpPr>
          <p:cNvPr id="5" name="TextBox 4"/>
          <p:cNvSpPr txBox="1"/>
          <p:nvPr/>
        </p:nvSpPr>
        <p:spPr>
          <a:xfrm>
            <a:off x="7978405" y="5825007"/>
            <a:ext cx="480392" cy="360040"/>
          </a:xfrm>
          <a:prstGeom prst="rect">
            <a:avLst/>
          </a:prstGeom>
        </p:spPr>
        <p:txBody>
          <a:bodyPr vert="horz" wrap="square" lIns="91440" tIns="45720" rIns="91440" bIns="45720" rtlCol="0" anchor="ctr">
            <a:noAutofit/>
          </a:bodyPr>
          <a:lstStyle/>
          <a:p>
            <a:r>
              <a:rPr lang="en-GB" b="1" dirty="0" smtClean="0">
                <a:latin typeface="+mj-lt"/>
              </a:rPr>
              <a:t>[8]</a:t>
            </a:r>
          </a:p>
        </p:txBody>
      </p:sp>
      <p:pic>
        <p:nvPicPr>
          <p:cNvPr id="1028" name="Picture 4" descr="Encarta Digital Multimedia Encyclopedia Pack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76056" y="1629709"/>
            <a:ext cx="3142545" cy="41952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Τίτλος 1"/>
          <p:cNvSpPr>
            <a:spLocks noGrp="1"/>
          </p:cNvSpPr>
          <p:nvPr>
            <p:ph type="title"/>
          </p:nvPr>
        </p:nvSpPr>
        <p:spPr/>
        <p:txBody>
          <a:bodyPr/>
          <a:lstStyle/>
          <a:p>
            <a:r>
              <a:rPr lang="en-GB" altLang="en-US" sz="4000" dirty="0" smtClean="0"/>
              <a:t>Merriam Webster Visual Dictionary Online</a:t>
            </a:r>
          </a:p>
        </p:txBody>
      </p:sp>
      <p:pic>
        <p:nvPicPr>
          <p:cNvPr id="73731" name="Picture 2" descr="Visual Dictionary Sample">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657350" y="1557338"/>
            <a:ext cx="5842000" cy="4525962"/>
          </a:xfrm>
          <a:noFill/>
        </p:spPr>
      </p:pic>
      <p:sp>
        <p:nvSpPr>
          <p:cNvPr id="4" name="TextBox 3"/>
          <p:cNvSpPr txBox="1"/>
          <p:nvPr/>
        </p:nvSpPr>
        <p:spPr>
          <a:xfrm>
            <a:off x="7514158" y="5723260"/>
            <a:ext cx="480392" cy="360040"/>
          </a:xfrm>
          <a:prstGeom prst="rect">
            <a:avLst/>
          </a:prstGeom>
        </p:spPr>
        <p:txBody>
          <a:bodyPr vert="horz" wrap="square" lIns="91440" tIns="45720" rIns="91440" bIns="45720" rtlCol="0" anchor="ctr">
            <a:noAutofit/>
          </a:bodyPr>
          <a:lstStyle/>
          <a:p>
            <a:r>
              <a:rPr lang="en-GB" b="1" dirty="0" smtClean="0">
                <a:latin typeface="+mj-lt"/>
              </a:rPr>
              <a:t>[9]</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1"/>
          <p:cNvSpPr>
            <a:spLocks noGrp="1"/>
          </p:cNvSpPr>
          <p:nvPr>
            <p:ph type="title"/>
          </p:nvPr>
        </p:nvSpPr>
        <p:spPr/>
        <p:txBody>
          <a:bodyPr/>
          <a:lstStyle/>
          <a:p>
            <a:r>
              <a:rPr lang="en-GB" altLang="en-US" smtClean="0"/>
              <a:t>Collaborative Writing</a:t>
            </a:r>
          </a:p>
        </p:txBody>
      </p:sp>
      <p:sp>
        <p:nvSpPr>
          <p:cNvPr id="3" name="Θέση περιεχομένου 2"/>
          <p:cNvSpPr>
            <a:spLocks noGrp="1"/>
          </p:cNvSpPr>
          <p:nvPr>
            <p:ph idx="1"/>
          </p:nvPr>
        </p:nvSpPr>
        <p:spPr>
          <a:xfrm>
            <a:off x="463550" y="1557338"/>
            <a:ext cx="8229600" cy="4525962"/>
          </a:xfrm>
        </p:spPr>
        <p:txBody>
          <a:bodyPr/>
          <a:lstStyle/>
          <a:p>
            <a:pPr marL="0" indent="0">
              <a:buFont typeface="Arial" panose="020B0604020202020204" pitchFamily="34" charset="0"/>
              <a:buNone/>
              <a:defRPr/>
            </a:pPr>
            <a:r>
              <a:rPr lang="en-GB" dirty="0"/>
              <a:t>A number of tools assist students to work on their writing collaboratively on computers linked in a local area network (LAN) i.e. Aspects, Daedalus,  </a:t>
            </a:r>
            <a:r>
              <a:rPr lang="en-GB" dirty="0" err="1" smtClean="0"/>
              <a:t>MacCollaborator</a:t>
            </a:r>
            <a:r>
              <a:rPr lang="en-GB" dirty="0" smtClean="0"/>
              <a:t>.</a:t>
            </a:r>
            <a:endParaRPr lang="en-GB" dirty="0"/>
          </a:p>
          <a:p>
            <a:pPr>
              <a:defRPr/>
            </a:pPr>
            <a:endParaRPr lang="en-GB"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p:txBody>
          <a:bodyPr/>
          <a:lstStyle/>
          <a:p>
            <a:r>
              <a:rPr lang="en-GB" altLang="en-US" smtClean="0"/>
              <a:t>The communicative approach</a:t>
            </a:r>
          </a:p>
        </p:txBody>
      </p:sp>
      <p:sp>
        <p:nvSpPr>
          <p:cNvPr id="3" name="Θέση περιεχομένου 2"/>
          <p:cNvSpPr>
            <a:spLocks noGrp="1"/>
          </p:cNvSpPr>
          <p:nvPr>
            <p:ph idx="1"/>
          </p:nvPr>
        </p:nvSpPr>
        <p:spPr>
          <a:xfrm>
            <a:off x="463550" y="1557338"/>
            <a:ext cx="8229600" cy="4525962"/>
          </a:xfrm>
        </p:spPr>
        <p:txBody>
          <a:bodyPr/>
          <a:lstStyle/>
          <a:p>
            <a:pPr algn="just" eaLnBrk="1" fontAlgn="auto" hangingPunct="1">
              <a:spcAft>
                <a:spcPts val="0"/>
              </a:spcAft>
              <a:defRPr/>
            </a:pPr>
            <a:r>
              <a:rPr lang="en-GB" dirty="0" smtClean="0"/>
              <a:t>Is a reaction to the audio-lingual approach.</a:t>
            </a:r>
          </a:p>
          <a:p>
            <a:pPr eaLnBrk="1" fontAlgn="auto" hangingPunct="1">
              <a:spcAft>
                <a:spcPts val="0"/>
              </a:spcAft>
              <a:defRPr/>
            </a:pPr>
            <a:r>
              <a:rPr lang="en-GB" dirty="0" smtClean="0"/>
              <a:t>Focuses on language as a medium of communication.</a:t>
            </a:r>
          </a:p>
          <a:p>
            <a:pPr eaLnBrk="1" fontAlgn="auto" hangingPunct="1">
              <a:spcAft>
                <a:spcPts val="0"/>
              </a:spcAft>
              <a:defRPr/>
            </a:pPr>
            <a:r>
              <a:rPr lang="en-GB" dirty="0" smtClean="0"/>
              <a:t>Recognizes that we use language to get things done: we speak a language in order to communicate with others (e.g. we want to express likes and dislikes, ask somebody’s hobbies, find directions to a place).</a:t>
            </a:r>
            <a:endParaRPr lang="en-GB"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Daedalus </a:t>
            </a:r>
            <a:r>
              <a:rPr lang="en-GB" dirty="0" smtClean="0"/>
              <a:t>Integrated Writing Environment (1/3)</a:t>
            </a:r>
            <a:endParaRPr lang="en-GB" dirty="0"/>
          </a:p>
        </p:txBody>
      </p:sp>
      <p:sp>
        <p:nvSpPr>
          <p:cNvPr id="3" name="Θέση περιεχομένου 2"/>
          <p:cNvSpPr>
            <a:spLocks noGrp="1"/>
          </p:cNvSpPr>
          <p:nvPr>
            <p:ph sz="half" idx="1"/>
          </p:nvPr>
        </p:nvSpPr>
        <p:spPr/>
        <p:txBody>
          <a:bodyPr/>
          <a:lstStyle/>
          <a:p>
            <a:r>
              <a:rPr lang="en-GB" b="1" dirty="0" smtClean="0"/>
              <a:t>Invent</a:t>
            </a:r>
            <a:r>
              <a:rPr lang="en-GB" dirty="0" smtClean="0"/>
              <a:t> helps writers explore their writing topics through built-in prewriting prompts.</a:t>
            </a:r>
          </a:p>
          <a:p>
            <a:r>
              <a:rPr lang="en-GB" b="1" dirty="0" smtClean="0"/>
              <a:t>Write</a:t>
            </a:r>
            <a:r>
              <a:rPr lang="en-GB" dirty="0" smtClean="0"/>
              <a:t> a word processor with simple formatting, spell checker and concordance.</a:t>
            </a:r>
          </a:p>
          <a:p>
            <a:endParaRPr lang="en-GB" dirty="0"/>
          </a:p>
        </p:txBody>
      </p:sp>
      <p:pic>
        <p:nvPicPr>
          <p:cNvPr id="5" name="Picture 2" descr="Interafce of Daedalus Integrated Writing Environment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60032" y="1700808"/>
            <a:ext cx="3609975" cy="2876550"/>
          </a:xfrm>
          <a:noFill/>
        </p:spPr>
      </p:pic>
      <p:sp>
        <p:nvSpPr>
          <p:cNvPr id="6" name="TextBox 5"/>
          <p:cNvSpPr txBox="1"/>
          <p:nvPr/>
        </p:nvSpPr>
        <p:spPr>
          <a:xfrm>
            <a:off x="7956376" y="4680508"/>
            <a:ext cx="586408" cy="360040"/>
          </a:xfrm>
          <a:prstGeom prst="rect">
            <a:avLst/>
          </a:prstGeom>
        </p:spPr>
        <p:txBody>
          <a:bodyPr vert="horz" wrap="square" lIns="91440" tIns="45720" rIns="91440" bIns="45720" rtlCol="0" anchor="ctr">
            <a:noAutofit/>
          </a:bodyPr>
          <a:lstStyle/>
          <a:p>
            <a:r>
              <a:rPr lang="en-GB" b="1" dirty="0" smtClean="0">
                <a:latin typeface="+mj-lt"/>
              </a:rPr>
              <a:t>[10]</a:t>
            </a:r>
          </a:p>
        </p:txBody>
      </p:sp>
    </p:spTree>
    <p:custDataLst>
      <p:tags r:id="rId1"/>
    </p:custDataLst>
    <p:extLst>
      <p:ext uri="{BB962C8B-B14F-4D97-AF65-F5344CB8AC3E}">
        <p14:creationId xmlns:p14="http://schemas.microsoft.com/office/powerpoint/2010/main" val="429456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Daedalus Integrated Writing Environment </a:t>
            </a:r>
            <a:r>
              <a:rPr lang="en-GB" dirty="0" smtClean="0"/>
              <a:t>(2/3</a:t>
            </a:r>
            <a:r>
              <a:rPr lang="en-GB" dirty="0"/>
              <a:t>)</a:t>
            </a:r>
          </a:p>
        </p:txBody>
      </p:sp>
      <p:sp>
        <p:nvSpPr>
          <p:cNvPr id="3" name="Θέση περιεχομένου 2"/>
          <p:cNvSpPr>
            <a:spLocks noGrp="1"/>
          </p:cNvSpPr>
          <p:nvPr>
            <p:ph sz="half" idx="1"/>
          </p:nvPr>
        </p:nvSpPr>
        <p:spPr/>
        <p:txBody>
          <a:bodyPr/>
          <a:lstStyle/>
          <a:p>
            <a:r>
              <a:rPr lang="en-GB" b="1" dirty="0" smtClean="0"/>
              <a:t>Respond</a:t>
            </a:r>
            <a:r>
              <a:rPr lang="en-GB" dirty="0" smtClean="0"/>
              <a:t> displays a writer's draft and guides a reviewer through a series of feedback prompts.</a:t>
            </a:r>
          </a:p>
          <a:p>
            <a:r>
              <a:rPr lang="en-GB" b="1" dirty="0" smtClean="0"/>
              <a:t>Mail</a:t>
            </a:r>
            <a:r>
              <a:rPr lang="en-GB" dirty="0" smtClean="0"/>
              <a:t> an electronic bulletin board, enables students to post and read messages.</a:t>
            </a:r>
          </a:p>
          <a:p>
            <a:endParaRPr lang="en-GB" dirty="0" smtClean="0"/>
          </a:p>
          <a:p>
            <a:endParaRPr lang="en-GB" dirty="0"/>
          </a:p>
        </p:txBody>
      </p:sp>
      <p:pic>
        <p:nvPicPr>
          <p:cNvPr id="5" name="Picture 2" descr="[DECORATIV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62512" y="1772816"/>
            <a:ext cx="3609975" cy="2876550"/>
          </a:xfrm>
          <a:noFill/>
        </p:spPr>
      </p:pic>
      <p:sp>
        <p:nvSpPr>
          <p:cNvPr id="6" name="TextBox 5"/>
          <p:cNvSpPr txBox="1"/>
          <p:nvPr/>
        </p:nvSpPr>
        <p:spPr>
          <a:xfrm>
            <a:off x="7956376" y="4680508"/>
            <a:ext cx="586408" cy="360040"/>
          </a:xfrm>
          <a:prstGeom prst="rect">
            <a:avLst/>
          </a:prstGeom>
        </p:spPr>
        <p:txBody>
          <a:bodyPr vert="horz" wrap="square" lIns="91440" tIns="45720" rIns="91440" bIns="45720" rtlCol="0" anchor="ctr">
            <a:noAutofit/>
          </a:bodyPr>
          <a:lstStyle/>
          <a:p>
            <a:r>
              <a:rPr lang="en-GB" b="1" dirty="0" smtClean="0">
                <a:latin typeface="+mj-lt"/>
              </a:rPr>
              <a:t>[10]</a:t>
            </a:r>
          </a:p>
        </p:txBody>
      </p:sp>
    </p:spTree>
    <p:custDataLst>
      <p:tags r:id="rId1"/>
    </p:custDataLst>
    <p:extLst>
      <p:ext uri="{BB962C8B-B14F-4D97-AF65-F5344CB8AC3E}">
        <p14:creationId xmlns:p14="http://schemas.microsoft.com/office/powerpoint/2010/main" val="778473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Daedalus Integrated Writing Environment </a:t>
            </a:r>
            <a:r>
              <a:rPr lang="en-GB" dirty="0" smtClean="0"/>
              <a:t>(3/3</a:t>
            </a:r>
            <a:r>
              <a:rPr lang="en-GB" dirty="0"/>
              <a:t>)</a:t>
            </a:r>
          </a:p>
        </p:txBody>
      </p:sp>
      <p:sp>
        <p:nvSpPr>
          <p:cNvPr id="3" name="Θέση περιεχομένου 2"/>
          <p:cNvSpPr>
            <a:spLocks noGrp="1"/>
          </p:cNvSpPr>
          <p:nvPr>
            <p:ph sz="half" idx="1"/>
          </p:nvPr>
        </p:nvSpPr>
        <p:spPr/>
        <p:txBody>
          <a:bodyPr/>
          <a:lstStyle/>
          <a:p>
            <a:r>
              <a:rPr lang="en-GB" b="1" dirty="0" err="1" smtClean="0"/>
              <a:t>InterChange</a:t>
            </a:r>
            <a:r>
              <a:rPr lang="en-GB" dirty="0" smtClean="0"/>
              <a:t> real-time computer-mediated communication with other students.</a:t>
            </a:r>
          </a:p>
          <a:p>
            <a:r>
              <a:rPr lang="en-GB" b="1" dirty="0" err="1" smtClean="0"/>
              <a:t>BiblioCite</a:t>
            </a:r>
            <a:r>
              <a:rPr lang="en-GB" dirty="0" smtClean="0"/>
              <a:t> provides simple forms where the students enter their bibliographic information (</a:t>
            </a:r>
            <a:r>
              <a:rPr lang="en-GB" dirty="0" err="1" smtClean="0"/>
              <a:t>eg</a:t>
            </a:r>
            <a:r>
              <a:rPr lang="en-GB" dirty="0" smtClean="0"/>
              <a:t>. MLA).</a:t>
            </a:r>
          </a:p>
          <a:p>
            <a:pPr marL="0" indent="0">
              <a:buNone/>
            </a:pPr>
            <a:endParaRPr lang="en-GB" dirty="0" smtClean="0"/>
          </a:p>
          <a:p>
            <a:endParaRPr lang="en-GB" dirty="0"/>
          </a:p>
        </p:txBody>
      </p:sp>
      <p:pic>
        <p:nvPicPr>
          <p:cNvPr id="5" name="Picture 2" descr="[DECORATIV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62512" y="1772816"/>
            <a:ext cx="3609975" cy="2876550"/>
          </a:xfrm>
          <a:noFill/>
        </p:spPr>
      </p:pic>
      <p:sp>
        <p:nvSpPr>
          <p:cNvPr id="6" name="TextBox 5"/>
          <p:cNvSpPr txBox="1"/>
          <p:nvPr/>
        </p:nvSpPr>
        <p:spPr>
          <a:xfrm>
            <a:off x="7956376" y="4680508"/>
            <a:ext cx="586408" cy="360040"/>
          </a:xfrm>
          <a:prstGeom prst="rect">
            <a:avLst/>
          </a:prstGeom>
        </p:spPr>
        <p:txBody>
          <a:bodyPr vert="horz" wrap="square" lIns="91440" tIns="45720" rIns="91440" bIns="45720" rtlCol="0" anchor="ctr">
            <a:noAutofit/>
          </a:bodyPr>
          <a:lstStyle/>
          <a:p>
            <a:r>
              <a:rPr lang="en-GB" b="1" dirty="0" smtClean="0">
                <a:latin typeface="+mj-lt"/>
              </a:rPr>
              <a:t>[10]</a:t>
            </a:r>
          </a:p>
        </p:txBody>
      </p:sp>
    </p:spTree>
    <p:custDataLst>
      <p:tags r:id="rId1"/>
    </p:custDataLst>
    <p:extLst>
      <p:ext uri="{BB962C8B-B14F-4D97-AF65-F5344CB8AC3E}">
        <p14:creationId xmlns:p14="http://schemas.microsoft.com/office/powerpoint/2010/main" val="375679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altLang="en-US" dirty="0"/>
              <a:t>Critique of Communicative CALL</a:t>
            </a:r>
            <a:endParaRPr lang="en-GB" dirty="0"/>
          </a:p>
        </p:txBody>
      </p:sp>
      <p:sp>
        <p:nvSpPr>
          <p:cNvPr id="3" name="Θέση περιεχομένου 2"/>
          <p:cNvSpPr>
            <a:spLocks noGrp="1"/>
          </p:cNvSpPr>
          <p:nvPr>
            <p:ph idx="1"/>
          </p:nvPr>
        </p:nvSpPr>
        <p:spPr/>
        <p:txBody>
          <a:bodyPr/>
          <a:lstStyle/>
          <a:p>
            <a:r>
              <a:rPr lang="en-GB" sz="2800" dirty="0"/>
              <a:t>The computer was being used in an ad hoc and disconnected fashion</a:t>
            </a:r>
            <a:r>
              <a:rPr lang="en-GB" sz="2800" dirty="0" smtClean="0"/>
              <a:t>.</a:t>
            </a:r>
          </a:p>
          <a:p>
            <a:pPr eaLnBrk="1" fontAlgn="auto" hangingPunct="1">
              <a:spcAft>
                <a:spcPts val="0"/>
              </a:spcAft>
              <a:defRPr/>
            </a:pPr>
            <a:r>
              <a:rPr lang="en-GB" sz="2800" dirty="0"/>
              <a:t>Due to the broader reassessments of the communicative approach to language teaching scholars were no longer satisfied with teaching compartmentalised skills or structures (even if taught in communicative manner</a:t>
            </a:r>
            <a:r>
              <a:rPr lang="en-GB" sz="2800" dirty="0" smtClean="0"/>
              <a:t>).</a:t>
            </a:r>
            <a:endParaRPr lang="en-GB" sz="2800" dirty="0"/>
          </a:p>
          <a:p>
            <a:pPr eaLnBrk="1" fontAlgn="auto" hangingPunct="1">
              <a:spcAft>
                <a:spcPts val="0"/>
              </a:spcAft>
              <a:defRPr/>
            </a:pPr>
            <a:r>
              <a:rPr lang="en-GB" sz="2800" dirty="0"/>
              <a:t>Educators were seeking ways to teach in a more integrative </a:t>
            </a:r>
            <a:r>
              <a:rPr lang="en-GB" sz="2800" dirty="0" smtClean="0"/>
              <a:t>manner.</a:t>
            </a:r>
            <a:endParaRPr lang="en-GB" sz="2800" dirty="0"/>
          </a:p>
          <a:p>
            <a:endParaRPr lang="en-GB" sz="2800" dirty="0"/>
          </a:p>
          <a:p>
            <a:endParaRPr lang="en-GB" sz="2800" dirty="0"/>
          </a:p>
          <a:p>
            <a:endParaRPr lang="en-GB" sz="2800" dirty="0"/>
          </a:p>
        </p:txBody>
      </p:sp>
    </p:spTree>
    <p:custDataLst>
      <p:tags r:id="rId1"/>
    </p:custDataLst>
    <p:extLst>
      <p:ext uri="{BB962C8B-B14F-4D97-AF65-F5344CB8AC3E}">
        <p14:creationId xmlns:p14="http://schemas.microsoft.com/office/powerpoint/2010/main" val="529066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References</a:t>
            </a:r>
            <a:endParaRPr lang="en-GB" dirty="0"/>
          </a:p>
        </p:txBody>
      </p:sp>
      <p:sp>
        <p:nvSpPr>
          <p:cNvPr id="3" name="Θέση περιεχομένου 2"/>
          <p:cNvSpPr>
            <a:spLocks noGrp="1"/>
          </p:cNvSpPr>
          <p:nvPr>
            <p:ph idx="1"/>
          </p:nvPr>
        </p:nvSpPr>
        <p:spPr/>
        <p:txBody>
          <a:bodyPr/>
          <a:lstStyle/>
          <a:p>
            <a:pPr marL="685800" indent="-685800">
              <a:buNone/>
            </a:pPr>
            <a:r>
              <a:rPr lang="en-GB" sz="2400" dirty="0"/>
              <a:t>Simonson, M. R., &amp; Thompson, A. (1997). </a:t>
            </a:r>
            <a:r>
              <a:rPr lang="en-GB" sz="2400" i="1" dirty="0"/>
              <a:t>Educational computing </a:t>
            </a:r>
            <a:r>
              <a:rPr lang="en-GB" sz="2400" i="1" dirty="0" smtClean="0"/>
              <a:t>foundations</a:t>
            </a:r>
            <a:r>
              <a:rPr lang="en-GB" sz="2400" dirty="0"/>
              <a:t>.</a:t>
            </a:r>
            <a:r>
              <a:rPr lang="en-GB" sz="2400" dirty="0" smtClean="0"/>
              <a:t> Merrill/Prince Hall.</a:t>
            </a:r>
            <a:endParaRPr lang="en-GB" sz="2400" dirty="0"/>
          </a:p>
        </p:txBody>
      </p:sp>
    </p:spTree>
    <p:extLst>
      <p:ext uri="{BB962C8B-B14F-4D97-AF65-F5344CB8AC3E}">
        <p14:creationId xmlns:p14="http://schemas.microsoft.com/office/powerpoint/2010/main" val="3868347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GB" altLang="en-US" dirty="0" smtClean="0"/>
              <a:t>Financing</a:t>
            </a:r>
          </a:p>
        </p:txBody>
      </p:sp>
      <p:sp>
        <p:nvSpPr>
          <p:cNvPr id="106499" name="Content Placeholder 2"/>
          <p:cNvSpPr>
            <a:spLocks noGrp="1"/>
          </p:cNvSpPr>
          <p:nvPr>
            <p:ph idx="1"/>
          </p:nvPr>
        </p:nvSpPr>
        <p:spPr>
          <a:xfrm>
            <a:off x="457200" y="1341438"/>
            <a:ext cx="8229600" cy="4525962"/>
          </a:xfrm>
        </p:spPr>
        <p:txBody>
          <a:bodyPr/>
          <a:lstStyle/>
          <a:p>
            <a:pPr eaLnBrk="1" hangingPunct="1"/>
            <a:r>
              <a:rPr lang="en-GB" altLang="en-US" sz="2000" dirty="0" smtClean="0"/>
              <a:t>The present educational material has been developed as part of the educational work of the instructor.</a:t>
            </a:r>
          </a:p>
          <a:p>
            <a:pPr eaLnBrk="1" hangingPunct="1"/>
            <a:r>
              <a:rPr lang="en-GB" altLang="en-US" sz="2000" dirty="0" smtClean="0"/>
              <a:t>The project “Open Academic Courses of the University of Athens” has only financed the reform of the educational material.</a:t>
            </a:r>
            <a:r>
              <a:rPr lang="en-GB" altLang="en-US" dirty="0" smtClean="0"/>
              <a:t> </a:t>
            </a:r>
            <a:endParaRPr lang="en-GB" altLang="en-US" sz="2000" dirty="0" smtClean="0"/>
          </a:p>
          <a:p>
            <a:pPr eaLnBrk="1" hangingPunct="1"/>
            <a:r>
              <a:rPr lang="en-GB" altLang="en-US" sz="2000" dirty="0" smtClean="0"/>
              <a:t>The project is implemented under the operational program “Education and Lifelong Learning” and funded by the European Union (European Social Fund) and National Resources</a:t>
            </a:r>
            <a:r>
              <a:rPr lang="en-GB" altLang="en-US" dirty="0" smtClean="0"/>
              <a:t> </a:t>
            </a:r>
          </a:p>
        </p:txBody>
      </p:sp>
      <p:pic>
        <p:nvPicPr>
          <p:cNvPr id="106500" name="Picture 6" descr="Λογότυπο Επιχειρησιακού Προγράμματος Εκπαίδευση και Δια βίου Μάθηση"/>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3"/>
          <p:cNvSpPr>
            <a:spLocks noGrp="1"/>
          </p:cNvSpPr>
          <p:nvPr>
            <p:ph type="title"/>
          </p:nvPr>
        </p:nvSpPr>
        <p:spPr/>
        <p:txBody>
          <a:bodyPr/>
          <a:lstStyle/>
          <a:p>
            <a:pPr eaLnBrk="1" hangingPunct="1"/>
            <a:r>
              <a:rPr lang="en-GB" altLang="en-US" sz="4400" dirty="0" smtClean="0"/>
              <a:t>Notes</a:t>
            </a:r>
          </a:p>
        </p:txBody>
      </p:sp>
      <p:sp>
        <p:nvSpPr>
          <p:cNvPr id="108547" name="Text Placeholder 4"/>
          <p:cNvSpPr>
            <a:spLocks noGrp="1"/>
          </p:cNvSpPr>
          <p:nvPr>
            <p:ph type="body" idx="1"/>
          </p:nvPr>
        </p:nvSpPr>
        <p:spPr/>
        <p:txBody>
          <a:bodyPr/>
          <a:lstStyle/>
          <a:p>
            <a:pPr eaLnBrk="1" hangingPunct="1"/>
            <a:endParaRPr lang="en-US" altLang="en-US" smtClean="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3"/>
          <p:cNvSpPr>
            <a:spLocks noGrp="1"/>
          </p:cNvSpPr>
          <p:nvPr>
            <p:ph type="title"/>
          </p:nvPr>
        </p:nvSpPr>
        <p:spPr>
          <a:xfrm>
            <a:off x="0" y="274638"/>
            <a:ext cx="9144000" cy="1143000"/>
          </a:xfrm>
        </p:spPr>
        <p:txBody>
          <a:bodyPr/>
          <a:lstStyle/>
          <a:p>
            <a:pPr eaLnBrk="1" hangingPunct="1"/>
            <a:r>
              <a:rPr lang="en-GB" altLang="en-US" dirty="0" smtClean="0">
                <a:solidFill>
                  <a:schemeClr val="accent1"/>
                </a:solidFill>
              </a:rPr>
              <a:t>Note on History of Published Version </a:t>
            </a:r>
          </a:p>
        </p:txBody>
      </p:sp>
      <p:sp>
        <p:nvSpPr>
          <p:cNvPr id="110595"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n-GB" altLang="en-US" sz="2000" dirty="0" smtClean="0"/>
              <a:t>The present work is the edition</a:t>
            </a:r>
            <a:r>
              <a:rPr lang="en-GB" altLang="en-US" dirty="0" smtClean="0"/>
              <a:t> </a:t>
            </a:r>
            <a:r>
              <a:rPr lang="en-GB" altLang="en-US" sz="2000" dirty="0" smtClean="0"/>
              <a:t>1.0.  </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GB" altLang="en-US" dirty="0" smtClean="0">
                <a:solidFill>
                  <a:schemeClr val="accent1"/>
                </a:solidFill>
              </a:rPr>
              <a:t>Reference Note </a:t>
            </a:r>
          </a:p>
        </p:txBody>
      </p:sp>
      <p:sp>
        <p:nvSpPr>
          <p:cNvPr id="112643" name="Content Placeholder 2"/>
          <p:cNvSpPr>
            <a:spLocks noGrp="1"/>
          </p:cNvSpPr>
          <p:nvPr>
            <p:ph idx="1"/>
          </p:nvPr>
        </p:nvSpPr>
        <p:spPr>
          <a:xfrm>
            <a:off x="463550" y="1557338"/>
            <a:ext cx="8229600" cy="4525962"/>
          </a:xfrm>
        </p:spPr>
        <p:txBody>
          <a:bodyPr/>
          <a:lstStyle/>
          <a:p>
            <a:pPr marL="0" indent="0">
              <a:buNone/>
            </a:pPr>
            <a:r>
              <a:rPr lang="en-GB" altLang="en-US" sz="2000" dirty="0" smtClean="0"/>
              <a:t>Copyright National and </a:t>
            </a:r>
            <a:r>
              <a:rPr lang="en-GB" altLang="en-US" sz="2000" dirty="0" err="1" smtClean="0"/>
              <a:t>Kapodistrian</a:t>
            </a:r>
            <a:r>
              <a:rPr lang="en-GB" altLang="en-US" sz="2000" dirty="0" smtClean="0"/>
              <a:t> University of Athens , Bessie </a:t>
            </a:r>
            <a:r>
              <a:rPr lang="en-GB" altLang="en-US" sz="2000" dirty="0" err="1" smtClean="0"/>
              <a:t>Mitsikopoulou</a:t>
            </a:r>
            <a:r>
              <a:rPr lang="en-GB" altLang="en-US" sz="2000" dirty="0" smtClean="0"/>
              <a:t> 2014. Bessie </a:t>
            </a:r>
            <a:r>
              <a:rPr lang="en-GB" altLang="en-US" sz="2000" dirty="0" err="1" smtClean="0"/>
              <a:t>Mitsikopoulou</a:t>
            </a:r>
            <a:r>
              <a:rPr lang="en-GB" altLang="en-US" sz="2000" dirty="0" smtClean="0"/>
              <a:t>. “English and Digital Literacies. Communicative CALL”.</a:t>
            </a:r>
            <a:r>
              <a:rPr lang="en-GB" altLang="en-US" sz="2000" dirty="0" smtClean="0">
                <a:solidFill>
                  <a:srgbClr val="FF0000"/>
                </a:solidFill>
              </a:rPr>
              <a:t> </a:t>
            </a:r>
            <a:r>
              <a:rPr lang="en-GB" altLang="en-US" sz="2000" dirty="0" smtClean="0"/>
              <a:t>Edition: 1.0. Athens 2014. Available at: </a:t>
            </a:r>
            <a:r>
              <a:rPr lang="en-GB" altLang="en-US" sz="2000" dirty="0">
                <a:hlinkClick r:id="rId4" tooltip="English and Digital Literacies Open Online Course"/>
              </a:rPr>
              <a:t>http://opencourses.uoa.gr/courses/ENL10/</a:t>
            </a:r>
            <a:r>
              <a:rPr lang="en-GB" altLang="en-US" sz="2000" dirty="0"/>
              <a:t>.  </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161925"/>
            <a:ext cx="8229600" cy="1143000"/>
          </a:xfrm>
        </p:spPr>
        <p:txBody>
          <a:bodyPr/>
          <a:lstStyle/>
          <a:p>
            <a:pPr eaLnBrk="1" hangingPunct="1"/>
            <a:r>
              <a:rPr lang="en-GB" altLang="en-US" dirty="0" smtClean="0">
                <a:solidFill>
                  <a:schemeClr val="accent1"/>
                </a:solidFill>
              </a:rPr>
              <a:t>Licensing Note </a:t>
            </a:r>
          </a:p>
        </p:txBody>
      </p:sp>
      <p:sp>
        <p:nvSpPr>
          <p:cNvPr id="114691"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n-GB" altLang="en-US" sz="1800" dirty="0" smtClean="0"/>
              <a:t>The current material is available under the Creative Commons Attribution-</a:t>
            </a:r>
            <a:r>
              <a:rPr lang="en-GB" altLang="en-US" sz="1800" dirty="0" err="1" smtClean="0"/>
              <a:t>NonCommercial</a:t>
            </a:r>
            <a:r>
              <a:rPr lang="en-GB" altLang="en-US" sz="1800" dirty="0" smtClean="0"/>
              <a:t>-</a:t>
            </a:r>
            <a:r>
              <a:rPr lang="en-GB" altLang="en-US" sz="1800" dirty="0" err="1" smtClean="0"/>
              <a:t>ShareAlike</a:t>
            </a:r>
            <a:r>
              <a:rPr lang="en-GB" altLang="en-US" sz="18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n-GB" altLang="en-US" dirty="0" smtClean="0"/>
              <a:t> </a:t>
            </a:r>
            <a:endParaRPr lang="en-GB" altLang="en-US" sz="2000" dirty="0" smtClean="0"/>
          </a:p>
          <a:p>
            <a:pPr marL="0" indent="0" eaLnBrk="1" hangingPunct="1">
              <a:buFont typeface="Arial" panose="020B0604020202020204" pitchFamily="34" charset="0"/>
              <a:buNone/>
            </a:pPr>
            <a:endParaRPr lang="en-GB" altLang="en-US" sz="2000" dirty="0" smtClean="0"/>
          </a:p>
        </p:txBody>
      </p:sp>
      <p:pic>
        <p:nvPicPr>
          <p:cNvPr id="114692"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Box 5"/>
          <p:cNvSpPr txBox="1">
            <a:spLocks noChangeArrowheads="1"/>
          </p:cNvSpPr>
          <p:nvPr/>
        </p:nvSpPr>
        <p:spPr bwMode="auto">
          <a:xfrm>
            <a:off x="107950" y="2924175"/>
            <a:ext cx="90360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smtClean="0"/>
              <a:t>[1] http://creativecommons.org/licenses/by-nc-sa/4.0/ </a:t>
            </a:r>
          </a:p>
          <a:p>
            <a:pPr eaLnBrk="1" hangingPunct="1">
              <a:spcBef>
                <a:spcPct val="0"/>
              </a:spcBef>
              <a:buFontTx/>
              <a:buNone/>
            </a:pPr>
            <a:endParaRPr lang="en-GB" altLang="en-US" sz="1800" dirty="0" smtClean="0"/>
          </a:p>
          <a:p>
            <a:pPr eaLnBrk="1" hangingPunct="1">
              <a:spcBef>
                <a:spcPct val="0"/>
              </a:spcBef>
              <a:buFontTx/>
              <a:buNone/>
            </a:pPr>
            <a:r>
              <a:rPr lang="en-GB" altLang="en-US" sz="1800" dirty="0" smtClean="0"/>
              <a:t>As Non-Commercial is defined the use that:</a:t>
            </a:r>
          </a:p>
          <a:p>
            <a:pPr eaLnBrk="1" hangingPunct="1">
              <a:spcBef>
                <a:spcPct val="0"/>
              </a:spcBef>
            </a:pPr>
            <a:r>
              <a:rPr lang="en-GB" altLang="en-US" sz="1800" dirty="0" smtClean="0"/>
              <a:t>Does not involve direct or indirect financial benefits from the use of the work for the distributor of the work and the license holder </a:t>
            </a:r>
          </a:p>
          <a:p>
            <a:pPr eaLnBrk="1" hangingPunct="1">
              <a:spcBef>
                <a:spcPct val="0"/>
              </a:spcBef>
            </a:pPr>
            <a:r>
              <a:rPr lang="en-GB" altLang="en-US" sz="1800" dirty="0" smtClean="0"/>
              <a:t>Does not include financial transaction as a condition for  the use or access  to the work </a:t>
            </a:r>
          </a:p>
          <a:p>
            <a:pPr eaLnBrk="1" hangingPunct="1">
              <a:spcBef>
                <a:spcPct val="0"/>
              </a:spcBef>
            </a:pPr>
            <a:r>
              <a:rPr lang="en-GB" altLang="en-US" sz="1800" dirty="0" smtClean="0"/>
              <a:t>Does not confer to the distributor and license holder of the work  indirect financial benefit (e.g. advertisements) from the viewing of the work on website</a:t>
            </a:r>
            <a:r>
              <a:rPr lang="en-GB" altLang="en-US" sz="1800" dirty="0" smtClean="0">
                <a:latin typeface="Arial" panose="020B0604020202020204" pitchFamily="34" charset="0"/>
              </a:rPr>
              <a:t> </a:t>
            </a:r>
            <a:endParaRPr lang="en-GB" altLang="en-US" sz="1800" dirty="0" smtClean="0"/>
          </a:p>
          <a:p>
            <a:pPr eaLnBrk="1" hangingPunct="1">
              <a:spcBef>
                <a:spcPct val="0"/>
              </a:spcBef>
            </a:pPr>
            <a:endParaRPr lang="en-GB" altLang="en-US" sz="1800" dirty="0" smtClean="0"/>
          </a:p>
          <a:p>
            <a:pPr eaLnBrk="1" hangingPunct="1">
              <a:spcBef>
                <a:spcPct val="0"/>
              </a:spcBef>
              <a:buFontTx/>
              <a:buNone/>
            </a:pPr>
            <a:r>
              <a:rPr lang="en-GB" altLang="en-US" sz="1800" dirty="0" smtClean="0"/>
              <a:t>The copyright holder may give to the license holder a separate license to use the work for commercial use, if requested. </a:t>
            </a:r>
            <a:endParaRPr lang="en-GB" altLang="en-US" sz="1800"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p:nvPr>
        </p:nvSpPr>
        <p:spPr/>
        <p:txBody>
          <a:bodyPr/>
          <a:lstStyle/>
          <a:p>
            <a:r>
              <a:rPr lang="en-GB" altLang="en-US" sz="4000" smtClean="0"/>
              <a:t>How the Communicative CALL works?</a:t>
            </a:r>
          </a:p>
        </p:txBody>
      </p:sp>
      <p:sp>
        <p:nvSpPr>
          <p:cNvPr id="40963" name="Θέση περιεχομένου 2"/>
          <p:cNvSpPr>
            <a:spLocks noGrp="1"/>
          </p:cNvSpPr>
          <p:nvPr>
            <p:ph idx="1"/>
          </p:nvPr>
        </p:nvSpPr>
        <p:spPr>
          <a:xfrm>
            <a:off x="463550" y="1557338"/>
            <a:ext cx="8229600" cy="4525962"/>
          </a:xfrm>
        </p:spPr>
        <p:txBody>
          <a:bodyPr/>
          <a:lstStyle/>
          <a:p>
            <a:pPr eaLnBrk="1" hangingPunct="1"/>
            <a:r>
              <a:rPr lang="en-GB" altLang="en-US" sz="3000" dirty="0" smtClean="0"/>
              <a:t>Grammar is taught implicitly rather than explicitly.</a:t>
            </a:r>
          </a:p>
          <a:p>
            <a:pPr eaLnBrk="1" hangingPunct="1"/>
            <a:r>
              <a:rPr lang="en-GB" altLang="en-US" sz="3000" dirty="0" smtClean="0"/>
              <a:t>Computers are used to stimulate discussion, writing or critical thinking. Students are encouraged to generate original utterances rather than just manipulate prefabricated language.</a:t>
            </a:r>
          </a:p>
          <a:p>
            <a:pPr eaLnBrk="1" hangingPunct="1"/>
            <a:r>
              <a:rPr lang="en-GB" altLang="en-US" sz="3000" dirty="0" smtClean="0"/>
              <a:t>The programmes avoid telling students that they are wrong and are flexible to a variety of student responses.</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n-GB" altLang="en-US" dirty="0" smtClean="0"/>
              <a:t>Preservation Notices</a:t>
            </a:r>
          </a:p>
        </p:txBody>
      </p:sp>
      <p:sp>
        <p:nvSpPr>
          <p:cNvPr id="116739"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n-GB" altLang="en-US" sz="2400" dirty="0" smtClean="0"/>
              <a:t>Any reproduction or adaptation of the material should include: </a:t>
            </a:r>
          </a:p>
          <a:p>
            <a:pPr lvl="1" eaLnBrk="1" hangingPunct="1">
              <a:buFont typeface="Wingdings" panose="05000000000000000000" pitchFamily="2" charset="2"/>
              <a:buChar char="§"/>
            </a:pPr>
            <a:r>
              <a:rPr lang="en-GB" altLang="en-US" sz="2000" dirty="0" smtClean="0"/>
              <a:t>the Reference  Note</a:t>
            </a:r>
            <a:r>
              <a:rPr lang="en-GB" altLang="en-US" dirty="0" smtClean="0"/>
              <a:t> </a:t>
            </a:r>
            <a:endParaRPr lang="en-GB" altLang="en-US" sz="2000" dirty="0" smtClean="0"/>
          </a:p>
          <a:p>
            <a:pPr lvl="1" eaLnBrk="1" hangingPunct="1">
              <a:buFont typeface="Wingdings" panose="05000000000000000000" pitchFamily="2" charset="2"/>
              <a:buChar char="§"/>
            </a:pPr>
            <a:r>
              <a:rPr lang="en-GB" altLang="en-US" sz="2000" dirty="0" smtClean="0"/>
              <a:t>the Licensing Note</a:t>
            </a:r>
            <a:r>
              <a:rPr lang="en-GB" altLang="en-US" dirty="0" smtClean="0"/>
              <a:t> </a:t>
            </a:r>
            <a:endParaRPr lang="en-GB" altLang="en-US" sz="2000" dirty="0" smtClean="0"/>
          </a:p>
          <a:p>
            <a:pPr lvl="1" eaLnBrk="1" hangingPunct="1">
              <a:buFont typeface="Wingdings" panose="05000000000000000000" pitchFamily="2" charset="2"/>
              <a:buChar char="§"/>
            </a:pPr>
            <a:r>
              <a:rPr lang="en-GB" altLang="en-US" sz="2000" dirty="0" smtClean="0"/>
              <a:t>the declaration of Notices Preservation</a:t>
            </a:r>
            <a:r>
              <a:rPr lang="en-GB" altLang="en-US" dirty="0" smtClean="0"/>
              <a:t> </a:t>
            </a:r>
            <a:endParaRPr lang="en-GB" altLang="en-US" sz="2000" dirty="0" smtClean="0"/>
          </a:p>
          <a:p>
            <a:pPr lvl="1" eaLnBrk="1" hangingPunct="1">
              <a:buFont typeface="Wingdings" panose="05000000000000000000" pitchFamily="2" charset="2"/>
              <a:buChar char="§"/>
            </a:pPr>
            <a:r>
              <a:rPr lang="en-GB" altLang="en-US" sz="2000" dirty="0" smtClean="0"/>
              <a:t>the Use of Third Parties Work Note (if is available)</a:t>
            </a:r>
            <a:r>
              <a:rPr lang="en-GB" altLang="en-US" dirty="0" smtClean="0"/>
              <a:t> </a:t>
            </a:r>
            <a:endParaRPr lang="en-GB" altLang="en-US" sz="2000" dirty="0" smtClean="0"/>
          </a:p>
          <a:p>
            <a:pPr marL="0" indent="0" eaLnBrk="1" hangingPunct="1">
              <a:buFont typeface="Arial" panose="020B0604020202020204" pitchFamily="34" charset="0"/>
              <a:buNone/>
            </a:pPr>
            <a:r>
              <a:rPr lang="en-GB" altLang="en-US" sz="2400" dirty="0" smtClean="0"/>
              <a:t>together with the accompanied URLs .</a:t>
            </a:r>
            <a:endParaRPr lang="en-GB" altLang="en-US" sz="2000" dirty="0" smtClean="0"/>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normAutofit fontScale="90000"/>
          </a:bodyPr>
          <a:lstStyle/>
          <a:p>
            <a:pPr eaLnBrk="1" hangingPunct="1"/>
            <a:r>
              <a:rPr lang="en-GB" altLang="en-US" dirty="0" smtClean="0"/>
              <a:t>Note of use of third parties work (1/2)</a:t>
            </a:r>
          </a:p>
        </p:txBody>
      </p:sp>
      <p:sp>
        <p:nvSpPr>
          <p:cNvPr id="118787" name="Content Placeholder 2"/>
          <p:cNvSpPr>
            <a:spLocks noGrp="1"/>
          </p:cNvSpPr>
          <p:nvPr>
            <p:ph idx="1"/>
          </p:nvPr>
        </p:nvSpPr>
        <p:spPr/>
        <p:txBody>
          <a:bodyPr/>
          <a:lstStyle/>
          <a:p>
            <a:pPr marL="0" indent="0" eaLnBrk="1" hangingPunct="1">
              <a:buFont typeface="Arial" panose="020B0604020202020204" pitchFamily="34" charset="0"/>
              <a:buNone/>
            </a:pPr>
            <a:r>
              <a:rPr lang="en-GB" altLang="en-US" sz="2000" dirty="0" smtClean="0"/>
              <a:t>This work makes use of the following works :</a:t>
            </a:r>
          </a:p>
          <a:p>
            <a:pPr marL="0" indent="0">
              <a:buNone/>
            </a:pPr>
            <a:r>
              <a:rPr lang="en-GB" sz="2000" dirty="0" smtClean="0"/>
              <a:t>Image1: Screenshot of a Text Reconstruction Activity created with </a:t>
            </a:r>
            <a:r>
              <a:rPr lang="en-GB" sz="2000" dirty="0" err="1" smtClean="0">
                <a:hlinkClick r:id="rId4"/>
              </a:rPr>
              <a:t>Textivate</a:t>
            </a:r>
            <a:r>
              <a:rPr lang="en-GB" sz="2000" dirty="0" smtClean="0"/>
              <a:t>. Copyright </a:t>
            </a:r>
            <a:r>
              <a:rPr lang="en-GB" sz="2000" dirty="0" err="1" smtClean="0"/>
              <a:t>Textivate</a:t>
            </a:r>
            <a:r>
              <a:rPr lang="en-GB" sz="2000" dirty="0" smtClean="0"/>
              <a:t>. All rights reserved.</a:t>
            </a:r>
          </a:p>
          <a:p>
            <a:pPr marL="0" indent="0">
              <a:buNone/>
            </a:pPr>
            <a:r>
              <a:rPr lang="en-GB" sz="2000" dirty="0" smtClean="0"/>
              <a:t>Image 2: </a:t>
            </a:r>
            <a:r>
              <a:rPr lang="en-GB" sz="2000" u="sng" dirty="0" smtClean="0">
                <a:hlinkClick r:id="rId5"/>
              </a:rPr>
              <a:t>Jumble Words - Family</a:t>
            </a:r>
            <a:r>
              <a:rPr lang="en-GB" sz="2000" dirty="0" smtClean="0"/>
              <a:t>, Creative Commons Attribution-</a:t>
            </a:r>
            <a:r>
              <a:rPr lang="en-GB" sz="2000" dirty="0" err="1" smtClean="0"/>
              <a:t>NonCommercial</a:t>
            </a:r>
            <a:r>
              <a:rPr lang="en-GB" sz="2000" dirty="0" smtClean="0"/>
              <a:t>-</a:t>
            </a:r>
            <a:r>
              <a:rPr lang="en-GB" sz="2000" dirty="0" err="1" smtClean="0"/>
              <a:t>ShareAlike</a:t>
            </a:r>
            <a:r>
              <a:rPr lang="en-GB" sz="2000" dirty="0" smtClean="0"/>
              <a:t> Greece 3.0., Digital School – </a:t>
            </a:r>
            <a:r>
              <a:rPr lang="en-GB" sz="2000" dirty="0" err="1" smtClean="0"/>
              <a:t>Photodentro</a:t>
            </a:r>
            <a:r>
              <a:rPr lang="en-GB" sz="2000" dirty="0" smtClean="0"/>
              <a:t>.</a:t>
            </a:r>
          </a:p>
          <a:p>
            <a:pPr marL="0" indent="0">
              <a:buNone/>
            </a:pPr>
            <a:r>
              <a:rPr lang="en-GB" sz="2000" dirty="0" smtClean="0"/>
              <a:t>Image 3: </a:t>
            </a:r>
            <a:r>
              <a:rPr lang="en-GB" sz="2000" u="sng" dirty="0" smtClean="0">
                <a:hlinkClick r:id="rId6"/>
              </a:rPr>
              <a:t>The Pronunciation Tutor</a:t>
            </a:r>
            <a:r>
              <a:rPr lang="en-GB" sz="2000" dirty="0" smtClean="0"/>
              <a:t>, Copyright Synapse Adaptive. All rights reserved.</a:t>
            </a:r>
          </a:p>
          <a:p>
            <a:pPr marL="0" indent="0">
              <a:buNone/>
            </a:pPr>
            <a:r>
              <a:rPr lang="en-GB" sz="2000" dirty="0" smtClean="0"/>
              <a:t>Image 4: Screenshot of </a:t>
            </a:r>
            <a:r>
              <a:rPr lang="en-GB" sz="2000" u="sng" dirty="0" err="1" smtClean="0">
                <a:hlinkClick r:id="rId7"/>
              </a:rPr>
              <a:t>Roseta</a:t>
            </a:r>
            <a:r>
              <a:rPr lang="en-GB" sz="2000" u="sng" dirty="0" smtClean="0">
                <a:hlinkClick r:id="rId7"/>
              </a:rPr>
              <a:t> Stone Website</a:t>
            </a:r>
            <a:r>
              <a:rPr lang="en-GB" sz="2000" dirty="0" smtClean="0"/>
              <a:t>, Copyright Rosetta Stone Ltd. All rights reserved.</a:t>
            </a:r>
          </a:p>
          <a:p>
            <a:pPr marL="0" indent="0">
              <a:buNone/>
            </a:pPr>
            <a:r>
              <a:rPr lang="en-GB" sz="2000" dirty="0" smtClean="0"/>
              <a:t>Image 5: Screenshot of the video “</a:t>
            </a:r>
            <a:r>
              <a:rPr lang="en-GB" sz="2000" u="sng" dirty="0" smtClean="0">
                <a:hlinkClick r:id="rId8"/>
              </a:rPr>
              <a:t>Rosetta Stone Product Overview: How it Works</a:t>
            </a:r>
            <a:r>
              <a:rPr lang="en-GB" sz="2000" dirty="0" smtClean="0"/>
              <a:t>”, Standard YouTube Licence, </a:t>
            </a:r>
            <a:r>
              <a:rPr lang="en-GB" sz="2000" dirty="0" err="1" smtClean="0"/>
              <a:t>Youtube</a:t>
            </a:r>
            <a:r>
              <a:rPr lang="en-GB" sz="2000" dirty="0" smtClean="0"/>
              <a:t>.</a:t>
            </a:r>
            <a:endParaRPr lang="en-GB" sz="2000" dirty="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normAutofit fontScale="90000"/>
          </a:bodyPr>
          <a:lstStyle/>
          <a:p>
            <a:pPr eaLnBrk="1" hangingPunct="1"/>
            <a:r>
              <a:rPr lang="en-GB" altLang="en-US" dirty="0" smtClean="0"/>
              <a:t>Note of use of third parties work (2/2)</a:t>
            </a:r>
          </a:p>
        </p:txBody>
      </p:sp>
      <p:sp>
        <p:nvSpPr>
          <p:cNvPr id="118787" name="Content Placeholder 2"/>
          <p:cNvSpPr>
            <a:spLocks noGrp="1"/>
          </p:cNvSpPr>
          <p:nvPr>
            <p:ph idx="1"/>
          </p:nvPr>
        </p:nvSpPr>
        <p:spPr/>
        <p:txBody>
          <a:bodyPr/>
          <a:lstStyle/>
          <a:p>
            <a:pPr marL="0" indent="0">
              <a:buNone/>
            </a:pPr>
            <a:r>
              <a:rPr lang="en-GB" sz="2000" dirty="0" smtClean="0"/>
              <a:t>Image </a:t>
            </a:r>
            <a:r>
              <a:rPr lang="en-GB" sz="2000" dirty="0"/>
              <a:t>6: </a:t>
            </a:r>
            <a:r>
              <a:rPr lang="en-GB" sz="2000" u="sng" dirty="0" err="1">
                <a:hlinkClick r:id="rId4"/>
              </a:rPr>
              <a:t>Simcity</a:t>
            </a:r>
            <a:r>
              <a:rPr lang="en-GB" sz="2000" u="sng" dirty="0">
                <a:hlinkClick r:id="rId4"/>
              </a:rPr>
              <a:t> 2013 Gameplay</a:t>
            </a:r>
            <a:r>
              <a:rPr lang="en-GB" sz="2000" dirty="0"/>
              <a:t>, Attribution-</a:t>
            </a:r>
            <a:r>
              <a:rPr lang="en-GB" sz="2000" dirty="0" err="1"/>
              <a:t>NonCommercial</a:t>
            </a:r>
            <a:r>
              <a:rPr lang="en-GB" sz="2000" dirty="0"/>
              <a:t>-</a:t>
            </a:r>
            <a:r>
              <a:rPr lang="en-GB" sz="2000" dirty="0" err="1"/>
              <a:t>ShareAlike</a:t>
            </a:r>
            <a:r>
              <a:rPr lang="en-GB" sz="2000" dirty="0"/>
              <a:t> 2.0 Generic, Flickr.</a:t>
            </a:r>
          </a:p>
          <a:p>
            <a:pPr marL="0" indent="0">
              <a:buNone/>
            </a:pPr>
            <a:r>
              <a:rPr lang="en-GB" sz="2000" dirty="0"/>
              <a:t>Image 7: Screenshot of “</a:t>
            </a:r>
            <a:r>
              <a:rPr lang="en-GB" sz="2000" u="sng" dirty="0">
                <a:hlinkClick r:id="rId5"/>
              </a:rPr>
              <a:t>The Treasure Hunt</a:t>
            </a:r>
            <a:r>
              <a:rPr lang="en-GB" sz="2000" dirty="0"/>
              <a:t>”, Copyright The Problem Site. All rights reserved</a:t>
            </a:r>
            <a:r>
              <a:rPr lang="en-GB" sz="2000" dirty="0" smtClean="0"/>
              <a:t>. </a:t>
            </a:r>
          </a:p>
          <a:p>
            <a:pPr marL="0" indent="0">
              <a:buNone/>
            </a:pPr>
            <a:r>
              <a:rPr lang="en-GB" sz="2000" dirty="0" smtClean="0"/>
              <a:t>Image </a:t>
            </a:r>
            <a:r>
              <a:rPr lang="en-GB" sz="2000" dirty="0"/>
              <a:t>8: </a:t>
            </a:r>
            <a:r>
              <a:rPr lang="en-GB" sz="2000" u="sng" dirty="0">
                <a:hlinkClick r:id="rId6"/>
              </a:rPr>
              <a:t>Microsoft Encarta Reference Library Premium 2005</a:t>
            </a:r>
            <a:r>
              <a:rPr lang="en-GB" sz="2000" dirty="0"/>
              <a:t>, Copyright Microsoft. All rights reserved</a:t>
            </a:r>
            <a:r>
              <a:rPr lang="en-GB" sz="2000" dirty="0" smtClean="0"/>
              <a:t>. </a:t>
            </a:r>
          </a:p>
          <a:p>
            <a:pPr marL="0" indent="0">
              <a:buNone/>
            </a:pPr>
            <a:r>
              <a:rPr lang="en-US" sz="2000" dirty="0" smtClean="0"/>
              <a:t>Image </a:t>
            </a:r>
            <a:r>
              <a:rPr lang="en-US" sz="2000" dirty="0"/>
              <a:t>9: Screenshot of the </a:t>
            </a:r>
            <a:r>
              <a:rPr lang="en-US" sz="2000" dirty="0">
                <a:hlinkClick r:id="rId7"/>
              </a:rPr>
              <a:t>Merriam Webster Visual Dictionary </a:t>
            </a:r>
            <a:r>
              <a:rPr lang="en-US" sz="2000" dirty="0" smtClean="0">
                <a:hlinkClick r:id="rId7"/>
              </a:rPr>
              <a:t>Online Website</a:t>
            </a:r>
            <a:r>
              <a:rPr lang="en-US" sz="2000" dirty="0" smtClean="0"/>
              <a:t>, </a:t>
            </a:r>
            <a:r>
              <a:rPr lang="en-US" sz="2000" dirty="0"/>
              <a:t>Copyright QA International, </a:t>
            </a:r>
            <a:r>
              <a:rPr lang="en-GB" sz="2000" dirty="0"/>
              <a:t>All rights reserved</a:t>
            </a:r>
            <a:r>
              <a:rPr lang="en-GB" sz="2000" dirty="0" smtClean="0"/>
              <a:t>. </a:t>
            </a:r>
            <a:endParaRPr lang="en-GB" sz="2000" dirty="0"/>
          </a:p>
          <a:p>
            <a:pPr marL="0" indent="0">
              <a:buNone/>
            </a:pPr>
            <a:r>
              <a:rPr lang="en-GB" sz="2000" dirty="0"/>
              <a:t>Image 10: Screenshot of the </a:t>
            </a:r>
            <a:r>
              <a:rPr lang="en-GB" sz="2000" u="sng" dirty="0">
                <a:hlinkClick r:id="rId8"/>
              </a:rPr>
              <a:t>Daedalus Integrated Writing Environment</a:t>
            </a:r>
            <a:r>
              <a:rPr lang="en-GB" sz="2000" dirty="0"/>
              <a:t>, Copyright The Daedalus Group, Inc. All rights reserved.</a:t>
            </a:r>
          </a:p>
        </p:txBody>
      </p:sp>
    </p:spTree>
    <p:custDataLst>
      <p:tags r:id="rId1"/>
    </p:custDataLst>
    <p:extLst>
      <p:ext uri="{BB962C8B-B14F-4D97-AF65-F5344CB8AC3E}">
        <p14:creationId xmlns:p14="http://schemas.microsoft.com/office/powerpoint/2010/main" val="576774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p:nvPr>
        </p:nvSpPr>
        <p:spPr/>
        <p:txBody>
          <a:bodyPr/>
          <a:lstStyle/>
          <a:p>
            <a:r>
              <a:rPr lang="en-GB" altLang="en-US" sz="4000" smtClean="0"/>
              <a:t>Behaviourist vs Communicative CALL</a:t>
            </a:r>
          </a:p>
        </p:txBody>
      </p:sp>
      <p:sp>
        <p:nvSpPr>
          <p:cNvPr id="41987" name="Θέση κειμένου 5"/>
          <p:cNvSpPr>
            <a:spLocks noGrp="1"/>
          </p:cNvSpPr>
          <p:nvPr>
            <p:ph type="body" idx="1"/>
          </p:nvPr>
        </p:nvSpPr>
        <p:spPr>
          <a:xfrm>
            <a:off x="457200" y="1574800"/>
            <a:ext cx="4040188" cy="639763"/>
          </a:xfrm>
        </p:spPr>
        <p:txBody>
          <a:bodyPr/>
          <a:lstStyle/>
          <a:p>
            <a:r>
              <a:rPr lang="en-GB" altLang="en-US" dirty="0" smtClean="0"/>
              <a:t>Behaviourist approaches:</a:t>
            </a:r>
          </a:p>
        </p:txBody>
      </p:sp>
      <p:sp>
        <p:nvSpPr>
          <p:cNvPr id="4" name="Θέση περιεχομένου 3"/>
          <p:cNvSpPr>
            <a:spLocks noGrp="1"/>
          </p:cNvSpPr>
          <p:nvPr>
            <p:ph sz="half" idx="2"/>
          </p:nvPr>
        </p:nvSpPr>
        <p:spPr>
          <a:xfrm>
            <a:off x="457200" y="2214563"/>
            <a:ext cx="4040188" cy="3878262"/>
          </a:xfrm>
        </p:spPr>
        <p:txBody>
          <a:bodyPr/>
          <a:lstStyle/>
          <a:p>
            <a:pPr>
              <a:defRPr/>
            </a:pPr>
            <a:r>
              <a:rPr lang="en-GB" dirty="0" smtClean="0"/>
              <a:t>individualized drills,</a:t>
            </a:r>
            <a:endParaRPr lang="en-GB" dirty="0"/>
          </a:p>
          <a:p>
            <a:pPr>
              <a:defRPr/>
            </a:pPr>
            <a:r>
              <a:rPr lang="en-GB" dirty="0" smtClean="0"/>
              <a:t>programmed-learning,</a:t>
            </a:r>
            <a:endParaRPr lang="en-GB" dirty="0"/>
          </a:p>
          <a:p>
            <a:pPr>
              <a:defRPr/>
            </a:pPr>
            <a:r>
              <a:rPr lang="en-GB" dirty="0"/>
              <a:t>viewing language as discrete  </a:t>
            </a:r>
            <a:r>
              <a:rPr lang="en-GB" dirty="0" smtClean="0"/>
              <a:t>components,</a:t>
            </a:r>
            <a:endParaRPr lang="en-GB" dirty="0"/>
          </a:p>
          <a:p>
            <a:pPr>
              <a:defRPr/>
            </a:pPr>
            <a:r>
              <a:rPr lang="en-GB" dirty="0"/>
              <a:t>emphasizing the importance of </a:t>
            </a:r>
            <a:r>
              <a:rPr lang="en-GB" dirty="0" smtClean="0"/>
              <a:t>control,</a:t>
            </a:r>
            <a:endParaRPr lang="en-GB" dirty="0"/>
          </a:p>
          <a:p>
            <a:pPr>
              <a:defRPr/>
            </a:pPr>
            <a:r>
              <a:rPr lang="en-GB" dirty="0"/>
              <a:t>giving extrinsic </a:t>
            </a:r>
            <a:r>
              <a:rPr lang="en-GB" dirty="0" smtClean="0"/>
              <a:t>feedback.</a:t>
            </a:r>
            <a:endParaRPr lang="en-GB" dirty="0"/>
          </a:p>
          <a:p>
            <a:pPr marL="0" indent="0">
              <a:buFont typeface="Arial" panose="020B0604020202020204" pitchFamily="34" charset="0"/>
              <a:buNone/>
              <a:defRPr/>
            </a:pPr>
            <a:endParaRPr lang="en-GB" dirty="0" smtClean="0"/>
          </a:p>
          <a:p>
            <a:pPr marL="0" indent="0">
              <a:buFont typeface="Arial" panose="020B0604020202020204" pitchFamily="34" charset="0"/>
              <a:buNone/>
              <a:defRPr/>
            </a:pPr>
            <a:endParaRPr lang="en-GB" dirty="0"/>
          </a:p>
        </p:txBody>
      </p:sp>
      <p:sp>
        <p:nvSpPr>
          <p:cNvPr id="41989" name="Θέση κειμένου 6"/>
          <p:cNvSpPr>
            <a:spLocks noGrp="1"/>
          </p:cNvSpPr>
          <p:nvPr>
            <p:ph type="body" sz="quarter" idx="3"/>
          </p:nvPr>
        </p:nvSpPr>
        <p:spPr>
          <a:xfrm>
            <a:off x="4645025" y="1574800"/>
            <a:ext cx="4041775" cy="639763"/>
          </a:xfrm>
        </p:spPr>
        <p:txBody>
          <a:bodyPr/>
          <a:lstStyle/>
          <a:p>
            <a:r>
              <a:rPr lang="en-GB" altLang="en-US" smtClean="0"/>
              <a:t>Communicative approaches: </a:t>
            </a:r>
          </a:p>
        </p:txBody>
      </p:sp>
      <p:sp>
        <p:nvSpPr>
          <p:cNvPr id="5" name="Θέση περιεχομένου 4"/>
          <p:cNvSpPr>
            <a:spLocks noGrp="1"/>
          </p:cNvSpPr>
          <p:nvPr>
            <p:ph sz="quarter" idx="4"/>
          </p:nvPr>
        </p:nvSpPr>
        <p:spPr>
          <a:xfrm>
            <a:off x="4645025" y="2214563"/>
            <a:ext cx="4041775" cy="3878262"/>
          </a:xfrm>
        </p:spPr>
        <p:txBody>
          <a:bodyPr/>
          <a:lstStyle/>
          <a:p>
            <a:pPr>
              <a:defRPr/>
            </a:pPr>
            <a:r>
              <a:rPr lang="en-GB" dirty="0" smtClean="0"/>
              <a:t>task-based</a:t>
            </a:r>
            <a:r>
              <a:rPr lang="en-GB" dirty="0"/>
              <a:t>, collaborative </a:t>
            </a:r>
            <a:r>
              <a:rPr lang="en-GB" dirty="0" smtClean="0"/>
              <a:t>activities,</a:t>
            </a:r>
            <a:endParaRPr lang="en-GB" dirty="0"/>
          </a:p>
          <a:p>
            <a:pPr>
              <a:defRPr/>
            </a:pPr>
            <a:r>
              <a:rPr lang="en-GB" dirty="0"/>
              <a:t>providing alternatives to </a:t>
            </a:r>
            <a:r>
              <a:rPr lang="en-GB" dirty="0" smtClean="0"/>
              <a:t>learners,</a:t>
            </a:r>
            <a:endParaRPr lang="en-GB" dirty="0"/>
          </a:p>
          <a:p>
            <a:pPr>
              <a:defRPr/>
            </a:pPr>
            <a:r>
              <a:rPr lang="en-GB" dirty="0"/>
              <a:t>viewing language as a </a:t>
            </a:r>
            <a:r>
              <a:rPr lang="en-GB" dirty="0" smtClean="0"/>
              <a:t>whole, </a:t>
            </a:r>
            <a:endParaRPr lang="en-GB" dirty="0"/>
          </a:p>
          <a:p>
            <a:pPr>
              <a:defRPr/>
            </a:pPr>
            <a:r>
              <a:rPr lang="en-GB" dirty="0"/>
              <a:t>emphasizing the importance of </a:t>
            </a:r>
            <a:r>
              <a:rPr lang="en-GB" dirty="0" smtClean="0"/>
              <a:t>guidance,</a:t>
            </a:r>
            <a:endParaRPr lang="en-GB" dirty="0"/>
          </a:p>
          <a:p>
            <a:pPr>
              <a:defRPr/>
            </a:pPr>
            <a:r>
              <a:rPr lang="en-GB" dirty="0"/>
              <a:t>giving both extrinsic and intrinsic </a:t>
            </a:r>
            <a:r>
              <a:rPr lang="en-GB" dirty="0" smtClean="0"/>
              <a:t>feedback.</a:t>
            </a:r>
            <a:endParaRPr lang="en-GB" dirty="0"/>
          </a:p>
          <a:p>
            <a:pPr marL="0" indent="0">
              <a:buFont typeface="Arial" panose="020B0604020202020204" pitchFamily="34" charset="0"/>
              <a:buNone/>
              <a:defRPr/>
            </a:pPr>
            <a:endParaRPr lang="en-GB" dirty="0" smtClean="0"/>
          </a:p>
          <a:p>
            <a:pPr marL="0" indent="0">
              <a:buFont typeface="Arial" panose="020B0604020202020204" pitchFamily="34" charset="0"/>
              <a:buNone/>
              <a:defRPr/>
            </a:pPr>
            <a:endParaRPr lang="en-GB"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pPr>
              <a:defRPr/>
            </a:pPr>
            <a:r>
              <a:rPr lang="en-GB" dirty="0"/>
              <a:t>R</a:t>
            </a:r>
            <a:r>
              <a:rPr lang="en-GB" dirty="0" smtClean="0"/>
              <a:t>oles </a:t>
            </a:r>
            <a:r>
              <a:rPr lang="en-GB" dirty="0"/>
              <a:t>of the computer in the </a:t>
            </a:r>
            <a:br>
              <a:rPr lang="en-GB" dirty="0"/>
            </a:br>
            <a:r>
              <a:rPr lang="en-GB" dirty="0"/>
              <a:t>Communicative Approach</a:t>
            </a:r>
          </a:p>
        </p:txBody>
      </p:sp>
      <p:sp>
        <p:nvSpPr>
          <p:cNvPr id="8" name="Θέση περιεχομένου 7"/>
          <p:cNvSpPr>
            <a:spLocks noGrp="1"/>
          </p:cNvSpPr>
          <p:nvPr>
            <p:ph idx="1"/>
          </p:nvPr>
        </p:nvSpPr>
        <p:spPr/>
        <p:txBody>
          <a:bodyPr/>
          <a:lstStyle/>
          <a:p>
            <a:pPr marL="514350" lvl="1" indent="-514350" eaLnBrk="1" fontAlgn="auto" hangingPunct="1">
              <a:spcAft>
                <a:spcPts val="0"/>
              </a:spcAft>
              <a:buFont typeface="+mj-lt"/>
              <a:buAutoNum type="arabicPeriod"/>
              <a:defRPr/>
            </a:pPr>
            <a:r>
              <a:rPr lang="en-GB" sz="3200" b="1" dirty="0" smtClean="0"/>
              <a:t>The Computer as Tutor</a:t>
            </a:r>
            <a:r>
              <a:rPr lang="en-GB" sz="3200" dirty="0" smtClean="0"/>
              <a:t>: as a teacher.</a:t>
            </a:r>
          </a:p>
          <a:p>
            <a:pPr marL="519113" lvl="1" indent="-514350" eaLnBrk="1" fontAlgn="auto" hangingPunct="1">
              <a:spcAft>
                <a:spcPts val="0"/>
              </a:spcAft>
              <a:buFont typeface="+mj-lt"/>
              <a:buAutoNum type="arabicPeriod"/>
              <a:tabLst>
                <a:tab pos="363538" algn="l"/>
              </a:tabLst>
              <a:defRPr/>
            </a:pPr>
            <a:r>
              <a:rPr lang="en-GB" sz="3200" b="1" dirty="0" smtClean="0"/>
              <a:t>The Computer as Stimulus</a:t>
            </a:r>
            <a:r>
              <a:rPr lang="en-GB" sz="3200" dirty="0" smtClean="0"/>
              <a:t>: to stimulate discussion and critical thinking.</a:t>
            </a:r>
          </a:p>
          <a:p>
            <a:pPr marL="519113" lvl="1" indent="-514350" eaLnBrk="1" fontAlgn="auto" hangingPunct="1">
              <a:spcAft>
                <a:spcPts val="0"/>
              </a:spcAft>
              <a:buFont typeface="+mj-lt"/>
              <a:buAutoNum type="arabicPeriod"/>
              <a:tabLst>
                <a:tab pos="363538" algn="l"/>
              </a:tabLst>
              <a:defRPr/>
            </a:pPr>
            <a:r>
              <a:rPr lang="en-GB" sz="3200" b="1" dirty="0" smtClean="0"/>
              <a:t>The Computer as Tool</a:t>
            </a:r>
            <a:r>
              <a:rPr lang="en-GB" sz="3200" dirty="0" smtClean="0"/>
              <a:t>: to use and understand language.</a:t>
            </a:r>
            <a:endParaRPr lang="en-GB" sz="24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p:nvPr>
        </p:nvSpPr>
        <p:spPr/>
        <p:txBody>
          <a:bodyPr/>
          <a:lstStyle/>
          <a:p>
            <a:r>
              <a:rPr lang="en-GB" altLang="en-US" smtClean="0"/>
              <a:t>The Computer as Tutor</a:t>
            </a:r>
          </a:p>
        </p:txBody>
      </p:sp>
      <p:sp>
        <p:nvSpPr>
          <p:cNvPr id="44035" name="Θέση περιεχομένου 4"/>
          <p:cNvSpPr>
            <a:spLocks noGrp="1"/>
          </p:cNvSpPr>
          <p:nvPr>
            <p:ph idx="1"/>
          </p:nvPr>
        </p:nvSpPr>
        <p:spPr>
          <a:xfrm>
            <a:off x="463550" y="1557338"/>
            <a:ext cx="8229600" cy="4525962"/>
          </a:xfrm>
        </p:spPr>
        <p:txBody>
          <a:bodyPr/>
          <a:lstStyle/>
          <a:p>
            <a:pPr eaLnBrk="1" hangingPunct="1">
              <a:lnSpc>
                <a:spcPct val="90000"/>
              </a:lnSpc>
            </a:pPr>
            <a:r>
              <a:rPr lang="en-GB" altLang="el-GR" dirty="0" smtClean="0"/>
              <a:t>Skill practice, but also in non-drill format: paced reading, </a:t>
            </a:r>
            <a:r>
              <a:rPr lang="en-GB" altLang="el-GR" b="1" dirty="0" smtClean="0"/>
              <a:t>text reconstruction</a:t>
            </a:r>
            <a:r>
              <a:rPr lang="en-GB" altLang="el-GR" dirty="0" smtClean="0"/>
              <a:t>, and language games.</a:t>
            </a:r>
          </a:p>
          <a:p>
            <a:pPr eaLnBrk="1" hangingPunct="1">
              <a:lnSpc>
                <a:spcPct val="90000"/>
              </a:lnSpc>
            </a:pPr>
            <a:r>
              <a:rPr lang="en-GB" altLang="el-GR" dirty="0" smtClean="0"/>
              <a:t>The computer is the “</a:t>
            </a:r>
            <a:r>
              <a:rPr lang="en-GB" altLang="el-GR" b="1" dirty="0" smtClean="0"/>
              <a:t>knower-of-the-right” answer.</a:t>
            </a:r>
          </a:p>
          <a:p>
            <a:pPr eaLnBrk="1" hangingPunct="1">
              <a:lnSpc>
                <a:spcPct val="90000"/>
              </a:lnSpc>
            </a:pPr>
            <a:r>
              <a:rPr lang="en-GB" altLang="el-GR" dirty="0" smtClean="0"/>
              <a:t>As opposed to drill and practice, the right answer involves a fair amount of student choice, control, and interaction (the rationale reflects explicit learning approaches).</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p:nvPr>
        </p:nvSpPr>
        <p:spPr/>
        <p:txBody>
          <a:bodyPr>
            <a:normAutofit fontScale="90000"/>
          </a:bodyPr>
          <a:lstStyle/>
          <a:p>
            <a:pPr>
              <a:defRPr/>
            </a:pPr>
            <a:r>
              <a:rPr lang="en-GB" altLang="en-US" dirty="0" smtClean="0"/>
              <a:t>Advantages of Computer as Tutor (1/2)</a:t>
            </a:r>
          </a:p>
        </p:txBody>
      </p:sp>
      <p:sp>
        <p:nvSpPr>
          <p:cNvPr id="45059"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n-GB" altLang="en-US" b="1" dirty="0" smtClean="0"/>
              <a:t>Interaction:</a:t>
            </a:r>
            <a:endParaRPr lang="en-GB" altLang="en-US" dirty="0" smtClean="0"/>
          </a:p>
          <a:p>
            <a:pPr marL="542925" lvl="2" indent="-357188" eaLnBrk="1" hangingPunct="1"/>
            <a:r>
              <a:rPr lang="en-GB" altLang="en-US" sz="3200" dirty="0" smtClean="0"/>
              <a:t>Active participation in the learning process.</a:t>
            </a:r>
          </a:p>
          <a:p>
            <a:pPr marL="542925" lvl="2" indent="-357188" eaLnBrk="1" hangingPunct="1"/>
            <a:r>
              <a:rPr lang="en-GB" altLang="en-US" sz="3200" dirty="0" smtClean="0"/>
              <a:t>Exercises are beyond multiple-choice and fill-in questions.</a:t>
            </a:r>
          </a:p>
          <a:p>
            <a:pPr marL="0" indent="0" eaLnBrk="1" hangingPunct="1">
              <a:buFont typeface="Arial" panose="020B0604020202020204" pitchFamily="34" charset="0"/>
              <a:buNone/>
            </a:pPr>
            <a:r>
              <a:rPr lang="en-GB" altLang="en-US" b="1" dirty="0" smtClean="0"/>
              <a:t>Efficiency:</a:t>
            </a:r>
            <a:endParaRPr lang="en-GB" altLang="en-US" dirty="0" smtClean="0"/>
          </a:p>
          <a:p>
            <a:pPr marL="542925" lvl="2" indent="-357188" eaLnBrk="1" hangingPunct="1"/>
            <a:r>
              <a:rPr lang="en-GB" altLang="en-US" sz="3200" dirty="0" smtClean="0"/>
              <a:t>Review.</a:t>
            </a:r>
          </a:p>
          <a:p>
            <a:pPr marL="542925" lvl="2" indent="-357188" eaLnBrk="1" hangingPunct="1"/>
            <a:r>
              <a:rPr lang="en-GB" altLang="en-US" sz="3200" dirty="0" smtClean="0"/>
              <a:t>Address individual skill deficiencies.</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normAutofit fontScale="90000"/>
          </a:bodyPr>
          <a:lstStyle/>
          <a:p>
            <a:pPr>
              <a:defRPr/>
            </a:pPr>
            <a:r>
              <a:rPr lang="en-GB" altLang="en-US" dirty="0"/>
              <a:t>Advantages of Computer as Tutor </a:t>
            </a:r>
            <a:r>
              <a:rPr lang="en-GB" altLang="en-US" dirty="0" smtClean="0"/>
              <a:t>(2/2</a:t>
            </a:r>
            <a:r>
              <a:rPr lang="en-GB" altLang="en-US" dirty="0"/>
              <a:t>)</a:t>
            </a:r>
            <a:endParaRPr lang="en-GB" altLang="en-US" dirty="0" smtClean="0"/>
          </a:p>
        </p:txBody>
      </p:sp>
      <p:sp>
        <p:nvSpPr>
          <p:cNvPr id="3" name="Θέση περιεχομένου 2"/>
          <p:cNvSpPr>
            <a:spLocks noGrp="1"/>
          </p:cNvSpPr>
          <p:nvPr>
            <p:ph idx="1"/>
          </p:nvPr>
        </p:nvSpPr>
        <p:spPr>
          <a:xfrm>
            <a:off x="463550" y="1557338"/>
            <a:ext cx="8229600" cy="4525962"/>
          </a:xfrm>
        </p:spPr>
        <p:txBody>
          <a:bodyPr/>
          <a:lstStyle/>
          <a:p>
            <a:pPr marL="0" lvl="2" indent="0" eaLnBrk="1" fontAlgn="auto" hangingPunct="1">
              <a:spcAft>
                <a:spcPts val="0"/>
              </a:spcAft>
              <a:buClr>
                <a:schemeClr val="accent3"/>
              </a:buClr>
              <a:buFont typeface="Arial" panose="020B0604020202020204" pitchFamily="34" charset="0"/>
              <a:buNone/>
              <a:defRPr/>
            </a:pPr>
            <a:r>
              <a:rPr lang="en-GB" sz="3200" b="1" dirty="0" smtClean="0"/>
              <a:t>Motivation:</a:t>
            </a:r>
          </a:p>
          <a:p>
            <a:pPr marL="542925" lvl="2" indent="-357188" eaLnBrk="1" fontAlgn="auto" hangingPunct="1">
              <a:spcAft>
                <a:spcPts val="0"/>
              </a:spcAft>
              <a:defRPr/>
            </a:pPr>
            <a:r>
              <a:rPr lang="en-GB" sz="3200" dirty="0" smtClean="0"/>
              <a:t>Research suggests that quality Tutor programs (use of graphics and sound) can hold students’ attention much longer than traditional methods. (Simonson and Thompson, 1997: 96).</a:t>
            </a:r>
            <a:endParaRPr lang="en-GB" sz="3200"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5"/>
  <p:tag name="ZHAW.ACCESSIBILITYADDIN.CHECKTIMEDATE" val="9/25/2015 11:37:12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1,6,2,5,"/>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4,6,1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3250,53251,53252,5,"/>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5300,2,55299,5,"/>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3,4,6,"/>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5,7,6,"/>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10242,3,"/>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63490,4,3,"/>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72706,3,5,1028,"/>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73730,73731,4,"/>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5,6,"/>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5,6,"/>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5,6,"/>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06498,106499,106500,"/>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14690,114691,114692,114693,"/>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BDD5847-1FF4-4140-9816-421CB615F08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2981</TotalTime>
  <Words>1895</Words>
  <Application>Microsoft Office PowerPoint</Application>
  <PresentationFormat>On-screen Show (4:3)</PresentationFormat>
  <Paragraphs>190</Paragraphs>
  <Slides>42</Slides>
  <Notes>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Θέμα του Office</vt:lpstr>
      <vt:lpstr>English and Digital Literacies</vt:lpstr>
      <vt:lpstr>What is Communicative CALL?</vt:lpstr>
      <vt:lpstr>The communicative approach</vt:lpstr>
      <vt:lpstr>How the Communicative CALL works?</vt:lpstr>
      <vt:lpstr>Behaviourist vs Communicative CALL</vt:lpstr>
      <vt:lpstr>Roles of the computer in the  Communicative Approach</vt:lpstr>
      <vt:lpstr>The Computer as Tutor</vt:lpstr>
      <vt:lpstr>Advantages of Computer as Tutor (1/2)</vt:lpstr>
      <vt:lpstr>Advantages of Computer as Tutor (2/2)</vt:lpstr>
      <vt:lpstr>Two types of programs</vt:lpstr>
      <vt:lpstr>Text reconstruction </vt:lpstr>
      <vt:lpstr>Text manipulation</vt:lpstr>
      <vt:lpstr>The Pronunciation Tutor</vt:lpstr>
      <vt:lpstr>Rosetta Stone (1/2)</vt:lpstr>
      <vt:lpstr>Rosetta Stone (2/2)</vt:lpstr>
      <vt:lpstr>Summary</vt:lpstr>
      <vt:lpstr>The Computer as Stimulus</vt:lpstr>
      <vt:lpstr>The computer as Stimulus: Simulation </vt:lpstr>
      <vt:lpstr>The computer as Stimulus: Problem solving software</vt:lpstr>
      <vt:lpstr>The Problem City: Treasure Hunt</vt:lpstr>
      <vt:lpstr>Escape From Utopia:  An adventure game for CALL</vt:lpstr>
      <vt:lpstr>Advantages of Computer as Stimulus (1/2)</vt:lpstr>
      <vt:lpstr>Advantages of Computer as Stimulus (2/2)</vt:lpstr>
      <vt:lpstr>The Computer as Tool</vt:lpstr>
      <vt:lpstr>Computer as Tutor vs Tool</vt:lpstr>
      <vt:lpstr>Advantages of Computer as Tool</vt:lpstr>
      <vt:lpstr>Encarta Digital Multimedia Encyclopedia (in CD ROM and online)</vt:lpstr>
      <vt:lpstr>Merriam Webster Visual Dictionary Online</vt:lpstr>
      <vt:lpstr>Collaborative Writing</vt:lpstr>
      <vt:lpstr>Daedalus Integrated Writing Environment (1/3)</vt:lpstr>
      <vt:lpstr>Daedalus Integrated Writing Environment (2/3)</vt:lpstr>
      <vt:lpstr>Daedalus Integrated Writing Environment (3/3)</vt:lpstr>
      <vt:lpstr>Critique of Communicative CALL</vt:lpstr>
      <vt:lpstr>References</vt:lpstr>
      <vt:lpstr>Financing</vt:lpstr>
      <vt:lpstr>Notes</vt:lpstr>
      <vt:lpstr>Note on History of Published Version </vt:lpstr>
      <vt:lpstr>Reference Note </vt:lpstr>
      <vt:lpstr>Licensing Note </vt:lpstr>
      <vt:lpstr>Preservation Notices</vt:lpstr>
      <vt:lpstr>Note of use of third parties work (1/2)</vt:lpstr>
      <vt:lpstr>Note of use of third parties work (2/2)</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Communicative CALL</dc:title>
  <dc:subject>English and Digital Literacies</dc:subject>
  <dc:creator> Bessie Mitsikopoulou</dc:creator>
  <cp:lastModifiedBy>Smaragda Papadopoulou</cp:lastModifiedBy>
  <cp:revision>257</cp:revision>
  <dcterms:created xsi:type="dcterms:W3CDTF">2012-09-06T09:03:05Z</dcterms:created>
  <dcterms:modified xsi:type="dcterms:W3CDTF">2015-09-25T08:40:45Z</dcterms:modified>
  <cp:category>ELT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FB8D02B5-C4A1-4869-99F2-B5386B6DCFBD</vt:lpwstr>
  </property>
  <property fmtid="{D5CDD505-2E9C-101B-9397-08002B2CF9AE}" pid="3" name="ArticulatePath">
    <vt:lpwstr>Unit3</vt:lpwstr>
  </property>
</Properties>
</file>