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2.xml" ContentType="application/vnd.openxmlformats-officedocument.theme+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heme/themeOverride1.xml" ContentType="application/vnd.openxmlformats-officedocument.themeOverr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2.xml" ContentType="application/vnd.openxmlformats-officedocument.presentationml.notesSlide+xml"/>
  <Override PartName="/ppt/tags/tag31.xml" ContentType="application/vnd.openxmlformats-officedocument.presentationml.tags+xml"/>
  <Override PartName="/ppt/notesSlides/notesSlide3.xml" ContentType="application/vnd.openxmlformats-officedocument.presentationml.notesSlide+xml"/>
  <Override PartName="/ppt/tags/tag32.xml" ContentType="application/vnd.openxmlformats-officedocument.presentationml.tags+xml"/>
  <Override PartName="/ppt/notesSlides/notesSlide4.xml" ContentType="application/vnd.openxmlformats-officedocument.presentationml.notesSlide+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7"/>
  </p:notesMasterIdLst>
  <p:sldIdLst>
    <p:sldId id="341" r:id="rId3"/>
    <p:sldId id="371" r:id="rId4"/>
    <p:sldId id="372" r:id="rId5"/>
    <p:sldId id="373" r:id="rId6"/>
    <p:sldId id="332" r:id="rId7"/>
    <p:sldId id="333" r:id="rId8"/>
    <p:sldId id="334" r:id="rId9"/>
    <p:sldId id="335" r:id="rId10"/>
    <p:sldId id="374" r:id="rId11"/>
    <p:sldId id="376" r:id="rId12"/>
    <p:sldId id="375" r:id="rId13"/>
    <p:sldId id="377" r:id="rId14"/>
    <p:sldId id="379" r:id="rId15"/>
    <p:sldId id="378" r:id="rId16"/>
    <p:sldId id="381" r:id="rId17"/>
    <p:sldId id="380" r:id="rId18"/>
    <p:sldId id="382" r:id="rId19"/>
    <p:sldId id="386" r:id="rId20"/>
    <p:sldId id="387" r:id="rId21"/>
    <p:sldId id="295" r:id="rId22"/>
    <p:sldId id="299" r:id="rId23"/>
    <p:sldId id="292" r:id="rId24"/>
    <p:sldId id="388" r:id="rId25"/>
    <p:sldId id="389" r:id="rId26"/>
  </p:sldIdLst>
  <p:sldSz cx="9144000" cy="6858000" type="screen4x3"/>
  <p:notesSz cx="6858000" cy="9144000"/>
  <p:custDataLst>
    <p:tags r:id="rId28"/>
  </p:custDataLst>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bstaff" initials="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8" d="100"/>
          <a:sy n="78" d="100"/>
        </p:scale>
        <p:origin x="-84" y="-79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D2F1A90-1C8C-4A33-8B25-DC753DEBED5D}" type="datetimeFigureOut">
              <a:rPr lang="el-GR"/>
              <a:pPr>
                <a:defRPr/>
              </a:pPr>
              <a:t>28/9/2015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705FA0D2-347D-40C6-885B-04ACE13C41A7}" type="slidenum">
              <a:rPr lang="el-GR" altLang="en-US"/>
              <a:pPr/>
              <a:t>‹#›</a:t>
            </a:fld>
            <a:endParaRPr lang="el-GR" altLang="en-US"/>
          </a:p>
        </p:txBody>
      </p:sp>
    </p:spTree>
    <p:extLst>
      <p:ext uri="{BB962C8B-B14F-4D97-AF65-F5344CB8AC3E}">
        <p14:creationId xmlns:p14="http://schemas.microsoft.com/office/powerpoint/2010/main" val="41274272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smtClean="0">
              <a:solidFill>
                <a:srgbClr val="FF0000"/>
              </a:solidFill>
            </a:endParaRP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75477EE-8D53-4DBA-A992-11DFBC77EBFA}" type="slidenum">
              <a:rPr lang="el-GR" altLang="en-US">
                <a:latin typeface="Calibri" pitchFamily="34" charset="0"/>
              </a:rPr>
              <a:pPr/>
              <a:t>1</a:t>
            </a:fld>
            <a:endParaRPr lang="el-GR" altLang="en-US">
              <a:latin typeface="Calibri" pitchFamily="34" charset="0"/>
            </a:endParaRPr>
          </a:p>
        </p:txBody>
      </p:sp>
    </p:spTree>
    <p:extLst>
      <p:ext uri="{BB962C8B-B14F-4D97-AF65-F5344CB8AC3E}">
        <p14:creationId xmlns:p14="http://schemas.microsoft.com/office/powerpoint/2010/main" val="1281348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19</a:t>
            </a:fld>
            <a:endParaRPr lang="el-GR" altLang="el-GR"/>
          </a:p>
        </p:txBody>
      </p:sp>
    </p:spTree>
    <p:extLst>
      <p:ext uri="{BB962C8B-B14F-4D97-AF65-F5344CB8AC3E}">
        <p14:creationId xmlns:p14="http://schemas.microsoft.com/office/powerpoint/2010/main" val="3203817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E203FB8-9F38-4D43-82EF-532FC248F2AC}" type="slidenum">
              <a:rPr lang="el-GR" altLang="en-US">
                <a:latin typeface="Calibri" pitchFamily="34" charset="0"/>
              </a:rPr>
              <a:pPr/>
              <a:t>20</a:t>
            </a:fld>
            <a:endParaRPr lang="el-GR" altLang="en-US">
              <a:latin typeface="Calibri" pitchFamily="34" charset="0"/>
            </a:endParaRPr>
          </a:p>
        </p:txBody>
      </p:sp>
    </p:spTree>
    <p:extLst>
      <p:ext uri="{BB962C8B-B14F-4D97-AF65-F5344CB8AC3E}">
        <p14:creationId xmlns:p14="http://schemas.microsoft.com/office/powerpoint/2010/main" val="2231185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D8047BC-94EA-4D7D-8D74-7DE426F72857}" type="slidenum">
              <a:rPr lang="el-GR" altLang="en-US">
                <a:latin typeface="Calibri" pitchFamily="34" charset="0"/>
              </a:rPr>
              <a:pPr/>
              <a:t>21</a:t>
            </a:fld>
            <a:endParaRPr lang="el-GR" altLang="en-US">
              <a:latin typeface="Calibri" pitchFamily="34" charset="0"/>
            </a:endParaRPr>
          </a:p>
        </p:txBody>
      </p:sp>
    </p:spTree>
    <p:extLst>
      <p:ext uri="{BB962C8B-B14F-4D97-AF65-F5344CB8AC3E}">
        <p14:creationId xmlns:p14="http://schemas.microsoft.com/office/powerpoint/2010/main" val="2251411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1D02AF8-0490-4873-9690-5E7B3A8369A5}" type="slidenum">
              <a:rPr lang="el-GR" altLang="en-US">
                <a:latin typeface="Calibri" pitchFamily="34" charset="0"/>
              </a:rPr>
              <a:pPr/>
              <a:t>22</a:t>
            </a:fld>
            <a:endParaRPr lang="el-GR" altLang="en-US">
              <a:latin typeface="Calibri" pitchFamily="34" charset="0"/>
            </a:endParaRPr>
          </a:p>
        </p:txBody>
      </p:sp>
    </p:spTree>
    <p:extLst>
      <p:ext uri="{BB962C8B-B14F-4D97-AF65-F5344CB8AC3E}">
        <p14:creationId xmlns:p14="http://schemas.microsoft.com/office/powerpoint/2010/main" val="885336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23</a:t>
            </a:fld>
            <a:endParaRPr lang="el-GR" altLang="el-GR"/>
          </a:p>
        </p:txBody>
      </p:sp>
    </p:spTree>
    <p:extLst>
      <p:ext uri="{BB962C8B-B14F-4D97-AF65-F5344CB8AC3E}">
        <p14:creationId xmlns:p14="http://schemas.microsoft.com/office/powerpoint/2010/main" val="3459383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24</a:t>
            </a:fld>
            <a:endParaRPr lang="el-GR" altLang="el-GR"/>
          </a:p>
        </p:txBody>
      </p:sp>
    </p:spTree>
    <p:extLst>
      <p:ext uri="{BB962C8B-B14F-4D97-AF65-F5344CB8AC3E}">
        <p14:creationId xmlns:p14="http://schemas.microsoft.com/office/powerpoint/2010/main" val="15702442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22611332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C80EF154-8C54-4B3A-A4DB-29F43F432CDB}"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Digital Stories in the English Language Curriculum </a:t>
            </a:r>
            <a:endParaRPr lang="en-US" sz="1000" dirty="0">
              <a:solidFill>
                <a:srgbClr val="5075BC"/>
              </a:solidFill>
              <a:latin typeface="+mn-lt"/>
              <a:ea typeface="ＭＳ Ｐゴシック" pitchFamily="34" charset="-128"/>
              <a:cs typeface="+mn-cs"/>
            </a:endParaRP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249309743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3098978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47FFEA95-9FA0-43BB-B6A0-2502B5734531}"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5"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Digital Stories in the English Language Curriculum </a:t>
            </a:r>
            <a:endParaRPr lang="en-US" sz="1000" dirty="0">
              <a:solidFill>
                <a:srgbClr val="5075BC"/>
              </a:solidFill>
              <a:latin typeface="+mn-lt"/>
              <a:ea typeface="ＭＳ Ｐゴシック" pitchFamily="34" charset="-128"/>
              <a:cs typeface="+mn-cs"/>
            </a:endParaRPr>
          </a:p>
        </p:txBody>
      </p:sp>
      <p:pic>
        <p:nvPicPr>
          <p:cNvPr id="6" name="Picture 5" descr="[DECORATIVE]"/>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custDataLst>
      <p:tags r:id="rId1"/>
    </p:custDataLst>
    <p:extLst>
      <p:ext uri="{BB962C8B-B14F-4D97-AF65-F5344CB8AC3E}">
        <p14:creationId xmlns:p14="http://schemas.microsoft.com/office/powerpoint/2010/main" val="41502509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284144182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B5E4DAB1-1048-427B-83F4-03AA71C126E7}"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6"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Digital Stories in the English Language Curriculum </a:t>
            </a:r>
            <a:endParaRPr lang="en-US" sz="1000" dirty="0">
              <a:solidFill>
                <a:srgbClr val="5075BC"/>
              </a:solidFill>
              <a:latin typeface="+mn-lt"/>
              <a:ea typeface="ＭＳ Ｐゴシック" pitchFamily="34" charset="-128"/>
              <a:cs typeface="+mn-cs"/>
            </a:endParaRP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22218253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38628445-F441-4F7B-A3FA-712421868A7E}"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8"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Digital Stories in the English Language Curriculum </a:t>
            </a:r>
            <a:endParaRPr lang="en-US" sz="1000" dirty="0">
              <a:solidFill>
                <a:srgbClr val="5075BC"/>
              </a:solidFill>
              <a:latin typeface="+mn-lt"/>
              <a:ea typeface="ＭＳ Ｐゴシック" pitchFamily="34" charset="-128"/>
              <a:cs typeface="+mn-cs"/>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03212597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89B1B4FB-7B71-433E-A2B2-1A20B645D864}"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4"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Digital stories in the English language curriculum </a:t>
            </a:r>
            <a:endParaRPr lang="en-US" sz="1000" dirty="0">
              <a:solidFill>
                <a:srgbClr val="5075BC"/>
              </a:solidFill>
              <a:latin typeface="+mn-lt"/>
              <a:ea typeface="ＭＳ Ｐゴシック" pitchFamily="34" charset="-128"/>
              <a:cs typeface="+mn-cs"/>
            </a:endParaRP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Tree>
    <p:custDataLst>
      <p:tags r:id="rId1"/>
    </p:custDataLst>
    <p:extLst>
      <p:ext uri="{BB962C8B-B14F-4D97-AF65-F5344CB8AC3E}">
        <p14:creationId xmlns:p14="http://schemas.microsoft.com/office/powerpoint/2010/main" val="26721344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402709221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BE4D5AFE-D80F-42AE-8BC1-86FD89BF1DE4}"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7"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Digital Stories in the English Language Curriculum </a:t>
            </a:r>
            <a:endParaRPr lang="en-US" sz="1000" dirty="0">
              <a:solidFill>
                <a:srgbClr val="5075BC"/>
              </a:solidFill>
              <a:latin typeface="+mn-lt"/>
              <a:ea typeface="ＭＳ Ｐゴシック" pitchFamily="34" charset="-128"/>
              <a:cs typeface="+mn-cs"/>
            </a:endParaRP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custDataLst>
      <p:tags r:id="rId1"/>
    </p:custDataLst>
    <p:extLst>
      <p:ext uri="{BB962C8B-B14F-4D97-AF65-F5344CB8AC3E}">
        <p14:creationId xmlns:p14="http://schemas.microsoft.com/office/powerpoint/2010/main" val="22946257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38DC2666-7D82-4AD8-B470-1F183837B455}"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6"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Digital Stories in the English Language Curriculum </a:t>
            </a:r>
            <a:endParaRPr lang="en-US" sz="1000" dirty="0">
              <a:solidFill>
                <a:srgbClr val="5075BC"/>
              </a:solidFill>
              <a:latin typeface="+mn-lt"/>
              <a:ea typeface="ＭＳ Ｐゴシック" pitchFamily="34" charset="-128"/>
              <a:cs typeface="+mn-cs"/>
            </a:endParaRP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custDataLst>
      <p:tags r:id="rId1"/>
    </p:custDataLst>
    <p:extLst>
      <p:ext uri="{BB962C8B-B14F-4D97-AF65-F5344CB8AC3E}">
        <p14:creationId xmlns:p14="http://schemas.microsoft.com/office/powerpoint/2010/main" val="32419493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smtClean="0"/>
              <a:t>Στυλ υποδείγματος κειμένου</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Tree>
    <p:custDataLst>
      <p:tags r:id="rId13"/>
    </p:custDataLst>
  </p:cSld>
  <p:clrMap bg1="lt1" tx1="dk1" bg2="lt2" tx2="dk2" accent1="accent1" accent2="accent2" accent3="accent3" accent4="accent4" accent5="accent5" accent6="accent6" hlink="hlink" folHlink="folHlink"/>
  <p:sldLayoutIdLst>
    <p:sldLayoutId id="2147483705" r:id="rId1"/>
    <p:sldLayoutId id="2147483709" r:id="rId2"/>
    <p:sldLayoutId id="2147483706" r:id="rId3"/>
    <p:sldLayoutId id="2147483710" r:id="rId4"/>
    <p:sldLayoutId id="2147483711" r:id="rId5"/>
    <p:sldLayoutId id="2147483712" r:id="rId6"/>
    <p:sldLayoutId id="2147483707" r:id="rId7"/>
    <p:sldLayoutId id="2147483713" r:id="rId8"/>
    <p:sldLayoutId id="2147483714" r:id="rId9"/>
    <p:sldLayoutId id="2147483715" r:id="rId10"/>
    <p:sldLayoutId id="2147483708"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anose="020F0502020204030204" pitchFamily="34" charset="0"/>
        </a:defRPr>
      </a:lvl2pPr>
      <a:lvl3pPr algn="ctr" rtl="0" eaLnBrk="0" fontAlgn="base" hangingPunct="0">
        <a:spcBef>
          <a:spcPct val="0"/>
        </a:spcBef>
        <a:spcAft>
          <a:spcPct val="0"/>
        </a:spcAft>
        <a:defRPr sz="4400">
          <a:solidFill>
            <a:schemeClr val="accent1"/>
          </a:solidFill>
          <a:latin typeface="Calibri" panose="020F0502020204030204" pitchFamily="34" charset="0"/>
        </a:defRPr>
      </a:lvl3pPr>
      <a:lvl4pPr algn="ctr" rtl="0" eaLnBrk="0" fontAlgn="base" hangingPunct="0">
        <a:spcBef>
          <a:spcPct val="0"/>
        </a:spcBef>
        <a:spcAft>
          <a:spcPct val="0"/>
        </a:spcAft>
        <a:defRPr sz="4400">
          <a:solidFill>
            <a:schemeClr val="accent1"/>
          </a:solidFill>
          <a:latin typeface="Calibri" panose="020F0502020204030204" pitchFamily="34" charset="0"/>
        </a:defRPr>
      </a:lvl4pPr>
      <a:lvl5pPr algn="ctr" rtl="0" eaLnBrk="0" fontAlgn="base" hangingPunct="0">
        <a:spcBef>
          <a:spcPct val="0"/>
        </a:spcBef>
        <a:spcAft>
          <a:spcPct val="0"/>
        </a:spcAft>
        <a:defRPr sz="4400">
          <a:solidFill>
            <a:schemeClr val="accent1"/>
          </a:solidFill>
          <a:latin typeface="Calibri" panose="020F0502020204030204" pitchFamily="34" charset="0"/>
        </a:defRPr>
      </a:lvl5pPr>
      <a:lvl6pPr marL="457200" algn="ctr" rtl="0" fontAlgn="base">
        <a:spcBef>
          <a:spcPct val="0"/>
        </a:spcBef>
        <a:spcAft>
          <a:spcPct val="0"/>
        </a:spcAft>
        <a:defRPr sz="4400">
          <a:solidFill>
            <a:schemeClr val="accent1"/>
          </a:solidFill>
          <a:latin typeface="Calibri" panose="020F0502020204030204" pitchFamily="34" charset="0"/>
        </a:defRPr>
      </a:lvl6pPr>
      <a:lvl7pPr marL="914400" algn="ctr" rtl="0" fontAlgn="base">
        <a:spcBef>
          <a:spcPct val="0"/>
        </a:spcBef>
        <a:spcAft>
          <a:spcPct val="0"/>
        </a:spcAft>
        <a:defRPr sz="4400">
          <a:solidFill>
            <a:schemeClr val="accent1"/>
          </a:solidFill>
          <a:latin typeface="Calibri" panose="020F0502020204030204" pitchFamily="34" charset="0"/>
        </a:defRPr>
      </a:lvl7pPr>
      <a:lvl8pPr marL="1371600" algn="ctr" rtl="0" fontAlgn="base">
        <a:spcBef>
          <a:spcPct val="0"/>
        </a:spcBef>
        <a:spcAft>
          <a:spcPct val="0"/>
        </a:spcAft>
        <a:defRPr sz="4400">
          <a:solidFill>
            <a:schemeClr val="accent1"/>
          </a:solidFill>
          <a:latin typeface="Calibri" panose="020F0502020204030204" pitchFamily="34" charset="0"/>
        </a:defRPr>
      </a:lvl8pPr>
      <a:lvl9pPr marL="1828800" algn="ctr" rtl="0" fontAlgn="base">
        <a:spcBef>
          <a:spcPct val="0"/>
        </a:spcBef>
        <a:spcAft>
          <a:spcPct val="0"/>
        </a:spcAft>
        <a:defRPr sz="4400">
          <a:solidFill>
            <a:schemeClr val="accent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3.xml"/><Relationship Id="rId4" Type="http://schemas.openxmlformats.org/officeDocument/2006/relationships/hyperlink" Target="http://opencourses.uoa.gr/courses/ENL10/"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4.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stretch>
            <a:fillRect/>
          </a:stretch>
        </p:blipFill>
        <p:spPr>
          <a:xfrm>
            <a:off x="179388" y="260350"/>
            <a:ext cx="3938587" cy="1112838"/>
          </a:xfrm>
          <a:prstGeom prst="rect">
            <a:avLst/>
          </a:prstGeom>
        </p:spPr>
      </p:pic>
      <p:sp>
        <p:nvSpPr>
          <p:cNvPr id="10242" name="Τίτλος 1"/>
          <p:cNvSpPr>
            <a:spLocks noGrp="1"/>
          </p:cNvSpPr>
          <p:nvPr>
            <p:ph type="ctrTitle"/>
          </p:nvPr>
        </p:nvSpPr>
        <p:spPr>
          <a:xfrm>
            <a:off x="685800" y="2006600"/>
            <a:ext cx="7772400" cy="1470025"/>
          </a:xfrm>
        </p:spPr>
        <p:txBody>
          <a:bodyPr/>
          <a:lstStyle/>
          <a:p>
            <a:pPr eaLnBrk="1" hangingPunct="1"/>
            <a:r>
              <a:rPr lang="en-GB" altLang="en-US" dirty="0" smtClean="0">
                <a:solidFill>
                  <a:srgbClr val="5075BC"/>
                </a:solidFill>
              </a:rPr>
              <a:t>English and Digital Literacies</a:t>
            </a:r>
            <a:endParaRPr lang="el-GR" altLang="en-US" dirty="0" smtClean="0">
              <a:solidFill>
                <a:srgbClr val="5075BC"/>
              </a:solidFill>
            </a:endParaRPr>
          </a:p>
        </p:txBody>
      </p:sp>
      <p:sp>
        <p:nvSpPr>
          <p:cNvPr id="3" name="Υπότιτλος 2"/>
          <p:cNvSpPr>
            <a:spLocks noGrp="1"/>
          </p:cNvSpPr>
          <p:nvPr>
            <p:ph type="subTitle" idx="1"/>
          </p:nvPr>
        </p:nvSpPr>
        <p:spPr>
          <a:xfrm>
            <a:off x="684213" y="3384550"/>
            <a:ext cx="7775575" cy="1752600"/>
          </a:xfrm>
        </p:spPr>
        <p:txBody>
          <a:bodyPr rtlCol="0">
            <a:noAutofit/>
          </a:bodyPr>
          <a:lstStyle/>
          <a:p>
            <a:pPr eaLnBrk="1" fontAlgn="auto" hangingPunct="1">
              <a:spcAft>
                <a:spcPts val="0"/>
              </a:spcAft>
              <a:defRPr/>
            </a:pPr>
            <a:r>
              <a:rPr lang="en-GB" sz="2800" dirty="0" smtClean="0">
                <a:solidFill>
                  <a:srgbClr val="5075BC"/>
                </a:solidFill>
                <a:latin typeface="+mj-lt"/>
                <a:ea typeface="+mj-ea"/>
                <a:cs typeface="+mj-cs"/>
              </a:rPr>
              <a:t>Unit 3.2</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n-GB" altLang="en-US" sz="2800" dirty="0"/>
              <a:t>Digital </a:t>
            </a:r>
            <a:r>
              <a:rPr lang="en-GB" altLang="en-US" sz="2800" dirty="0" smtClean="0"/>
              <a:t>Stories </a:t>
            </a:r>
            <a:r>
              <a:rPr lang="en-GB" altLang="en-US" sz="2800" dirty="0"/>
              <a:t>in the English </a:t>
            </a:r>
            <a:r>
              <a:rPr lang="en-GB" altLang="en-US" sz="2800" dirty="0" smtClean="0"/>
              <a:t>Language Curriculum </a:t>
            </a:r>
            <a:r>
              <a:rPr lang="en-GB" sz="2800" dirty="0"/>
              <a:t/>
            </a:r>
            <a:br>
              <a:rPr lang="en-GB" sz="2800" dirty="0"/>
            </a:br>
            <a:endParaRPr lang="en-US" sz="2000" dirty="0" smtClean="0"/>
          </a:p>
          <a:p>
            <a:pPr eaLnBrk="1" fontAlgn="auto" hangingPunct="1">
              <a:spcAft>
                <a:spcPts val="0"/>
              </a:spcAft>
              <a:buFont typeface="Arial" panose="020B0604020202020204" pitchFamily="34" charset="0"/>
              <a:buNone/>
              <a:defRPr/>
            </a:pPr>
            <a:r>
              <a:rPr lang="en-GB" sz="2800" dirty="0" smtClean="0"/>
              <a:t>Bessie </a:t>
            </a:r>
            <a:r>
              <a:rPr lang="en-GB" sz="2800" dirty="0" err="1" smtClean="0"/>
              <a:t>Mitsikopoulou</a:t>
            </a:r>
            <a:endParaRPr lang="en-GB" sz="2800" dirty="0" smtClean="0"/>
          </a:p>
          <a:p>
            <a:pPr eaLnBrk="1" fontAlgn="auto" hangingPunct="1">
              <a:spcAft>
                <a:spcPts val="0"/>
              </a:spcAft>
              <a:buFont typeface="Arial" panose="020B0604020202020204" pitchFamily="34" charset="0"/>
              <a:buNone/>
              <a:defRPr/>
            </a:pPr>
            <a:r>
              <a:rPr lang="en-GB" sz="2800" dirty="0" smtClean="0"/>
              <a:t>School of Philosophy</a:t>
            </a:r>
          </a:p>
          <a:p>
            <a:pPr eaLnBrk="1" fontAlgn="auto" hangingPunct="1">
              <a:spcAft>
                <a:spcPts val="0"/>
              </a:spcAft>
              <a:buFont typeface="Arial" panose="020B0604020202020204" pitchFamily="34" charset="0"/>
              <a:buNone/>
              <a:defRPr/>
            </a:pPr>
            <a:r>
              <a:rPr lang="en-GB" sz="2800" dirty="0" smtClean="0"/>
              <a:t>Faculty </a:t>
            </a:r>
            <a:r>
              <a:rPr lang="en-GB" sz="2800" dirty="0"/>
              <a:t>of English Language and </a:t>
            </a:r>
            <a:r>
              <a:rPr lang="en-GB" sz="2800" dirty="0" smtClean="0"/>
              <a:t>Literature</a:t>
            </a:r>
            <a:endParaRPr lang="en-US" sz="2800"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a:t>Example of a digital story </a:t>
            </a:r>
            <a:br>
              <a:rPr lang="en-GB" dirty="0"/>
            </a:br>
            <a:r>
              <a:rPr lang="en-GB" dirty="0"/>
              <a:t>by a student (</a:t>
            </a:r>
            <a:r>
              <a:rPr lang="en-GB" dirty="0" smtClean="0"/>
              <a:t>2/4)</a:t>
            </a:r>
            <a:endParaRPr lang="en-GB" dirty="0"/>
          </a:p>
        </p:txBody>
      </p:sp>
      <p:sp>
        <p:nvSpPr>
          <p:cNvPr id="3" name="Θέση περιεχομένου 2"/>
          <p:cNvSpPr>
            <a:spLocks noGrp="1"/>
          </p:cNvSpPr>
          <p:nvPr>
            <p:ph idx="1"/>
          </p:nvPr>
        </p:nvSpPr>
        <p:spPr>
          <a:xfrm>
            <a:off x="463550" y="1557338"/>
            <a:ext cx="8229600" cy="4525962"/>
          </a:xfrm>
        </p:spPr>
        <p:txBody>
          <a:bodyPr/>
          <a:lstStyle/>
          <a:p>
            <a:pPr marL="0" indent="0">
              <a:buFont typeface="Arial" panose="020B0604020202020204" pitchFamily="34" charset="0"/>
              <a:buNone/>
              <a:defRPr/>
            </a:pPr>
            <a:r>
              <a:rPr lang="en-GB" altLang="el-GR" dirty="0" smtClean="0"/>
              <a:t>Instrumental music plays in the background as family pictures appear on the screen. We hear Kim's voice telling the story of how her parents came to the United States from rural China. They worked long hours, saved their money, and eventually created a good life for their family. </a:t>
            </a:r>
            <a:endParaRPr lang="en-GB"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a:t>Example of a digital story </a:t>
            </a:r>
            <a:r>
              <a:rPr lang="en-GB" dirty="0" smtClean="0"/>
              <a:t/>
            </a:r>
            <a:br>
              <a:rPr lang="en-GB" dirty="0" smtClean="0"/>
            </a:br>
            <a:r>
              <a:rPr lang="en-GB" dirty="0" smtClean="0"/>
              <a:t>by </a:t>
            </a:r>
            <a:r>
              <a:rPr lang="en-GB" dirty="0"/>
              <a:t>a student </a:t>
            </a:r>
            <a:r>
              <a:rPr lang="en-GB" dirty="0" smtClean="0"/>
              <a:t>(3/4)</a:t>
            </a:r>
            <a:endParaRPr lang="en-GB" dirty="0"/>
          </a:p>
        </p:txBody>
      </p:sp>
      <p:sp>
        <p:nvSpPr>
          <p:cNvPr id="50179" name="Θέση περιεχομένου 2"/>
          <p:cNvSpPr>
            <a:spLocks noGrp="1"/>
          </p:cNvSpPr>
          <p:nvPr>
            <p:ph idx="1"/>
          </p:nvPr>
        </p:nvSpPr>
        <p:spPr>
          <a:xfrm>
            <a:off x="463550" y="1557338"/>
            <a:ext cx="8229600" cy="4525962"/>
          </a:xfrm>
        </p:spPr>
        <p:txBody>
          <a:bodyPr/>
          <a:lstStyle/>
          <a:p>
            <a:pPr marL="0" indent="0">
              <a:buFont typeface="Arial" charset="0"/>
              <a:buNone/>
            </a:pPr>
            <a:r>
              <a:rPr lang="en-GB" altLang="el-GR" dirty="0" smtClean="0"/>
              <a:t>Kim's narration explains that although she loved her parents, her relationship with them was often strained because they considered her </a:t>
            </a:r>
            <a:r>
              <a:rPr lang="en-GB" altLang="el-GR" dirty="0" err="1" smtClean="0"/>
              <a:t>unresourceful</a:t>
            </a:r>
            <a:r>
              <a:rPr lang="en-GB" altLang="el-GR" dirty="0" smtClean="0"/>
              <a:t> and unappreciative of her good fortune. Kim was tired of hearing about how hard life was for her parents as children. </a:t>
            </a:r>
            <a:endParaRPr lang="en-GB" altLang="en-US" dirty="0" smtClean="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a:t>Example of a digital story </a:t>
            </a:r>
            <a:br>
              <a:rPr lang="en-GB" dirty="0"/>
            </a:br>
            <a:r>
              <a:rPr lang="en-GB" dirty="0"/>
              <a:t>by a student </a:t>
            </a:r>
            <a:r>
              <a:rPr lang="en-GB" dirty="0" smtClean="0"/>
              <a:t>(4/4</a:t>
            </a:r>
            <a:r>
              <a:rPr lang="en-GB" dirty="0"/>
              <a:t>)</a:t>
            </a:r>
          </a:p>
        </p:txBody>
      </p:sp>
      <p:sp>
        <p:nvSpPr>
          <p:cNvPr id="3" name="Θέση περιεχομένου 2"/>
          <p:cNvSpPr>
            <a:spLocks noGrp="1"/>
          </p:cNvSpPr>
          <p:nvPr>
            <p:ph idx="1"/>
          </p:nvPr>
        </p:nvSpPr>
        <p:spPr>
          <a:xfrm>
            <a:off x="463550" y="1557338"/>
            <a:ext cx="8229600" cy="4525962"/>
          </a:xfrm>
        </p:spPr>
        <p:txBody>
          <a:bodyPr/>
          <a:lstStyle/>
          <a:p>
            <a:pPr marL="0" indent="0">
              <a:buNone/>
              <a:defRPr/>
            </a:pPr>
            <a:r>
              <a:rPr lang="en-GB" altLang="el-GR" dirty="0" smtClean="0"/>
              <a:t>Suddenly, Kim's story shifts to the fire that nearly destroyed her family's house. </a:t>
            </a:r>
            <a:r>
              <a:rPr lang="en-GB" altLang="el-GR" dirty="0" err="1" smtClean="0"/>
              <a:t>Somber</a:t>
            </a:r>
            <a:r>
              <a:rPr lang="en-GB" altLang="el-GR" dirty="0" smtClean="0"/>
              <a:t> music plays and photographs from the fire scroll by as Kim narrates details about the tragedy. Interspersed among the photos are Kim's original pencil drawings of her family standing by a </a:t>
            </a:r>
            <a:r>
              <a:rPr lang="en-GB" altLang="el-GR" dirty="0" err="1" smtClean="0"/>
              <a:t>smoldering</a:t>
            </a:r>
            <a:r>
              <a:rPr lang="en-GB" altLang="el-GR" dirty="0" smtClean="0"/>
              <a:t> house (</a:t>
            </a:r>
            <a:r>
              <a:rPr lang="en-GB" altLang="el-GR" dirty="0" err="1" smtClean="0"/>
              <a:t>Ohler</a:t>
            </a:r>
            <a:r>
              <a:rPr lang="en-GB" altLang="el-GR" dirty="0" smtClean="0"/>
              <a:t>, 2006). </a:t>
            </a:r>
            <a:endParaRPr lang="en-GB"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Τίτλος 1"/>
          <p:cNvSpPr>
            <a:spLocks noGrp="1"/>
          </p:cNvSpPr>
          <p:nvPr>
            <p:ph type="title"/>
          </p:nvPr>
        </p:nvSpPr>
        <p:spPr/>
        <p:txBody>
          <a:bodyPr/>
          <a:lstStyle/>
          <a:p>
            <a:r>
              <a:rPr lang="en-GB" altLang="en-US" smtClean="0"/>
              <a:t>Digital stories by students (1/2)</a:t>
            </a:r>
          </a:p>
        </p:txBody>
      </p:sp>
      <p:sp>
        <p:nvSpPr>
          <p:cNvPr id="52227" name="Θέση περιεχομένου 2"/>
          <p:cNvSpPr>
            <a:spLocks noGrp="1"/>
          </p:cNvSpPr>
          <p:nvPr>
            <p:ph idx="1"/>
          </p:nvPr>
        </p:nvSpPr>
        <p:spPr>
          <a:xfrm>
            <a:off x="463550" y="1557338"/>
            <a:ext cx="8229600" cy="4525962"/>
          </a:xfrm>
        </p:spPr>
        <p:txBody>
          <a:bodyPr/>
          <a:lstStyle/>
          <a:p>
            <a:r>
              <a:rPr lang="en-GB" altLang="el-GR" sz="3000" b="1" dirty="0" smtClean="0"/>
              <a:t>Technological Literacy </a:t>
            </a:r>
            <a:r>
              <a:rPr lang="en-GB" altLang="el-GR" sz="3000" dirty="0" smtClean="0"/>
              <a:t>– students who create digital stories improve their skills by using software that combines a variety of multimedia tools including working with text, still images, audio, video and oftentimes, Web publishing. </a:t>
            </a:r>
          </a:p>
          <a:p>
            <a:r>
              <a:rPr lang="en-GB" altLang="el-GR" sz="3000" b="1" dirty="0" smtClean="0"/>
              <a:t>Visual Literacy </a:t>
            </a:r>
            <a:r>
              <a:rPr lang="en-GB" altLang="el-GR" sz="3000" dirty="0" smtClean="0"/>
              <a:t>– they develop the ability to understand, produce and communicate through visual images.</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Τίτλος 1"/>
          <p:cNvSpPr>
            <a:spLocks noGrp="1"/>
          </p:cNvSpPr>
          <p:nvPr>
            <p:ph type="title"/>
          </p:nvPr>
        </p:nvSpPr>
        <p:spPr/>
        <p:txBody>
          <a:bodyPr/>
          <a:lstStyle/>
          <a:p>
            <a:r>
              <a:rPr lang="en-GB" altLang="en-US" smtClean="0"/>
              <a:t>Digital stories by students (2/2)</a:t>
            </a:r>
          </a:p>
        </p:txBody>
      </p:sp>
      <p:sp>
        <p:nvSpPr>
          <p:cNvPr id="53251" name="Θέση περιεχομένου 2"/>
          <p:cNvSpPr>
            <a:spLocks noGrp="1"/>
          </p:cNvSpPr>
          <p:nvPr>
            <p:ph idx="1"/>
          </p:nvPr>
        </p:nvSpPr>
        <p:spPr>
          <a:xfrm>
            <a:off x="463550" y="1557338"/>
            <a:ext cx="8229600" cy="4525962"/>
          </a:xfrm>
        </p:spPr>
        <p:txBody>
          <a:bodyPr/>
          <a:lstStyle/>
          <a:p>
            <a:r>
              <a:rPr lang="en-GB" altLang="el-GR" sz="3000" b="1" dirty="0" smtClean="0"/>
              <a:t>Information Literacy </a:t>
            </a:r>
            <a:r>
              <a:rPr lang="en-GB" altLang="el-GR" sz="3000" dirty="0" smtClean="0"/>
              <a:t>– students find, evaluate and synthesize information.</a:t>
            </a:r>
          </a:p>
          <a:p>
            <a:r>
              <a:rPr lang="en-GB" altLang="el-GR" sz="3000" b="1" dirty="0" smtClean="0"/>
              <a:t>Media Literacy </a:t>
            </a:r>
            <a:r>
              <a:rPr lang="en-GB" altLang="el-GR" sz="3000" dirty="0" smtClean="0"/>
              <a:t>– as students create the narration and soundtrack for a story, they gain skills in using microphones, digitizing audio and working with music and sound effects.</a:t>
            </a:r>
            <a:endParaRPr lang="en-GB" altLang="en-US" sz="3000" dirty="0" smtClean="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a:t>Skills development with digital stories (</a:t>
            </a:r>
            <a:r>
              <a:rPr lang="en-GB" dirty="0" smtClean="0"/>
              <a:t>1/3)</a:t>
            </a:r>
            <a:endParaRPr lang="en-GB" dirty="0"/>
          </a:p>
        </p:txBody>
      </p:sp>
      <p:sp>
        <p:nvSpPr>
          <p:cNvPr id="3" name="Θέση περιεχομένου 2"/>
          <p:cNvSpPr>
            <a:spLocks noGrp="1"/>
          </p:cNvSpPr>
          <p:nvPr>
            <p:ph idx="1"/>
          </p:nvPr>
        </p:nvSpPr>
        <p:spPr>
          <a:xfrm>
            <a:off x="463550" y="1557338"/>
            <a:ext cx="8229600" cy="4525962"/>
          </a:xfrm>
        </p:spPr>
        <p:txBody>
          <a:bodyPr/>
          <a:lstStyle/>
          <a:p>
            <a:pPr>
              <a:defRPr/>
            </a:pPr>
            <a:r>
              <a:rPr lang="en-GB" altLang="el-GR" sz="3000" b="1" dirty="0" smtClean="0"/>
              <a:t>Research Skills: </a:t>
            </a:r>
            <a:r>
              <a:rPr lang="en-GB" altLang="el-GR" sz="3000" dirty="0" smtClean="0"/>
              <a:t>Documenting the story, finding and </a:t>
            </a:r>
            <a:r>
              <a:rPr lang="en-GB" altLang="el-GR" sz="3000" dirty="0" err="1" smtClean="0"/>
              <a:t>analyzing</a:t>
            </a:r>
            <a:r>
              <a:rPr lang="en-GB" altLang="el-GR" sz="3000" dirty="0" smtClean="0"/>
              <a:t> information.</a:t>
            </a:r>
          </a:p>
          <a:p>
            <a:pPr>
              <a:defRPr/>
            </a:pPr>
            <a:r>
              <a:rPr lang="en-GB" altLang="el-GR" sz="3000" b="1" dirty="0" smtClean="0"/>
              <a:t>Writing Skills: </a:t>
            </a:r>
            <a:r>
              <a:rPr lang="en-GB" altLang="el-GR" sz="3000" dirty="0" smtClean="0"/>
              <a:t>Formulating a point of view and developing a script.</a:t>
            </a:r>
          </a:p>
          <a:p>
            <a:pPr>
              <a:defRPr/>
            </a:pPr>
            <a:r>
              <a:rPr lang="en-GB" altLang="el-GR" sz="3000" b="1" dirty="0" smtClean="0"/>
              <a:t>Organization Skills: </a:t>
            </a:r>
            <a:r>
              <a:rPr lang="en-GB" altLang="el-GR" sz="3000" dirty="0" smtClean="0"/>
              <a:t>Managing the scope of the project, the materials used and the time it takes to complete the task.</a:t>
            </a:r>
            <a:endParaRPr lang="en-GB" sz="3000"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a:t>Skills development with digital stories </a:t>
            </a:r>
            <a:r>
              <a:rPr lang="en-GB" dirty="0" smtClean="0"/>
              <a:t>(2/3</a:t>
            </a:r>
            <a:r>
              <a:rPr lang="en-GB" dirty="0"/>
              <a:t>)</a:t>
            </a:r>
          </a:p>
        </p:txBody>
      </p:sp>
      <p:sp>
        <p:nvSpPr>
          <p:cNvPr id="3" name="Θέση περιεχομένου 2"/>
          <p:cNvSpPr>
            <a:spLocks noGrp="1"/>
          </p:cNvSpPr>
          <p:nvPr>
            <p:ph idx="1"/>
          </p:nvPr>
        </p:nvSpPr>
        <p:spPr>
          <a:xfrm>
            <a:off x="463550" y="1557338"/>
            <a:ext cx="8229600" cy="4525962"/>
          </a:xfrm>
        </p:spPr>
        <p:txBody>
          <a:bodyPr/>
          <a:lstStyle/>
          <a:p>
            <a:pPr>
              <a:defRPr/>
            </a:pPr>
            <a:r>
              <a:rPr lang="en-GB" altLang="el-GR" sz="3000" b="1" dirty="0" smtClean="0"/>
              <a:t>Technology Skills: </a:t>
            </a:r>
            <a:r>
              <a:rPr lang="en-GB" altLang="el-GR" sz="3000" dirty="0" smtClean="0"/>
              <a:t>learning to use a variety of tools, such as digital cameras, scanners, microphones and multimedia authoring software.</a:t>
            </a:r>
          </a:p>
          <a:p>
            <a:pPr>
              <a:defRPr/>
            </a:pPr>
            <a:r>
              <a:rPr lang="en-GB" altLang="el-GR" sz="3000" b="1" dirty="0" smtClean="0"/>
              <a:t>Presentation Skills: </a:t>
            </a:r>
            <a:r>
              <a:rPr lang="en-GB" altLang="el-GR" sz="3000" dirty="0" smtClean="0"/>
              <a:t>Deciding how to best present the story to an audience.</a:t>
            </a:r>
          </a:p>
          <a:p>
            <a:pPr>
              <a:defRPr/>
            </a:pPr>
            <a:r>
              <a:rPr lang="en-GB" sz="3000" b="1" dirty="0" smtClean="0"/>
              <a:t>Interview Skills: </a:t>
            </a:r>
            <a:r>
              <a:rPr lang="en-GB" sz="3000" dirty="0" smtClean="0"/>
              <a:t>Finding sources to interview and determining questions to ask.</a:t>
            </a:r>
            <a:endParaRPr lang="en-GB" sz="3000"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a:t>Skills development with digital stories </a:t>
            </a:r>
            <a:r>
              <a:rPr lang="en-GB" dirty="0" smtClean="0"/>
              <a:t>(3/3</a:t>
            </a:r>
            <a:r>
              <a:rPr lang="en-GB" dirty="0"/>
              <a:t>)</a:t>
            </a:r>
          </a:p>
        </p:txBody>
      </p:sp>
      <p:sp>
        <p:nvSpPr>
          <p:cNvPr id="3" name="Θέση περιεχομένου 2"/>
          <p:cNvSpPr>
            <a:spLocks noGrp="1"/>
          </p:cNvSpPr>
          <p:nvPr>
            <p:ph idx="1"/>
          </p:nvPr>
        </p:nvSpPr>
        <p:spPr>
          <a:xfrm>
            <a:off x="463550" y="1557338"/>
            <a:ext cx="8229600" cy="4525962"/>
          </a:xfrm>
        </p:spPr>
        <p:txBody>
          <a:bodyPr/>
          <a:lstStyle/>
          <a:p>
            <a:pPr marL="457200" indent="-457200">
              <a:buFont typeface="Arial" panose="020B0604020202020204" pitchFamily="34" charset="0"/>
              <a:buChar char="•"/>
              <a:defRPr/>
            </a:pPr>
            <a:r>
              <a:rPr lang="en-GB" sz="3000" b="1" dirty="0" smtClean="0"/>
              <a:t>Interpersonal Skills: </a:t>
            </a:r>
            <a:r>
              <a:rPr lang="en-GB" sz="3000" dirty="0" smtClean="0"/>
              <a:t>Working within a group and determining individual roles for group members.</a:t>
            </a:r>
          </a:p>
          <a:p>
            <a:pPr marL="457200" indent="-457200">
              <a:buFont typeface="Arial" panose="020B0604020202020204" pitchFamily="34" charset="0"/>
              <a:buChar char="•"/>
              <a:defRPr/>
            </a:pPr>
            <a:r>
              <a:rPr lang="en-GB" sz="3000" b="1" dirty="0" smtClean="0"/>
              <a:t>Problem-Solving Skills: </a:t>
            </a:r>
            <a:r>
              <a:rPr lang="en-GB" sz="3000" dirty="0" smtClean="0"/>
              <a:t>Learning to make decisions and overcome obstacles at all stages of the project, from inception to completion.</a:t>
            </a:r>
          </a:p>
          <a:p>
            <a:pPr marL="457200" indent="-457200">
              <a:buFont typeface="Arial" panose="020B0604020202020204" pitchFamily="34" charset="0"/>
              <a:buChar char="•"/>
              <a:defRPr/>
            </a:pPr>
            <a:r>
              <a:rPr lang="en-GB" sz="3000" b="1" dirty="0" smtClean="0"/>
              <a:t>Assessment Skills: </a:t>
            </a:r>
            <a:r>
              <a:rPr lang="en-GB" sz="3000" dirty="0" smtClean="0"/>
              <a:t>Gaining expertise critiquing their own and others’ work.</a:t>
            </a:r>
            <a:endParaRPr lang="en-GB" sz="3000"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Refernces</a:t>
            </a:r>
            <a:endParaRPr lang="en-GB" dirty="0"/>
          </a:p>
        </p:txBody>
      </p:sp>
      <p:sp>
        <p:nvSpPr>
          <p:cNvPr id="3" name="Θέση περιεχομένου 2"/>
          <p:cNvSpPr>
            <a:spLocks noGrp="1"/>
          </p:cNvSpPr>
          <p:nvPr>
            <p:ph idx="1"/>
          </p:nvPr>
        </p:nvSpPr>
        <p:spPr/>
        <p:txBody>
          <a:bodyPr/>
          <a:lstStyle/>
          <a:p>
            <a:pPr marL="576263" indent="-576263">
              <a:buNone/>
            </a:pPr>
            <a:r>
              <a:rPr lang="en-GB" sz="2400" dirty="0"/>
              <a:t>Robin, B. R. (2008). Digital storytelling: A powerful technology tool for the 21st century classroom. </a:t>
            </a:r>
            <a:r>
              <a:rPr lang="en-GB" sz="2400" i="1" dirty="0"/>
              <a:t>Theory into practice</a:t>
            </a:r>
            <a:r>
              <a:rPr lang="en-GB" sz="2400" dirty="0"/>
              <a:t>, </a:t>
            </a:r>
            <a:r>
              <a:rPr lang="en-GB" sz="2400" i="1" dirty="0"/>
              <a:t>47</a:t>
            </a:r>
            <a:r>
              <a:rPr lang="en-GB" sz="2400" dirty="0"/>
              <a:t>(3), 220-228</a:t>
            </a:r>
            <a:r>
              <a:rPr lang="en-GB" sz="2400" dirty="0" smtClean="0"/>
              <a:t>.</a:t>
            </a:r>
          </a:p>
          <a:p>
            <a:pPr marL="576263" indent="-576263">
              <a:buNone/>
            </a:pPr>
            <a:r>
              <a:rPr lang="en-GB" sz="2400" dirty="0" err="1"/>
              <a:t>Ohler</a:t>
            </a:r>
            <a:r>
              <a:rPr lang="en-GB" sz="2400" dirty="0"/>
              <a:t>, J. (2006). The world of digital storytelling. </a:t>
            </a:r>
            <a:r>
              <a:rPr lang="en-GB" sz="2400" i="1" dirty="0"/>
              <a:t>Educational leadership</a:t>
            </a:r>
            <a:r>
              <a:rPr lang="en-GB" sz="2400" dirty="0"/>
              <a:t>, </a:t>
            </a:r>
            <a:r>
              <a:rPr lang="en-GB" sz="2400" i="1" dirty="0"/>
              <a:t>63</a:t>
            </a:r>
            <a:r>
              <a:rPr lang="en-GB" sz="2400" dirty="0"/>
              <a:t>(4), 44-47.</a:t>
            </a:r>
          </a:p>
        </p:txBody>
      </p:sp>
    </p:spTree>
    <p:extLst>
      <p:ext uri="{BB962C8B-B14F-4D97-AF65-F5344CB8AC3E}">
        <p14:creationId xmlns:p14="http://schemas.microsoft.com/office/powerpoint/2010/main" val="2715077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293096"/>
            <a:ext cx="5400675" cy="1285875"/>
          </a:xfrm>
          <a:prstGeom prst="rect">
            <a:avLst/>
          </a:prstGeom>
          <a:noFill/>
          <a:ln>
            <a:noFill/>
          </a:ln>
        </p:spPr>
      </p:pic>
    </p:spTree>
    <p:custDataLst>
      <p:tags r:id="rId1"/>
    </p:custDataLst>
    <p:extLst>
      <p:ext uri="{BB962C8B-B14F-4D97-AF65-F5344CB8AC3E}">
        <p14:creationId xmlns:p14="http://schemas.microsoft.com/office/powerpoint/2010/main" val="3093496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Τίτλος 3"/>
          <p:cNvSpPr>
            <a:spLocks noGrp="1"/>
          </p:cNvSpPr>
          <p:nvPr>
            <p:ph type="title"/>
          </p:nvPr>
        </p:nvSpPr>
        <p:spPr/>
        <p:txBody>
          <a:bodyPr/>
          <a:lstStyle/>
          <a:p>
            <a:r>
              <a:rPr lang="en-GB" altLang="en-US" smtClean="0"/>
              <a:t>Digital stories in the EFL curriculum</a:t>
            </a:r>
          </a:p>
        </p:txBody>
      </p:sp>
      <p:sp>
        <p:nvSpPr>
          <p:cNvPr id="5" name="Θέση περιεχομένου 4"/>
          <p:cNvSpPr>
            <a:spLocks noGrp="1"/>
          </p:cNvSpPr>
          <p:nvPr>
            <p:ph idx="1"/>
          </p:nvPr>
        </p:nvSpPr>
        <p:spPr>
          <a:xfrm>
            <a:off x="463550" y="1557338"/>
            <a:ext cx="8229600" cy="4525962"/>
          </a:xfrm>
        </p:spPr>
        <p:txBody>
          <a:bodyPr/>
          <a:lstStyle/>
          <a:p>
            <a:pPr marL="0" indent="0">
              <a:buFont typeface="Arial" panose="020B0604020202020204" pitchFamily="34" charset="0"/>
              <a:buNone/>
              <a:defRPr/>
            </a:pPr>
            <a:r>
              <a:rPr lang="en-GB" dirty="0"/>
              <a:t>One of the first decisions to be made when deciding to use digital stories in the English classroom is </a:t>
            </a:r>
            <a:r>
              <a:rPr lang="en-GB" dirty="0" smtClean="0"/>
              <a:t>whether:</a:t>
            </a:r>
            <a:endParaRPr lang="en-GB" dirty="0"/>
          </a:p>
          <a:p>
            <a:pPr>
              <a:buFont typeface="Arial" panose="020B0604020202020204" pitchFamily="34" charset="0"/>
              <a:buChar char="•"/>
              <a:defRPr/>
            </a:pPr>
            <a:r>
              <a:rPr lang="en-GB" dirty="0"/>
              <a:t>The EFL teacher will create the Digital </a:t>
            </a:r>
            <a:r>
              <a:rPr lang="en-GB" dirty="0" smtClean="0"/>
              <a:t>Stories or </a:t>
            </a:r>
            <a:endParaRPr lang="en-GB" dirty="0"/>
          </a:p>
          <a:p>
            <a:pPr>
              <a:buFont typeface="Arial" panose="020B0604020202020204" pitchFamily="34" charset="0"/>
              <a:buChar char="•"/>
              <a:defRPr/>
            </a:pPr>
            <a:r>
              <a:rPr lang="en-GB" dirty="0"/>
              <a:t>EFL students will do it </a:t>
            </a:r>
            <a:r>
              <a:rPr lang="en-GB" dirty="0" smtClean="0"/>
              <a:t>or</a:t>
            </a:r>
            <a:endParaRPr lang="en-GB" dirty="0"/>
          </a:p>
          <a:p>
            <a:pPr>
              <a:buFont typeface="Arial" panose="020B0604020202020204" pitchFamily="34" charset="0"/>
              <a:buChar char="•"/>
              <a:defRPr/>
            </a:pPr>
            <a:r>
              <a:rPr lang="en-GB" dirty="0" smtClean="0"/>
              <a:t>ready </a:t>
            </a:r>
            <a:r>
              <a:rPr lang="en-GB" dirty="0"/>
              <a:t>digital stories will be used.</a:t>
            </a:r>
          </a:p>
          <a:p>
            <a:pPr>
              <a:buFont typeface="Arial" panose="020B0604020202020204" pitchFamily="34" charset="0"/>
              <a:buChar char="•"/>
              <a:defRPr/>
            </a:pPr>
            <a:endParaRPr lang="en-GB"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pPr eaLnBrk="1" hangingPunct="1"/>
            <a:r>
              <a:rPr lang="en-GB" altLang="en-US" sz="4400" dirty="0" smtClean="0"/>
              <a:t>Notes</a:t>
            </a:r>
          </a:p>
        </p:txBody>
      </p:sp>
      <p:sp>
        <p:nvSpPr>
          <p:cNvPr id="61443" name="Text Placeholder 4"/>
          <p:cNvSpPr>
            <a:spLocks noGrp="1"/>
          </p:cNvSpPr>
          <p:nvPr>
            <p:ph type="body" idx="1"/>
          </p:nvPr>
        </p:nvSpPr>
        <p:spPr/>
        <p:txBody>
          <a:bodyPr/>
          <a:lstStyle/>
          <a:p>
            <a:pPr eaLnBrk="1" hangingPunct="1"/>
            <a:endParaRPr lang="en-US" altLang="en-US" smtClean="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3"/>
          <p:cNvSpPr>
            <a:spLocks noGrp="1"/>
          </p:cNvSpPr>
          <p:nvPr>
            <p:ph type="title"/>
          </p:nvPr>
        </p:nvSpPr>
        <p:spPr>
          <a:xfrm>
            <a:off x="0" y="274638"/>
            <a:ext cx="9144000" cy="1143000"/>
          </a:xfrm>
        </p:spPr>
        <p:txBody>
          <a:bodyPr/>
          <a:lstStyle/>
          <a:p>
            <a:pPr eaLnBrk="1" hangingPunct="1"/>
            <a:r>
              <a:rPr lang="en-GB" altLang="en-US" dirty="0" smtClean="0">
                <a:solidFill>
                  <a:schemeClr val="accent1"/>
                </a:solidFill>
              </a:rPr>
              <a:t>Note on History of Published Version </a:t>
            </a:r>
          </a:p>
        </p:txBody>
      </p:sp>
      <p:sp>
        <p:nvSpPr>
          <p:cNvPr id="63491" name="Content Placeholder 4"/>
          <p:cNvSpPr>
            <a:spLocks noGrp="1"/>
          </p:cNvSpPr>
          <p:nvPr>
            <p:ph idx="1"/>
          </p:nvPr>
        </p:nvSpPr>
        <p:spPr>
          <a:xfrm>
            <a:off x="234950" y="1557338"/>
            <a:ext cx="8585200" cy="4525962"/>
          </a:xfrm>
        </p:spPr>
        <p:txBody>
          <a:bodyPr/>
          <a:lstStyle/>
          <a:p>
            <a:pPr marL="0" indent="0" eaLnBrk="1" hangingPunct="1">
              <a:buFont typeface="Arial" charset="0"/>
              <a:buNone/>
            </a:pPr>
            <a:r>
              <a:rPr lang="en-GB" altLang="en-US" sz="2000" dirty="0" smtClean="0"/>
              <a:t>The present work is the edition</a:t>
            </a:r>
            <a:r>
              <a:rPr lang="en-GB" altLang="en-US" dirty="0" smtClean="0"/>
              <a:t> </a:t>
            </a:r>
            <a:r>
              <a:rPr lang="en-GB" altLang="en-US" sz="2000" dirty="0" smtClean="0"/>
              <a:t>1.0.  </a:t>
            </a:r>
            <a:endParaRPr lang="en-GB" altLang="en-US" sz="2000" dirty="0" smtClean="0">
              <a:solidFill>
                <a:srgbClr val="92D050"/>
              </a:solidFill>
            </a:endParaRPr>
          </a:p>
          <a:p>
            <a:pPr marL="0" indent="0" eaLnBrk="1" hangingPunct="1"/>
            <a:endParaRPr lang="en-GB" altLang="en-US" sz="2000" dirty="0" smtClean="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n-GB" altLang="en-US" dirty="0" smtClean="0">
                <a:solidFill>
                  <a:schemeClr val="accent1"/>
                </a:solidFill>
              </a:rPr>
              <a:t>Reference Note </a:t>
            </a:r>
          </a:p>
        </p:txBody>
      </p:sp>
      <p:sp>
        <p:nvSpPr>
          <p:cNvPr id="65539" name="Content Placeholder 2"/>
          <p:cNvSpPr>
            <a:spLocks noGrp="1"/>
          </p:cNvSpPr>
          <p:nvPr>
            <p:ph idx="1"/>
          </p:nvPr>
        </p:nvSpPr>
        <p:spPr>
          <a:xfrm>
            <a:off x="463550" y="1557338"/>
            <a:ext cx="8229600" cy="4525962"/>
          </a:xfrm>
        </p:spPr>
        <p:txBody>
          <a:bodyPr/>
          <a:lstStyle/>
          <a:p>
            <a:pPr marL="0" indent="0">
              <a:buNone/>
            </a:pPr>
            <a:r>
              <a:rPr lang="en-GB" altLang="en-US" sz="2000" dirty="0" smtClean="0"/>
              <a:t>Copyright National and </a:t>
            </a:r>
            <a:r>
              <a:rPr lang="en-GB" altLang="en-US" sz="2000" dirty="0" err="1" smtClean="0"/>
              <a:t>Kapodistrian</a:t>
            </a:r>
            <a:r>
              <a:rPr lang="en-GB" altLang="en-US" sz="2000" dirty="0" smtClean="0"/>
              <a:t> University of Athens, Bessie </a:t>
            </a:r>
            <a:r>
              <a:rPr lang="en-GB" altLang="en-US" sz="2000" dirty="0" err="1" smtClean="0"/>
              <a:t>Mitsikopoulou</a:t>
            </a:r>
            <a:r>
              <a:rPr lang="en-GB" altLang="en-US" sz="2000" dirty="0" smtClean="0"/>
              <a:t> 2014. Bessie </a:t>
            </a:r>
            <a:r>
              <a:rPr lang="en-GB" altLang="en-US" sz="2000" dirty="0" err="1" smtClean="0"/>
              <a:t>Mitsikopoulou</a:t>
            </a:r>
            <a:r>
              <a:rPr lang="en-GB" altLang="en-US" sz="2000" dirty="0" smtClean="0"/>
              <a:t>. “English and Digital Literacies. </a:t>
            </a:r>
            <a:r>
              <a:rPr lang="en-GB" altLang="en-US" sz="2000" dirty="0"/>
              <a:t>Digital Stories in the English Language </a:t>
            </a:r>
            <a:r>
              <a:rPr lang="en-GB" altLang="en-US" sz="2000" dirty="0" smtClean="0"/>
              <a:t>Curriculum”.</a:t>
            </a:r>
            <a:r>
              <a:rPr lang="en-GB" altLang="en-US" sz="2000" dirty="0" smtClean="0">
                <a:solidFill>
                  <a:srgbClr val="FF0000"/>
                </a:solidFill>
              </a:rPr>
              <a:t> </a:t>
            </a:r>
            <a:r>
              <a:rPr lang="en-GB" altLang="en-US" sz="2000" dirty="0" smtClean="0"/>
              <a:t>Edition: 1.0. Athens 2014. </a:t>
            </a:r>
            <a:r>
              <a:rPr lang="en-GB" altLang="en-US" sz="2000" dirty="0"/>
              <a:t>Available at: </a:t>
            </a:r>
            <a:r>
              <a:rPr lang="en-GB" altLang="en-US" sz="2000" dirty="0">
                <a:hlinkClick r:id="rId4" tooltip="English and Digital Literacies Open Online Course"/>
              </a:rPr>
              <a:t>http://opencourses.uoa.gr/courses/ENL10/</a:t>
            </a:r>
            <a:r>
              <a:rPr lang="en-GB" altLang="en-US" sz="2000" dirty="0"/>
              <a:t>.  </a:t>
            </a:r>
            <a:endParaRPr lang="en-GB" altLang="en-US" sz="2000"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2364935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a:t>the Use of Third Parties Work Note (if available</a:t>
            </a:r>
            <a:r>
              <a:rPr lang="en-GB" altLang="el-GR" sz="2000" dirty="0" smtClean="0"/>
              <a:t>), </a:t>
            </a:r>
            <a:endParaRPr lang="en-GB" altLang="el-GR" sz="2000" dirty="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404771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a:t>EFL teachers creating their stories (</a:t>
            </a:r>
            <a:r>
              <a:rPr lang="en-GB" dirty="0" smtClean="0"/>
              <a:t>1/2)</a:t>
            </a:r>
            <a:endParaRPr lang="en-GB" dirty="0"/>
          </a:p>
        </p:txBody>
      </p:sp>
      <p:sp>
        <p:nvSpPr>
          <p:cNvPr id="41987" name="Θέση περιεχομένου 2"/>
          <p:cNvSpPr>
            <a:spLocks noGrp="1"/>
          </p:cNvSpPr>
          <p:nvPr>
            <p:ph idx="1"/>
          </p:nvPr>
        </p:nvSpPr>
        <p:spPr>
          <a:xfrm>
            <a:off x="463550" y="1557338"/>
            <a:ext cx="8229600" cy="4525962"/>
          </a:xfrm>
        </p:spPr>
        <p:txBody>
          <a:bodyPr/>
          <a:lstStyle/>
          <a:p>
            <a:r>
              <a:rPr lang="en-GB" altLang="el-GR" sz="2800" dirty="0" smtClean="0"/>
              <a:t>EFL teachers may decide to create their own stories and show them to their students as a way to present new material (an interesting way to capture their attention and increase their interest in exploring new ideas).</a:t>
            </a:r>
          </a:p>
          <a:p>
            <a:r>
              <a:rPr lang="en-GB" altLang="el-GR" sz="2800" dirty="0" smtClean="0"/>
              <a:t>At the beginning of a lesson a digital story may function as a bridge between existing knowledge and new material.</a:t>
            </a:r>
            <a:endParaRPr lang="en-GB" altLang="en-US" sz="2800" dirty="0" smtClean="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a:t>EFL teachers creating their stories </a:t>
            </a:r>
            <a:r>
              <a:rPr lang="en-GB" dirty="0" smtClean="0"/>
              <a:t>(2/2)</a:t>
            </a:r>
            <a:endParaRPr lang="en-GB" dirty="0"/>
          </a:p>
        </p:txBody>
      </p:sp>
      <p:sp>
        <p:nvSpPr>
          <p:cNvPr id="43011" name="Θέση περιεχομένου 2"/>
          <p:cNvSpPr>
            <a:spLocks noGrp="1"/>
          </p:cNvSpPr>
          <p:nvPr>
            <p:ph idx="1"/>
          </p:nvPr>
        </p:nvSpPr>
        <p:spPr>
          <a:xfrm>
            <a:off x="463550" y="1557338"/>
            <a:ext cx="8229600" cy="4525962"/>
          </a:xfrm>
        </p:spPr>
        <p:txBody>
          <a:bodyPr/>
          <a:lstStyle/>
          <a:p>
            <a:r>
              <a:rPr lang="en-GB" altLang="el-GR" sz="2800" dirty="0" smtClean="0"/>
              <a:t>Teacher-created digital stories may also be used to enhance current lessons within a larger unit, as a way to facilitate discussion about the topics presented in a story and as a way of making abstract or conceptual content more understandable.</a:t>
            </a:r>
          </a:p>
          <a:p>
            <a:r>
              <a:rPr lang="en-GB" altLang="el-GR" sz="2800" dirty="0" smtClean="0"/>
              <a:t>Research indicates that the use of video and multimedia helps students retain new information and aids the comprehension of difficult material (Robin, 2008).</a:t>
            </a:r>
            <a:endParaRPr lang="en-GB" altLang="en-US" sz="2800" dirty="0" smtClean="0"/>
          </a:p>
        </p:txBody>
      </p:sp>
    </p:spTree>
    <p:custDataLst>
      <p:tags r:id="rId2"/>
    </p:custData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smtClean="0"/>
              <a:t>EFL students creating their stories (1/3)</a:t>
            </a:r>
            <a:endParaRPr lang="en-GB" dirty="0"/>
          </a:p>
        </p:txBody>
      </p:sp>
      <p:sp>
        <p:nvSpPr>
          <p:cNvPr id="13315" name="Θέση περιεχομένου 2"/>
          <p:cNvSpPr>
            <a:spLocks noGrp="1"/>
          </p:cNvSpPr>
          <p:nvPr>
            <p:ph idx="1"/>
          </p:nvPr>
        </p:nvSpPr>
        <p:spPr>
          <a:xfrm>
            <a:off x="463550" y="1557338"/>
            <a:ext cx="8229600" cy="4525962"/>
          </a:xfrm>
        </p:spPr>
        <p:txBody>
          <a:bodyPr/>
          <a:lstStyle/>
          <a:p>
            <a:r>
              <a:rPr lang="en-GB" altLang="el-GR" sz="2800" dirty="0" smtClean="0"/>
              <a:t>Digital Storytelling can also be a potent tool for students who are taught to create their own stories. After viewing example digital stories created by their teachers or other story developers, students may be given assignments in which they are first asked to research a topic and then produce their story.  </a:t>
            </a:r>
          </a:p>
          <a:p>
            <a:r>
              <a:rPr lang="en-GB" altLang="el-GR" sz="2800" dirty="0" smtClean="0"/>
              <a:t>This type of activity can generate interest, attention and motivation for the "digital generation" students in today’s classrooms.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fade">
                                      <p:cBhvr>
                                        <p:cTn id="12" dur="5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smtClean="0"/>
              <a:t>EFL students creating their stories (2/3)</a:t>
            </a:r>
            <a:endParaRPr lang="en-GB" dirty="0"/>
          </a:p>
        </p:txBody>
      </p:sp>
      <p:sp>
        <p:nvSpPr>
          <p:cNvPr id="14339" name="Θέση περιεχομένου 2"/>
          <p:cNvSpPr>
            <a:spLocks noGrp="1"/>
          </p:cNvSpPr>
          <p:nvPr>
            <p:ph idx="1"/>
          </p:nvPr>
        </p:nvSpPr>
        <p:spPr>
          <a:xfrm>
            <a:off x="463550" y="1557338"/>
            <a:ext cx="8229600" cy="4525962"/>
          </a:xfrm>
        </p:spPr>
        <p:txBody>
          <a:bodyPr/>
          <a:lstStyle/>
          <a:p>
            <a:r>
              <a:rPr lang="en-GB" altLang="el-GR" sz="2800" dirty="0" smtClean="0"/>
              <a:t>Students use their creative talents and they begin to tell stories of their own. </a:t>
            </a:r>
          </a:p>
          <a:p>
            <a:r>
              <a:rPr lang="en-GB" altLang="el-GR" sz="2800" dirty="0" smtClean="0"/>
              <a:t>Students who participate in the creation of digital stories may develop enhanced communications skills by learning to organize their ideas, ask questions, express opinions, and construct narratives. </a:t>
            </a:r>
          </a:p>
          <a:p>
            <a:r>
              <a:rPr lang="en-GB" altLang="el-GR" sz="2800" dirty="0" smtClean="0"/>
              <a:t>They also learn to create stories for an audience, and present their ideas and knowledge in an individual and meaningful way.</a:t>
            </a:r>
            <a:endParaRPr lang="en-GB" altLang="el-GR" dirty="0"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fade">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fade">
                                      <p:cBhvr>
                                        <p:cTn id="17" dur="500"/>
                                        <p:tgtEl>
                                          <p:spTgt spid="14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smtClean="0"/>
              <a:t>EFL students creating their stories (3/3)</a:t>
            </a:r>
            <a:endParaRPr lang="en-GB" dirty="0"/>
          </a:p>
        </p:txBody>
      </p:sp>
      <p:sp>
        <p:nvSpPr>
          <p:cNvPr id="15363" name="Θέση περιεχομένου 2"/>
          <p:cNvSpPr>
            <a:spLocks noGrp="1"/>
          </p:cNvSpPr>
          <p:nvPr>
            <p:ph idx="1"/>
          </p:nvPr>
        </p:nvSpPr>
        <p:spPr>
          <a:xfrm>
            <a:off x="463550" y="1557338"/>
            <a:ext cx="8229600" cy="4525962"/>
          </a:xfrm>
        </p:spPr>
        <p:txBody>
          <a:bodyPr/>
          <a:lstStyle/>
          <a:p>
            <a:r>
              <a:rPr lang="en-GB" altLang="el-GR" sz="2800" dirty="0" smtClean="0"/>
              <a:t>In addition, when digital stories are published on the Web, students have the opportunity to share their work with their peers and gain valuable experience in critiquing their own and other students’ work (enhancing their emotional intelligence and social learning).</a:t>
            </a:r>
          </a:p>
          <a:p>
            <a:r>
              <a:rPr lang="en-GB" altLang="el-GR" sz="2800" dirty="0" smtClean="0"/>
              <a:t>Working for a digital story in groups fosters collaboration  and enhances their experience through personal ownership and accomplishment (Robin, 2008).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fade">
                                      <p:cBhvr>
                                        <p:cTn id="12" dur="500"/>
                                        <p:tgtEl>
                                          <p:spTgt spid="153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Τίτλος 1"/>
          <p:cNvSpPr>
            <a:spLocks noGrp="1"/>
          </p:cNvSpPr>
          <p:nvPr>
            <p:ph type="title"/>
          </p:nvPr>
        </p:nvSpPr>
        <p:spPr/>
        <p:txBody>
          <a:bodyPr/>
          <a:lstStyle/>
          <a:p>
            <a:r>
              <a:rPr lang="en-GB" altLang="en-US" dirty="0" smtClean="0"/>
              <a:t>The World of Digital Storytelling</a:t>
            </a:r>
          </a:p>
        </p:txBody>
      </p:sp>
      <p:sp>
        <p:nvSpPr>
          <p:cNvPr id="3" name="Θέση περιεχομένου 2"/>
          <p:cNvSpPr>
            <a:spLocks noGrp="1"/>
          </p:cNvSpPr>
          <p:nvPr>
            <p:ph idx="1"/>
          </p:nvPr>
        </p:nvSpPr>
        <p:spPr>
          <a:xfrm>
            <a:off x="463550" y="1557338"/>
            <a:ext cx="8229600" cy="4525962"/>
          </a:xfrm>
        </p:spPr>
        <p:txBody>
          <a:bodyPr/>
          <a:lstStyle/>
          <a:p>
            <a:pPr marL="114300" indent="0">
              <a:buNone/>
              <a:defRPr/>
            </a:pPr>
            <a:r>
              <a:rPr lang="en-GB" sz="2800" dirty="0" smtClean="0"/>
              <a:t>Through creating electronic personal narratives, students become active creators, rather than passive consumers, of multimedia </a:t>
            </a:r>
            <a:r>
              <a:rPr lang="en-GB" sz="2400" dirty="0" smtClean="0"/>
              <a:t>(</a:t>
            </a:r>
            <a:r>
              <a:rPr lang="en-GB" sz="2800" dirty="0" err="1" smtClean="0"/>
              <a:t>Ohler</a:t>
            </a:r>
            <a:r>
              <a:rPr lang="en-GB" sz="2800" dirty="0" smtClean="0"/>
              <a:t>, 2006). </a:t>
            </a:r>
            <a:endParaRPr lang="en-GB"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defRPr/>
            </a:pPr>
            <a:r>
              <a:rPr lang="en-GB" dirty="0" smtClean="0"/>
              <a:t>Example </a:t>
            </a:r>
            <a:r>
              <a:rPr lang="en-GB" dirty="0"/>
              <a:t>of a digital story </a:t>
            </a:r>
            <a:r>
              <a:rPr lang="en-GB" dirty="0" smtClean="0"/>
              <a:t/>
            </a:r>
            <a:br>
              <a:rPr lang="en-GB" dirty="0" smtClean="0"/>
            </a:br>
            <a:r>
              <a:rPr lang="en-GB" dirty="0" smtClean="0"/>
              <a:t>by </a:t>
            </a:r>
            <a:r>
              <a:rPr lang="en-GB" dirty="0"/>
              <a:t>a </a:t>
            </a:r>
            <a:r>
              <a:rPr lang="en-GB" dirty="0" smtClean="0"/>
              <a:t>student (1/4)</a:t>
            </a:r>
            <a:endParaRPr lang="en-GB" dirty="0"/>
          </a:p>
        </p:txBody>
      </p:sp>
      <p:sp>
        <p:nvSpPr>
          <p:cNvPr id="48131" name="Θέση περιεχομένου 2"/>
          <p:cNvSpPr>
            <a:spLocks noGrp="1"/>
          </p:cNvSpPr>
          <p:nvPr>
            <p:ph idx="1"/>
          </p:nvPr>
        </p:nvSpPr>
        <p:spPr>
          <a:xfrm>
            <a:off x="463550" y="1557338"/>
            <a:ext cx="8229600" cy="4525962"/>
          </a:xfrm>
        </p:spPr>
        <p:txBody>
          <a:bodyPr/>
          <a:lstStyle/>
          <a:p>
            <a:pPr marL="0" indent="0">
              <a:buFont typeface="Arial" charset="0"/>
              <a:buNone/>
            </a:pPr>
            <a:r>
              <a:rPr lang="en-GB" altLang="el-GR" dirty="0" smtClean="0"/>
              <a:t>Imagine you are watching the digital story that Kim, a 6th grader, has created for a language arts assignment. As the story opens, the computer screen slowly fills with photographs of Kim's parents, one from when they were young and another taken more recently. </a:t>
            </a:r>
            <a:endParaRPr lang="en-GB" altLang="en-US" dirty="0" smtClean="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53"/>
  <p:tag name="ARTICULATE_PROJECT_OPEN" val="0"/>
  <p:tag name="ZHAW.ACCESSIBILITYADDIN.CHECKTIMEDATE" val="9/28/2015 9:30:57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5,10242,3,"/>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CF5317D2-9142-4B17-82F0-59224BE6D58D}">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2441</TotalTime>
  <Words>1349</Words>
  <Application>Microsoft Office PowerPoint</Application>
  <PresentationFormat>On-screen Show (4:3)</PresentationFormat>
  <Paragraphs>90</Paragraphs>
  <Slides>24</Slides>
  <Notes>7</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Θέμα του Office</vt:lpstr>
      <vt:lpstr>English and Digital Literacies</vt:lpstr>
      <vt:lpstr>Digital stories in the EFL curriculum</vt:lpstr>
      <vt:lpstr>EFL teachers creating their stories (1/2)</vt:lpstr>
      <vt:lpstr>EFL teachers creating their stories (2/2)</vt:lpstr>
      <vt:lpstr>EFL students creating their stories (1/3)</vt:lpstr>
      <vt:lpstr>EFL students creating their stories (2/3)</vt:lpstr>
      <vt:lpstr>EFL students creating their stories (3/3)</vt:lpstr>
      <vt:lpstr>The World of Digital Storytelling</vt:lpstr>
      <vt:lpstr>Example of a digital story  by a student (1/4)</vt:lpstr>
      <vt:lpstr>Example of a digital story  by a student (2/4)</vt:lpstr>
      <vt:lpstr>Example of a digital story  by a student (3/4)</vt:lpstr>
      <vt:lpstr>Example of a digital story  by a student (4/4)</vt:lpstr>
      <vt:lpstr>Digital stories by students (1/2)</vt:lpstr>
      <vt:lpstr>Digital stories by students (2/2)</vt:lpstr>
      <vt:lpstr>Skills development with digital stories (1/3)</vt:lpstr>
      <vt:lpstr>Skills development with digital stories (2/3)</vt:lpstr>
      <vt:lpstr>Skills development with digital stories (3/3)</vt:lpstr>
      <vt:lpstr>Refernces</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Stories in the English Language Curriculum </dc:title>
  <dc:subject>English and Digital Literacies</dc:subject>
  <dc:creator> Bessie Mitsikopoulou</dc:creator>
  <cp:keywords/>
  <cp:lastModifiedBy>Smaragda Papadopoulou</cp:lastModifiedBy>
  <cp:revision>234</cp:revision>
  <dcterms:created xsi:type="dcterms:W3CDTF">2012-09-06T09:03:05Z</dcterms:created>
  <dcterms:modified xsi:type="dcterms:W3CDTF">2015-09-28T06:38:10Z</dcterms:modified>
  <cp:category>ELT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C292C635-8DB4-4393-8434-E7AD8ABCF58A</vt:lpwstr>
  </property>
  <property fmtid="{D5CDD505-2E9C-101B-9397-08002B2CF9AE}" pid="3" name="ArticulatePath">
    <vt:lpwstr>Unit4a</vt:lpwstr>
  </property>
</Properties>
</file>