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ags/tag2.xml" ContentType="application/vnd.openxmlformats-officedocument.presentationml.tags+xml"/>
  <Override PartName="/ppt/notesSlides/notesSlide1.xml" ContentType="application/vnd.openxmlformats-officedocument.presentationml.notesSlide+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notesSlides/notesSlide2.xml" ContentType="application/vnd.openxmlformats-officedocument.presentationml.notesSlide+xml"/>
  <Override PartName="/ppt/tags/tag22.xml" ContentType="application/vnd.openxmlformats-officedocument.presentationml.tags+xml"/>
  <Override PartName="/ppt/notesSlides/notesSlide3.xml" ContentType="application/vnd.openxmlformats-officedocument.presentationml.notesSlide+xml"/>
  <Override PartName="/ppt/tags/tag23.xml" ContentType="application/vnd.openxmlformats-officedocument.presentationml.tags+xml"/>
  <Override PartName="/ppt/notesSlides/notesSlide4.xml" ContentType="application/vnd.openxmlformats-officedocument.presentationml.notesSlide+xml"/>
  <Override PartName="/ppt/tags/tag24.xml" ContentType="application/vnd.openxmlformats-officedocument.presentationml.tags+xml"/>
  <Override PartName="/ppt/notesSlides/notesSlide5.xml" ContentType="application/vnd.openxmlformats-officedocument.presentationml.notesSlide+xml"/>
  <Override PartName="/ppt/tags/tag25.xml" ContentType="application/vnd.openxmlformats-officedocument.presentationml.tags+xml"/>
  <Override PartName="/ppt/notesSlides/notesSlide6.xml" ContentType="application/vnd.openxmlformats-officedocument.presentationml.notesSlide+xml"/>
  <Override PartName="/ppt/tags/tag26.xml" ContentType="application/vnd.openxmlformats-officedocument.presentationml.tags+xml"/>
  <Override PartName="/ppt/notesSlides/notesSlide7.xml" ContentType="application/vnd.openxmlformats-officedocument.presentationml.notesSlide+xml"/>
  <Override PartName="/ppt/tags/tag27.xml" ContentType="application/vnd.openxmlformats-officedocument.presentationml.tags+xml"/>
  <Override PartName="/ppt/notesSlides/notesSlide8.xml" ContentType="application/vnd.openxmlformats-officedocument.presentationml.notesSlide+xml"/>
  <Override PartName="/ppt/tags/tag28.xml" ContentType="application/vnd.openxmlformats-officedocument.presentationml.tags+xml"/>
  <Override PartName="/ppt/notesSlides/notesSlide9.xml" ContentType="application/vnd.openxmlformats-officedocument.presentationml.notesSlide+xml"/>
  <Override PartName="/ppt/tags/tag29.xml" ContentType="application/vnd.openxmlformats-officedocument.presentationml.tags+xml"/>
  <Override PartName="/ppt/notesSlides/notesSlide10.xml" ContentType="application/vnd.openxmlformats-officedocument.presentationml.notesSlide+xml"/>
  <Override PartName="/ppt/tags/tag30.xml" ContentType="application/vnd.openxmlformats-officedocument.presentationml.tags+xml"/>
  <Override PartName="/ppt/notesSlides/notesSlide11.xml" ContentType="application/vnd.openxmlformats-officedocument.presentationml.notesSlide+xml"/>
  <Override PartName="/ppt/tags/tag31.xml" ContentType="application/vnd.openxmlformats-officedocument.presentationml.tags+xml"/>
  <Override PartName="/ppt/notesSlides/notesSlide1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2"/>
  </p:sldMasterIdLst>
  <p:notesMasterIdLst>
    <p:notesMasterId r:id="rId43"/>
  </p:notesMasterIdLst>
  <p:sldIdLst>
    <p:sldId id="256" r:id="rId3"/>
    <p:sldId id="449" r:id="rId4"/>
    <p:sldId id="440" r:id="rId5"/>
    <p:sldId id="410" r:id="rId6"/>
    <p:sldId id="411" r:id="rId7"/>
    <p:sldId id="412" r:id="rId8"/>
    <p:sldId id="413" r:id="rId9"/>
    <p:sldId id="444" r:id="rId10"/>
    <p:sldId id="415" r:id="rId11"/>
    <p:sldId id="416" r:id="rId12"/>
    <p:sldId id="417" r:id="rId13"/>
    <p:sldId id="418" r:id="rId14"/>
    <p:sldId id="419" r:id="rId15"/>
    <p:sldId id="420" r:id="rId16"/>
    <p:sldId id="421" r:id="rId17"/>
    <p:sldId id="422" r:id="rId18"/>
    <p:sldId id="423" r:id="rId19"/>
    <p:sldId id="425" r:id="rId20"/>
    <p:sldId id="426" r:id="rId21"/>
    <p:sldId id="427" r:id="rId22"/>
    <p:sldId id="428" r:id="rId23"/>
    <p:sldId id="441" r:id="rId24"/>
    <p:sldId id="431" r:id="rId25"/>
    <p:sldId id="432" r:id="rId26"/>
    <p:sldId id="433" r:id="rId27"/>
    <p:sldId id="442" r:id="rId28"/>
    <p:sldId id="434" r:id="rId29"/>
    <p:sldId id="436" r:id="rId30"/>
    <p:sldId id="438" r:id="rId31"/>
    <p:sldId id="405" r:id="rId32"/>
    <p:sldId id="295" r:id="rId33"/>
    <p:sldId id="299" r:id="rId34"/>
    <p:sldId id="292" r:id="rId35"/>
    <p:sldId id="403" r:id="rId36"/>
    <p:sldId id="404" r:id="rId37"/>
    <p:sldId id="395" r:id="rId38"/>
    <p:sldId id="445" r:id="rId39"/>
    <p:sldId id="446" r:id="rId40"/>
    <p:sldId id="447" r:id="rId41"/>
    <p:sldId id="448" r:id="rId42"/>
  </p:sldIdLst>
  <p:sldSz cx="9144000" cy="6858000" type="screen4x3"/>
  <p:notesSz cx="6858000" cy="9144000"/>
  <p:custDataLst>
    <p:tags r:id="rId44"/>
  </p:custDataLst>
  <p:defaultTextStyle>
    <a:defPPr>
      <a:defRPr lang="el-GR"/>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Arial" panose="020B0604020202020204" pitchFamily="34" charset="0"/>
      </a:defRPr>
    </a:lvl5pPr>
    <a:lvl6pPr marL="22860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6pPr>
    <a:lvl7pPr marL="27432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7pPr>
    <a:lvl8pPr marL="32004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8pPr>
    <a:lvl9pPr marL="3657600" algn="l" defTabSz="914400" rtl="0" eaLnBrk="1" latinLnBrk="0" hangingPunct="1">
      <a:defRPr kern="1200">
        <a:solidFill>
          <a:schemeClr val="tx1"/>
        </a:solidFill>
        <a:latin typeface="Arial" panose="020B0604020202020204" pitchFamily="34" charset="0"/>
        <a:ea typeface="+mn-ea"/>
        <a:cs typeface="Arial" panose="020B0604020202020204" pitchFamily="34" charset="0"/>
      </a:defRPr>
    </a:lvl9pPr>
  </p:defaultTextStyle>
  <p:extLst>
    <p:ext uri="{EFAFB233-063F-42B5-8137-9DF3F51BA10A}">
      <p15:sldGuideLst xmlns="" xmlns:p15="http://schemas.microsoft.com/office/powerpoint/2012/main">
        <p15:guide id="1" orient="horz" pos="2160">
          <p15:clr>
            <a:srgbClr val="A4A3A4"/>
          </p15:clr>
        </p15:guide>
        <p15:guide id="2" pos="2880">
          <p15:clr>
            <a:srgbClr val="A4A3A4"/>
          </p15:clr>
        </p15:guide>
      </p15:sldGuideLst>
    </p:ext>
    <p:ext uri="{2D200454-40CA-4A62-9FC3-DE9A4176ACB9}">
      <p15:notesGuideLst xmlns=""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libstaff" initials="l" lastIdx="2"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EEF1F6"/>
    <a:srgbClr val="5075BC"/>
    <a:srgbClr val="4F81BD"/>
    <a:srgbClr val="50ABB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Χωρίς στυλ, χωρίς πλέγμα">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Χωρίς στυλ, πλέγμα πίνακα">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Φωτεινό στυλ 2 - Έμφαση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DF18680-E054-41AD-8BC1-D1AEF772440D}" styleName="Μεσαίο στυλ 2 - Έμφαση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301B821-A1FF-4177-AEE7-76D212191A09}" styleName="Μεσαίο στυλ 1 - Έμφαση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54" autoAdjust="0"/>
    <p:restoredTop sz="99304" autoAdjust="0"/>
  </p:normalViewPr>
  <p:slideViewPr>
    <p:cSldViewPr>
      <p:cViewPr varScale="1">
        <p:scale>
          <a:sx n="79" d="100"/>
          <a:sy n="79" d="100"/>
        </p:scale>
        <p:origin x="-102" y="-774"/>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notesViewPr>
    <p:cSldViewPr>
      <p:cViewPr varScale="1">
        <p:scale>
          <a:sx n="55" d="100"/>
          <a:sy n="55" d="100"/>
        </p:scale>
        <p:origin x="2796" y="78"/>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presProps" Target="presProps.xml"/><Relationship Id="rId2" Type="http://schemas.openxmlformats.org/officeDocument/2006/relationships/slideMaster" Target="slideMasters/slideMaster1.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slide" Target="slides/slide39.xml"/><Relationship Id="rId1" Type="http://schemas.openxmlformats.org/officeDocument/2006/relationships/customXml" Target="../customXml/item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tags" Target="tags/tag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notesMaster" Target="notesMasters/notesMaster1.xml"/><Relationship Id="rId48" Type="http://schemas.openxmlformats.org/officeDocument/2006/relationships/theme" Target="theme/theme1.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7200"/>
          </a:xfrm>
          <a:prstGeom prst="rect">
            <a:avLst/>
          </a:prstGeom>
        </p:spPr>
        <p:txBody>
          <a:bodyPr vert="horz" lIns="91440" tIns="45720" rIns="91440" bIns="45720" rtlCol="0"/>
          <a:lstStyle>
            <a:lvl1pPr algn="l" eaLnBrk="1" fontAlgn="auto" hangingPunct="1">
              <a:spcBef>
                <a:spcPts val="0"/>
              </a:spcBef>
              <a:spcAft>
                <a:spcPts val="0"/>
              </a:spcAft>
              <a:defRPr sz="1200">
                <a:latin typeface="+mn-lt"/>
                <a:cs typeface="+mn-cs"/>
              </a:defRPr>
            </a:lvl1pPr>
          </a:lstStyle>
          <a:p>
            <a:pPr>
              <a:defRPr/>
            </a:pPr>
            <a:endParaRPr lang="el-GR"/>
          </a:p>
        </p:txBody>
      </p:sp>
      <p:sp>
        <p:nvSpPr>
          <p:cNvPr id="3" name="Θέση ημερομηνίας 2"/>
          <p:cNvSpPr>
            <a:spLocks noGrp="1"/>
          </p:cNvSpPr>
          <p:nvPr>
            <p:ph type="dt" idx="1"/>
          </p:nvPr>
        </p:nvSpPr>
        <p:spPr>
          <a:xfrm>
            <a:off x="3884613" y="0"/>
            <a:ext cx="2971800" cy="457200"/>
          </a:xfrm>
          <a:prstGeom prst="rect">
            <a:avLst/>
          </a:prstGeom>
        </p:spPr>
        <p:txBody>
          <a:bodyPr vert="horz" lIns="91440" tIns="45720" rIns="91440" bIns="45720" rtlCol="0"/>
          <a:lstStyle>
            <a:lvl1pPr algn="r" eaLnBrk="1" fontAlgn="auto" hangingPunct="1">
              <a:spcBef>
                <a:spcPts val="0"/>
              </a:spcBef>
              <a:spcAft>
                <a:spcPts val="0"/>
              </a:spcAft>
              <a:defRPr sz="1200">
                <a:latin typeface="+mn-lt"/>
                <a:cs typeface="+mn-cs"/>
              </a:defRPr>
            </a:lvl1pPr>
          </a:lstStyle>
          <a:p>
            <a:pPr>
              <a:defRPr/>
            </a:pPr>
            <a:fld id="{5C7D3C1E-0845-4ABF-954B-F70E375DE123}" type="datetimeFigureOut">
              <a:rPr lang="el-GR"/>
              <a:pPr>
                <a:defRPr/>
              </a:pPr>
              <a:t>28/9/2015</a:t>
            </a:fld>
            <a:endParaRPr lang="el-GR"/>
          </a:p>
        </p:txBody>
      </p:sp>
      <p:sp>
        <p:nvSpPr>
          <p:cNvPr id="4" name="Θέση εικόνας διαφάνειας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l-GR" noProof="0"/>
          </a:p>
        </p:txBody>
      </p:sp>
      <p:sp>
        <p:nvSpPr>
          <p:cNvPr id="5" name="Θέση σημειώσεων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l-GR" noProof="0" smtClean="0"/>
              <a:t>Στυλ υποδείγματος κειμένου</a:t>
            </a:r>
          </a:p>
          <a:p>
            <a:pPr lvl="1"/>
            <a:r>
              <a:rPr lang="el-GR" noProof="0" smtClean="0"/>
              <a:t>Δεύτερου επιπέδου</a:t>
            </a:r>
          </a:p>
          <a:p>
            <a:pPr lvl="2"/>
            <a:r>
              <a:rPr lang="el-GR" noProof="0" smtClean="0"/>
              <a:t>Τρίτου επιπέδου</a:t>
            </a:r>
          </a:p>
          <a:p>
            <a:pPr lvl="3"/>
            <a:r>
              <a:rPr lang="el-GR" noProof="0" smtClean="0"/>
              <a:t>Τέταρτου επιπέδου</a:t>
            </a:r>
          </a:p>
          <a:p>
            <a:pPr lvl="4"/>
            <a:r>
              <a:rPr lang="el-GR" noProof="0" smtClean="0"/>
              <a:t>Πέμπτου επιπέδου</a:t>
            </a:r>
            <a:endParaRPr lang="el-GR" noProof="0"/>
          </a:p>
        </p:txBody>
      </p:sp>
      <p:sp>
        <p:nvSpPr>
          <p:cNvPr id="6" name="Θέση υποσέλιδου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cs typeface="+mn-cs"/>
              </a:defRPr>
            </a:lvl1pPr>
          </a:lstStyle>
          <a:p>
            <a:pPr>
              <a:defRPr/>
            </a:pPr>
            <a:endParaRPr lang="el-GR"/>
          </a:p>
        </p:txBody>
      </p:sp>
      <p:sp>
        <p:nvSpPr>
          <p:cNvPr id="7" name="Θέση αριθμού διαφάνειας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8CE03170-25D6-4778-83FB-92F1A65A5547}" type="slidenum">
              <a:rPr lang="el-GR" altLang="en-US"/>
              <a:pPr>
                <a:defRPr/>
              </a:pPr>
              <a:t>‹#›</a:t>
            </a:fld>
            <a:endParaRPr lang="el-GR" altLang="en-US"/>
          </a:p>
        </p:txBody>
      </p:sp>
    </p:spTree>
    <p:extLst>
      <p:ext uri="{BB962C8B-B14F-4D97-AF65-F5344CB8AC3E}">
        <p14:creationId xmlns:p14="http://schemas.microsoft.com/office/powerpoint/2010/main" val="283604085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1267"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eaLnBrk="1" hangingPunct="1">
              <a:spcBef>
                <a:spcPct val="0"/>
              </a:spcBef>
              <a:buFontTx/>
              <a:buChar char="•"/>
            </a:pPr>
            <a:endParaRPr lang="en-US" altLang="en-US" smtClean="0">
              <a:solidFill>
                <a:srgbClr val="FF0000"/>
              </a:solidFill>
            </a:endParaRPr>
          </a:p>
        </p:txBody>
      </p:sp>
      <p:sp>
        <p:nvSpPr>
          <p:cNvPr id="11268"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54C40DD-53F5-4BDD-B1E5-3B07234C4671}" type="slidenum">
              <a:rPr lang="el-GR" altLang="en-US" smtClean="0">
                <a:latin typeface="Calibri" panose="020F0502020204030204" pitchFamily="34" charset="0"/>
              </a:rPr>
              <a:pPr/>
              <a:t>1</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45073559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38</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3838817127"/>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39</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86604886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40</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425580982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5538" name="Θέση εικόνας διαφάνειας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5539" name="Θέση σημειώσεων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marL="171450" indent="-171450">
              <a:spcBef>
                <a:spcPct val="0"/>
              </a:spcBef>
              <a:buFontTx/>
              <a:buChar char="•"/>
            </a:pPr>
            <a:endParaRPr lang="el-GR" altLang="el-GR" smtClean="0"/>
          </a:p>
        </p:txBody>
      </p:sp>
      <p:sp>
        <p:nvSpPr>
          <p:cNvPr id="65540" name="Θέση αριθμού διαφάνειας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6EBD6250-4A85-4A1B-933B-14F114803BDD}" type="slidenum">
              <a:rPr lang="el-GR" altLang="el-GR"/>
              <a:pPr/>
              <a:t>30</a:t>
            </a:fld>
            <a:endParaRPr lang="el-GR" altLang="el-GR"/>
          </a:p>
        </p:txBody>
      </p:sp>
    </p:spTree>
    <p:extLst>
      <p:ext uri="{BB962C8B-B14F-4D97-AF65-F5344CB8AC3E}">
        <p14:creationId xmlns:p14="http://schemas.microsoft.com/office/powerpoint/2010/main" val="24385467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80B0B027-1002-4DBF-BBE1-041965AC7A60}" type="slidenum">
              <a:rPr lang="el-GR" altLang="en-US" smtClean="0">
                <a:latin typeface="Calibri" panose="020F0502020204030204" pitchFamily="34" charset="0"/>
              </a:rPr>
              <a:pPr/>
              <a:t>31</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140258446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2706"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2707"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2708"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F48BC42A-62C5-42F8-BECE-62E934B8A2FA}" type="slidenum">
              <a:rPr lang="el-GR" altLang="en-US" smtClean="0">
                <a:latin typeface="Calibri" panose="020F0502020204030204" pitchFamily="34" charset="0"/>
              </a:rPr>
              <a:pPr/>
              <a:t>32</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30930240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475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475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7475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C3C2B2CE-B648-4AE9-A373-31D9942A6EC5}" type="slidenum">
              <a:rPr lang="el-GR" altLang="en-US" smtClean="0">
                <a:latin typeface="Calibri" panose="020F0502020204030204" pitchFamily="34" charset="0"/>
              </a:rPr>
              <a:pPr/>
              <a:t>33</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1112464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9635"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69636"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DCA7EF54-667E-457E-BF87-FAB16EFF87C7}" type="slidenum">
              <a:rPr lang="el-GR" altLang="el-GR"/>
              <a:pPr/>
              <a:t>34</a:t>
            </a:fld>
            <a:endParaRPr lang="el-GR" altLang="el-GR"/>
          </a:p>
        </p:txBody>
      </p:sp>
    </p:spTree>
    <p:extLst>
      <p:ext uri="{BB962C8B-B14F-4D97-AF65-F5344CB8AC3E}">
        <p14:creationId xmlns:p14="http://schemas.microsoft.com/office/powerpoint/2010/main" val="21596979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065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065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a:spcBef>
                <a:spcPct val="0"/>
              </a:spcBef>
            </a:pPr>
            <a:endParaRPr lang="el-GR" altLang="el-GR" smtClean="0"/>
          </a:p>
        </p:txBody>
      </p:sp>
      <p:sp>
        <p:nvSpPr>
          <p:cNvPr id="7066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fld id="{FF3DE28D-DFFF-4209-8934-00DEF19FACFB}" type="slidenum">
              <a:rPr lang="el-GR" altLang="el-GR"/>
              <a:pPr/>
              <a:t>35</a:t>
            </a:fld>
            <a:endParaRPr lang="el-GR" altLang="el-GR"/>
          </a:p>
        </p:txBody>
      </p:sp>
    </p:spTree>
    <p:extLst>
      <p:ext uri="{BB962C8B-B14F-4D97-AF65-F5344CB8AC3E}">
        <p14:creationId xmlns:p14="http://schemas.microsoft.com/office/powerpoint/2010/main" val="4068402093"/>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36</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247184293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0898"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80899"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smtClean="0"/>
          </a:p>
        </p:txBody>
      </p:sp>
      <p:sp>
        <p:nvSpPr>
          <p:cNvPr id="80900"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fld id="{E0A89272-13D0-440B-B679-313BBBB43303}" type="slidenum">
              <a:rPr lang="el-GR" altLang="en-US" smtClean="0">
                <a:latin typeface="Calibri" panose="020F0502020204030204" pitchFamily="34" charset="0"/>
              </a:rPr>
              <a:pPr/>
              <a:t>37</a:t>
            </a:fld>
            <a:endParaRPr lang="el-GR" altLang="en-US" smtClean="0">
              <a:latin typeface="Calibri" panose="020F0502020204030204" pitchFamily="34" charset="0"/>
            </a:endParaRPr>
          </a:p>
        </p:txBody>
      </p:sp>
    </p:spTree>
    <p:extLst>
      <p:ext uri="{BB962C8B-B14F-4D97-AF65-F5344CB8AC3E}">
        <p14:creationId xmlns:p14="http://schemas.microsoft.com/office/powerpoint/2010/main" val="150521836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Διαφάνεια τίτλου">
    <p:spTree>
      <p:nvGrpSpPr>
        <p:cNvPr id="1" name=""/>
        <p:cNvGrpSpPr/>
        <p:nvPr/>
      </p:nvGrpSpPr>
      <p:grpSpPr>
        <a:xfrm>
          <a:off x="0" y="0"/>
          <a:ext cx="0" cy="0"/>
          <a:chOff x="0" y="0"/>
          <a:chExt cx="0" cy="0"/>
        </a:xfrm>
      </p:grpSpPr>
      <p:sp>
        <p:nvSpPr>
          <p:cNvPr id="2" name="Τίτλος 1"/>
          <p:cNvSpPr>
            <a:spLocks noGrp="1"/>
          </p:cNvSpPr>
          <p:nvPr>
            <p:ph type="ctrTitle"/>
          </p:nvPr>
        </p:nvSpPr>
        <p:spPr>
          <a:xfrm>
            <a:off x="685800" y="2130425"/>
            <a:ext cx="7772400" cy="1470025"/>
          </a:xfrm>
        </p:spPr>
        <p:txBody>
          <a:bodyPr/>
          <a:lstStyle>
            <a:lvl1pPr>
              <a:defRPr>
                <a:solidFill>
                  <a:schemeClr val="accent1"/>
                </a:solidFill>
              </a:defRPr>
            </a:lvl1pPr>
          </a:lstStyle>
          <a:p>
            <a:r>
              <a:rPr lang="el-GR" dirty="0" smtClean="0"/>
              <a:t>Στυλ κύριου τίτλου</a:t>
            </a:r>
            <a:endParaRPr lang="el-GR" dirty="0"/>
          </a:p>
        </p:txBody>
      </p:sp>
      <p:sp>
        <p:nvSpPr>
          <p:cNvPr id="3" name="Υπότιτλος 2"/>
          <p:cNvSpPr>
            <a:spLocks noGrp="1"/>
          </p:cNvSpPr>
          <p:nvPr>
            <p:ph type="subTitle" idx="1"/>
          </p:nvPr>
        </p:nvSpPr>
        <p:spPr>
          <a:xfrm>
            <a:off x="683568" y="3886200"/>
            <a:ext cx="7776864" cy="1752600"/>
          </a:xfrm>
        </p:spPr>
        <p:txBody>
          <a:bodyPr/>
          <a:lstStyle>
            <a:lvl1pPr marL="0" indent="0" algn="ctr">
              <a:buNone/>
              <a:defRPr>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l-GR" dirty="0" smtClean="0"/>
              <a:t>Στυλ κύριου υπότιτλου</a:t>
            </a:r>
            <a:endParaRPr lang="el-GR" dirty="0"/>
          </a:p>
        </p:txBody>
      </p:sp>
    </p:spTree>
    <p:extLst>
      <p:ext uri="{BB962C8B-B14F-4D97-AF65-F5344CB8AC3E}">
        <p14:creationId xmlns:p14="http://schemas.microsoft.com/office/powerpoint/2010/main" val="2371708351"/>
      </p:ext>
    </p:extLst>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4"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A9937C5E-44C6-4AED-9B32-E3290D0E33E7}"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5"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smtClean="0">
                <a:solidFill>
                  <a:srgbClr val="5075BC"/>
                </a:solidFill>
                <a:latin typeface="+mn-lt"/>
                <a:cs typeface="+mn-cs"/>
              </a:rPr>
              <a:t>Informative Materials for the Digital Enrichment of Greek EFL Textbooks</a:t>
            </a: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729450207"/>
      </p:ext>
    </p:extLst>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6629400" y="274638"/>
            <a:ext cx="2057400" cy="5851525"/>
          </a:xfrm>
        </p:spPr>
        <p:txBody>
          <a:bodyPr vert="eaVert"/>
          <a:lstStyle>
            <a:lvl1pPr>
              <a:defRPr b="0">
                <a:solidFill>
                  <a:srgbClr val="5075BC"/>
                </a:solidFill>
              </a:defRPr>
            </a:lvl1pPr>
          </a:lstStyle>
          <a:p>
            <a:r>
              <a:rPr lang="el-GR" dirty="0" smtClean="0"/>
              <a:t>Στυλ κύριου τίτλου</a:t>
            </a:r>
            <a:endParaRPr lang="el-GR" dirty="0"/>
          </a:p>
        </p:txBody>
      </p:sp>
      <p:sp>
        <p:nvSpPr>
          <p:cNvPr id="3" name="Θέση κατακόρυφου κειμένου 2"/>
          <p:cNvSpPr>
            <a:spLocks noGrp="1"/>
          </p:cNvSpPr>
          <p:nvPr>
            <p:ph type="body" orient="vert" idx="1"/>
          </p:nvPr>
        </p:nvSpPr>
        <p:spPr>
          <a:xfrm>
            <a:off x="457200" y="274638"/>
            <a:ext cx="6019800" cy="5851525"/>
          </a:xfrm>
        </p:spPr>
        <p:txBody>
          <a:bodyPr vert="eaVert"/>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3949102411"/>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4"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B8F9EAF8-E772-48DD-89D6-6E6BC9549410}"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5"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smtClean="0">
                <a:solidFill>
                  <a:srgbClr val="5075BC"/>
                </a:solidFill>
                <a:latin typeface="+mn-lt"/>
              </a:rPr>
              <a:t>Informative Materials for the Digital Enrichment of Greek EFL Textbooks</a:t>
            </a:r>
          </a:p>
        </p:txBody>
      </p:sp>
      <p:pic>
        <p:nvPicPr>
          <p:cNvPr id="6" name="Picture 5"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idx="1"/>
          </p:nvPr>
        </p:nvSpPr>
        <p:spPr>
          <a:xfrm>
            <a:off x="464156" y="1556792"/>
            <a:ext cx="8229600" cy="4525963"/>
          </a:xfrm>
        </p:spPr>
        <p:txBody>
          <a:bodyPr/>
          <a:lstStyle>
            <a:lvl1pPr>
              <a:spcBef>
                <a:spcPts val="1200"/>
              </a:spcBef>
              <a:defRPr/>
            </a:lvl1pPr>
            <a:lvl2pPr>
              <a:spcBef>
                <a:spcPts val="1200"/>
              </a:spcBef>
              <a:defRPr/>
            </a:lvl2pPr>
            <a:lvl3pPr>
              <a:spcBef>
                <a:spcPts val="1200"/>
              </a:spcBef>
              <a:defRPr/>
            </a:lvl3pPr>
            <a:lvl4pPr>
              <a:spcBef>
                <a:spcPts val="1200"/>
              </a:spcBef>
              <a:defRPr/>
            </a:lvl4pPr>
            <a:lvl5pPr>
              <a:spcBef>
                <a:spcPts val="1200"/>
              </a:spcBef>
              <a:defRPr/>
            </a:lvl5pPr>
          </a:lstStyle>
          <a:p>
            <a:pPr lvl="0"/>
            <a:r>
              <a:rPr lang="el-GR" dirty="0" smtClean="0"/>
              <a:t>Στυλ υποδείγματος κειμένου</a:t>
            </a:r>
          </a:p>
          <a:p>
            <a:pPr lvl="1"/>
            <a:r>
              <a:rPr lang="el-GR" dirty="0" smtClean="0"/>
              <a:t>Δεύτερου επιπέδου</a:t>
            </a:r>
          </a:p>
          <a:p>
            <a:pPr lvl="2"/>
            <a:r>
              <a:rPr lang="el-GR" dirty="0" smtClean="0"/>
              <a:t>Τρίτου επιπέδου</a:t>
            </a:r>
          </a:p>
          <a:p>
            <a:pPr lvl="3"/>
            <a:r>
              <a:rPr lang="el-GR" dirty="0" smtClean="0"/>
              <a:t>Τέταρτου επιπέδου</a:t>
            </a:r>
          </a:p>
          <a:p>
            <a:pPr lvl="4"/>
            <a:r>
              <a:rPr lang="el-GR" dirty="0" smtClean="0"/>
              <a:t>Πέμπτου επιπέδου</a:t>
            </a:r>
            <a:endParaRPr lang="el-GR" dirty="0"/>
          </a:p>
        </p:txBody>
      </p:sp>
    </p:spTree>
    <p:extLst>
      <p:ext uri="{BB962C8B-B14F-4D97-AF65-F5344CB8AC3E}">
        <p14:creationId xmlns:p14="http://schemas.microsoft.com/office/powerpoint/2010/main" val="2032984280"/>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Τίτλος 1"/>
          <p:cNvSpPr>
            <a:spLocks noGrp="1"/>
          </p:cNvSpPr>
          <p:nvPr>
            <p:ph type="title"/>
          </p:nvPr>
        </p:nvSpPr>
        <p:spPr>
          <a:xfrm>
            <a:off x="722313" y="4406900"/>
            <a:ext cx="7772400" cy="1362075"/>
          </a:xfrm>
        </p:spPr>
        <p:txBody>
          <a:bodyPr anchor="t"/>
          <a:lstStyle>
            <a:lvl1pPr algn="l">
              <a:defRPr sz="4000" b="0" cap="none" baseline="0">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722313" y="2906713"/>
            <a:ext cx="7772400" cy="1500187"/>
          </a:xfrm>
        </p:spPr>
        <p:txBody>
          <a:bodyPr anchor="b"/>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l-GR" dirty="0" smtClean="0"/>
              <a:t>Στυλ υποδείγματος κειμένου</a:t>
            </a:r>
          </a:p>
        </p:txBody>
      </p:sp>
    </p:spTree>
    <p:extLst>
      <p:ext uri="{BB962C8B-B14F-4D97-AF65-F5344CB8AC3E}">
        <p14:creationId xmlns:p14="http://schemas.microsoft.com/office/powerpoint/2010/main" val="3267175421"/>
      </p:ext>
    </p:extLst>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5EBDF6BF-90B0-4579-A8E8-DD9DB15263D5}"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eaLnBrk="1" fontAlgn="auto" hangingPunct="1">
              <a:spcBef>
                <a:spcPts val="0"/>
              </a:spcBef>
              <a:spcAft>
                <a:spcPts val="0"/>
              </a:spcAft>
              <a:defRPr/>
            </a:pPr>
            <a:r>
              <a:rPr lang="en-GB" sz="1000" dirty="0" smtClean="0">
                <a:solidFill>
                  <a:srgbClr val="5075BC"/>
                </a:solidFill>
                <a:latin typeface="+mn-lt"/>
              </a:rPr>
              <a:t>Informative Materials for the Digital Enrichment of Greek EFL Textbooks</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rgbClr val="5075BC"/>
                </a:solidFill>
              </a:defRPr>
            </a:lvl1pPr>
          </a:lstStyle>
          <a:p>
            <a:r>
              <a:rPr lang="el-GR" dirty="0" smtClean="0"/>
              <a:t>Στυλ κύριου τίτλου</a:t>
            </a:r>
            <a:endParaRPr lang="el-GR" dirty="0"/>
          </a:p>
        </p:txBody>
      </p:sp>
      <p:sp>
        <p:nvSpPr>
          <p:cNvPr id="3" name="Θέση περιεχομένου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περιεχομένου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4164350142"/>
      </p:ext>
    </p:extLst>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7"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5D137C48-08CC-4E1A-8FA1-4A79D8CE0173}"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8"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Informative Materials for the Digital Enrichment of Greek EFL Textbooks</a:t>
            </a:r>
          </a:p>
        </p:txBody>
      </p:sp>
      <p:pic>
        <p:nvPicPr>
          <p:cNvPr id="9" name="Picture 8"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a:solidFill>
                  <a:srgbClr val="5075BC"/>
                </a:solidFill>
              </a:defRPr>
            </a:lvl1pPr>
          </a:lstStyle>
          <a:p>
            <a:r>
              <a:rPr lang="el-GR" dirty="0" smtClean="0"/>
              <a:t>Στυλ κύριου τίτλου</a:t>
            </a:r>
            <a:endParaRPr lang="el-GR" dirty="0"/>
          </a:p>
        </p:txBody>
      </p:sp>
      <p:sp>
        <p:nvSpPr>
          <p:cNvPr id="3" name="Θέση κειμένου 2"/>
          <p:cNvSpPr>
            <a:spLocks noGrp="1"/>
          </p:cNvSpPr>
          <p:nvPr>
            <p:ph type="body" idx="1"/>
          </p:nvPr>
        </p:nvSpPr>
        <p:spPr>
          <a:xfrm>
            <a:off x="457200" y="1574254"/>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4" name="Θέση περιεχομένου 3"/>
          <p:cNvSpPr>
            <a:spLocks noGrp="1"/>
          </p:cNvSpPr>
          <p:nvPr>
            <p:ph sz="half" idx="2"/>
          </p:nvPr>
        </p:nvSpPr>
        <p:spPr>
          <a:xfrm>
            <a:off x="457200" y="2214016"/>
            <a:ext cx="4040188"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5" name="Θέση κειμένου 4"/>
          <p:cNvSpPr>
            <a:spLocks noGrp="1"/>
          </p:cNvSpPr>
          <p:nvPr>
            <p:ph type="body" sz="quarter" idx="3"/>
          </p:nvPr>
        </p:nvSpPr>
        <p:spPr>
          <a:xfrm>
            <a:off x="4645025" y="1574254"/>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smtClean="0"/>
              <a:t>Στυλ υποδείγματος κειμένου</a:t>
            </a:r>
          </a:p>
        </p:txBody>
      </p:sp>
      <p:sp>
        <p:nvSpPr>
          <p:cNvPr id="6" name="Θέση περιεχομένου 5"/>
          <p:cNvSpPr>
            <a:spLocks noGrp="1"/>
          </p:cNvSpPr>
          <p:nvPr>
            <p:ph sz="quarter" idx="4"/>
          </p:nvPr>
        </p:nvSpPr>
        <p:spPr>
          <a:xfrm>
            <a:off x="4645025" y="2214016"/>
            <a:ext cx="4041775" cy="387928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Tree>
    <p:extLst>
      <p:ext uri="{BB962C8B-B14F-4D97-AF65-F5344CB8AC3E}">
        <p14:creationId xmlns:p14="http://schemas.microsoft.com/office/powerpoint/2010/main" val="2073126030"/>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3" name="Θέση αριθμού διαφάνειας 5"/>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4F9DC2BF-8478-44B9-8B34-556DB3AF3A01}"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4" name="2 - Θέση υποσέλιδου"/>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Informative Materials for the Digital Enrichment of Greek EFL Textbooks</a:t>
            </a:r>
          </a:p>
        </p:txBody>
      </p:sp>
      <p:pic>
        <p:nvPicPr>
          <p:cNvPr id="5" name="Picture 4"/>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Τίτλος 1"/>
          <p:cNvSpPr>
            <a:spLocks noGrp="1"/>
          </p:cNvSpPr>
          <p:nvPr>
            <p:ph type="title"/>
          </p:nvPr>
        </p:nvSpPr>
        <p:spPr/>
        <p:txBody>
          <a:bodyPr/>
          <a:lstStyle>
            <a:lvl1pPr>
              <a:defRPr b="0">
                <a:solidFill>
                  <a:schemeClr val="accent1"/>
                </a:solidFill>
              </a:defRPr>
            </a:lvl1pPr>
          </a:lstStyle>
          <a:p>
            <a:r>
              <a:rPr lang="el-GR" dirty="0" smtClean="0"/>
              <a:t>Στυλ κύριου τίτλου</a:t>
            </a:r>
            <a:endParaRPr lang="el-GR" dirty="0"/>
          </a:p>
        </p:txBody>
      </p:sp>
    </p:spTree>
    <p:extLst>
      <p:ext uri="{BB962C8B-B14F-4D97-AF65-F5344CB8AC3E}">
        <p14:creationId xmlns:p14="http://schemas.microsoft.com/office/powerpoint/2010/main" val="1925901368"/>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41290027"/>
      </p:ext>
    </p:extLst>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Περιεχόμενο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FC5336A2-424C-4D34-A257-5FD5194606E7}"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7"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Informative Materials for the Digital Enrichment of Greek EFL Textbooks</a:t>
            </a:r>
          </a:p>
        </p:txBody>
      </p:sp>
      <p:pic>
        <p:nvPicPr>
          <p:cNvPr id="8" name="Picture 7"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περιεχομένου 2"/>
          <p:cNvSpPr>
            <a:spLocks noGrp="1"/>
          </p:cNvSpPr>
          <p:nvPr>
            <p:ph idx="1"/>
          </p:nvPr>
        </p:nvSpPr>
        <p:spPr>
          <a:xfrm>
            <a:off x="3575050" y="1556792"/>
            <a:ext cx="5111750" cy="460851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smtClean="0"/>
              <a:t>Στυλ υποδείγματος κειμένου</a:t>
            </a:r>
          </a:p>
          <a:p>
            <a:pPr lvl="1"/>
            <a:r>
              <a:rPr lang="el-GR" smtClean="0"/>
              <a:t>Δεύτερου επιπέδου</a:t>
            </a:r>
          </a:p>
          <a:p>
            <a:pPr lvl="2"/>
            <a:r>
              <a:rPr lang="el-GR" smtClean="0"/>
              <a:t>Τρίτου επιπέδου</a:t>
            </a:r>
          </a:p>
          <a:p>
            <a:pPr lvl="3"/>
            <a:r>
              <a:rPr lang="el-GR" smtClean="0"/>
              <a:t>Τέταρτου επιπέδου</a:t>
            </a:r>
          </a:p>
          <a:p>
            <a:pPr lvl="4"/>
            <a:r>
              <a:rPr lang="el-GR" smtClean="0"/>
              <a:t>Πέμπτου επιπέδου</a:t>
            </a:r>
            <a:endParaRPr lang="el-GR"/>
          </a:p>
        </p:txBody>
      </p:sp>
      <p:sp>
        <p:nvSpPr>
          <p:cNvPr id="4" name="Θέση κειμένου 3"/>
          <p:cNvSpPr>
            <a:spLocks noGrp="1"/>
          </p:cNvSpPr>
          <p:nvPr>
            <p:ph type="body" sz="half" idx="2"/>
          </p:nvPr>
        </p:nvSpPr>
        <p:spPr>
          <a:xfrm>
            <a:off x="457200" y="1556792"/>
            <a:ext cx="3008313" cy="4608512"/>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6"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2276091304"/>
      </p:ext>
    </p:extLst>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Εικόνα με λεζάντα">
    <p:spTree>
      <p:nvGrpSpPr>
        <p:cNvPr id="1" name=""/>
        <p:cNvGrpSpPr/>
        <p:nvPr/>
      </p:nvGrpSpPr>
      <p:grpSpPr>
        <a:xfrm>
          <a:off x="0" y="0"/>
          <a:ext cx="0" cy="0"/>
          <a:chOff x="0" y="0"/>
          <a:chExt cx="0" cy="0"/>
        </a:xfrm>
      </p:grpSpPr>
      <p:sp>
        <p:nvSpPr>
          <p:cNvPr id="5" name="Θέση αριθμού διαφάνειας 5" descr="[DECORATIVE]"/>
          <p:cNvSpPr txBox="1">
            <a:spLocks/>
          </p:cNvSpPr>
          <p:nvPr userDrawn="1"/>
        </p:nvSpPr>
        <p:spPr>
          <a:xfrm>
            <a:off x="8645525" y="6442075"/>
            <a:ext cx="431800" cy="268288"/>
          </a:xfrm>
          <a:prstGeom prst="rect">
            <a:avLst/>
          </a:prstGeom>
          <a:solidFill>
            <a:schemeClr val="bg1">
              <a:lumMod val="95000"/>
            </a:schemeClr>
          </a:solidFill>
        </p:spPr>
        <p:txBody>
          <a:bodyPr/>
          <a:lstStyle>
            <a:lvl1pPr>
              <a:defRPr>
                <a:solidFill>
                  <a:schemeClr val="tx1"/>
                </a:solidFill>
                <a:latin typeface="Arial" panose="020B0604020202020204" pitchFamily="34" charset="0"/>
                <a:cs typeface="Arial" panose="020B0604020202020204" pitchFamily="34" charset="0"/>
              </a:defRPr>
            </a:lvl1pPr>
            <a:lvl2pPr marL="742950" indent="-285750">
              <a:defRPr>
                <a:solidFill>
                  <a:schemeClr val="tx1"/>
                </a:solidFill>
                <a:latin typeface="Arial" panose="020B0604020202020204" pitchFamily="34" charset="0"/>
                <a:cs typeface="Arial" panose="020B0604020202020204" pitchFamily="34" charset="0"/>
              </a:defRPr>
            </a:lvl2pPr>
            <a:lvl3pPr marL="1143000" indent="-228600">
              <a:defRPr>
                <a:solidFill>
                  <a:schemeClr val="tx1"/>
                </a:solidFill>
                <a:latin typeface="Arial" panose="020B0604020202020204" pitchFamily="34" charset="0"/>
                <a:cs typeface="Arial" panose="020B0604020202020204" pitchFamily="34" charset="0"/>
              </a:defRPr>
            </a:lvl3pPr>
            <a:lvl4pPr marL="1600200" indent="-228600">
              <a:defRPr>
                <a:solidFill>
                  <a:schemeClr val="tx1"/>
                </a:solidFill>
                <a:latin typeface="Arial" panose="020B0604020202020204" pitchFamily="34" charset="0"/>
                <a:cs typeface="Arial" panose="020B0604020202020204" pitchFamily="34" charset="0"/>
              </a:defRPr>
            </a:lvl4pPr>
            <a:lvl5pPr marL="2057400" indent="-228600">
              <a:defRPr>
                <a:solidFill>
                  <a:schemeClr val="tx1"/>
                </a:solidFill>
                <a:latin typeface="Arial" panose="020B0604020202020204" pitchFamily="34" charset="0"/>
                <a:cs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cs typeface="Arial" panose="020B0604020202020204" pitchFamily="34" charset="0"/>
              </a:defRPr>
            </a:lvl9pPr>
          </a:lstStyle>
          <a:p>
            <a:pPr algn="ctr" eaLnBrk="1" hangingPunct="1">
              <a:defRPr/>
            </a:pPr>
            <a:fld id="{5F9EF59D-6953-49E0-AFE1-ABE088D7B1D6}" type="slidenum">
              <a:rPr lang="el-GR" altLang="en-US" sz="1200" smtClean="0">
                <a:solidFill>
                  <a:srgbClr val="5075BC"/>
                </a:solidFill>
                <a:latin typeface="Calibri" panose="020F0502020204030204" pitchFamily="34" charset="0"/>
              </a:rPr>
              <a:pPr algn="ctr" eaLnBrk="1" hangingPunct="1">
                <a:defRPr/>
              </a:pPr>
              <a:t>‹#›</a:t>
            </a:fld>
            <a:endParaRPr lang="el-GR" altLang="en-US" sz="1200" smtClean="0">
              <a:solidFill>
                <a:srgbClr val="5075BC"/>
              </a:solidFill>
              <a:latin typeface="Calibri" panose="020F0502020204030204" pitchFamily="34" charset="0"/>
            </a:endParaRPr>
          </a:p>
        </p:txBody>
      </p:sp>
      <p:sp>
        <p:nvSpPr>
          <p:cNvPr id="6" name="2 - Θέση υποσέλιδου" descr="[DECORATIVE]"/>
          <p:cNvSpPr txBox="1">
            <a:spLocks/>
          </p:cNvSpPr>
          <p:nvPr userDrawn="1"/>
        </p:nvSpPr>
        <p:spPr bwMode="auto">
          <a:xfrm>
            <a:off x="539750" y="6442075"/>
            <a:ext cx="7993063" cy="268288"/>
          </a:xfrm>
          <a:prstGeom prst="rect">
            <a:avLst/>
          </a:prstGeom>
          <a:solidFill>
            <a:schemeClr val="bg1">
              <a:lumMod val="95000"/>
            </a:schemeClr>
          </a:solidFill>
          <a:ln>
            <a:miter lim="800000"/>
            <a:headEnd/>
            <a:tailEnd/>
          </a:ln>
        </p:spPr>
        <p:txBody>
          <a:bodyPr anchor="ct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1000" b="0" i="0" u="none" strike="noStrike" kern="1200" cap="none" spc="0" normalizeH="0" baseline="0" noProof="0" dirty="0" smtClean="0">
                <a:ln>
                  <a:noFill/>
                </a:ln>
                <a:solidFill>
                  <a:srgbClr val="5075BC"/>
                </a:solidFill>
                <a:effectLst/>
                <a:uLnTx/>
                <a:uFillTx/>
                <a:latin typeface="Calibri"/>
                <a:ea typeface="+mn-ea"/>
                <a:cs typeface="Arial" panose="020B0604020202020204" pitchFamily="34" charset="0"/>
              </a:rPr>
              <a:t>Informative Materials for the Digital Enrichment of Greek EFL Textbooks</a:t>
            </a:r>
          </a:p>
        </p:txBody>
      </p:sp>
      <p:pic>
        <p:nvPicPr>
          <p:cNvPr id="7" name="Picture 6" descr="[DECORATIVE]"/>
          <p:cNvPicPr>
            <a:picLocks noChangeAspect="1"/>
          </p:cNvPicPr>
          <p:nvPr userDrawn="1"/>
        </p:nvPicPr>
        <p:blipFill>
          <a:blip r:embed="rId2">
            <a:extLst>
              <a:ext uri="{28A0092B-C50C-407E-A947-70E740481C1C}">
                <a14:useLocalDpi xmlns:a14="http://schemas.microsoft.com/office/drawing/2010/main" val="0"/>
              </a:ext>
            </a:extLst>
          </a:blip>
          <a:srcRect/>
          <a:stretch>
            <a:fillRect/>
          </a:stretch>
        </p:blipFill>
        <p:spPr bwMode="auto">
          <a:xfrm>
            <a:off x="58738" y="6254750"/>
            <a:ext cx="431800" cy="57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Θέση εικόνας 2"/>
          <p:cNvSpPr>
            <a:spLocks noGrp="1"/>
          </p:cNvSpPr>
          <p:nvPr>
            <p:ph type="pic" idx="1"/>
          </p:nvPr>
        </p:nvSpPr>
        <p:spPr>
          <a:xfrm>
            <a:off x="1792288" y="1556792"/>
            <a:ext cx="5486400" cy="3456384"/>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Θέση κειμένου 3"/>
          <p:cNvSpPr>
            <a:spLocks noGrp="1"/>
          </p:cNvSpPr>
          <p:nvPr>
            <p:ph type="body" sz="half" idx="2"/>
          </p:nvPr>
        </p:nvSpPr>
        <p:spPr>
          <a:xfrm>
            <a:off x="1792288" y="5157192"/>
            <a:ext cx="5486400" cy="1015008"/>
          </a:xfrm>
        </p:spPr>
        <p:txBody>
          <a:bodyPr>
            <a:normAutofit/>
          </a:bodyPr>
          <a:lstStyle>
            <a:lvl1pPr marL="0" indent="0">
              <a:buNone/>
              <a:defRPr sz="20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dirty="0" smtClean="0"/>
              <a:t>Στυλ υποδείγματος κειμένου</a:t>
            </a:r>
          </a:p>
        </p:txBody>
      </p:sp>
      <p:sp>
        <p:nvSpPr>
          <p:cNvPr id="9" name="Τίτλος 1"/>
          <p:cNvSpPr>
            <a:spLocks noGrp="1"/>
          </p:cNvSpPr>
          <p:nvPr>
            <p:ph type="title"/>
          </p:nvPr>
        </p:nvSpPr>
        <p:spPr>
          <a:xfrm>
            <a:off x="457200" y="273600"/>
            <a:ext cx="8229600" cy="1144800"/>
          </a:xfrm>
        </p:spPr>
        <p:txBody>
          <a:bodyPr rtlCol="0">
            <a:normAutofit/>
          </a:bodyPr>
          <a:lstStyle>
            <a:lvl1pPr>
              <a:defRPr lang="el-GR" b="0">
                <a:solidFill>
                  <a:schemeClr val="accent1"/>
                </a:solidFill>
              </a:defRPr>
            </a:lvl1pPr>
          </a:lstStyle>
          <a:p>
            <a:pPr lvl="0"/>
            <a:r>
              <a:rPr lang="el-GR" dirty="0" smtClean="0"/>
              <a:t>Στυλ κύριου τίτλου</a:t>
            </a:r>
            <a:endParaRPr lang="el-GR" dirty="0"/>
          </a:p>
        </p:txBody>
      </p:sp>
    </p:spTree>
    <p:extLst>
      <p:ext uri="{BB962C8B-B14F-4D97-AF65-F5344CB8AC3E}">
        <p14:creationId xmlns:p14="http://schemas.microsoft.com/office/powerpoint/2010/main" val="4153075034"/>
      </p:ext>
    </p:extLst>
  </p:cSld>
  <p:clrMapOvr>
    <a:masterClrMapping/>
  </p:clrMapOvr>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Θέση τίτλου 1"/>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l-GR" altLang="en-US" smtClean="0"/>
              <a:t>Στυλ κύριου τίτλου</a:t>
            </a:r>
          </a:p>
        </p:txBody>
      </p:sp>
      <p:sp>
        <p:nvSpPr>
          <p:cNvPr id="1027" name="Θέση κειμένου 2"/>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l-GR" altLang="en-US" smtClean="0"/>
              <a:t>Στυλ υποδείγματος κειμένου</a:t>
            </a:r>
          </a:p>
          <a:p>
            <a:pPr lvl="1"/>
            <a:r>
              <a:rPr lang="el-GR" altLang="en-US" smtClean="0"/>
              <a:t>Δεύτερου επιπέδου</a:t>
            </a:r>
          </a:p>
          <a:p>
            <a:pPr lvl="2"/>
            <a:r>
              <a:rPr lang="el-GR" altLang="en-US" smtClean="0"/>
              <a:t>Τρίτου επιπέδου</a:t>
            </a:r>
          </a:p>
          <a:p>
            <a:pPr lvl="3"/>
            <a:r>
              <a:rPr lang="el-GR" altLang="en-US" smtClean="0"/>
              <a:t>Τέταρτου επιπέδου</a:t>
            </a:r>
          </a:p>
          <a:p>
            <a:pPr lvl="4"/>
            <a:r>
              <a:rPr lang="el-GR" altLang="en-US" smtClean="0"/>
              <a:t>Πέμπτου επιπέδου</a:t>
            </a:r>
          </a:p>
        </p:txBody>
      </p:sp>
    </p:spTree>
  </p:cSld>
  <p:clrMap bg1="lt1" tx1="dk1" bg2="lt2" tx2="dk2" accent1="accent1" accent2="accent2" accent3="accent3" accent4="accent4" accent5="accent5" accent6="accent6" hlink="hlink" folHlink="folHlink"/>
  <p:sldLayoutIdLst>
    <p:sldLayoutId id="2147483777" r:id="rId1"/>
    <p:sldLayoutId id="2147483781" r:id="rId2"/>
    <p:sldLayoutId id="2147483778" r:id="rId3"/>
    <p:sldLayoutId id="2147483782" r:id="rId4"/>
    <p:sldLayoutId id="2147483783" r:id="rId5"/>
    <p:sldLayoutId id="2147483784" r:id="rId6"/>
    <p:sldLayoutId id="2147483779" r:id="rId7"/>
    <p:sldLayoutId id="2147483785" r:id="rId8"/>
    <p:sldLayoutId id="2147483786" r:id="rId9"/>
    <p:sldLayoutId id="2147483787" r:id="rId10"/>
    <p:sldLayoutId id="2147483780" r:id="rId11"/>
  </p:sldLayoutIdLst>
  <p:transition/>
  <p:timing>
    <p:tnLst>
      <p:par>
        <p:cTn id="1" dur="indefinite" restart="never" nodeType="tmRoot"/>
      </p:par>
    </p:tnLst>
  </p:timing>
  <p:hf hdr="0" ftr="0" dt="0"/>
  <p:txStyles>
    <p:titleStyle>
      <a:lvl1pPr algn="ctr" rtl="0" eaLnBrk="0" fontAlgn="base" hangingPunct="0">
        <a:spcBef>
          <a:spcPct val="0"/>
        </a:spcBef>
        <a:spcAft>
          <a:spcPct val="0"/>
        </a:spcAft>
        <a:defRPr sz="4400" kern="1200">
          <a:solidFill>
            <a:schemeClr val="accent1"/>
          </a:solidFill>
          <a:latin typeface="+mj-lt"/>
          <a:ea typeface="+mj-ea"/>
          <a:cs typeface="+mj-cs"/>
        </a:defRPr>
      </a:lvl1pPr>
      <a:lvl2pPr algn="ctr" rtl="0" eaLnBrk="0" fontAlgn="base" hangingPunct="0">
        <a:spcBef>
          <a:spcPct val="0"/>
        </a:spcBef>
        <a:spcAft>
          <a:spcPct val="0"/>
        </a:spcAft>
        <a:defRPr sz="4400">
          <a:solidFill>
            <a:schemeClr val="accent1"/>
          </a:solidFill>
          <a:latin typeface="Calibri" panose="020F0502020204030204" pitchFamily="34" charset="0"/>
        </a:defRPr>
      </a:lvl2pPr>
      <a:lvl3pPr algn="ctr" rtl="0" eaLnBrk="0" fontAlgn="base" hangingPunct="0">
        <a:spcBef>
          <a:spcPct val="0"/>
        </a:spcBef>
        <a:spcAft>
          <a:spcPct val="0"/>
        </a:spcAft>
        <a:defRPr sz="4400">
          <a:solidFill>
            <a:schemeClr val="accent1"/>
          </a:solidFill>
          <a:latin typeface="Calibri" panose="020F0502020204030204" pitchFamily="34" charset="0"/>
        </a:defRPr>
      </a:lvl3pPr>
      <a:lvl4pPr algn="ctr" rtl="0" eaLnBrk="0" fontAlgn="base" hangingPunct="0">
        <a:spcBef>
          <a:spcPct val="0"/>
        </a:spcBef>
        <a:spcAft>
          <a:spcPct val="0"/>
        </a:spcAft>
        <a:defRPr sz="4400">
          <a:solidFill>
            <a:schemeClr val="accent1"/>
          </a:solidFill>
          <a:latin typeface="Calibri" panose="020F0502020204030204" pitchFamily="34" charset="0"/>
        </a:defRPr>
      </a:lvl4pPr>
      <a:lvl5pPr algn="ctr" rtl="0" eaLnBrk="0" fontAlgn="base" hangingPunct="0">
        <a:spcBef>
          <a:spcPct val="0"/>
        </a:spcBef>
        <a:spcAft>
          <a:spcPct val="0"/>
        </a:spcAft>
        <a:defRPr sz="4400">
          <a:solidFill>
            <a:schemeClr val="accent1"/>
          </a:solidFill>
          <a:latin typeface="Calibri" panose="020F0502020204030204" pitchFamily="34" charset="0"/>
        </a:defRPr>
      </a:lvl5pPr>
      <a:lvl6pPr marL="457200" algn="ctr" rtl="0" fontAlgn="base">
        <a:spcBef>
          <a:spcPct val="0"/>
        </a:spcBef>
        <a:spcAft>
          <a:spcPct val="0"/>
        </a:spcAft>
        <a:defRPr sz="4400">
          <a:solidFill>
            <a:schemeClr val="accent1"/>
          </a:solidFill>
          <a:latin typeface="Calibri" panose="020F0502020204030204" pitchFamily="34" charset="0"/>
        </a:defRPr>
      </a:lvl6pPr>
      <a:lvl7pPr marL="914400" algn="ctr" rtl="0" fontAlgn="base">
        <a:spcBef>
          <a:spcPct val="0"/>
        </a:spcBef>
        <a:spcAft>
          <a:spcPct val="0"/>
        </a:spcAft>
        <a:defRPr sz="4400">
          <a:solidFill>
            <a:schemeClr val="accent1"/>
          </a:solidFill>
          <a:latin typeface="Calibri" panose="020F0502020204030204" pitchFamily="34" charset="0"/>
        </a:defRPr>
      </a:lvl7pPr>
      <a:lvl8pPr marL="1371600" algn="ctr" rtl="0" fontAlgn="base">
        <a:spcBef>
          <a:spcPct val="0"/>
        </a:spcBef>
        <a:spcAft>
          <a:spcPct val="0"/>
        </a:spcAft>
        <a:defRPr sz="4400">
          <a:solidFill>
            <a:schemeClr val="accent1"/>
          </a:solidFill>
          <a:latin typeface="Calibri" panose="020F0502020204030204" pitchFamily="34" charset="0"/>
        </a:defRPr>
      </a:lvl8pPr>
      <a:lvl9pPr marL="1828800" algn="ctr" rtl="0" fontAlgn="base">
        <a:spcBef>
          <a:spcPct val="0"/>
        </a:spcBef>
        <a:spcAft>
          <a:spcPct val="0"/>
        </a:spcAft>
        <a:defRPr sz="4400">
          <a:solidFill>
            <a:schemeClr val="accent1"/>
          </a:solidFill>
          <a:latin typeface="Calibri" panose="020F0502020204030204" pitchFamily="34" charset="0"/>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notesSlide" Target="../notesSlides/notesSlide1.xml"/><Relationship Id="rId2" Type="http://schemas.openxmlformats.org/officeDocument/2006/relationships/slideLayout" Target="../slideLayouts/slideLayout1.xml"/><Relationship Id="rId1" Type="http://schemas.openxmlformats.org/officeDocument/2006/relationships/tags" Target="../tags/tag2.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9.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slideLayout" Target="../slideLayouts/slideLayout9.xml"/><Relationship Id="rId1" Type="http://schemas.openxmlformats.org/officeDocument/2006/relationships/tags" Target="../tags/tag10.xml"/></Relationships>
</file>

<file path=ppt/slides/_rels/slide14.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slideLayout" Target="../slideLayouts/slideLayout2.xml"/><Relationship Id="rId1" Type="http://schemas.openxmlformats.org/officeDocument/2006/relationships/tags" Target="../tags/tag11.xml"/></Relationships>
</file>

<file path=ppt/slides/_rels/slide1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slideLayout" Target="../slideLayouts/slideLayout2.xml"/><Relationship Id="rId1" Type="http://schemas.openxmlformats.org/officeDocument/2006/relationships/tags" Target="../tags/tag12.xml"/></Relationships>
</file>

<file path=ppt/slides/_rels/slide16.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slideLayout" Target="../slideLayouts/slideLayout4.xml"/><Relationship Id="rId1" Type="http://schemas.openxmlformats.org/officeDocument/2006/relationships/tags" Target="../tags/tag13.xml"/></Relationships>
</file>

<file path=ppt/slides/_rels/slide17.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slideLayout" Target="../slideLayouts/slideLayout2.xml"/><Relationship Id="rId1" Type="http://schemas.openxmlformats.org/officeDocument/2006/relationships/tags" Target="../tags/tag14.xml"/></Relationships>
</file>

<file path=ppt/slides/_rels/slide1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9.xml"/><Relationship Id="rId1" Type="http://schemas.openxmlformats.org/officeDocument/2006/relationships/tags" Target="../tags/tag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slideLayout" Target="../slideLayouts/slideLayout8.xml"/><Relationship Id="rId1" Type="http://schemas.openxmlformats.org/officeDocument/2006/relationships/tags" Target="../tags/tag16.xml"/><Relationship Id="rId4" Type="http://schemas.openxmlformats.org/officeDocument/2006/relationships/hyperlink" Target="http://photodentro.edu.gr/v/item/ds/8521/3413" TargetMode="External"/></Relationships>
</file>

<file path=ppt/slides/_rels/slide21.xml.rels><?xml version="1.0" encoding="UTF-8" standalone="yes"?>
<Relationships xmlns="http://schemas.openxmlformats.org/package/2006/relationships"><Relationship Id="rId3" Type="http://schemas.openxmlformats.org/officeDocument/2006/relationships/hyperlink" Target="http://photodentro.edu.gr/lor/r/8521/3410" TargetMode="External"/><Relationship Id="rId2" Type="http://schemas.openxmlformats.org/officeDocument/2006/relationships/slideLayout" Target="../slideLayouts/slideLayout8.xml"/><Relationship Id="rId1" Type="http://schemas.openxmlformats.org/officeDocument/2006/relationships/tags" Target="../tags/tag17.xml"/><Relationship Id="rId4" Type="http://schemas.openxmlformats.org/officeDocument/2006/relationships/image" Target="../media/image18.jpe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slideLayout" Target="../slideLayouts/slideLayout8.xml"/><Relationship Id="rId1" Type="http://schemas.openxmlformats.org/officeDocument/2006/relationships/tags" Target="../tags/tag18.xml"/><Relationship Id="rId4" Type="http://schemas.openxmlformats.org/officeDocument/2006/relationships/hyperlink" Target="http://photodentro.edu.gr/lor/r/8521/6365" TargetMode="External"/></Relationships>
</file>

<file path=ppt/slides/_rels/slide28.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slideLayout" Target="../slideLayouts/slideLayout8.xml"/><Relationship Id="rId1" Type="http://schemas.openxmlformats.org/officeDocument/2006/relationships/tags" Target="../tags/tag19.xml"/><Relationship Id="rId4" Type="http://schemas.openxmlformats.org/officeDocument/2006/relationships/hyperlink" Target="http://photodentro.edu.gr/lor/r/8521/6372" TargetMode="External"/></Relationships>
</file>

<file path=ppt/slides/_rels/slide29.xml.rels><?xml version="1.0" encoding="UTF-8" standalone="yes"?>
<Relationships xmlns="http://schemas.openxmlformats.org/package/2006/relationships"><Relationship Id="rId3" Type="http://schemas.openxmlformats.org/officeDocument/2006/relationships/hyperlink" Target="http://photodentro.edu.gr/lor/r/8521/6366" TargetMode="External"/><Relationship Id="rId2" Type="http://schemas.openxmlformats.org/officeDocument/2006/relationships/slideLayout" Target="../slideLayouts/slideLayout8.xml"/><Relationship Id="rId1" Type="http://schemas.openxmlformats.org/officeDocument/2006/relationships/tags" Target="../tags/tag20.xml"/><Relationship Id="rId4" Type="http://schemas.openxmlformats.org/officeDocument/2006/relationships/image" Target="../media/image21.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2.xml"/><Relationship Id="rId1" Type="http://schemas.openxmlformats.org/officeDocument/2006/relationships/tags" Target="../tags/tag21.xml"/><Relationship Id="rId4" Type="http://schemas.openxmlformats.org/officeDocument/2006/relationships/image" Target="../media/image22.jpeg"/></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3.xml"/><Relationship Id="rId1" Type="http://schemas.openxmlformats.org/officeDocument/2006/relationships/tags" Target="../tags/tag22.xml"/></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23.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24.xml"/><Relationship Id="rId4" Type="http://schemas.openxmlformats.org/officeDocument/2006/relationships/hyperlink" Target="http://opencourses.uoa.gr/courses/ENL10/" TargetMode="External"/></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2.xml"/><Relationship Id="rId1" Type="http://schemas.openxmlformats.org/officeDocument/2006/relationships/tags" Target="../tags/tag25.xml"/><Relationship Id="rId5" Type="http://schemas.openxmlformats.org/officeDocument/2006/relationships/image" Target="../media/image23.png"/><Relationship Id="rId4" Type="http://schemas.openxmlformats.org/officeDocument/2006/relationships/hyperlink" Target="%5b1%5d%20http:/creativecommons.org/licenses/by-nc-sa/4.0/" TargetMode="External"/></Relationships>
</file>

<file path=ppt/slides/_rels/slide35.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26.xml"/></Relationships>
</file>

<file path=ppt/slides/_rels/slide36.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tags" Target="../tags/tag27.xml"/><Relationship Id="rId6" Type="http://schemas.openxmlformats.org/officeDocument/2006/relationships/hyperlink" Target="https://creativecommons.org/licenses/by-nc-sa/3.0/gr/" TargetMode="External"/><Relationship Id="rId5" Type="http://schemas.openxmlformats.org/officeDocument/2006/relationships/hyperlink" Target="http://ebooks.edu.gr/new/books-pdf.php?course=DSDIM-B100" TargetMode="External"/><Relationship Id="rId4" Type="http://schemas.openxmlformats.org/officeDocument/2006/relationships/hyperlink" Target="http://ebooks.edu.gr/modules/ebook/show.php/DSGYM-B114/318/2135,7743/" TargetMode="External"/></Relationships>
</file>

<file path=ppt/slides/_rels/slide37.xml.rels><?xml version="1.0" encoding="UTF-8" standalone="yes"?>
<Relationships xmlns="http://schemas.openxmlformats.org/package/2006/relationships"><Relationship Id="rId8" Type="http://schemas.openxmlformats.org/officeDocument/2006/relationships/hyperlink" Target="http://ebooks.edu.gr/modules/ebook/show.php/DSDIM-B100/497/3240,13160/" TargetMode="External"/><Relationship Id="rId3" Type="http://schemas.openxmlformats.org/officeDocument/2006/relationships/notesSlide" Target="../notesSlides/notesSlide9.xml"/><Relationship Id="rId7" Type="http://schemas.openxmlformats.org/officeDocument/2006/relationships/hyperlink" Target="http://photodentro.edu.gr/v/item/ds/8521/2529" TargetMode="External"/><Relationship Id="rId2" Type="http://schemas.openxmlformats.org/officeDocument/2006/relationships/slideLayout" Target="../slideLayouts/slideLayout2.xml"/><Relationship Id="rId1" Type="http://schemas.openxmlformats.org/officeDocument/2006/relationships/tags" Target="../tags/tag28.xml"/><Relationship Id="rId6" Type="http://schemas.openxmlformats.org/officeDocument/2006/relationships/hyperlink" Target="http://ebooks.edu.gr/modules/ebook/show.php/DSDIM-B100/497/3240,13162/" TargetMode="External"/><Relationship Id="rId5" Type="http://schemas.openxmlformats.org/officeDocument/2006/relationships/hyperlink" Target="https://creativecommons.org/licenses/by-nc-sa/3.0/gr/" TargetMode="External"/><Relationship Id="rId4" Type="http://schemas.openxmlformats.org/officeDocument/2006/relationships/hyperlink" Target="http://photodentro.edu.gr/lor/r/8521/2553" TargetMode="External"/></Relationships>
</file>

<file path=ppt/slides/_rels/slide38.xml.rels><?xml version="1.0" encoding="UTF-8" standalone="yes"?>
<Relationships xmlns="http://schemas.openxmlformats.org/package/2006/relationships"><Relationship Id="rId3" Type="http://schemas.openxmlformats.org/officeDocument/2006/relationships/notesSlide" Target="../notesSlides/notesSlide10.xml"/><Relationship Id="rId7" Type="http://schemas.openxmlformats.org/officeDocument/2006/relationships/hyperlink" Target="https://creativecommons.org/licenses/by-nc-sa/3.0/gr/" TargetMode="External"/><Relationship Id="rId2" Type="http://schemas.openxmlformats.org/officeDocument/2006/relationships/slideLayout" Target="../slideLayouts/slideLayout2.xml"/><Relationship Id="rId1" Type="http://schemas.openxmlformats.org/officeDocument/2006/relationships/tags" Target="../tags/tag29.xml"/><Relationship Id="rId6" Type="http://schemas.openxmlformats.org/officeDocument/2006/relationships/hyperlink" Target="http://ebooks.edu.gr/courses/DSDIM-B100/document/4be2c0de83jw/51bec7c3zr0u/51beca28zafz.pdf" TargetMode="External"/><Relationship Id="rId5" Type="http://schemas.openxmlformats.org/officeDocument/2006/relationships/hyperlink" Target="http://ebooks.edu.gr/new/books-pdf.php?course=DSDIM-B100" TargetMode="External"/><Relationship Id="rId4" Type="http://schemas.openxmlformats.org/officeDocument/2006/relationships/hyperlink" Target="http://digitalschool.minedu.gov.gr/modules/glossary/glossary.php?course=DSDIM-B100&amp;cat=848" TargetMode="External"/></Relationships>
</file>

<file path=ppt/slides/_rels/slide39.xml.rels><?xml version="1.0" encoding="UTF-8" standalone="yes"?>
<Relationships xmlns="http://schemas.openxmlformats.org/package/2006/relationships"><Relationship Id="rId8" Type="http://schemas.openxmlformats.org/officeDocument/2006/relationships/hyperlink" Target="http://photodentro.edu.gr/v/item/ds/8521/6372" TargetMode="External"/><Relationship Id="rId3" Type="http://schemas.openxmlformats.org/officeDocument/2006/relationships/notesSlide" Target="../notesSlides/notesSlide11.xml"/><Relationship Id="rId7" Type="http://schemas.openxmlformats.org/officeDocument/2006/relationships/hyperlink" Target="http://photodentro.edu.gr/v/item/ds/8521/6365" TargetMode="External"/><Relationship Id="rId2" Type="http://schemas.openxmlformats.org/officeDocument/2006/relationships/slideLayout" Target="../slideLayouts/slideLayout2.xml"/><Relationship Id="rId1" Type="http://schemas.openxmlformats.org/officeDocument/2006/relationships/tags" Target="../tags/tag30.xml"/><Relationship Id="rId6" Type="http://schemas.openxmlformats.org/officeDocument/2006/relationships/hyperlink" Target="http://photodentro.edu.gr/lor/r/8521/3410" TargetMode="External"/><Relationship Id="rId5" Type="http://schemas.openxmlformats.org/officeDocument/2006/relationships/hyperlink" Target="https://creativecommons.org/licenses/by-nc-sa/3.0/gr/" TargetMode="External"/><Relationship Id="rId4" Type="http://schemas.openxmlformats.org/officeDocument/2006/relationships/hyperlink" Target="http://photodentro.edu.gr/v/item/ds/8521/3413" TargetMode="External"/></Relationships>
</file>

<file path=ppt/slides/_rels/slide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tags" Target="../tags/tag3.xml"/></Relationships>
</file>

<file path=ppt/slides/_rels/slide40.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31.xml"/><Relationship Id="rId4" Type="http://schemas.openxmlformats.org/officeDocument/2006/relationships/hyperlink" Target="http://photodentro.edu.gr/lor/r/8521/6366" TargetMode="External"/></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slideLayout" Target="../slideLayouts/slideLayout9.xml"/><Relationship Id="rId1" Type="http://schemas.openxmlformats.org/officeDocument/2006/relationships/tags" Target="../tags/tag4.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slideLayout" Target="../slideLayouts/slideLayout4.xml"/><Relationship Id="rId1" Type="http://schemas.openxmlformats.org/officeDocument/2006/relationships/tags" Target="../tags/tag5.xml"/></Relationships>
</file>

<file path=ppt/slides/_rels/slide7.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slideLayout" Target="../slideLayouts/slideLayout4.xml"/><Relationship Id="rId1" Type="http://schemas.openxmlformats.org/officeDocument/2006/relationships/tags" Target="../tags/tag6.xml"/><Relationship Id="rId4" Type="http://schemas.openxmlformats.org/officeDocument/2006/relationships/image" Target="../media/image7.png"/></Relationships>
</file>

<file path=ppt/slides/_rels/slide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slideLayout" Target="../slideLayouts/slideLayout8.xml"/><Relationship Id="rId1" Type="http://schemas.openxmlformats.org/officeDocument/2006/relationships/tags" Target="../tags/tag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slideLayout" Target="../slideLayouts/slideLayout5.xml"/><Relationship Id="rId1" Type="http://schemas.openxmlformats.org/officeDocument/2006/relationships/tags" Target="../tags/tag8.xml"/><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The logo depicts the goddess Athena." title="University of Athens Logo"/>
          <p:cNvPicPr>
            <a:picLocks noChangeAspect="1"/>
          </p:cNvPicPr>
          <p:nvPr/>
        </p:nvPicPr>
        <p:blipFill>
          <a:blip r:embed="rId4"/>
          <a:stretch>
            <a:fillRect/>
          </a:stretch>
        </p:blipFill>
        <p:spPr>
          <a:xfrm>
            <a:off x="179388" y="260350"/>
            <a:ext cx="3938587" cy="1112838"/>
          </a:xfrm>
          <a:prstGeom prst="rect">
            <a:avLst/>
          </a:prstGeom>
        </p:spPr>
      </p:pic>
      <p:sp>
        <p:nvSpPr>
          <p:cNvPr id="10242" name="Τίτλος 1"/>
          <p:cNvSpPr>
            <a:spLocks noGrp="1"/>
          </p:cNvSpPr>
          <p:nvPr>
            <p:ph type="ctrTitle"/>
          </p:nvPr>
        </p:nvSpPr>
        <p:spPr>
          <a:xfrm>
            <a:off x="685800" y="2006600"/>
            <a:ext cx="7772400" cy="1470025"/>
          </a:xfrm>
        </p:spPr>
        <p:txBody>
          <a:bodyPr/>
          <a:lstStyle/>
          <a:p>
            <a:pPr eaLnBrk="1" hangingPunct="1"/>
            <a:r>
              <a:rPr lang="en-GB" altLang="en-US" dirty="0" smtClean="0">
                <a:solidFill>
                  <a:srgbClr val="5075BC"/>
                </a:solidFill>
              </a:rPr>
              <a:t>English and Digital Literacies</a:t>
            </a:r>
            <a:endParaRPr lang="el-GR" altLang="en-US" dirty="0" smtClean="0">
              <a:solidFill>
                <a:srgbClr val="5075BC"/>
              </a:solidFill>
            </a:endParaRPr>
          </a:p>
        </p:txBody>
      </p:sp>
      <p:sp>
        <p:nvSpPr>
          <p:cNvPr id="3" name="Υπότιτλος 2"/>
          <p:cNvSpPr>
            <a:spLocks noGrp="1"/>
          </p:cNvSpPr>
          <p:nvPr>
            <p:ph type="subTitle" idx="1"/>
          </p:nvPr>
        </p:nvSpPr>
        <p:spPr>
          <a:xfrm>
            <a:off x="684213" y="3384550"/>
            <a:ext cx="7775575" cy="1752600"/>
          </a:xfrm>
        </p:spPr>
        <p:txBody>
          <a:bodyPr rtlCol="0">
            <a:noAutofit/>
          </a:bodyPr>
          <a:lstStyle/>
          <a:p>
            <a:pPr eaLnBrk="1" fontAlgn="auto" hangingPunct="1">
              <a:spcAft>
                <a:spcPts val="0"/>
              </a:spcAft>
              <a:defRPr/>
            </a:pPr>
            <a:r>
              <a:rPr lang="en-GB" sz="2800" dirty="0" smtClean="0">
                <a:solidFill>
                  <a:srgbClr val="5075BC"/>
                </a:solidFill>
                <a:latin typeface="+mj-lt"/>
                <a:ea typeface="+mj-ea"/>
                <a:cs typeface="+mj-cs"/>
              </a:rPr>
              <a:t>Unit 7.2: </a:t>
            </a:r>
            <a:r>
              <a:rPr lang="en-GB" sz="2800" dirty="0" smtClean="0"/>
              <a:t>Informative Materials for the Digital Enrichment of Greek EFL Textbooks</a:t>
            </a:r>
          </a:p>
          <a:p>
            <a:pPr eaLnBrk="1" fontAlgn="auto" hangingPunct="1">
              <a:spcAft>
                <a:spcPts val="0"/>
              </a:spcAft>
              <a:defRPr/>
            </a:pPr>
            <a:endParaRPr lang="en-GB" sz="2000" dirty="0" smtClean="0"/>
          </a:p>
          <a:p>
            <a:pPr eaLnBrk="1" fontAlgn="auto" hangingPunct="1">
              <a:spcAft>
                <a:spcPts val="0"/>
              </a:spcAft>
              <a:defRPr/>
            </a:pPr>
            <a:r>
              <a:rPr lang="en-GB" sz="2800" dirty="0" smtClean="0"/>
              <a:t>Bessie </a:t>
            </a:r>
            <a:r>
              <a:rPr lang="en-GB" sz="2800" dirty="0" err="1" smtClean="0"/>
              <a:t>Mitsikopoulou</a:t>
            </a:r>
            <a:endParaRPr lang="en-GB" sz="2800" dirty="0" smtClean="0"/>
          </a:p>
          <a:p>
            <a:pPr eaLnBrk="1" fontAlgn="auto" hangingPunct="1">
              <a:spcAft>
                <a:spcPts val="0"/>
              </a:spcAft>
              <a:defRPr/>
            </a:pPr>
            <a:r>
              <a:rPr lang="en-GB" sz="2800" dirty="0" smtClean="0"/>
              <a:t>School of Philosophy</a:t>
            </a:r>
          </a:p>
          <a:p>
            <a:pPr eaLnBrk="1" fontAlgn="auto" hangingPunct="1">
              <a:spcAft>
                <a:spcPts val="0"/>
              </a:spcAft>
              <a:defRPr/>
            </a:pPr>
            <a:r>
              <a:rPr lang="en-GB" sz="2800" dirty="0" smtClean="0"/>
              <a:t>Faculty of English Language and Literature</a:t>
            </a:r>
          </a:p>
        </p:txBody>
      </p:sp>
    </p:spTree>
    <p:custDataLst>
      <p:tags r:id="rId1"/>
    </p:custDataLst>
  </p:cSld>
  <p:clrMapOvr>
    <a:masterClrMapping/>
  </p:clrMapOvr>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Additional recordings </a:t>
            </a:r>
            <a:r>
              <a:rPr lang="en-GB" dirty="0" smtClean="0"/>
              <a:t>for book </a:t>
            </a:r>
            <a:r>
              <a:rPr lang="en-GB" dirty="0"/>
              <a:t>texts </a:t>
            </a:r>
          </a:p>
        </p:txBody>
      </p:sp>
      <p:sp>
        <p:nvSpPr>
          <p:cNvPr id="7" name="Θέση περιεχομένου 6"/>
          <p:cNvSpPr>
            <a:spLocks noGrp="1"/>
          </p:cNvSpPr>
          <p:nvPr>
            <p:ph idx="1"/>
          </p:nvPr>
        </p:nvSpPr>
        <p:spPr/>
        <p:txBody>
          <a:bodyPr/>
          <a:lstStyle/>
          <a:p>
            <a:pPr marL="0" indent="0">
              <a:buNone/>
            </a:pPr>
            <a:r>
              <a:rPr lang="en-GB" altLang="el-GR" dirty="0" smtClean="0"/>
              <a:t>Additional recordings by professional speakers of interesting texts that could be used for:</a:t>
            </a:r>
          </a:p>
          <a:p>
            <a:r>
              <a:rPr lang="en-GB" altLang="el-GR" dirty="0" smtClean="0"/>
              <a:t>listening  apps,</a:t>
            </a:r>
          </a:p>
          <a:p>
            <a:r>
              <a:rPr lang="en-GB" altLang="el-GR" dirty="0" smtClean="0"/>
              <a:t>digital stories, </a:t>
            </a:r>
          </a:p>
          <a:p>
            <a:r>
              <a:rPr lang="en-GB" altLang="el-GR" dirty="0" smtClean="0"/>
              <a:t>Mystery and Lost series applications (Sherlock Holmes series).</a:t>
            </a:r>
            <a:endParaRPr lang="en-GB" dirty="0"/>
          </a:p>
        </p:txBody>
      </p:sp>
    </p:spTree>
    <p:extLst>
      <p:ext uri="{BB962C8B-B14F-4D97-AF65-F5344CB8AC3E}">
        <p14:creationId xmlns:p14="http://schemas.microsoft.com/office/powerpoint/2010/main" val="1574325042"/>
      </p:ext>
    </p:extLst>
  </p:cSld>
  <p:clrMapOvr>
    <a:masterClrMapping/>
  </p:clrMapOvr>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smtClean="0"/>
              <a:t>2. Glossary/E-companion</a:t>
            </a:r>
            <a:endParaRPr lang="en-GB" dirty="0"/>
          </a:p>
        </p:txBody>
      </p:sp>
      <p:sp>
        <p:nvSpPr>
          <p:cNvPr id="4" name="Θέση κειμένου 3"/>
          <p:cNvSpPr>
            <a:spLocks noGrp="1"/>
          </p:cNvSpPr>
          <p:nvPr>
            <p:ph type="body" idx="1"/>
          </p:nvPr>
        </p:nvSpPr>
        <p:spPr/>
        <p:txBody>
          <a:bodyPr/>
          <a:lstStyle/>
          <a:p>
            <a:endParaRPr lang="en-GB"/>
          </a:p>
        </p:txBody>
      </p:sp>
    </p:spTree>
    <p:extLst>
      <p:ext uri="{BB962C8B-B14F-4D97-AF65-F5344CB8AC3E}">
        <p14:creationId xmlns:p14="http://schemas.microsoft.com/office/powerpoint/2010/main" val="1022998848"/>
      </p:ext>
    </p:extLst>
  </p:cSld>
  <p:clrMapOvr>
    <a:masterClrMapping/>
  </p:clrMapOvr>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a:t>Glossary/E-companion</a:t>
            </a:r>
          </a:p>
        </p:txBody>
      </p:sp>
      <p:sp>
        <p:nvSpPr>
          <p:cNvPr id="5" name="Θέση περιεχομένου 4"/>
          <p:cNvSpPr>
            <a:spLocks noGrp="1"/>
          </p:cNvSpPr>
          <p:nvPr>
            <p:ph sz="half" idx="1"/>
          </p:nvPr>
        </p:nvSpPr>
        <p:spPr/>
        <p:txBody>
          <a:bodyPr/>
          <a:lstStyle/>
          <a:p>
            <a:pPr marL="457200" indent="-457200">
              <a:buFont typeface="Arial"/>
              <a:buChar char="•"/>
              <a:defRPr/>
            </a:pPr>
            <a:r>
              <a:rPr lang="en-GB" dirty="0" smtClean="0"/>
              <a:t>Development of 5 glossaries, one for each book.</a:t>
            </a:r>
          </a:p>
          <a:p>
            <a:pPr marL="457200" indent="-457200">
              <a:buFont typeface="Arial"/>
              <a:buChar char="•"/>
              <a:defRPr/>
            </a:pPr>
            <a:r>
              <a:rPr lang="en-GB" dirty="0" smtClean="0"/>
              <a:t>A request by teachers of English (also came up in textbook analysis). </a:t>
            </a:r>
          </a:p>
          <a:p>
            <a:pPr marL="457200" indent="-457200">
              <a:buFont typeface="Arial"/>
              <a:buChar char="•"/>
              <a:defRPr/>
            </a:pPr>
            <a:r>
              <a:rPr lang="en-GB" dirty="0" smtClean="0"/>
              <a:t>It can be viewed in different ways.</a:t>
            </a:r>
            <a:endParaRPr lang="en-GB" dirty="0"/>
          </a:p>
        </p:txBody>
      </p:sp>
      <p:graphicFrame>
        <p:nvGraphicFramePr>
          <p:cNvPr id="7" name="Θέση περιεχομένου 6" descr="Glossary terms per book."/>
          <p:cNvGraphicFramePr>
            <a:graphicFrameLocks noGrp="1"/>
          </p:cNvGraphicFramePr>
          <p:nvPr>
            <p:ph sz="half" idx="2"/>
            <p:custDataLst>
              <p:tags r:id="rId1"/>
            </p:custDataLst>
            <p:extLst>
              <p:ext uri="{D42A27DB-BD31-4B8C-83A1-F6EECF244321}">
                <p14:modId xmlns:p14="http://schemas.microsoft.com/office/powerpoint/2010/main" val="44759298"/>
              </p:ext>
            </p:extLst>
          </p:nvPr>
        </p:nvGraphicFramePr>
        <p:xfrm>
          <a:off x="4932040" y="1600200"/>
          <a:ext cx="3754760" cy="4206240"/>
        </p:xfrm>
        <a:graphic>
          <a:graphicData uri="http://schemas.openxmlformats.org/drawingml/2006/table">
            <a:tbl>
              <a:tblPr firstRow="1" bandRow="1">
                <a:tableStyleId>{69012ECD-51FC-41F1-AA8D-1B2483CD663E}</a:tableStyleId>
              </a:tblPr>
              <a:tblGrid>
                <a:gridCol w="1872208"/>
                <a:gridCol w="1882552"/>
              </a:tblGrid>
              <a:tr h="370840">
                <a:tc>
                  <a:txBody>
                    <a:bodyPr/>
                    <a:lstStyle/>
                    <a:p>
                      <a:pPr algn="l"/>
                      <a:r>
                        <a:rPr lang="en-GB" sz="2400" dirty="0" smtClean="0"/>
                        <a:t>Textbook</a:t>
                      </a:r>
                      <a:endParaRPr lang="en-GB" sz="2400" dirty="0"/>
                    </a:p>
                  </a:txBody>
                  <a:tcPr>
                    <a:lnL w="12700" cap="flat" cmpd="sng" algn="ctr">
                      <a:solidFill>
                        <a:srgbClr val="4F81B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smtClean="0"/>
                        <a:t>Terms</a:t>
                      </a:r>
                      <a:endParaRPr lang="en-GB" sz="2400" dirty="0"/>
                    </a:p>
                  </a:txBody>
                  <a:tcPr>
                    <a:lnL w="12700" cap="flat" cmpd="sng" algn="ctr">
                      <a:solidFill>
                        <a:schemeClr val="bg1"/>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algn="l"/>
                      <a:r>
                        <a:rPr lang="en-GB" sz="2400" dirty="0" smtClean="0"/>
                        <a:t>Α </a:t>
                      </a:r>
                      <a:r>
                        <a:rPr lang="en-GB" sz="2400" dirty="0" err="1" smtClean="0"/>
                        <a:t>Gymn</a:t>
                      </a:r>
                      <a:r>
                        <a:rPr lang="en-GB" sz="2400" dirty="0" smtClean="0"/>
                        <a:t>.</a:t>
                      </a:r>
                    </a:p>
                    <a:p>
                      <a:pPr algn="l"/>
                      <a:r>
                        <a:rPr lang="en-GB" sz="2400" dirty="0" smtClean="0"/>
                        <a:t>Beginners</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smtClean="0"/>
                        <a:t>715</a:t>
                      </a:r>
                      <a:endParaRPr lang="en-GB" sz="24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algn="l"/>
                      <a:r>
                        <a:rPr lang="en-GB" sz="2400" dirty="0" smtClean="0"/>
                        <a:t>Α </a:t>
                      </a:r>
                      <a:r>
                        <a:rPr lang="en-GB" sz="2400" dirty="0" err="1" smtClean="0"/>
                        <a:t>Gymn</a:t>
                      </a:r>
                      <a:r>
                        <a:rPr lang="en-GB" sz="2400" dirty="0" smtClean="0"/>
                        <a:t>.</a:t>
                      </a:r>
                    </a:p>
                    <a:p>
                      <a:pPr algn="l"/>
                      <a:r>
                        <a:rPr lang="en-GB" sz="2400" dirty="0" smtClean="0"/>
                        <a:t>Advanced</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smtClean="0"/>
                        <a:t>1097</a:t>
                      </a:r>
                      <a:endParaRPr lang="en-GB" sz="24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algn="l"/>
                      <a:r>
                        <a:rPr lang="en-GB" sz="2400" dirty="0" smtClean="0"/>
                        <a:t>Β </a:t>
                      </a:r>
                      <a:r>
                        <a:rPr lang="en-GB" sz="2400" dirty="0" err="1" smtClean="0"/>
                        <a:t>Gymn</a:t>
                      </a:r>
                      <a:r>
                        <a:rPr lang="en-GB" sz="2400" dirty="0" smtClean="0"/>
                        <a:t>.</a:t>
                      </a:r>
                    </a:p>
                    <a:p>
                      <a:pPr algn="l"/>
                      <a:r>
                        <a:rPr lang="en-GB" sz="2400" dirty="0" smtClean="0"/>
                        <a:t>Beginners</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smtClean="0"/>
                        <a:t>1240 </a:t>
                      </a:r>
                      <a:br>
                        <a:rPr lang="en-GB" sz="2400" dirty="0" smtClean="0"/>
                      </a:br>
                      <a:r>
                        <a:rPr lang="en-GB" sz="2400" dirty="0" smtClean="0"/>
                        <a:t>(50 parts)</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algn="l"/>
                      <a:r>
                        <a:rPr lang="en-GB" sz="2400" dirty="0" smtClean="0"/>
                        <a:t>Β </a:t>
                      </a:r>
                      <a:r>
                        <a:rPr lang="en-GB" sz="2400" dirty="0" err="1" smtClean="0"/>
                        <a:t>Gymn</a:t>
                      </a:r>
                      <a:r>
                        <a:rPr lang="en-GB" sz="2400" dirty="0" smtClean="0"/>
                        <a:t>.</a:t>
                      </a:r>
                    </a:p>
                    <a:p>
                      <a:pPr algn="l"/>
                      <a:r>
                        <a:rPr lang="en-GB" sz="2400" dirty="0" smtClean="0"/>
                        <a:t>Advanced</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smtClean="0"/>
                        <a:t>2190 </a:t>
                      </a:r>
                      <a:br>
                        <a:rPr lang="en-GB" sz="2400" dirty="0" smtClean="0"/>
                      </a:br>
                      <a:r>
                        <a:rPr lang="en-GB" sz="2400" dirty="0" smtClean="0"/>
                        <a:t>(64</a:t>
                      </a:r>
                      <a:r>
                        <a:rPr lang="en-GB" sz="2400" baseline="0" dirty="0" smtClean="0"/>
                        <a:t> parts)</a:t>
                      </a:r>
                      <a:endParaRPr lang="en-GB" sz="2400" b="0" dirty="0" smtClean="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C</a:t>
                      </a:r>
                      <a:r>
                        <a:rPr lang="en-GB" sz="2400" baseline="0" dirty="0" smtClean="0"/>
                        <a:t> </a:t>
                      </a:r>
                      <a:r>
                        <a:rPr lang="en-GB" sz="2400" baseline="0" dirty="0" err="1" smtClean="0"/>
                        <a:t>Gymn</a:t>
                      </a:r>
                      <a:r>
                        <a:rPr lang="en-GB" sz="2400" baseline="0" dirty="0" smtClean="0"/>
                        <a:t>.</a:t>
                      </a:r>
                      <a:endParaRPr lang="en-GB" sz="2400" dirty="0" smtClean="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c>
                  <a:txBody>
                    <a:bodyPr/>
                    <a:lstStyle/>
                    <a:p>
                      <a:pPr algn="ctr"/>
                      <a:r>
                        <a:rPr lang="en-GB" sz="2400" dirty="0" smtClean="0"/>
                        <a:t>505</a:t>
                      </a:r>
                      <a:endParaRPr lang="en-GB" sz="24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tcPr>
                </a:tc>
              </a:tr>
            </a:tbl>
          </a:graphicData>
        </a:graphic>
      </p:graphicFrame>
    </p:spTree>
    <p:extLst>
      <p:ext uri="{BB962C8B-B14F-4D97-AF65-F5344CB8AC3E}">
        <p14:creationId xmlns:p14="http://schemas.microsoft.com/office/powerpoint/2010/main" val="1190604210"/>
      </p:ext>
    </p:extLst>
  </p:cSld>
  <p:clrMapOvr>
    <a:masterClrMapping/>
  </p:clrMapOvr>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Θέση εικόνας 7" descr="The image shows where the glossary apperas on the html book."/>
          <p:cNvPicPr>
            <a:picLocks noGrp="1" noChangeAspect="1"/>
          </p:cNvPicPr>
          <p:nvPr>
            <p:ph type="pic" idx="1"/>
          </p:nvPr>
        </p:nvPicPr>
        <p:blipFill rotWithShape="1">
          <a:blip r:embed="rId3" cstate="print">
            <a:extLst>
              <a:ext uri="{28A0092B-C50C-407E-A947-70E740481C1C}">
                <a14:useLocalDpi xmlns:a14="http://schemas.microsoft.com/office/drawing/2010/main" val="0"/>
              </a:ext>
            </a:extLst>
          </a:blip>
          <a:srcRect l="250" t="6250" r="3516"/>
          <a:stretch/>
        </p:blipFill>
        <p:spPr>
          <a:xfrm>
            <a:off x="1792288" y="1556792"/>
            <a:ext cx="6164088" cy="3456384"/>
          </a:xfrm>
        </p:spPr>
      </p:pic>
      <p:sp>
        <p:nvSpPr>
          <p:cNvPr id="7" name="Θέση κειμένου 6"/>
          <p:cNvSpPr>
            <a:spLocks noGrp="1"/>
          </p:cNvSpPr>
          <p:nvPr>
            <p:ph type="body" sz="half" idx="2"/>
          </p:nvPr>
        </p:nvSpPr>
        <p:spPr>
          <a:xfrm>
            <a:off x="1792287" y="5157192"/>
            <a:ext cx="5505979" cy="1015008"/>
          </a:xfrm>
        </p:spPr>
        <p:txBody>
          <a:bodyPr/>
          <a:lstStyle/>
          <a:p>
            <a:r>
              <a:rPr lang="en-GB" dirty="0" smtClean="0"/>
              <a:t>The glossary appears at </a:t>
            </a:r>
            <a:r>
              <a:rPr lang="en-GB" dirty="0"/>
              <a:t>the beginning of each </a:t>
            </a:r>
            <a:r>
              <a:rPr lang="en-GB" dirty="0" smtClean="0"/>
              <a:t>lesson.</a:t>
            </a:r>
            <a:endParaRPr lang="en-GB" dirty="0"/>
          </a:p>
        </p:txBody>
      </p:sp>
      <p:sp>
        <p:nvSpPr>
          <p:cNvPr id="2" name="Τίτλος 1"/>
          <p:cNvSpPr>
            <a:spLocks noGrp="1"/>
          </p:cNvSpPr>
          <p:nvPr>
            <p:ph type="title"/>
          </p:nvPr>
        </p:nvSpPr>
        <p:spPr/>
        <p:txBody>
          <a:bodyPr/>
          <a:lstStyle/>
          <a:p>
            <a:r>
              <a:rPr lang="en-GB" dirty="0"/>
              <a:t>Glossary on the html </a:t>
            </a:r>
          </a:p>
        </p:txBody>
      </p:sp>
      <p:sp>
        <p:nvSpPr>
          <p:cNvPr id="5" name="TextBox 4"/>
          <p:cNvSpPr txBox="1"/>
          <p:nvPr/>
        </p:nvSpPr>
        <p:spPr>
          <a:xfrm>
            <a:off x="7380312" y="4679859"/>
            <a:ext cx="480392" cy="360040"/>
          </a:xfrm>
          <a:prstGeom prst="rect">
            <a:avLst/>
          </a:prstGeom>
        </p:spPr>
        <p:txBody>
          <a:bodyPr vert="horz" wrap="square" lIns="91440" tIns="45720" rIns="91440" bIns="45720" rtlCol="0" anchor="ctr">
            <a:noAutofit/>
          </a:bodyPr>
          <a:lstStyle/>
          <a:p>
            <a:r>
              <a:rPr lang="en-GB" b="1" dirty="0" smtClean="0">
                <a:latin typeface="+mj-lt"/>
              </a:rPr>
              <a:t>[7]</a:t>
            </a:r>
          </a:p>
        </p:txBody>
      </p:sp>
    </p:spTree>
    <p:custDataLst>
      <p:tags r:id="rId1"/>
    </p:custDataLst>
    <p:extLst>
      <p:ext uri="{BB962C8B-B14F-4D97-AF65-F5344CB8AC3E}">
        <p14:creationId xmlns:p14="http://schemas.microsoft.com/office/powerpoint/2010/main" val="3968677718"/>
      </p:ext>
    </p:extLst>
  </p:cSld>
  <p:clrMapOvr>
    <a:masterClrMapping/>
  </p:clrMapOvr>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fontScale="90000"/>
          </a:bodyPr>
          <a:lstStyle/>
          <a:p>
            <a:r>
              <a:rPr lang="en-GB" dirty="0" smtClean="0"/>
              <a:t>The glossary </a:t>
            </a:r>
            <a:r>
              <a:rPr lang="en-GB" dirty="0"/>
              <a:t>on the html </a:t>
            </a:r>
            <a:r>
              <a:rPr lang="en-GB" dirty="0" smtClean="0"/>
              <a:t>per lesson</a:t>
            </a:r>
            <a:endParaRPr lang="en-GB" dirty="0"/>
          </a:p>
        </p:txBody>
      </p:sp>
      <p:pic>
        <p:nvPicPr>
          <p:cNvPr id="5" name="Picture 2" descr="The image shows how the glossary apperas on the html per lesson."/>
          <p:cNvPicPr>
            <a:picLocks noGrp="1" noChangeAspect="1" noChangeArrowheads="1"/>
          </p:cNvPicPr>
          <p:nvPr>
            <p:ph idx="1"/>
          </p:nvPr>
        </p:nvPicPr>
        <p:blipFill rotWithShape="1">
          <a:blip r:embed="rId3"/>
          <a:srcRect r="1953"/>
          <a:stretch/>
        </p:blipFill>
        <p:spPr bwMode="auto">
          <a:xfrm>
            <a:off x="463550" y="1561696"/>
            <a:ext cx="8068890" cy="4517245"/>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6" name="TextBox 5"/>
          <p:cNvSpPr txBox="1"/>
          <p:nvPr/>
        </p:nvSpPr>
        <p:spPr>
          <a:xfrm>
            <a:off x="8532440" y="5745624"/>
            <a:ext cx="480392" cy="360040"/>
          </a:xfrm>
          <a:prstGeom prst="rect">
            <a:avLst/>
          </a:prstGeom>
        </p:spPr>
        <p:txBody>
          <a:bodyPr vert="horz" wrap="square" lIns="91440" tIns="45720" rIns="91440" bIns="45720" rtlCol="0" anchor="ctr">
            <a:noAutofit/>
          </a:bodyPr>
          <a:lstStyle/>
          <a:p>
            <a:r>
              <a:rPr lang="en-GB" b="1" dirty="0" smtClean="0">
                <a:latin typeface="+mj-lt"/>
              </a:rPr>
              <a:t>[8]</a:t>
            </a:r>
          </a:p>
        </p:txBody>
      </p:sp>
    </p:spTree>
    <p:custDataLst>
      <p:tags r:id="rId1"/>
    </p:custDataLst>
    <p:extLst>
      <p:ext uri="{BB962C8B-B14F-4D97-AF65-F5344CB8AC3E}">
        <p14:creationId xmlns:p14="http://schemas.microsoft.com/office/powerpoint/2010/main" val="1810947557"/>
      </p:ext>
    </p:extLst>
  </p:cSld>
  <p:clrMapOvr>
    <a:masterClrMapping/>
  </p:clrMapOvr>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descr="Terms are presented alphabetically per book."/>
          <p:cNvSpPr>
            <a:spLocks noGrp="1"/>
          </p:cNvSpPr>
          <p:nvPr>
            <p:ph type="title"/>
          </p:nvPr>
        </p:nvSpPr>
        <p:spPr/>
        <p:txBody>
          <a:bodyPr>
            <a:normAutofit fontScale="90000"/>
          </a:bodyPr>
          <a:lstStyle/>
          <a:p>
            <a:r>
              <a:rPr lang="en-GB" dirty="0"/>
              <a:t>The glossary alphabetically per book </a:t>
            </a:r>
          </a:p>
        </p:txBody>
      </p:sp>
      <p:pic>
        <p:nvPicPr>
          <p:cNvPr id="6" name="Content Placeholder 5" descr="The glossary on the html per lesson"/>
          <p:cNvPicPr>
            <a:picLocks noGrp="1" noChangeAspect="1" noChangeArrowheads="1"/>
          </p:cNvPicPr>
          <p:nvPr>
            <p:ph idx="1"/>
          </p:nvPr>
        </p:nvPicPr>
        <p:blipFill rotWithShape="1">
          <a:blip r:embed="rId3"/>
          <a:srcRect t="1158" r="1953"/>
          <a:stretch/>
        </p:blipFill>
        <p:spPr bwMode="auto">
          <a:xfrm>
            <a:off x="463550" y="1568080"/>
            <a:ext cx="8068890" cy="4504478"/>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8532440" y="5712518"/>
            <a:ext cx="480392" cy="360040"/>
          </a:xfrm>
          <a:prstGeom prst="rect">
            <a:avLst/>
          </a:prstGeom>
        </p:spPr>
        <p:txBody>
          <a:bodyPr vert="horz" wrap="square" lIns="91440" tIns="45720" rIns="91440" bIns="45720" rtlCol="0" anchor="ctr">
            <a:noAutofit/>
          </a:bodyPr>
          <a:lstStyle/>
          <a:p>
            <a:r>
              <a:rPr lang="en-GB" b="1" dirty="0" smtClean="0">
                <a:latin typeface="+mj-lt"/>
              </a:rPr>
              <a:t>[9]</a:t>
            </a:r>
          </a:p>
        </p:txBody>
      </p:sp>
    </p:spTree>
    <p:custDataLst>
      <p:tags r:id="rId1"/>
    </p:custDataLst>
    <p:extLst>
      <p:ext uri="{BB962C8B-B14F-4D97-AF65-F5344CB8AC3E}">
        <p14:creationId xmlns:p14="http://schemas.microsoft.com/office/powerpoint/2010/main" val="2595682404"/>
      </p:ext>
    </p:extLst>
  </p:cSld>
  <p:clrMapOvr>
    <a:masterClrMapping/>
  </p:clrMapOvr>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The glossary of each book in pdf (printable) form </a:t>
            </a:r>
          </a:p>
        </p:txBody>
      </p:sp>
      <p:sp>
        <p:nvSpPr>
          <p:cNvPr id="4" name="Θέση περιεχομένου 3"/>
          <p:cNvSpPr>
            <a:spLocks noGrp="1"/>
          </p:cNvSpPr>
          <p:nvPr>
            <p:ph sz="half" idx="1"/>
          </p:nvPr>
        </p:nvSpPr>
        <p:spPr/>
        <p:txBody>
          <a:bodyPr/>
          <a:lstStyle/>
          <a:p>
            <a:pPr marL="0" indent="0">
              <a:buNone/>
            </a:pPr>
            <a:r>
              <a:rPr lang="en-GB" dirty="0"/>
              <a:t>The glossary of each book in pdf (printable) form </a:t>
            </a:r>
            <a:r>
              <a:rPr lang="en-GB" dirty="0" smtClean="0"/>
              <a:t>can be downloaded f</a:t>
            </a:r>
            <a:r>
              <a:rPr lang="en-US" dirty="0" smtClean="0"/>
              <a:t>rom</a:t>
            </a:r>
            <a:r>
              <a:rPr lang="en-US" dirty="0"/>
              <a:t>: </a:t>
            </a:r>
            <a:r>
              <a:rPr lang="el-GR" dirty="0"/>
              <a:t>Υλικό Ανά Μάθημα &gt; Επιλογή Τάξης και Μαθήματος &gt; Επιλογή Βιβλίου &gt; </a:t>
            </a:r>
            <a:r>
              <a:rPr lang="el-GR" dirty="0" smtClean="0"/>
              <a:t>Γλωσσάριο (Εκτυπώσιμη Μορφή)</a:t>
            </a:r>
            <a:r>
              <a:rPr lang="en-US" dirty="0" smtClean="0"/>
              <a:t>.</a:t>
            </a:r>
            <a:endParaRPr lang="en-US" dirty="0"/>
          </a:p>
          <a:p>
            <a:endParaRPr lang="en-GB" dirty="0"/>
          </a:p>
        </p:txBody>
      </p:sp>
      <p:pic>
        <p:nvPicPr>
          <p:cNvPr id="6" name="Picture 6" descr="The image shows where the glossary of each book in pdf (printable) form can be found."/>
          <p:cNvPicPr>
            <a:picLocks noGrp="1" noChangeAspect="1" noChangeArrowheads="1"/>
          </p:cNvPicPr>
          <p:nvPr>
            <p:ph sz="half" idx="2"/>
          </p:nvPr>
        </p:nvPicPr>
        <p:blipFill>
          <a:blip r:embed="rId3"/>
          <a:srcRect/>
          <a:stretch>
            <a:fillRect/>
          </a:stretch>
        </p:blipFill>
        <p:spPr bwMode="auto">
          <a:xfrm>
            <a:off x="5148064" y="1844824"/>
            <a:ext cx="3228975" cy="1905000"/>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7956376" y="3863181"/>
            <a:ext cx="624408" cy="360040"/>
          </a:xfrm>
          <a:prstGeom prst="rect">
            <a:avLst/>
          </a:prstGeom>
        </p:spPr>
        <p:txBody>
          <a:bodyPr vert="horz" wrap="square" lIns="91440" tIns="45720" rIns="91440" bIns="45720" rtlCol="0" anchor="ctr">
            <a:noAutofit/>
          </a:bodyPr>
          <a:lstStyle/>
          <a:p>
            <a:r>
              <a:rPr lang="en-GB" b="1" dirty="0" smtClean="0">
                <a:latin typeface="+mj-lt"/>
              </a:rPr>
              <a:t>[10]</a:t>
            </a:r>
          </a:p>
        </p:txBody>
      </p:sp>
    </p:spTree>
    <p:custDataLst>
      <p:tags r:id="rId1"/>
    </p:custDataLst>
    <p:extLst>
      <p:ext uri="{BB962C8B-B14F-4D97-AF65-F5344CB8AC3E}">
        <p14:creationId xmlns:p14="http://schemas.microsoft.com/office/powerpoint/2010/main" val="4177944287"/>
      </p:ext>
    </p:extLst>
  </p:cSld>
  <p:clrMapOvr>
    <a:masterClrMapping/>
  </p:clrMapOvr>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err="1"/>
              <a:t>Τhe</a:t>
            </a:r>
            <a:r>
              <a:rPr lang="en-GB" dirty="0"/>
              <a:t> </a:t>
            </a:r>
            <a:r>
              <a:rPr lang="en-GB" dirty="0" smtClean="0"/>
              <a:t>glossary </a:t>
            </a:r>
            <a:r>
              <a:rPr lang="en-GB" dirty="0"/>
              <a:t>in .pdf </a:t>
            </a:r>
            <a:r>
              <a:rPr lang="en-GB" dirty="0" smtClean="0"/>
              <a:t>form (1/2)</a:t>
            </a:r>
            <a:endParaRPr lang="en-GB" dirty="0"/>
          </a:p>
        </p:txBody>
      </p:sp>
      <p:pic>
        <p:nvPicPr>
          <p:cNvPr id="6" name="Picture 4" descr="An example of the glossary in pdf form. "/>
          <p:cNvPicPr>
            <a:picLocks noGrp="1" noChangeAspect="1"/>
          </p:cNvPicPr>
          <p:nvPr>
            <p:ph idx="1"/>
          </p:nvPr>
        </p:nvPicPr>
        <p:blipFill>
          <a:blip r:embed="rId3">
            <a:extLst>
              <a:ext uri="{28A0092B-C50C-407E-A947-70E740481C1C}">
                <a14:useLocalDpi xmlns:a14="http://schemas.microsoft.com/office/drawing/2010/main" val="0"/>
              </a:ext>
            </a:extLst>
          </a:blip>
          <a:srcRect t="2843"/>
          <a:stretch>
            <a:fillRect/>
          </a:stretch>
        </p:blipFill>
        <p:spPr bwMode="auto">
          <a:xfrm>
            <a:off x="463550" y="1634013"/>
            <a:ext cx="8229600" cy="437261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TextBox 3"/>
          <p:cNvSpPr txBox="1"/>
          <p:nvPr/>
        </p:nvSpPr>
        <p:spPr>
          <a:xfrm>
            <a:off x="8244408" y="6006624"/>
            <a:ext cx="624408" cy="360040"/>
          </a:xfrm>
          <a:prstGeom prst="rect">
            <a:avLst/>
          </a:prstGeom>
        </p:spPr>
        <p:txBody>
          <a:bodyPr vert="horz" wrap="square" lIns="91440" tIns="45720" rIns="91440" bIns="45720" rtlCol="0" anchor="ctr">
            <a:noAutofit/>
          </a:bodyPr>
          <a:lstStyle/>
          <a:p>
            <a:r>
              <a:rPr lang="en-GB" b="1" dirty="0" smtClean="0">
                <a:latin typeface="+mj-lt"/>
              </a:rPr>
              <a:t>[11]</a:t>
            </a:r>
          </a:p>
        </p:txBody>
      </p:sp>
    </p:spTree>
    <p:custDataLst>
      <p:tags r:id="rId1"/>
    </p:custDataLst>
    <p:extLst>
      <p:ext uri="{BB962C8B-B14F-4D97-AF65-F5344CB8AC3E}">
        <p14:creationId xmlns:p14="http://schemas.microsoft.com/office/powerpoint/2010/main" val="2347698665"/>
      </p:ext>
    </p:extLst>
  </p:cSld>
  <p:clrMapOvr>
    <a:masterClrMapping/>
  </p:clrMapOvr>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 name="Picture 5" descr="Τhe glossary in pdf form with the terms and a list of contents."/>
          <p:cNvPicPr>
            <a:picLocks noGrp="1" noChangeAspect="1" noChangeArrowheads="1"/>
          </p:cNvPicPr>
          <p:nvPr>
            <p:ph type="pic" idx="1"/>
          </p:nvPr>
        </p:nvPicPr>
        <p:blipFill rotWithShape="1">
          <a:blip r:embed="rId3"/>
          <a:srcRect l="-543" r="-560"/>
          <a:stretch/>
        </p:blipFill>
        <p:spPr bwMode="auto">
          <a:xfrm>
            <a:off x="1259632" y="1556792"/>
            <a:ext cx="6552728" cy="3456384"/>
          </a:xfrm>
          <a:prstGeom prst="rect">
            <a:avLst/>
          </a:prstGeom>
          <a:ln>
            <a:noFill/>
          </a:ln>
          <a:effectLst/>
          <a:extLst>
            <a:ext uri="{909E8E84-426E-40DD-AFC4-6F175D3DCCD1}">
              <a14:hiddenFill xmlns:a14="http://schemas.microsoft.com/office/drawing/2010/main">
                <a:solidFill>
                  <a:srgbClr val="FFFFFF"/>
                </a:solidFill>
              </a14:hiddenFill>
            </a:ext>
          </a:extLst>
        </p:spPr>
      </p:pic>
      <p:sp>
        <p:nvSpPr>
          <p:cNvPr id="11" name="Θέση κειμένου 10"/>
          <p:cNvSpPr>
            <a:spLocks noGrp="1"/>
          </p:cNvSpPr>
          <p:nvPr>
            <p:ph type="body" sz="half" idx="2"/>
          </p:nvPr>
        </p:nvSpPr>
        <p:spPr>
          <a:xfrm>
            <a:off x="1259632" y="5157192"/>
            <a:ext cx="6552728" cy="1015008"/>
          </a:xfrm>
        </p:spPr>
        <p:txBody>
          <a:bodyPr>
            <a:normAutofit/>
          </a:bodyPr>
          <a:lstStyle/>
          <a:p>
            <a:r>
              <a:rPr lang="en-GB" sz="2400" dirty="0"/>
              <a:t>The pdf form of glossary with a list of contents on the </a:t>
            </a:r>
            <a:r>
              <a:rPr lang="en-GB" sz="2400" dirty="0" smtClean="0"/>
              <a:t>left.</a:t>
            </a:r>
            <a:endParaRPr lang="en-GB" sz="2400" dirty="0"/>
          </a:p>
          <a:p>
            <a:endParaRPr lang="en-GB" sz="2400" dirty="0"/>
          </a:p>
        </p:txBody>
      </p:sp>
      <p:sp>
        <p:nvSpPr>
          <p:cNvPr id="2" name="Τίτλος 1"/>
          <p:cNvSpPr>
            <a:spLocks noGrp="1"/>
          </p:cNvSpPr>
          <p:nvPr>
            <p:ph type="title"/>
          </p:nvPr>
        </p:nvSpPr>
        <p:spPr/>
        <p:txBody>
          <a:bodyPr/>
          <a:lstStyle/>
          <a:p>
            <a:r>
              <a:rPr lang="en-GB" dirty="0" err="1"/>
              <a:t>Τhe</a:t>
            </a:r>
            <a:r>
              <a:rPr lang="en-GB" dirty="0"/>
              <a:t> glossary in .pdf </a:t>
            </a:r>
            <a:r>
              <a:rPr lang="en-GB" dirty="0" smtClean="0"/>
              <a:t>form (2/2)</a:t>
            </a:r>
            <a:endParaRPr lang="en-GB" dirty="0"/>
          </a:p>
        </p:txBody>
      </p:sp>
      <p:sp>
        <p:nvSpPr>
          <p:cNvPr id="5" name="TextBox 4"/>
          <p:cNvSpPr txBox="1"/>
          <p:nvPr/>
        </p:nvSpPr>
        <p:spPr>
          <a:xfrm>
            <a:off x="7812360" y="4657824"/>
            <a:ext cx="624408" cy="360040"/>
          </a:xfrm>
          <a:prstGeom prst="rect">
            <a:avLst/>
          </a:prstGeom>
        </p:spPr>
        <p:txBody>
          <a:bodyPr vert="horz" wrap="square" lIns="91440" tIns="45720" rIns="91440" bIns="45720" rtlCol="0" anchor="ctr">
            <a:noAutofit/>
          </a:bodyPr>
          <a:lstStyle/>
          <a:p>
            <a:r>
              <a:rPr lang="en-GB" b="1" dirty="0" smtClean="0">
                <a:latin typeface="+mj-lt"/>
              </a:rPr>
              <a:t>[12]</a:t>
            </a:r>
          </a:p>
        </p:txBody>
      </p:sp>
    </p:spTree>
    <p:custDataLst>
      <p:tags r:id="rId1"/>
    </p:custDataLst>
    <p:extLst>
      <p:ext uri="{BB962C8B-B14F-4D97-AF65-F5344CB8AC3E}">
        <p14:creationId xmlns:p14="http://schemas.microsoft.com/office/powerpoint/2010/main" val="1215984329"/>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lstStyle/>
          <a:p>
            <a:r>
              <a:rPr lang="en-GB" dirty="0" smtClean="0"/>
              <a:t>3. Grammar and Reading Comics </a:t>
            </a:r>
            <a:endParaRPr lang="en-GB" dirty="0"/>
          </a:p>
        </p:txBody>
      </p:sp>
      <p:sp>
        <p:nvSpPr>
          <p:cNvPr id="5" name="Θέση κειμένου 4"/>
          <p:cNvSpPr>
            <a:spLocks noGrp="1"/>
          </p:cNvSpPr>
          <p:nvPr>
            <p:ph type="body" idx="1"/>
          </p:nvPr>
        </p:nvSpPr>
        <p:spPr/>
        <p:txBody>
          <a:bodyPr/>
          <a:lstStyle/>
          <a:p>
            <a:endParaRPr lang="en-GB"/>
          </a:p>
        </p:txBody>
      </p:sp>
    </p:spTree>
    <p:extLst>
      <p:ext uri="{BB962C8B-B14F-4D97-AF65-F5344CB8AC3E}">
        <p14:creationId xmlns:p14="http://schemas.microsoft.com/office/powerpoint/2010/main" val="4138130253"/>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Informative Materials</a:t>
            </a:r>
          </a:p>
        </p:txBody>
      </p:sp>
      <p:pic>
        <p:nvPicPr>
          <p:cNvPr id="1026" name="Picture 2" descr="Informative materials inform learners about language: Audio extracts, Glossaries, Picture dictionaries, Reading Comics/Grammar Comics.&#10;"/>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1127936" y="1557338"/>
            <a:ext cx="6900828" cy="452596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37105728"/>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6" descr="An example of a grammar comic."/>
          <p:cNvPicPr>
            <a:picLocks noGrp="1" noChangeAspect="1" noChangeArrowheads="1"/>
          </p:cNvPicPr>
          <p:nvPr>
            <p:ph idx="1"/>
          </p:nvPr>
        </p:nvPicPr>
        <p:blipFill rotWithShape="1">
          <a:blip r:embed="rId3">
            <a:extLst>
              <a:ext uri="{28A0092B-C50C-407E-A947-70E740481C1C}">
                <a14:useLocalDpi xmlns:a14="http://schemas.microsoft.com/office/drawing/2010/main" val="0"/>
              </a:ext>
            </a:extLst>
          </a:blip>
          <a:stretch/>
        </p:blipFill>
        <p:spPr bwMode="auto">
          <a:xfrm>
            <a:off x="3012257" y="1556792"/>
            <a:ext cx="5674543" cy="4608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Θέση κειμένου 5"/>
          <p:cNvSpPr>
            <a:spLocks noGrp="1"/>
          </p:cNvSpPr>
          <p:nvPr>
            <p:ph type="body" sz="half" idx="2"/>
          </p:nvPr>
        </p:nvSpPr>
        <p:spPr>
          <a:xfrm>
            <a:off x="457201" y="1556792"/>
            <a:ext cx="2242591" cy="4608512"/>
          </a:xfrm>
        </p:spPr>
        <p:txBody>
          <a:bodyPr/>
          <a:lstStyle/>
          <a:p>
            <a:pPr marL="342900" indent="-342900">
              <a:buFont typeface="Arial" panose="020B0604020202020204" pitchFamily="34" charset="0"/>
              <a:buChar char="•"/>
            </a:pPr>
            <a:r>
              <a:rPr lang="en-GB" b="1" dirty="0" smtClean="0"/>
              <a:t>Description</a:t>
            </a:r>
            <a:r>
              <a:rPr lang="en-GB" dirty="0" smtClean="0"/>
              <a:t>: A comic about a birthday cake.</a:t>
            </a:r>
          </a:p>
          <a:p>
            <a:pPr marL="342900" indent="-342900">
              <a:buFont typeface="Arial" panose="020B0604020202020204" pitchFamily="34" charset="0"/>
              <a:buChar char="•"/>
            </a:pPr>
            <a:r>
              <a:rPr lang="en-GB" b="1" dirty="0" smtClean="0"/>
              <a:t>Grammar</a:t>
            </a:r>
            <a:r>
              <a:rPr lang="en-GB" dirty="0" smtClean="0"/>
              <a:t>: Countable &amp; uncountable nouns.</a:t>
            </a:r>
          </a:p>
          <a:p>
            <a:pPr marL="342900" indent="-342900">
              <a:buFont typeface="Arial" panose="020B0604020202020204" pitchFamily="34" charset="0"/>
              <a:buChar char="•"/>
            </a:pPr>
            <a:r>
              <a:rPr lang="en-GB" b="1" dirty="0" smtClean="0">
                <a:hlinkClick r:id="rId4"/>
              </a:rPr>
              <a:t>Link</a:t>
            </a:r>
            <a:r>
              <a:rPr lang="en-GB" b="1" dirty="0" smtClean="0"/>
              <a:t> </a:t>
            </a:r>
            <a:r>
              <a:rPr lang="en-GB" dirty="0" smtClean="0"/>
              <a:t>to the comic.</a:t>
            </a:r>
          </a:p>
          <a:p>
            <a:r>
              <a:rPr lang="en-GB" dirty="0"/>
              <a:t/>
            </a:r>
            <a:br>
              <a:rPr lang="en-GB" dirty="0"/>
            </a:br>
            <a:endParaRPr lang="en-GB" dirty="0"/>
          </a:p>
        </p:txBody>
      </p:sp>
      <p:sp>
        <p:nvSpPr>
          <p:cNvPr id="4" name="Τίτλος 3"/>
          <p:cNvSpPr>
            <a:spLocks noGrp="1"/>
          </p:cNvSpPr>
          <p:nvPr>
            <p:ph type="title"/>
          </p:nvPr>
        </p:nvSpPr>
        <p:spPr/>
        <p:txBody>
          <a:bodyPr>
            <a:normAutofit/>
          </a:bodyPr>
          <a:lstStyle/>
          <a:p>
            <a:r>
              <a:rPr lang="en-GB" dirty="0" smtClean="0"/>
              <a:t>Example of comics (1/2) </a:t>
            </a:r>
            <a:endParaRPr lang="en-GB" dirty="0"/>
          </a:p>
        </p:txBody>
      </p:sp>
      <p:sp>
        <p:nvSpPr>
          <p:cNvPr id="7" name="TextBox 6"/>
          <p:cNvSpPr txBox="1"/>
          <p:nvPr/>
        </p:nvSpPr>
        <p:spPr>
          <a:xfrm>
            <a:off x="2387849" y="5805264"/>
            <a:ext cx="624408" cy="360040"/>
          </a:xfrm>
          <a:prstGeom prst="rect">
            <a:avLst/>
          </a:prstGeom>
        </p:spPr>
        <p:txBody>
          <a:bodyPr vert="horz" wrap="square" lIns="91440" tIns="45720" rIns="91440" bIns="45720" rtlCol="0" anchor="ctr">
            <a:noAutofit/>
          </a:bodyPr>
          <a:lstStyle/>
          <a:p>
            <a:r>
              <a:rPr lang="en-GB" b="1" dirty="0" smtClean="0">
                <a:latin typeface="+mj-lt"/>
              </a:rPr>
              <a:t>[13]</a:t>
            </a:r>
          </a:p>
        </p:txBody>
      </p:sp>
    </p:spTree>
    <p:custDataLst>
      <p:tags r:id="rId1"/>
    </p:custDataLst>
    <p:extLst>
      <p:ext uri="{BB962C8B-B14F-4D97-AF65-F5344CB8AC3E}">
        <p14:creationId xmlns:p14="http://schemas.microsoft.com/office/powerpoint/2010/main" val="1146363659"/>
      </p:ext>
    </p:extLst>
  </p:cSld>
  <p:clrMapOvr>
    <a:masterClrMapping/>
  </p:clrMapOvr>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Θέση κειμένου 2"/>
          <p:cNvSpPr>
            <a:spLocks noGrp="1"/>
          </p:cNvSpPr>
          <p:nvPr>
            <p:ph type="body" sz="half" idx="2"/>
          </p:nvPr>
        </p:nvSpPr>
        <p:spPr/>
        <p:txBody>
          <a:bodyPr/>
          <a:lstStyle/>
          <a:p>
            <a:pPr marL="342900" indent="-342900">
              <a:buFont typeface="Arial" panose="020B0604020202020204" pitchFamily="34" charset="0"/>
              <a:buChar char="•"/>
            </a:pPr>
            <a:r>
              <a:rPr lang="en-GB" b="1" dirty="0"/>
              <a:t>Description</a:t>
            </a:r>
            <a:r>
              <a:rPr lang="en-GB" dirty="0"/>
              <a:t>: A </a:t>
            </a:r>
            <a:r>
              <a:rPr lang="en-GB" dirty="0" smtClean="0"/>
              <a:t>comic </a:t>
            </a:r>
            <a:r>
              <a:rPr lang="en-GB" dirty="0"/>
              <a:t>about a fairy tale.</a:t>
            </a:r>
          </a:p>
          <a:p>
            <a:pPr marL="342900" indent="-342900">
              <a:buFont typeface="Arial" panose="020B0604020202020204" pitchFamily="34" charset="0"/>
              <a:buChar char="•"/>
            </a:pPr>
            <a:r>
              <a:rPr lang="en-GB" b="1" dirty="0" smtClean="0"/>
              <a:t>Grammar</a:t>
            </a:r>
            <a:r>
              <a:rPr lang="en-GB" dirty="0"/>
              <a:t>: </a:t>
            </a:r>
            <a:r>
              <a:rPr lang="en-GB" dirty="0" smtClean="0"/>
              <a:t>Comparison of adjectives</a:t>
            </a:r>
          </a:p>
          <a:p>
            <a:pPr marL="342900" indent="-342900">
              <a:buFont typeface="Arial" panose="020B0604020202020204" pitchFamily="34" charset="0"/>
              <a:buChar char="•"/>
            </a:pPr>
            <a:r>
              <a:rPr lang="en-GB" b="1" dirty="0" smtClean="0">
                <a:hlinkClick r:id="rId3"/>
              </a:rPr>
              <a:t>Link</a:t>
            </a:r>
            <a:r>
              <a:rPr lang="en-GB" b="1" dirty="0" smtClean="0"/>
              <a:t> </a:t>
            </a:r>
            <a:r>
              <a:rPr lang="en-GB" dirty="0" smtClean="0"/>
              <a:t>to the comic.</a:t>
            </a:r>
            <a:endParaRPr lang="en-GB" dirty="0"/>
          </a:p>
          <a:p>
            <a:endParaRPr lang="en-GB" dirty="0"/>
          </a:p>
        </p:txBody>
      </p:sp>
      <p:sp>
        <p:nvSpPr>
          <p:cNvPr id="4" name="Τίτλος 3"/>
          <p:cNvSpPr>
            <a:spLocks noGrp="1"/>
          </p:cNvSpPr>
          <p:nvPr>
            <p:ph type="title"/>
          </p:nvPr>
        </p:nvSpPr>
        <p:spPr/>
        <p:txBody>
          <a:bodyPr/>
          <a:lstStyle/>
          <a:p>
            <a:r>
              <a:rPr lang="en-GB" dirty="0" smtClean="0"/>
              <a:t>Example of comics (2/2) </a:t>
            </a:r>
            <a:endParaRPr lang="en-GB" dirty="0"/>
          </a:p>
        </p:txBody>
      </p:sp>
      <p:pic>
        <p:nvPicPr>
          <p:cNvPr id="5" name="Picture 2" descr="An example of a grammar comic."/>
          <p:cNvPicPr>
            <a:picLocks noGrp="1" noChangeAspect="1" noChangeArrowheads="1"/>
          </p:cNvPicPr>
          <p:nvPr>
            <p:ph idx="1"/>
          </p:nvPr>
        </p:nvPicPr>
        <p:blipFill>
          <a:blip r:embed="rId4">
            <a:extLst>
              <a:ext uri="{28A0092B-C50C-407E-A947-70E740481C1C}">
                <a14:useLocalDpi xmlns:a14="http://schemas.microsoft.com/office/drawing/2010/main" val="0"/>
              </a:ext>
            </a:extLst>
          </a:blip>
          <a:srcRect/>
          <a:stretch>
            <a:fillRect/>
          </a:stretch>
        </p:blipFill>
        <p:spPr bwMode="auto">
          <a:xfrm>
            <a:off x="3575050" y="1586136"/>
            <a:ext cx="5111750" cy="457916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2978274" y="5805264"/>
            <a:ext cx="624408" cy="360040"/>
          </a:xfrm>
          <a:prstGeom prst="rect">
            <a:avLst/>
          </a:prstGeom>
        </p:spPr>
        <p:txBody>
          <a:bodyPr vert="horz" wrap="square" lIns="91440" tIns="45720" rIns="91440" bIns="45720" rtlCol="0" anchor="ctr">
            <a:noAutofit/>
          </a:bodyPr>
          <a:lstStyle/>
          <a:p>
            <a:r>
              <a:rPr lang="en-GB" b="1" dirty="0" smtClean="0">
                <a:latin typeface="+mj-lt"/>
              </a:rPr>
              <a:t>[14]</a:t>
            </a:r>
          </a:p>
        </p:txBody>
      </p:sp>
    </p:spTree>
    <p:custDataLst>
      <p:tags r:id="rId1"/>
    </p:custDataLst>
    <p:extLst>
      <p:ext uri="{BB962C8B-B14F-4D97-AF65-F5344CB8AC3E}">
        <p14:creationId xmlns:p14="http://schemas.microsoft.com/office/powerpoint/2010/main" val="3492876793"/>
      </p:ext>
    </p:extLst>
  </p:cSld>
  <p:clrMapOvr>
    <a:masterClrMapping/>
  </p:clrMapOvr>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GB" dirty="0" smtClean="0"/>
              <a:t>4. Picture </a:t>
            </a:r>
            <a:r>
              <a:rPr lang="en-GB" dirty="0"/>
              <a:t>Dictionaries</a:t>
            </a:r>
          </a:p>
        </p:txBody>
      </p:sp>
      <p:sp>
        <p:nvSpPr>
          <p:cNvPr id="6" name="Θέση κειμένου 5"/>
          <p:cNvSpPr>
            <a:spLocks noGrp="1"/>
          </p:cNvSpPr>
          <p:nvPr>
            <p:ph type="body" idx="1"/>
          </p:nvPr>
        </p:nvSpPr>
        <p:spPr/>
        <p:txBody>
          <a:bodyPr/>
          <a:lstStyle/>
          <a:p>
            <a:endParaRPr lang="en-GB"/>
          </a:p>
        </p:txBody>
      </p:sp>
    </p:spTree>
    <p:extLst>
      <p:ext uri="{BB962C8B-B14F-4D97-AF65-F5344CB8AC3E}">
        <p14:creationId xmlns:p14="http://schemas.microsoft.com/office/powerpoint/2010/main" val="549570109"/>
      </p:ext>
    </p:extLst>
  </p:cSld>
  <p:clrMapOvr>
    <a:masterClrMapping/>
  </p:clrMapOvr>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GB" dirty="0"/>
              <a:t>Picture Dictionaries (Grades 4, 5, 6</a:t>
            </a:r>
            <a:r>
              <a:rPr lang="en-GB" dirty="0" smtClean="0"/>
              <a:t>)</a:t>
            </a:r>
            <a:endParaRPr lang="en-GB" dirty="0"/>
          </a:p>
        </p:txBody>
      </p:sp>
      <p:sp>
        <p:nvSpPr>
          <p:cNvPr id="5" name="Θέση περιεχομένου 4"/>
          <p:cNvSpPr>
            <a:spLocks noGrp="1"/>
          </p:cNvSpPr>
          <p:nvPr>
            <p:ph idx="1"/>
          </p:nvPr>
        </p:nvSpPr>
        <p:spPr/>
        <p:txBody>
          <a:bodyPr/>
          <a:lstStyle/>
          <a:p>
            <a:pPr>
              <a:defRPr/>
            </a:pPr>
            <a:r>
              <a:rPr lang="en-GB" dirty="0" smtClean="0">
                <a:cs typeface="Arial" charset="0"/>
              </a:rPr>
              <a:t>Themes with the vocabulary items from three textbooks (4</a:t>
            </a:r>
            <a:r>
              <a:rPr lang="en-GB" baseline="30000" dirty="0" smtClean="0">
                <a:cs typeface="Arial" charset="0"/>
              </a:rPr>
              <a:t>th</a:t>
            </a:r>
            <a:r>
              <a:rPr lang="en-GB" dirty="0" smtClean="0">
                <a:cs typeface="Arial" charset="0"/>
              </a:rPr>
              <a:t>, 5</a:t>
            </a:r>
            <a:r>
              <a:rPr lang="en-GB" baseline="30000" dirty="0" smtClean="0">
                <a:cs typeface="Arial" charset="0"/>
              </a:rPr>
              <a:t>th</a:t>
            </a:r>
            <a:r>
              <a:rPr lang="en-GB" dirty="0" smtClean="0">
                <a:cs typeface="Arial" charset="0"/>
              </a:rPr>
              <a:t>, 6</a:t>
            </a:r>
            <a:r>
              <a:rPr lang="en-GB" baseline="30000" dirty="0" smtClean="0">
                <a:cs typeface="Arial" charset="0"/>
              </a:rPr>
              <a:t>th</a:t>
            </a:r>
            <a:r>
              <a:rPr lang="en-GB" dirty="0" smtClean="0">
                <a:cs typeface="Arial" charset="0"/>
              </a:rPr>
              <a:t>) were identified</a:t>
            </a:r>
          </a:p>
          <a:p>
            <a:pPr>
              <a:defRPr/>
            </a:pPr>
            <a:r>
              <a:rPr lang="en-GB" dirty="0" smtClean="0">
                <a:cs typeface="Arial" charset="0"/>
              </a:rPr>
              <a:t>Each application required its own implementation concept in order to present lexis in a contextualized way and in sub-groups.</a:t>
            </a:r>
          </a:p>
          <a:p>
            <a:pPr>
              <a:defRPr/>
            </a:pPr>
            <a:r>
              <a:rPr lang="en-GB" dirty="0" smtClean="0">
                <a:cs typeface="Arial" charset="0"/>
              </a:rPr>
              <a:t>Perhaps the most demanding  type of enrichment in terms of implementation.</a:t>
            </a:r>
            <a:endParaRPr lang="en-GB" dirty="0"/>
          </a:p>
        </p:txBody>
      </p:sp>
    </p:spTree>
    <p:extLst>
      <p:ext uri="{BB962C8B-B14F-4D97-AF65-F5344CB8AC3E}">
        <p14:creationId xmlns:p14="http://schemas.microsoft.com/office/powerpoint/2010/main" val="1780597116"/>
      </p:ext>
    </p:extLst>
  </p:cSld>
  <p:clrMapOvr>
    <a:masterClrMapping/>
  </p:clrMapOvr>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Picture Dictionaries - </a:t>
            </a:r>
            <a:r>
              <a:rPr lang="en-GB" dirty="0" smtClean="0"/>
              <a:t>Methodology</a:t>
            </a:r>
            <a:endParaRPr lang="en-GB" dirty="0"/>
          </a:p>
        </p:txBody>
      </p:sp>
      <p:sp>
        <p:nvSpPr>
          <p:cNvPr id="4" name="Θέση περιεχομένου 3"/>
          <p:cNvSpPr>
            <a:spLocks noGrp="1"/>
          </p:cNvSpPr>
          <p:nvPr>
            <p:ph sz="half" idx="1"/>
          </p:nvPr>
        </p:nvSpPr>
        <p:spPr/>
        <p:txBody>
          <a:bodyPr/>
          <a:lstStyle/>
          <a:p>
            <a:pPr marL="0" indent="0" eaLnBrk="1" fontAlgn="auto" hangingPunct="1">
              <a:spcAft>
                <a:spcPts val="0"/>
              </a:spcAft>
              <a:buNone/>
              <a:defRPr/>
            </a:pPr>
            <a:r>
              <a:rPr lang="en-GB" b="1" dirty="0" smtClean="0"/>
              <a:t>Aim</a:t>
            </a:r>
            <a:r>
              <a:rPr lang="en-GB" dirty="0" smtClean="0"/>
              <a:t>: the development of thematic dictionaries that could be used in reused (in different classes and textbooks).</a:t>
            </a:r>
          </a:p>
          <a:p>
            <a:pPr marL="0" indent="0" eaLnBrk="1" fontAlgn="auto" hangingPunct="1">
              <a:spcAft>
                <a:spcPts val="0"/>
              </a:spcAft>
              <a:buNone/>
              <a:defRPr/>
            </a:pPr>
            <a:endParaRPr lang="en-GB" sz="800" dirty="0" smtClean="0"/>
          </a:p>
          <a:p>
            <a:pPr marL="0" indent="0" eaLnBrk="1" fontAlgn="auto" hangingPunct="1">
              <a:spcAft>
                <a:spcPts val="0"/>
              </a:spcAft>
              <a:buNone/>
              <a:defRPr/>
            </a:pPr>
            <a:r>
              <a:rPr lang="en-GB" sz="2400" dirty="0" smtClean="0"/>
              <a:t>e.g. The theme of sports may appear in two textbooks. The picture dictionary includes the words found in both textbooks and in this way it can be used in both textbooks.  </a:t>
            </a:r>
            <a:endParaRPr lang="en-GB" dirty="0"/>
          </a:p>
        </p:txBody>
      </p:sp>
      <p:sp>
        <p:nvSpPr>
          <p:cNvPr id="5" name="Θέση περιεχομένου 4"/>
          <p:cNvSpPr>
            <a:spLocks noGrp="1"/>
          </p:cNvSpPr>
          <p:nvPr>
            <p:ph sz="half" idx="2"/>
          </p:nvPr>
        </p:nvSpPr>
        <p:spPr/>
        <p:txBody>
          <a:bodyPr/>
          <a:lstStyle/>
          <a:p>
            <a:pPr marL="0" indent="0" eaLnBrk="1" fontAlgn="auto" hangingPunct="1">
              <a:spcAft>
                <a:spcPts val="0"/>
              </a:spcAft>
              <a:buFont typeface="Arial" charset="0"/>
              <a:buNone/>
              <a:defRPr/>
            </a:pPr>
            <a:r>
              <a:rPr lang="en-GB" sz="2600" b="1" dirty="0" smtClean="0"/>
              <a:t>Procedure:</a:t>
            </a:r>
          </a:p>
          <a:p>
            <a:pPr eaLnBrk="1" fontAlgn="auto" hangingPunct="1">
              <a:spcAft>
                <a:spcPts val="0"/>
              </a:spcAft>
              <a:buFont typeface="Arial" charset="0"/>
              <a:buChar char="•"/>
              <a:defRPr/>
            </a:pPr>
            <a:r>
              <a:rPr lang="en-GB" sz="2600" dirty="0" smtClean="0"/>
              <a:t>All the words on a theme are collected from the textbooks of the 4</a:t>
            </a:r>
            <a:r>
              <a:rPr lang="en-GB" sz="2600" baseline="30000" dirty="0" smtClean="0"/>
              <a:t>th</a:t>
            </a:r>
            <a:r>
              <a:rPr lang="en-GB" sz="2600" dirty="0" smtClean="0"/>
              <a:t>, 5</a:t>
            </a:r>
            <a:r>
              <a:rPr lang="en-GB" sz="2600" baseline="30000" dirty="0" smtClean="0"/>
              <a:t>th</a:t>
            </a:r>
            <a:r>
              <a:rPr lang="en-GB" sz="2600" dirty="0" smtClean="0"/>
              <a:t> and 6</a:t>
            </a:r>
            <a:r>
              <a:rPr lang="en-GB" sz="2600" baseline="30000" dirty="0" smtClean="0"/>
              <a:t>th</a:t>
            </a:r>
            <a:r>
              <a:rPr lang="en-GB" sz="2600" dirty="0" smtClean="0"/>
              <a:t> grades. </a:t>
            </a:r>
          </a:p>
          <a:p>
            <a:pPr eaLnBrk="1" fontAlgn="auto" hangingPunct="1">
              <a:spcAft>
                <a:spcPts val="0"/>
              </a:spcAft>
              <a:buFont typeface="Arial" charset="0"/>
              <a:buChar char="•"/>
              <a:defRPr/>
            </a:pPr>
            <a:r>
              <a:rPr lang="en-GB" sz="2600" dirty="0" smtClean="0"/>
              <a:t>The themes are finalized. </a:t>
            </a:r>
          </a:p>
          <a:p>
            <a:pPr eaLnBrk="1" fontAlgn="auto" hangingPunct="1">
              <a:spcAft>
                <a:spcPts val="0"/>
              </a:spcAft>
              <a:buFont typeface="Arial" charset="0"/>
              <a:buChar char="•"/>
              <a:defRPr/>
            </a:pPr>
            <a:r>
              <a:rPr lang="en-GB" sz="2600" dirty="0" smtClean="0"/>
              <a:t>25 different picture dictionaries are presented.</a:t>
            </a:r>
            <a:endParaRPr lang="en-GB" sz="2600" dirty="0"/>
          </a:p>
        </p:txBody>
      </p:sp>
    </p:spTree>
    <p:extLst>
      <p:ext uri="{BB962C8B-B14F-4D97-AF65-F5344CB8AC3E}">
        <p14:creationId xmlns:p14="http://schemas.microsoft.com/office/powerpoint/2010/main" val="2570077166"/>
      </p:ext>
    </p:extLst>
  </p:cSld>
  <p:clrMapOvr>
    <a:masterClrMapping/>
  </p:clrMapOvr>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Themes for </a:t>
            </a:r>
            <a:r>
              <a:rPr lang="en-GB" dirty="0" smtClean="0"/>
              <a:t>Picture Dictionaries (1/2)</a:t>
            </a:r>
            <a:endParaRPr lang="en-GB" dirty="0"/>
          </a:p>
        </p:txBody>
      </p:sp>
      <p:sp>
        <p:nvSpPr>
          <p:cNvPr id="3" name="Θέση περιεχομένου 2"/>
          <p:cNvSpPr>
            <a:spLocks noGrp="1"/>
          </p:cNvSpPr>
          <p:nvPr>
            <p:ph sz="half" idx="1"/>
          </p:nvPr>
        </p:nvSpPr>
        <p:spPr/>
        <p:txBody>
          <a:bodyPr/>
          <a:lstStyle/>
          <a:p>
            <a:pPr>
              <a:defRPr/>
            </a:pPr>
            <a:r>
              <a:rPr lang="en-GB" sz="2400" dirty="0" smtClean="0"/>
              <a:t>Animals (Δ unit 6)</a:t>
            </a:r>
          </a:p>
          <a:p>
            <a:pPr>
              <a:defRPr/>
            </a:pPr>
            <a:r>
              <a:rPr lang="en-GB" sz="2400" dirty="0" smtClean="0"/>
              <a:t>Christmas (Δ unit 5) (E unit)</a:t>
            </a:r>
          </a:p>
          <a:p>
            <a:pPr>
              <a:defRPr/>
            </a:pPr>
            <a:r>
              <a:rPr lang="en-GB" sz="2400" dirty="0" smtClean="0"/>
              <a:t>Clothes (</a:t>
            </a:r>
            <a:r>
              <a:rPr lang="en-GB" sz="2400" dirty="0" err="1" smtClean="0"/>
              <a:t>Στ</a:t>
            </a:r>
            <a:r>
              <a:rPr lang="en-GB" sz="2400" dirty="0" smtClean="0"/>
              <a:t> unit 2)</a:t>
            </a:r>
          </a:p>
          <a:p>
            <a:pPr>
              <a:defRPr/>
            </a:pPr>
            <a:r>
              <a:rPr lang="en-GB" sz="2400" dirty="0" smtClean="0"/>
              <a:t>Computers (E unit 1)</a:t>
            </a:r>
          </a:p>
          <a:p>
            <a:pPr>
              <a:defRPr/>
            </a:pPr>
            <a:r>
              <a:rPr lang="en-GB" sz="2400" dirty="0" smtClean="0"/>
              <a:t>Countries, nationalities (Δ unit 3) (</a:t>
            </a:r>
            <a:r>
              <a:rPr lang="en-GB" sz="2400" dirty="0" err="1" smtClean="0"/>
              <a:t>Στ</a:t>
            </a:r>
            <a:r>
              <a:rPr lang="en-GB" sz="2400" dirty="0" smtClean="0"/>
              <a:t> unit 1) (E unit 1)</a:t>
            </a:r>
          </a:p>
          <a:p>
            <a:pPr>
              <a:defRPr/>
            </a:pPr>
            <a:r>
              <a:rPr lang="en-GB" sz="2400" dirty="0" smtClean="0"/>
              <a:t>Daily routines (E units 1 and 2) (Δ unit 5)</a:t>
            </a:r>
          </a:p>
          <a:p>
            <a:pPr>
              <a:defRPr/>
            </a:pPr>
            <a:r>
              <a:rPr lang="en-GB" sz="2400" dirty="0" smtClean="0"/>
              <a:t>Days, months, seasons (Δ unit 1,  unit 4) </a:t>
            </a:r>
          </a:p>
          <a:p>
            <a:endParaRPr lang="en-GB" sz="2400" dirty="0"/>
          </a:p>
        </p:txBody>
      </p:sp>
      <p:sp>
        <p:nvSpPr>
          <p:cNvPr id="4" name="Θέση περιεχομένου 3"/>
          <p:cNvSpPr>
            <a:spLocks noGrp="1"/>
          </p:cNvSpPr>
          <p:nvPr>
            <p:ph sz="half" idx="2"/>
          </p:nvPr>
        </p:nvSpPr>
        <p:spPr/>
        <p:txBody>
          <a:bodyPr/>
          <a:lstStyle/>
          <a:p>
            <a:pPr>
              <a:defRPr/>
            </a:pPr>
            <a:r>
              <a:rPr lang="en-GB" sz="2400" dirty="0" smtClean="0"/>
              <a:t>Describing people (ΣΤ unit 3 and unit 10) (E unit 8)</a:t>
            </a:r>
          </a:p>
          <a:p>
            <a:pPr>
              <a:defRPr/>
            </a:pPr>
            <a:r>
              <a:rPr lang="en-GB" sz="2400" dirty="0" smtClean="0"/>
              <a:t>Films (ΣΤ unit 10)</a:t>
            </a:r>
          </a:p>
          <a:p>
            <a:pPr>
              <a:defRPr/>
            </a:pPr>
            <a:r>
              <a:rPr lang="en-GB" sz="2400" dirty="0" smtClean="0"/>
              <a:t>Food &amp; packaging (Δ unit 9) (ΣΤ unit 2) (E unit 10)</a:t>
            </a:r>
          </a:p>
          <a:p>
            <a:pPr>
              <a:defRPr/>
            </a:pPr>
            <a:r>
              <a:rPr lang="en-GB" sz="2400" dirty="0" smtClean="0"/>
              <a:t>Halloween (Δ unit 5) </a:t>
            </a:r>
          </a:p>
          <a:p>
            <a:pPr>
              <a:defRPr/>
            </a:pPr>
            <a:r>
              <a:rPr lang="en-GB" sz="2400" dirty="0" smtClean="0"/>
              <a:t>Hobbies (Δ unit 2) (E units 1 and 2) </a:t>
            </a:r>
          </a:p>
          <a:p>
            <a:pPr>
              <a:defRPr/>
            </a:pPr>
            <a:r>
              <a:rPr lang="en-GB" sz="2400" dirty="0" smtClean="0"/>
              <a:t>Household chores (Δ unit 7)</a:t>
            </a:r>
          </a:p>
          <a:p>
            <a:pPr>
              <a:defRPr/>
            </a:pPr>
            <a:r>
              <a:rPr lang="en-GB" sz="2400" dirty="0" smtClean="0"/>
              <a:t>Jobs (Δ unit 7) (ΣΤ unit 6)</a:t>
            </a:r>
          </a:p>
          <a:p>
            <a:endParaRPr lang="en-GB" sz="2400" dirty="0"/>
          </a:p>
        </p:txBody>
      </p:sp>
    </p:spTree>
    <p:extLst>
      <p:ext uri="{BB962C8B-B14F-4D97-AF65-F5344CB8AC3E}">
        <p14:creationId xmlns:p14="http://schemas.microsoft.com/office/powerpoint/2010/main" val="1659547541"/>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normAutofit fontScale="90000"/>
          </a:bodyPr>
          <a:lstStyle/>
          <a:p>
            <a:r>
              <a:rPr lang="en-GB" dirty="0"/>
              <a:t>Themes for Picture Dictionaries </a:t>
            </a:r>
            <a:r>
              <a:rPr lang="en-GB" dirty="0" smtClean="0"/>
              <a:t>(2/2</a:t>
            </a:r>
            <a:r>
              <a:rPr lang="en-GB" dirty="0"/>
              <a:t>)</a:t>
            </a:r>
          </a:p>
        </p:txBody>
      </p:sp>
      <p:sp>
        <p:nvSpPr>
          <p:cNvPr id="3" name="Θέση περιεχομένου 2"/>
          <p:cNvSpPr>
            <a:spLocks noGrp="1"/>
          </p:cNvSpPr>
          <p:nvPr>
            <p:ph sz="half" idx="1"/>
          </p:nvPr>
        </p:nvSpPr>
        <p:spPr/>
        <p:txBody>
          <a:bodyPr/>
          <a:lstStyle/>
          <a:p>
            <a:r>
              <a:rPr lang="en-GB" sz="2400" dirty="0" smtClean="0"/>
              <a:t>Magic World (ΣΤ unit 3) </a:t>
            </a:r>
            <a:br>
              <a:rPr lang="en-GB" sz="2400" dirty="0" smtClean="0"/>
            </a:br>
            <a:r>
              <a:rPr lang="en-GB" sz="2400" dirty="0" smtClean="0"/>
              <a:t>(E units 8 and 10),</a:t>
            </a:r>
          </a:p>
          <a:p>
            <a:pPr>
              <a:defRPr/>
            </a:pPr>
            <a:r>
              <a:rPr lang="en-GB" sz="2400" dirty="0" smtClean="0"/>
              <a:t>Means of transport </a:t>
            </a:r>
            <a:br>
              <a:rPr lang="en-GB" sz="2400" dirty="0" smtClean="0"/>
            </a:br>
            <a:r>
              <a:rPr lang="en-GB" sz="2400" dirty="0" smtClean="0"/>
              <a:t>(ΣΤ unit 5) </a:t>
            </a:r>
          </a:p>
          <a:p>
            <a:pPr>
              <a:defRPr/>
            </a:pPr>
            <a:r>
              <a:rPr lang="en-GB" sz="2400" dirty="0" smtClean="0"/>
              <a:t>Musical instruments </a:t>
            </a:r>
            <a:br>
              <a:rPr lang="en-GB" sz="2400" dirty="0" smtClean="0"/>
            </a:br>
            <a:r>
              <a:rPr lang="en-GB" sz="2400" dirty="0" smtClean="0"/>
              <a:t>(ΣΤ unit 7) </a:t>
            </a:r>
          </a:p>
          <a:p>
            <a:pPr>
              <a:defRPr/>
            </a:pPr>
            <a:r>
              <a:rPr lang="en-GB" sz="2400" dirty="0" smtClean="0"/>
              <a:t>Numbers (Δ unit 1) </a:t>
            </a:r>
          </a:p>
          <a:p>
            <a:pPr>
              <a:defRPr/>
            </a:pPr>
            <a:r>
              <a:rPr lang="en-GB" sz="2400" dirty="0" smtClean="0"/>
              <a:t>Park and Street signs </a:t>
            </a:r>
            <a:br>
              <a:rPr lang="en-GB" sz="2400" dirty="0" smtClean="0"/>
            </a:br>
            <a:r>
              <a:rPr lang="en-GB" sz="2400" dirty="0" smtClean="0"/>
              <a:t>(Δ unit 8) </a:t>
            </a:r>
          </a:p>
          <a:p>
            <a:pPr>
              <a:defRPr/>
            </a:pPr>
            <a:r>
              <a:rPr lang="en-GB" sz="2400" dirty="0" smtClean="0"/>
              <a:t>Places in a city (Δ unit 3) </a:t>
            </a:r>
            <a:br>
              <a:rPr lang="en-GB" sz="2400" dirty="0" smtClean="0"/>
            </a:br>
            <a:r>
              <a:rPr lang="en-GB" sz="2400" dirty="0" smtClean="0"/>
              <a:t>(ΣΤ unit 2) (E unit 3 and 6) </a:t>
            </a:r>
          </a:p>
          <a:p>
            <a:endParaRPr lang="en-GB" sz="2400" dirty="0" smtClean="0"/>
          </a:p>
          <a:p>
            <a:endParaRPr lang="en-GB" sz="2400" dirty="0"/>
          </a:p>
        </p:txBody>
      </p:sp>
      <p:sp>
        <p:nvSpPr>
          <p:cNvPr id="4" name="Θέση περιεχομένου 3"/>
          <p:cNvSpPr>
            <a:spLocks noGrp="1"/>
          </p:cNvSpPr>
          <p:nvPr>
            <p:ph sz="half" idx="2"/>
          </p:nvPr>
        </p:nvSpPr>
        <p:spPr/>
        <p:txBody>
          <a:bodyPr/>
          <a:lstStyle/>
          <a:p>
            <a:pPr>
              <a:defRPr/>
            </a:pPr>
            <a:r>
              <a:rPr lang="en-GB" sz="2400" dirty="0" smtClean="0"/>
              <a:t>Recipes (Δ unit 9) (E unit 4) </a:t>
            </a:r>
          </a:p>
          <a:p>
            <a:pPr>
              <a:defRPr/>
            </a:pPr>
            <a:r>
              <a:rPr lang="en-GB" sz="2400" dirty="0" smtClean="0"/>
              <a:t>School (Δ unit 1) (E unit 2) (</a:t>
            </a:r>
            <a:r>
              <a:rPr lang="en-GB" sz="2400" dirty="0" err="1" smtClean="0"/>
              <a:t>Στ</a:t>
            </a:r>
            <a:r>
              <a:rPr lang="en-GB" sz="2400" dirty="0" smtClean="0"/>
              <a:t> unit 1)</a:t>
            </a:r>
          </a:p>
          <a:p>
            <a:pPr>
              <a:defRPr/>
            </a:pPr>
            <a:r>
              <a:rPr lang="en-GB" sz="2400" dirty="0" smtClean="0"/>
              <a:t>Shows (ΣΤ unit 7)</a:t>
            </a:r>
          </a:p>
          <a:p>
            <a:pPr>
              <a:defRPr/>
            </a:pPr>
            <a:r>
              <a:rPr lang="en-GB" sz="2400" dirty="0" smtClean="0"/>
              <a:t>Sports (Δ unit 2) (</a:t>
            </a:r>
            <a:r>
              <a:rPr lang="en-GB" sz="2400" dirty="0" err="1" smtClean="0"/>
              <a:t>Στ</a:t>
            </a:r>
            <a:r>
              <a:rPr lang="en-GB" sz="2400" dirty="0" smtClean="0"/>
              <a:t> unit 7)</a:t>
            </a:r>
          </a:p>
          <a:p>
            <a:pPr>
              <a:defRPr/>
            </a:pPr>
            <a:r>
              <a:rPr lang="en-GB" sz="2400" dirty="0" smtClean="0"/>
              <a:t>Weather, climate (Δ unit 4) (</a:t>
            </a:r>
            <a:r>
              <a:rPr lang="en-GB" sz="2400" dirty="0" err="1" smtClean="0"/>
              <a:t>ΣΤunit</a:t>
            </a:r>
            <a:r>
              <a:rPr lang="en-GB" sz="2400" dirty="0" smtClean="0"/>
              <a:t> 1)</a:t>
            </a:r>
          </a:p>
          <a:p>
            <a:endParaRPr lang="en-GB" sz="2400" dirty="0"/>
          </a:p>
        </p:txBody>
      </p:sp>
    </p:spTree>
    <p:extLst>
      <p:ext uri="{BB962C8B-B14F-4D97-AF65-F5344CB8AC3E}">
        <p14:creationId xmlns:p14="http://schemas.microsoft.com/office/powerpoint/2010/main" val="2031909254"/>
      </p:ext>
    </p:extLst>
  </p:cSld>
  <p:clrMapOvr>
    <a:masterClrMapping/>
  </p:clrMapOvr>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2" descr="Picture Dictionary with Hobbies.&#10;"/>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75050" y="1686537"/>
            <a:ext cx="5111750" cy="43501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Θέση κειμένου 7"/>
          <p:cNvSpPr>
            <a:spLocks noGrp="1"/>
          </p:cNvSpPr>
          <p:nvPr>
            <p:ph type="body" sz="half" idx="2"/>
          </p:nvPr>
        </p:nvSpPr>
        <p:spPr/>
        <p:txBody>
          <a:bodyPr/>
          <a:lstStyle/>
          <a:p>
            <a:r>
              <a:rPr lang="en-GB" b="1" dirty="0" smtClean="0"/>
              <a:t>Hobbies: </a:t>
            </a:r>
            <a:r>
              <a:rPr lang="en-GB" dirty="0" smtClean="0"/>
              <a:t>A </a:t>
            </a:r>
            <a:r>
              <a:rPr lang="en-GB" dirty="0"/>
              <a:t>picture dictionary with audio presenting vocabulary related to hobbies and free-time </a:t>
            </a:r>
            <a:r>
              <a:rPr lang="en-GB" dirty="0" smtClean="0"/>
              <a:t>activities. (</a:t>
            </a:r>
            <a:r>
              <a:rPr lang="en-GB" dirty="0" smtClean="0">
                <a:hlinkClick r:id="rId4"/>
              </a:rPr>
              <a:t>Link</a:t>
            </a:r>
            <a:r>
              <a:rPr lang="en-GB" dirty="0" smtClean="0"/>
              <a:t>)</a:t>
            </a:r>
            <a:r>
              <a:rPr lang="en-GB" dirty="0"/>
              <a:t/>
            </a:r>
            <a:br>
              <a:rPr lang="en-GB" dirty="0"/>
            </a:br>
            <a:endParaRPr lang="en-GB" dirty="0"/>
          </a:p>
          <a:p>
            <a:r>
              <a:rPr lang="en-GB" dirty="0"/>
              <a:t/>
            </a:r>
            <a:br>
              <a:rPr lang="en-GB" dirty="0"/>
            </a:br>
            <a:endParaRPr lang="en-GB" dirty="0"/>
          </a:p>
        </p:txBody>
      </p:sp>
      <p:sp>
        <p:nvSpPr>
          <p:cNvPr id="2" name="Τίτλος 1"/>
          <p:cNvSpPr>
            <a:spLocks noGrp="1"/>
          </p:cNvSpPr>
          <p:nvPr>
            <p:ph type="title"/>
          </p:nvPr>
        </p:nvSpPr>
        <p:spPr/>
        <p:txBody>
          <a:bodyPr>
            <a:normAutofit fontScale="90000"/>
          </a:bodyPr>
          <a:lstStyle/>
          <a:p>
            <a:r>
              <a:rPr lang="en-GB" dirty="0" smtClean="0"/>
              <a:t>Examples of Picture Dictionaries (1/3)</a:t>
            </a:r>
            <a:endParaRPr lang="en-GB" dirty="0"/>
          </a:p>
        </p:txBody>
      </p:sp>
      <p:sp>
        <p:nvSpPr>
          <p:cNvPr id="5" name="TextBox 4"/>
          <p:cNvSpPr txBox="1"/>
          <p:nvPr/>
        </p:nvSpPr>
        <p:spPr>
          <a:xfrm>
            <a:off x="2950642" y="5676610"/>
            <a:ext cx="624408" cy="360040"/>
          </a:xfrm>
          <a:prstGeom prst="rect">
            <a:avLst/>
          </a:prstGeom>
        </p:spPr>
        <p:txBody>
          <a:bodyPr vert="horz" wrap="square" lIns="91440" tIns="45720" rIns="91440" bIns="45720" rtlCol="0" anchor="ctr">
            <a:noAutofit/>
          </a:bodyPr>
          <a:lstStyle/>
          <a:p>
            <a:r>
              <a:rPr lang="en-GB" b="1" dirty="0" smtClean="0">
                <a:latin typeface="+mj-lt"/>
              </a:rPr>
              <a:t>[15]</a:t>
            </a:r>
          </a:p>
        </p:txBody>
      </p:sp>
    </p:spTree>
    <p:custDataLst>
      <p:tags r:id="rId1"/>
    </p:custDataLst>
    <p:extLst>
      <p:ext uri="{BB962C8B-B14F-4D97-AF65-F5344CB8AC3E}">
        <p14:creationId xmlns:p14="http://schemas.microsoft.com/office/powerpoint/2010/main" val="1511635488"/>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2" descr="Picture Dictionary with Places in a City.&#10;"/>
          <p:cNvPicPr>
            <a:picLocks noGrp="1" noChangeAspect="1" noChangeArrowheads="1"/>
          </p:cNvPicPr>
          <p:nvPr>
            <p:ph idx="1"/>
          </p:nvPr>
        </p:nvPicPr>
        <p:blipFill>
          <a:blip r:embed="rId3">
            <a:extLst>
              <a:ext uri="{28A0092B-C50C-407E-A947-70E740481C1C}">
                <a14:useLocalDpi xmlns:a14="http://schemas.microsoft.com/office/drawing/2010/main" val="0"/>
              </a:ext>
            </a:extLst>
          </a:blip>
          <a:stretch>
            <a:fillRect/>
          </a:stretch>
        </p:blipFill>
        <p:spPr bwMode="auto">
          <a:xfrm>
            <a:off x="3575050" y="1771019"/>
            <a:ext cx="5111750" cy="418114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 name="Θέση κειμένου 3"/>
          <p:cNvSpPr>
            <a:spLocks noGrp="1"/>
          </p:cNvSpPr>
          <p:nvPr>
            <p:ph type="body" sz="half" idx="2"/>
          </p:nvPr>
        </p:nvSpPr>
        <p:spPr/>
        <p:txBody>
          <a:bodyPr/>
          <a:lstStyle/>
          <a:p>
            <a:r>
              <a:rPr lang="en-GB" b="1" dirty="0" smtClean="0"/>
              <a:t>Places </a:t>
            </a:r>
            <a:r>
              <a:rPr lang="en-GB" b="1" dirty="0"/>
              <a:t>in a </a:t>
            </a:r>
            <a:r>
              <a:rPr lang="en-GB" b="1" dirty="0" smtClean="0"/>
              <a:t>city: </a:t>
            </a:r>
            <a:r>
              <a:rPr lang="en-GB" dirty="0" smtClean="0"/>
              <a:t>A </a:t>
            </a:r>
            <a:r>
              <a:rPr lang="en-GB" dirty="0"/>
              <a:t>picture dictionary with audio about the most important places in a </a:t>
            </a:r>
            <a:r>
              <a:rPr lang="en-GB" dirty="0" smtClean="0"/>
              <a:t>city. (</a:t>
            </a:r>
            <a:r>
              <a:rPr lang="en-GB" dirty="0" smtClean="0">
                <a:hlinkClick r:id="rId4"/>
              </a:rPr>
              <a:t>Link</a:t>
            </a:r>
            <a:r>
              <a:rPr lang="en-GB" dirty="0" smtClean="0"/>
              <a:t>)</a:t>
            </a:r>
            <a:endParaRPr lang="en-GB" dirty="0"/>
          </a:p>
        </p:txBody>
      </p:sp>
      <p:sp>
        <p:nvSpPr>
          <p:cNvPr id="2" name="Τίτλος 1" descr="Picture Dictionary with Places in a City.&#10;"/>
          <p:cNvSpPr>
            <a:spLocks noGrp="1"/>
          </p:cNvSpPr>
          <p:nvPr>
            <p:ph type="title"/>
          </p:nvPr>
        </p:nvSpPr>
        <p:spPr/>
        <p:txBody>
          <a:bodyPr>
            <a:normAutofit fontScale="90000"/>
          </a:bodyPr>
          <a:lstStyle/>
          <a:p>
            <a:r>
              <a:rPr lang="en-GB" dirty="0"/>
              <a:t>Examples of Picture </a:t>
            </a:r>
            <a:r>
              <a:rPr lang="en-GB" dirty="0" smtClean="0"/>
              <a:t>Dictionaries (2/3)</a:t>
            </a:r>
            <a:endParaRPr lang="en-GB" dirty="0"/>
          </a:p>
        </p:txBody>
      </p:sp>
      <p:sp>
        <p:nvSpPr>
          <p:cNvPr id="6" name="TextBox 5"/>
          <p:cNvSpPr txBox="1"/>
          <p:nvPr/>
        </p:nvSpPr>
        <p:spPr>
          <a:xfrm>
            <a:off x="2987824" y="5600696"/>
            <a:ext cx="624408" cy="360040"/>
          </a:xfrm>
          <a:prstGeom prst="rect">
            <a:avLst/>
          </a:prstGeom>
        </p:spPr>
        <p:txBody>
          <a:bodyPr vert="horz" wrap="square" lIns="91440" tIns="45720" rIns="91440" bIns="45720" rtlCol="0" anchor="ctr">
            <a:noAutofit/>
          </a:bodyPr>
          <a:lstStyle/>
          <a:p>
            <a:r>
              <a:rPr lang="en-GB" b="1" dirty="0" smtClean="0">
                <a:latin typeface="+mj-lt"/>
              </a:rPr>
              <a:t>[16]</a:t>
            </a:r>
          </a:p>
        </p:txBody>
      </p:sp>
    </p:spTree>
    <p:custDataLst>
      <p:tags r:id="rId1"/>
    </p:custDataLst>
    <p:extLst>
      <p:ext uri="{BB962C8B-B14F-4D97-AF65-F5344CB8AC3E}">
        <p14:creationId xmlns:p14="http://schemas.microsoft.com/office/powerpoint/2010/main" val="112524166"/>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Θέση κειμένου 3"/>
          <p:cNvSpPr>
            <a:spLocks noGrp="1"/>
          </p:cNvSpPr>
          <p:nvPr>
            <p:ph type="body" sz="half" idx="2"/>
          </p:nvPr>
        </p:nvSpPr>
        <p:spPr/>
        <p:txBody>
          <a:bodyPr/>
          <a:lstStyle/>
          <a:p>
            <a:r>
              <a:rPr lang="en-GB" b="1" dirty="0" smtClean="0"/>
              <a:t>Household Chores: </a:t>
            </a:r>
            <a:r>
              <a:rPr lang="en-GB" dirty="0" smtClean="0"/>
              <a:t>A </a:t>
            </a:r>
            <a:r>
              <a:rPr lang="en-GB" dirty="0"/>
              <a:t>picture dictionary with audio presenting vocabulary related to household chores and jobs in the </a:t>
            </a:r>
            <a:r>
              <a:rPr lang="en-GB" dirty="0" smtClean="0"/>
              <a:t>house. (</a:t>
            </a:r>
            <a:r>
              <a:rPr lang="en-GB" dirty="0" smtClean="0">
                <a:hlinkClick r:id="rId3"/>
              </a:rPr>
              <a:t>Link</a:t>
            </a:r>
            <a:r>
              <a:rPr lang="en-GB" dirty="0" smtClean="0"/>
              <a:t>)</a:t>
            </a:r>
            <a:endParaRPr lang="en-GB" dirty="0"/>
          </a:p>
        </p:txBody>
      </p:sp>
      <p:sp>
        <p:nvSpPr>
          <p:cNvPr id="2" name="Τίτλος 1"/>
          <p:cNvSpPr>
            <a:spLocks noGrp="1"/>
          </p:cNvSpPr>
          <p:nvPr>
            <p:ph type="title"/>
          </p:nvPr>
        </p:nvSpPr>
        <p:spPr/>
        <p:txBody>
          <a:bodyPr>
            <a:normAutofit fontScale="90000"/>
          </a:bodyPr>
          <a:lstStyle/>
          <a:p>
            <a:r>
              <a:rPr lang="en-GB" dirty="0"/>
              <a:t>Examples of Picture </a:t>
            </a:r>
            <a:r>
              <a:rPr lang="en-GB" dirty="0" smtClean="0"/>
              <a:t>Dictionaries (3/3)</a:t>
            </a:r>
            <a:endParaRPr lang="en-GB" dirty="0"/>
          </a:p>
        </p:txBody>
      </p:sp>
      <p:sp>
        <p:nvSpPr>
          <p:cNvPr id="5" name="TextBox 4"/>
          <p:cNvSpPr txBox="1"/>
          <p:nvPr/>
        </p:nvSpPr>
        <p:spPr>
          <a:xfrm>
            <a:off x="2969807" y="5688539"/>
            <a:ext cx="624408" cy="360040"/>
          </a:xfrm>
          <a:prstGeom prst="rect">
            <a:avLst/>
          </a:prstGeom>
        </p:spPr>
        <p:txBody>
          <a:bodyPr vert="horz" wrap="square" lIns="91440" tIns="45720" rIns="91440" bIns="45720" rtlCol="0" anchor="ctr">
            <a:noAutofit/>
          </a:bodyPr>
          <a:lstStyle/>
          <a:p>
            <a:r>
              <a:rPr lang="en-GB" b="1" dirty="0" smtClean="0">
                <a:latin typeface="+mj-lt"/>
              </a:rPr>
              <a:t>[17]</a:t>
            </a:r>
          </a:p>
        </p:txBody>
      </p:sp>
      <p:pic>
        <p:nvPicPr>
          <p:cNvPr id="8" name="Θέση περιεχομένου 7" descr="Picture Dictionary - Household chores."/>
          <p:cNvPicPr>
            <a:picLocks noGrp="1" noChangeAspect="1"/>
          </p:cNvPicPr>
          <p:nvPr>
            <p:ph idx="1"/>
          </p:nvPr>
        </p:nvPicPr>
        <p:blipFill>
          <a:blip r:embed="rId4"/>
          <a:stretch>
            <a:fillRect/>
          </a:stretch>
        </p:blipFill>
        <p:spPr>
          <a:xfrm>
            <a:off x="3575050" y="1699694"/>
            <a:ext cx="5111750" cy="4323799"/>
          </a:xfrm>
          <a:prstGeom prst="rect">
            <a:avLst/>
          </a:prstGeom>
        </p:spPr>
      </p:pic>
    </p:spTree>
    <p:custDataLst>
      <p:tags r:id="rId1"/>
    </p:custDataLst>
    <p:extLst>
      <p:ext uri="{BB962C8B-B14F-4D97-AF65-F5344CB8AC3E}">
        <p14:creationId xmlns:p14="http://schemas.microsoft.com/office/powerpoint/2010/main" val="2006494392"/>
      </p:ext>
    </p:extLst>
  </p:cSld>
  <p:clrMapOvr>
    <a:masterClrMapping/>
  </p:clrMapOvr>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title"/>
          </p:nvPr>
        </p:nvSpPr>
        <p:spPr/>
        <p:txBody>
          <a:bodyPr/>
          <a:lstStyle/>
          <a:p>
            <a:r>
              <a:rPr lang="en-GB" dirty="0" smtClean="0"/>
              <a:t>1. Audio Extracts</a:t>
            </a:r>
            <a:endParaRPr lang="en-GB" dirty="0"/>
          </a:p>
        </p:txBody>
      </p:sp>
      <p:sp>
        <p:nvSpPr>
          <p:cNvPr id="7" name="Θέση κειμένου 6"/>
          <p:cNvSpPr>
            <a:spLocks noGrp="1"/>
          </p:cNvSpPr>
          <p:nvPr>
            <p:ph type="body" idx="1"/>
          </p:nvPr>
        </p:nvSpPr>
        <p:spPr/>
        <p:txBody>
          <a:bodyPr/>
          <a:lstStyle/>
          <a:p>
            <a:endParaRPr lang="en-GB"/>
          </a:p>
        </p:txBody>
      </p:sp>
    </p:spTree>
    <p:extLst>
      <p:ext uri="{BB962C8B-B14F-4D97-AF65-F5344CB8AC3E}">
        <p14:creationId xmlns:p14="http://schemas.microsoft.com/office/powerpoint/2010/main" val="3457266724"/>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Title 1"/>
          <p:cNvSpPr>
            <a:spLocks noGrp="1"/>
          </p:cNvSpPr>
          <p:nvPr>
            <p:ph type="title"/>
          </p:nvPr>
        </p:nvSpPr>
        <p:spPr/>
        <p:txBody>
          <a:bodyPr/>
          <a:lstStyle/>
          <a:p>
            <a:r>
              <a:rPr lang="en-GB" altLang="el-GR" dirty="0" smtClean="0"/>
              <a:t>Financing</a:t>
            </a:r>
          </a:p>
        </p:txBody>
      </p:sp>
      <p:sp>
        <p:nvSpPr>
          <p:cNvPr id="32771" name="Content Placeholder 2"/>
          <p:cNvSpPr>
            <a:spLocks noGrp="1"/>
          </p:cNvSpPr>
          <p:nvPr>
            <p:ph idx="1"/>
          </p:nvPr>
        </p:nvSpPr>
        <p:spPr>
          <a:xfrm>
            <a:off x="457200" y="1341438"/>
            <a:ext cx="8229600" cy="4525962"/>
          </a:xfrm>
        </p:spPr>
        <p:txBody>
          <a:bodyPr/>
          <a:lstStyle/>
          <a:p>
            <a:r>
              <a:rPr lang="en-GB" altLang="el-GR" sz="2000" dirty="0" smtClean="0"/>
              <a:t>The present educational material has been developed as part of the educational work of the instructor.</a:t>
            </a:r>
          </a:p>
          <a:p>
            <a:r>
              <a:rPr lang="en-GB" altLang="el-GR" sz="2000" dirty="0" smtClean="0"/>
              <a:t>The project “Open Academic Courses of the University of Athens” has only financed the reform of the educational material. </a:t>
            </a:r>
          </a:p>
          <a:p>
            <a:r>
              <a:rPr lang="en-GB" altLang="el-GR" sz="2000" dirty="0" smtClean="0"/>
              <a:t>The project is implemented under the operational program “Education and Lifelong Learning” and funded by the European Union (European Social Fund) and National Resources. </a:t>
            </a:r>
            <a:endParaRPr lang="el-GR" altLang="el-GR" sz="2000" dirty="0" smtClean="0"/>
          </a:p>
        </p:txBody>
      </p:sp>
      <p:pic>
        <p:nvPicPr>
          <p:cNvPr id="5" name="Εικόνα 4" descr="project logo"/>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1871663" y="4293096"/>
            <a:ext cx="5400675" cy="1285875"/>
          </a:xfrm>
          <a:prstGeom prst="rect">
            <a:avLst/>
          </a:prstGeom>
          <a:noFill/>
          <a:ln>
            <a:noFill/>
          </a:ln>
        </p:spPr>
      </p:pic>
    </p:spTree>
    <p:custDataLst>
      <p:tags r:id="rId1"/>
    </p:custDataLst>
    <p:extLst>
      <p:ext uri="{BB962C8B-B14F-4D97-AF65-F5344CB8AC3E}">
        <p14:creationId xmlns:p14="http://schemas.microsoft.com/office/powerpoint/2010/main" val="3851303299"/>
      </p:ext>
    </p:extLst>
  </p:cSld>
  <p:clrMapOvr>
    <a:masterClrMapping/>
  </p:clrMapOvr>
  <p:transition/>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9634" name="Title 3"/>
          <p:cNvSpPr>
            <a:spLocks noGrp="1"/>
          </p:cNvSpPr>
          <p:nvPr>
            <p:ph type="title"/>
          </p:nvPr>
        </p:nvSpPr>
        <p:spPr/>
        <p:txBody>
          <a:bodyPr/>
          <a:lstStyle/>
          <a:p>
            <a:pPr eaLnBrk="1" hangingPunct="1"/>
            <a:r>
              <a:rPr lang="en-GB" altLang="en-US" sz="4400" dirty="0" smtClean="0"/>
              <a:t>Notes</a:t>
            </a:r>
          </a:p>
        </p:txBody>
      </p:sp>
      <p:sp>
        <p:nvSpPr>
          <p:cNvPr id="69635" name="Text Placeholder 4"/>
          <p:cNvSpPr>
            <a:spLocks noGrp="1"/>
          </p:cNvSpPr>
          <p:nvPr>
            <p:ph type="body" idx="1"/>
          </p:nvPr>
        </p:nvSpPr>
        <p:spPr/>
        <p:txBody>
          <a:bodyPr/>
          <a:lstStyle/>
          <a:p>
            <a:pPr eaLnBrk="1" hangingPunct="1"/>
            <a:endParaRPr lang="en-US" altLang="en-US" smtClean="0"/>
          </a:p>
        </p:txBody>
      </p:sp>
    </p:spTree>
    <p:custDataLst>
      <p:tags r:id="rId1"/>
    </p:custDataLst>
  </p:cSld>
  <p:clrMapOvr>
    <a:masterClrMapping/>
  </p:clrMapOvr>
  <p:transition/>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82" name="Title 3"/>
          <p:cNvSpPr>
            <a:spLocks noGrp="1"/>
          </p:cNvSpPr>
          <p:nvPr>
            <p:ph type="title"/>
          </p:nvPr>
        </p:nvSpPr>
        <p:spPr>
          <a:xfrm>
            <a:off x="0" y="274638"/>
            <a:ext cx="9144000" cy="1143000"/>
          </a:xfrm>
        </p:spPr>
        <p:txBody>
          <a:bodyPr/>
          <a:lstStyle/>
          <a:p>
            <a:pPr eaLnBrk="1" hangingPunct="1"/>
            <a:r>
              <a:rPr lang="en-GB" altLang="en-US" dirty="0" smtClean="0">
                <a:solidFill>
                  <a:schemeClr val="accent1"/>
                </a:solidFill>
              </a:rPr>
              <a:t>Note on History of Published Version </a:t>
            </a:r>
          </a:p>
        </p:txBody>
      </p:sp>
      <p:sp>
        <p:nvSpPr>
          <p:cNvPr id="71683" name="Content Placeholder 4"/>
          <p:cNvSpPr>
            <a:spLocks noGrp="1"/>
          </p:cNvSpPr>
          <p:nvPr>
            <p:ph idx="1"/>
          </p:nvPr>
        </p:nvSpPr>
        <p:spPr>
          <a:xfrm>
            <a:off x="234950" y="1557338"/>
            <a:ext cx="8585200" cy="4525962"/>
          </a:xfrm>
        </p:spPr>
        <p:txBody>
          <a:bodyPr/>
          <a:lstStyle/>
          <a:p>
            <a:pPr marL="0" indent="0" eaLnBrk="1" hangingPunct="1">
              <a:buFont typeface="Arial" panose="020B0604020202020204" pitchFamily="34" charset="0"/>
              <a:buNone/>
            </a:pPr>
            <a:r>
              <a:rPr lang="en-GB" altLang="en-US" sz="2000" dirty="0" smtClean="0"/>
              <a:t>The present work is the edition</a:t>
            </a:r>
            <a:r>
              <a:rPr lang="en-GB" altLang="en-US" dirty="0" smtClean="0"/>
              <a:t> </a:t>
            </a:r>
            <a:r>
              <a:rPr lang="en-GB" altLang="en-US" sz="2000" dirty="0" smtClean="0"/>
              <a:t>1.0.  </a:t>
            </a:r>
          </a:p>
        </p:txBody>
      </p:sp>
    </p:spTree>
    <p:custDataLst>
      <p:tags r:id="rId1"/>
    </p:custDataLst>
  </p:cSld>
  <p:clrMapOvr>
    <a:masterClrMapping/>
  </p:clrMapOvr>
  <p:transition/>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3730" name="Title 1"/>
          <p:cNvSpPr>
            <a:spLocks noGrp="1"/>
          </p:cNvSpPr>
          <p:nvPr>
            <p:ph type="title"/>
          </p:nvPr>
        </p:nvSpPr>
        <p:spPr/>
        <p:txBody>
          <a:bodyPr/>
          <a:lstStyle/>
          <a:p>
            <a:pPr eaLnBrk="1" hangingPunct="1"/>
            <a:r>
              <a:rPr lang="en-GB" altLang="en-US" dirty="0" smtClean="0">
                <a:solidFill>
                  <a:schemeClr val="accent1"/>
                </a:solidFill>
              </a:rPr>
              <a:t>Reference Note </a:t>
            </a:r>
          </a:p>
        </p:txBody>
      </p:sp>
      <p:sp>
        <p:nvSpPr>
          <p:cNvPr id="73731" name="Content Placeholder 2"/>
          <p:cNvSpPr>
            <a:spLocks noGrp="1"/>
          </p:cNvSpPr>
          <p:nvPr>
            <p:ph idx="1"/>
          </p:nvPr>
        </p:nvSpPr>
        <p:spPr>
          <a:xfrm>
            <a:off x="457200" y="1556792"/>
            <a:ext cx="8229600" cy="4525963"/>
          </a:xfrm>
        </p:spPr>
        <p:txBody>
          <a:bodyPr/>
          <a:lstStyle/>
          <a:p>
            <a:pPr marL="0" indent="0">
              <a:buNone/>
            </a:pPr>
            <a:r>
              <a:rPr lang="en-GB" altLang="en-US" sz="2000" dirty="0" smtClean="0"/>
              <a:t>Copyright National and </a:t>
            </a:r>
            <a:r>
              <a:rPr lang="en-GB" altLang="en-US" sz="2000" dirty="0" err="1" smtClean="0"/>
              <a:t>Kapodistrian</a:t>
            </a:r>
            <a:r>
              <a:rPr lang="en-GB" altLang="en-US" sz="2000" dirty="0" smtClean="0"/>
              <a:t> University of Athens, Bessie </a:t>
            </a:r>
            <a:r>
              <a:rPr lang="en-GB" altLang="en-US" sz="2000" dirty="0" err="1" smtClean="0"/>
              <a:t>Mitsikopoulou</a:t>
            </a:r>
            <a:r>
              <a:rPr lang="en-GB" altLang="en-US" sz="2000" dirty="0" smtClean="0"/>
              <a:t> 2014. Bessie </a:t>
            </a:r>
            <a:r>
              <a:rPr lang="en-GB" altLang="en-US" sz="2000" dirty="0" err="1" smtClean="0"/>
              <a:t>Mitsikopoulou</a:t>
            </a:r>
            <a:r>
              <a:rPr lang="en-GB" altLang="en-US" sz="2000" dirty="0" smtClean="0"/>
              <a:t>. “English and Digital Literacies. </a:t>
            </a:r>
            <a:r>
              <a:rPr lang="en-GB" sz="2000" dirty="0" smtClean="0"/>
              <a:t>Informative Materials for the Digital Enrichment of Greek EFL Textbooks</a:t>
            </a:r>
            <a:r>
              <a:rPr lang="en-GB" altLang="en-US" sz="2000" dirty="0" smtClean="0"/>
              <a:t>”.</a:t>
            </a:r>
            <a:r>
              <a:rPr lang="en-GB" altLang="en-US" sz="2000" dirty="0" smtClean="0">
                <a:solidFill>
                  <a:srgbClr val="FF0000"/>
                </a:solidFill>
              </a:rPr>
              <a:t> </a:t>
            </a:r>
            <a:r>
              <a:rPr lang="en-GB" altLang="en-US" sz="2000" dirty="0" smtClean="0"/>
              <a:t>Edition: 1.0. Athens 2014</a:t>
            </a:r>
            <a:r>
              <a:rPr lang="en-GB" altLang="en-US" sz="2000" smtClean="0"/>
              <a:t>. </a:t>
            </a:r>
            <a:r>
              <a:rPr lang="en-US" altLang="en-US" sz="2000" smtClean="0"/>
              <a:t>Available </a:t>
            </a:r>
            <a:r>
              <a:rPr lang="en-US" altLang="en-US" sz="2000" dirty="0"/>
              <a:t>at:</a:t>
            </a:r>
            <a:r>
              <a:rPr lang="el-GR" altLang="en-US" sz="2000" dirty="0"/>
              <a:t> </a:t>
            </a:r>
            <a:r>
              <a:rPr lang="en-GB" altLang="en-US" sz="2000" dirty="0">
                <a:hlinkClick r:id="rId4" tooltip="English and Digital Literacies Open Online Course"/>
              </a:rPr>
              <a:t>http://opencourses.uoa.gr/courses/ENL10/</a:t>
            </a:r>
            <a:r>
              <a:rPr lang="en-GB" altLang="en-US" sz="2000" dirty="0"/>
              <a:t>.   </a:t>
            </a:r>
          </a:p>
          <a:p>
            <a:pPr marL="0" indent="0">
              <a:buNone/>
            </a:pPr>
            <a:endParaRPr lang="en-GB" altLang="en-US" sz="2000" dirty="0" smtClean="0"/>
          </a:p>
          <a:p>
            <a:pPr marL="0" indent="0" eaLnBrk="1" hangingPunct="1"/>
            <a:endParaRPr lang="en-GB" altLang="en-US" sz="2000" dirty="0" smtClean="0"/>
          </a:p>
        </p:txBody>
      </p:sp>
    </p:spTree>
    <p:custDataLst>
      <p:tags r:id="rId1"/>
    </p:custDataLst>
  </p:cSld>
  <p:clrMapOvr>
    <a:masterClrMapping/>
  </p:clrMapOvr>
  <p:transition/>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Title 1"/>
          <p:cNvSpPr>
            <a:spLocks noGrp="1"/>
          </p:cNvSpPr>
          <p:nvPr>
            <p:ph type="title"/>
          </p:nvPr>
        </p:nvSpPr>
        <p:spPr>
          <a:xfrm>
            <a:off x="457200" y="-161925"/>
            <a:ext cx="8229600" cy="1143000"/>
          </a:xfrm>
        </p:spPr>
        <p:txBody>
          <a:bodyPr/>
          <a:lstStyle/>
          <a:p>
            <a:r>
              <a:rPr lang="en-GB" altLang="el-GR" dirty="0" smtClean="0">
                <a:solidFill>
                  <a:schemeClr val="accent1"/>
                </a:solidFill>
              </a:rPr>
              <a:t>Licensing Note </a:t>
            </a:r>
          </a:p>
        </p:txBody>
      </p:sp>
      <p:sp>
        <p:nvSpPr>
          <p:cNvPr id="36867" name="Content Placeholder 2"/>
          <p:cNvSpPr>
            <a:spLocks noGrp="1"/>
          </p:cNvSpPr>
          <p:nvPr>
            <p:ph idx="1"/>
          </p:nvPr>
        </p:nvSpPr>
        <p:spPr>
          <a:xfrm>
            <a:off x="107950" y="765175"/>
            <a:ext cx="8928100" cy="1439863"/>
          </a:xfrm>
        </p:spPr>
        <p:txBody>
          <a:bodyPr>
            <a:noAutofit/>
          </a:bodyPr>
          <a:lstStyle/>
          <a:p>
            <a:pPr marL="0" indent="0">
              <a:buNone/>
            </a:pPr>
            <a:r>
              <a:rPr lang="en-GB" altLang="el-GR" sz="1900" dirty="0" smtClean="0"/>
              <a:t>The current material is available under the Creative Commons Attribution-</a:t>
            </a:r>
            <a:r>
              <a:rPr lang="en-GB" altLang="el-GR" sz="1900" dirty="0" err="1" smtClean="0"/>
              <a:t>NonCommercial</a:t>
            </a:r>
            <a:r>
              <a:rPr lang="en-GB" altLang="el-GR" sz="1900" dirty="0" smtClean="0"/>
              <a:t>-</a:t>
            </a:r>
            <a:r>
              <a:rPr lang="en-GB" altLang="el-GR" sz="1900" dirty="0" err="1" smtClean="0"/>
              <a:t>ShareAlike</a:t>
            </a:r>
            <a:r>
              <a:rPr lang="en-GB" altLang="el-GR" sz="1900" dirty="0" smtClean="0"/>
              <a:t> 4.0 International license or later International Edition.  The individual works of third parties are excluded, e.g. photographs, diagrams etc. They are contained therein and covered under their conditions of use in the section «Use of Third Parties Work Note»</a:t>
            </a:r>
            <a:r>
              <a:rPr lang="el-GR" altLang="el-GR" sz="1900" dirty="0" smtClean="0"/>
              <a:t>.</a:t>
            </a:r>
            <a:endParaRPr lang="en-GB" altLang="el-GR" sz="1900" dirty="0" smtClean="0"/>
          </a:p>
          <a:p>
            <a:pPr marL="0" indent="0">
              <a:buNone/>
            </a:pPr>
            <a:endParaRPr lang="en-GB" altLang="el-GR" sz="2400" dirty="0" smtClean="0"/>
          </a:p>
          <a:p>
            <a:pPr marL="0" indent="0">
              <a:buFont typeface="Arial" panose="020B0604020202020204" pitchFamily="34" charset="0"/>
              <a:buNone/>
            </a:pPr>
            <a:endParaRPr lang="en-GB" altLang="el-GR" sz="2000" dirty="0" smtClean="0"/>
          </a:p>
        </p:txBody>
      </p:sp>
      <p:pic>
        <p:nvPicPr>
          <p:cNvPr id="36868" name="Picture 22" descr="Λογότυπο για Άδειες χρήσης Creative Commons BY-NC-ND">
            <a:hlinkClick r:id="rId4"/>
          </p:cNvPr>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3748088" y="2420938"/>
            <a:ext cx="1647825" cy="5762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TextBox 5"/>
          <p:cNvSpPr txBox="1"/>
          <p:nvPr/>
        </p:nvSpPr>
        <p:spPr>
          <a:xfrm>
            <a:off x="107950" y="2924175"/>
            <a:ext cx="9036050" cy="3457575"/>
          </a:xfrm>
          <a:prstGeom prst="rect">
            <a:avLst/>
          </a:prstGeom>
        </p:spPr>
        <p:txBody>
          <a:bodyPr anchor="ctr">
            <a:normAutofit/>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fontAlgn="base">
              <a:spcBef>
                <a:spcPct val="0"/>
              </a:spcBef>
              <a:spcAft>
                <a:spcPct val="0"/>
              </a:spcAft>
              <a:defRPr>
                <a:solidFill>
                  <a:schemeClr val="tx1"/>
                </a:solidFill>
                <a:latin typeface="Calibri" panose="020F0502020204030204" pitchFamily="34" charset="0"/>
              </a:defRPr>
            </a:lvl6pPr>
            <a:lvl7pPr marL="2971800" indent="-228600" fontAlgn="base">
              <a:spcBef>
                <a:spcPct val="0"/>
              </a:spcBef>
              <a:spcAft>
                <a:spcPct val="0"/>
              </a:spcAft>
              <a:defRPr>
                <a:solidFill>
                  <a:schemeClr val="tx1"/>
                </a:solidFill>
                <a:latin typeface="Calibri" panose="020F0502020204030204" pitchFamily="34" charset="0"/>
              </a:defRPr>
            </a:lvl7pPr>
            <a:lvl8pPr marL="3429000" indent="-228600" fontAlgn="base">
              <a:spcBef>
                <a:spcPct val="0"/>
              </a:spcBef>
              <a:spcAft>
                <a:spcPct val="0"/>
              </a:spcAft>
              <a:defRPr>
                <a:solidFill>
                  <a:schemeClr val="tx1"/>
                </a:solidFill>
                <a:latin typeface="Calibri" panose="020F0502020204030204" pitchFamily="34" charset="0"/>
              </a:defRPr>
            </a:lvl8pPr>
            <a:lvl9pPr marL="3886200" indent="-228600" fontAlgn="base">
              <a:spcBef>
                <a:spcPct val="0"/>
              </a:spcBef>
              <a:spcAft>
                <a:spcPct val="0"/>
              </a:spcAft>
              <a:defRPr>
                <a:solidFill>
                  <a:schemeClr val="tx1"/>
                </a:solidFill>
                <a:latin typeface="Calibri" panose="020F0502020204030204" pitchFamily="34" charset="0"/>
              </a:defRPr>
            </a:lvl9pPr>
          </a:lstStyle>
          <a:p>
            <a:r>
              <a:rPr lang="en-GB" altLang="el-GR" dirty="0" smtClean="0"/>
              <a:t>[1] http://creativecommons.org/licenses/by-nc-sa/4.0/ </a:t>
            </a:r>
          </a:p>
          <a:p>
            <a:endParaRPr lang="en-GB" altLang="el-GR" dirty="0" smtClean="0"/>
          </a:p>
          <a:p>
            <a:r>
              <a:rPr lang="en-GB" altLang="el-GR" dirty="0" smtClean="0"/>
              <a:t>As Non-Commercial is defined the use that:</a:t>
            </a:r>
          </a:p>
          <a:p>
            <a:pPr marL="285750" indent="-285750">
              <a:buFont typeface="Arial" panose="020B0604020202020204" pitchFamily="34" charset="0"/>
              <a:buChar char="•"/>
            </a:pPr>
            <a:r>
              <a:rPr lang="en-GB" altLang="el-GR" dirty="0" smtClean="0"/>
              <a:t>Does not involve direct or indirect financial benefits from the use of the work for the distributor of the work and the license holder</a:t>
            </a:r>
            <a:r>
              <a:rPr lang="el-GR" altLang="el-GR" dirty="0" smtClean="0"/>
              <a:t>.</a:t>
            </a:r>
            <a:endParaRPr lang="en-GB" altLang="el-GR" dirty="0" smtClean="0"/>
          </a:p>
          <a:p>
            <a:pPr marL="285750" indent="-285750">
              <a:buFont typeface="Arial" panose="020B0604020202020204" pitchFamily="34" charset="0"/>
              <a:buChar char="•"/>
            </a:pPr>
            <a:r>
              <a:rPr lang="en-GB" altLang="el-GR" dirty="0" smtClean="0"/>
              <a:t>Does not include financial transaction as a condition for  the use or access  to the work</a:t>
            </a:r>
            <a:r>
              <a:rPr lang="el-GR" altLang="el-GR" dirty="0" smtClean="0"/>
              <a:t>.</a:t>
            </a:r>
            <a:r>
              <a:rPr lang="en-GB" altLang="el-GR" dirty="0" smtClean="0"/>
              <a:t> </a:t>
            </a:r>
          </a:p>
          <a:p>
            <a:pPr marL="285750" indent="-285750">
              <a:buFont typeface="Arial" panose="020B0604020202020204" pitchFamily="34" charset="0"/>
              <a:buChar char="•"/>
            </a:pPr>
            <a:r>
              <a:rPr lang="en-GB" altLang="el-GR" dirty="0" smtClean="0"/>
              <a:t>Does not confer to the distributor and license holder of the work  indirect financial benefit (e.g. advertisements) from the viewing of the work on website</a:t>
            </a:r>
            <a:r>
              <a:rPr lang="en-GB" altLang="el-GR" dirty="0" smtClean="0">
                <a:latin typeface="Arial" panose="020B0604020202020204" pitchFamily="34" charset="0"/>
              </a:rPr>
              <a:t> </a:t>
            </a:r>
            <a:r>
              <a:rPr lang="el-GR" altLang="el-GR" dirty="0" smtClean="0">
                <a:latin typeface="Arial" panose="020B0604020202020204" pitchFamily="34" charset="0"/>
              </a:rPr>
              <a:t>.</a:t>
            </a:r>
            <a:endParaRPr lang="en-GB" altLang="el-GR" dirty="0" smtClean="0"/>
          </a:p>
          <a:p>
            <a:pPr>
              <a:buFont typeface="Arial" panose="020B0604020202020204" pitchFamily="34" charset="0"/>
              <a:buChar char="•"/>
            </a:pPr>
            <a:endParaRPr lang="en-GB" altLang="el-GR" dirty="0" smtClean="0"/>
          </a:p>
          <a:p>
            <a:r>
              <a:rPr lang="en-GB" altLang="el-GR" dirty="0" smtClean="0"/>
              <a:t>The copyright holder may give to the license holder a separate license to use the work for commercial use, if requested. </a:t>
            </a:r>
            <a:endParaRPr lang="en-GB" altLang="el-GR" dirty="0"/>
          </a:p>
        </p:txBody>
      </p:sp>
    </p:spTree>
    <p:custDataLst>
      <p:tags r:id="rId1"/>
    </p:custDataLst>
    <p:extLst>
      <p:ext uri="{BB962C8B-B14F-4D97-AF65-F5344CB8AC3E}">
        <p14:creationId xmlns:p14="http://schemas.microsoft.com/office/powerpoint/2010/main" val="395186405"/>
      </p:ext>
    </p:extLst>
  </p:cSld>
  <p:clrMapOvr>
    <a:masterClrMapping/>
  </p:clrMapOvr>
  <p:transition/>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Title 1"/>
          <p:cNvSpPr>
            <a:spLocks noGrp="1"/>
          </p:cNvSpPr>
          <p:nvPr>
            <p:ph type="title"/>
          </p:nvPr>
        </p:nvSpPr>
        <p:spPr/>
        <p:txBody>
          <a:bodyPr/>
          <a:lstStyle/>
          <a:p>
            <a:r>
              <a:rPr lang="en-GB" altLang="el-GR" dirty="0" smtClean="0"/>
              <a:t>Preservation Notices</a:t>
            </a:r>
          </a:p>
        </p:txBody>
      </p:sp>
      <p:sp>
        <p:nvSpPr>
          <p:cNvPr id="3" name="Content Placeholder 2"/>
          <p:cNvSpPr>
            <a:spLocks noGrp="1"/>
          </p:cNvSpPr>
          <p:nvPr>
            <p:ph idx="1"/>
          </p:nvPr>
        </p:nvSpPr>
        <p:spPr>
          <a:xfrm>
            <a:off x="463550" y="1557338"/>
            <a:ext cx="8229600" cy="4525962"/>
          </a:xfrm>
        </p:spPr>
        <p:txBody>
          <a:bodyPr>
            <a:normAutofit/>
          </a:bodyPr>
          <a:lstStyle/>
          <a:p>
            <a:pPr marL="0" indent="0">
              <a:buFont typeface="Arial" panose="020B0604020202020204" pitchFamily="34" charset="0"/>
              <a:buNone/>
            </a:pPr>
            <a:r>
              <a:rPr lang="en-GB" altLang="el-GR" sz="2400" dirty="0" smtClean="0"/>
              <a:t>Any reproduction or adaptation of the material should include: </a:t>
            </a:r>
          </a:p>
          <a:p>
            <a:pPr lvl="1">
              <a:buFont typeface="Wingdings" panose="05000000000000000000" pitchFamily="2" charset="2"/>
              <a:buChar char="§"/>
            </a:pPr>
            <a:r>
              <a:rPr lang="en-GB" altLang="el-GR" sz="2000" dirty="0" smtClean="0"/>
              <a:t>the Reference  Note</a:t>
            </a:r>
            <a:r>
              <a:rPr lang="el-GR" altLang="el-GR" sz="2000" dirty="0" smtClean="0"/>
              <a:t>,</a:t>
            </a:r>
            <a:r>
              <a:rPr lang="en-GB" altLang="el-GR" dirty="0" smtClean="0"/>
              <a:t> </a:t>
            </a:r>
            <a:endParaRPr lang="en-GB" altLang="el-GR" sz="2000" dirty="0" smtClean="0"/>
          </a:p>
          <a:p>
            <a:pPr lvl="1">
              <a:buFont typeface="Wingdings" panose="05000000000000000000" pitchFamily="2" charset="2"/>
              <a:buChar char="§"/>
            </a:pPr>
            <a:r>
              <a:rPr lang="en-GB" altLang="el-GR" sz="2000" dirty="0" smtClean="0"/>
              <a:t>the Licensing Note</a:t>
            </a:r>
            <a:r>
              <a:rPr lang="el-GR" altLang="el-GR" sz="2000" dirty="0" smtClean="0"/>
              <a:t>,</a:t>
            </a:r>
            <a:endParaRPr lang="en-GB" altLang="el-GR" sz="2000" dirty="0" smtClean="0"/>
          </a:p>
          <a:p>
            <a:pPr lvl="1">
              <a:buFont typeface="Wingdings" panose="05000000000000000000" pitchFamily="2" charset="2"/>
              <a:buChar char="§"/>
            </a:pPr>
            <a:r>
              <a:rPr lang="en-GB" altLang="el-GR" sz="2000" dirty="0" smtClean="0"/>
              <a:t>the declaration of Notices Preservation</a:t>
            </a:r>
            <a:r>
              <a:rPr lang="el-GR" altLang="el-GR" sz="2000" dirty="0" smtClean="0"/>
              <a:t>,</a:t>
            </a:r>
            <a:endParaRPr lang="en-GB" altLang="el-GR" sz="2000" dirty="0" smtClean="0"/>
          </a:p>
          <a:p>
            <a:pPr lvl="1">
              <a:buFont typeface="Wingdings" panose="05000000000000000000" pitchFamily="2" charset="2"/>
              <a:buChar char="§"/>
            </a:pPr>
            <a:r>
              <a:rPr lang="en-GB" altLang="el-GR" sz="2000" dirty="0"/>
              <a:t>the Use of Third Parties Work Note (if available</a:t>
            </a:r>
            <a:r>
              <a:rPr lang="en-GB" altLang="el-GR" sz="2000" dirty="0" smtClean="0"/>
              <a:t>), </a:t>
            </a:r>
            <a:endParaRPr lang="en-GB" altLang="el-GR" sz="2000" dirty="0"/>
          </a:p>
          <a:p>
            <a:pPr marL="0" indent="0">
              <a:buFont typeface="Arial" panose="020B0604020202020204" pitchFamily="34" charset="0"/>
              <a:buNone/>
            </a:pPr>
            <a:r>
              <a:rPr lang="en-GB" altLang="el-GR" sz="2400" dirty="0" smtClean="0"/>
              <a:t>together with the accompanied URLs.</a:t>
            </a:r>
          </a:p>
          <a:p>
            <a:pPr marL="0" indent="0"/>
            <a:endParaRPr lang="en-GB" altLang="el-GR" sz="2000" dirty="0" smtClean="0"/>
          </a:p>
        </p:txBody>
      </p:sp>
    </p:spTree>
    <p:custDataLst>
      <p:tags r:id="rId1"/>
    </p:custDataLst>
    <p:extLst>
      <p:ext uri="{BB962C8B-B14F-4D97-AF65-F5344CB8AC3E}">
        <p14:creationId xmlns:p14="http://schemas.microsoft.com/office/powerpoint/2010/main" val="4009066920"/>
      </p:ext>
    </p:extLst>
  </p:cSld>
  <p:clrMapOvr>
    <a:masterClrMapping/>
  </p:clrMapOvr>
  <p:transition/>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(1/5)</a:t>
            </a:r>
          </a:p>
        </p:txBody>
      </p:sp>
      <p:sp>
        <p:nvSpPr>
          <p:cNvPr id="79875" name="Content Placeholder 2"/>
          <p:cNvSpPr>
            <a:spLocks noGrp="1"/>
          </p:cNvSpPr>
          <p:nvPr>
            <p:ph idx="1"/>
          </p:nvPr>
        </p:nvSpPr>
        <p:spPr/>
        <p:txBody>
          <a:bodyPr/>
          <a:lstStyle/>
          <a:p>
            <a:pPr marL="0" indent="0" eaLnBrk="1" hangingPunct="1">
              <a:buFont typeface="Arial" panose="020B0604020202020204" pitchFamily="34" charset="0"/>
              <a:buNone/>
            </a:pPr>
            <a:r>
              <a:rPr lang="en-GB" altLang="en-US" sz="2000" dirty="0" smtClean="0"/>
              <a:t>This work makes use of the following works:</a:t>
            </a:r>
          </a:p>
          <a:p>
            <a:pPr marL="0" indent="0">
              <a:buNone/>
            </a:pPr>
            <a:r>
              <a:rPr lang="en-GB" sz="2000" dirty="0" smtClean="0"/>
              <a:t>Image 1: </a:t>
            </a:r>
            <a:r>
              <a:rPr lang="en-GB" sz="2000" u="sng" dirty="0" smtClean="0">
                <a:hlinkClick r:id="rId4"/>
              </a:rPr>
              <a:t>Unit 1 – Lesson 2</a:t>
            </a:r>
            <a:r>
              <a:rPr lang="en-GB" sz="2000" dirty="0" smtClean="0"/>
              <a:t> from Think Teen Enriched Digital Textbook (B Gymnasium – Beginners), Copyright Computer Technology Institute, Digital School Project.</a:t>
            </a:r>
          </a:p>
          <a:p>
            <a:pPr marL="0" indent="0">
              <a:buNone/>
            </a:pPr>
            <a:r>
              <a:rPr lang="en-GB" sz="2000" dirty="0" smtClean="0"/>
              <a:t>Image 2: Screenshot of the </a:t>
            </a:r>
            <a:r>
              <a:rPr lang="en-GB" sz="2000" u="sng" dirty="0" smtClean="0">
                <a:hlinkClick r:id="rId5"/>
              </a:rPr>
              <a:t>B Gymnasium – Advanced EFL Instructional Package</a:t>
            </a:r>
            <a:r>
              <a:rPr lang="en-GB" sz="2000" dirty="0" smtClean="0"/>
              <a:t> from the Digital School Website, Copyright Computer Technology Institute, Digital School Project.</a:t>
            </a:r>
          </a:p>
          <a:p>
            <a:pPr marL="0" indent="0">
              <a:buNone/>
            </a:pPr>
            <a:r>
              <a:rPr lang="en-GB" sz="2000" dirty="0" smtClean="0"/>
              <a:t>Image 3: Cover and label for the CD with audio extracts of the Think Teen Textbook (B Gymnasium – Beginners), Copyright Computer Technology Institute, </a:t>
            </a:r>
            <a:r>
              <a:rPr lang="en-GB" sz="2000" dirty="0" smtClean="0">
                <a:hlinkClick r:id="rId6"/>
              </a:rPr>
              <a:t>Creative Commons Attribution-</a:t>
            </a:r>
            <a:r>
              <a:rPr lang="en-GB" sz="2000" dirty="0" err="1" smtClean="0">
                <a:hlinkClick r:id="rId6"/>
              </a:rPr>
              <a:t>NonCommercial</a:t>
            </a:r>
            <a:r>
              <a:rPr lang="en-GB" sz="2000" dirty="0" smtClean="0">
                <a:hlinkClick r:id="rId6"/>
              </a:rPr>
              <a:t>-</a:t>
            </a:r>
            <a:r>
              <a:rPr lang="en-GB" sz="2000" dirty="0" err="1" smtClean="0">
                <a:hlinkClick r:id="rId6"/>
              </a:rPr>
              <a:t>ShareAlike</a:t>
            </a:r>
            <a:r>
              <a:rPr lang="en-GB" sz="2000" dirty="0" smtClean="0">
                <a:hlinkClick r:id="rId6"/>
              </a:rPr>
              <a:t> Greece 3.0</a:t>
            </a:r>
            <a:r>
              <a:rPr lang="en-GB" sz="2000" dirty="0" smtClean="0"/>
              <a:t>, Digital School Project.</a:t>
            </a:r>
            <a:endParaRPr lang="en-GB" altLang="en-US" sz="2000" dirty="0" smtClean="0"/>
          </a:p>
        </p:txBody>
      </p:sp>
    </p:spTree>
    <p:custDataLst>
      <p:tags r:id="rId1"/>
    </p:custDataLst>
    <p:extLst>
      <p:ext uri="{BB962C8B-B14F-4D97-AF65-F5344CB8AC3E}">
        <p14:creationId xmlns:p14="http://schemas.microsoft.com/office/powerpoint/2010/main" val="841105022"/>
      </p:ext>
    </p:extLst>
  </p:cSld>
  <p:clrMapOvr>
    <a:masterClrMapping/>
  </p:clrMapOvr>
  <p:transition/>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(2/5)</a:t>
            </a:r>
          </a:p>
        </p:txBody>
      </p:sp>
      <p:sp>
        <p:nvSpPr>
          <p:cNvPr id="79875" name="Content Placeholder 2"/>
          <p:cNvSpPr>
            <a:spLocks noGrp="1"/>
          </p:cNvSpPr>
          <p:nvPr>
            <p:ph idx="1"/>
          </p:nvPr>
        </p:nvSpPr>
        <p:spPr/>
        <p:txBody>
          <a:bodyPr/>
          <a:lstStyle/>
          <a:p>
            <a:pPr marL="0" indent="0">
              <a:buNone/>
            </a:pPr>
            <a:r>
              <a:rPr lang="en-GB" sz="2000" dirty="0" smtClean="0"/>
              <a:t>Image 4: </a:t>
            </a:r>
            <a:r>
              <a:rPr lang="en-GB" sz="2000" u="sng" dirty="0" err="1" smtClean="0">
                <a:hlinkClick r:id="rId4"/>
              </a:rPr>
              <a:t>Audiotext</a:t>
            </a:r>
            <a:r>
              <a:rPr lang="en-GB" sz="2000" u="sng" dirty="0" smtClean="0">
                <a:hlinkClick r:id="rId4"/>
              </a:rPr>
              <a:t> - Teenage life in the past</a:t>
            </a:r>
            <a:r>
              <a:rPr lang="en-GB" sz="2000" dirty="0" smtClean="0"/>
              <a:t>, Copyright Computer Technology Institute, </a:t>
            </a:r>
            <a:r>
              <a:rPr lang="en-GB" sz="2000" dirty="0" smtClean="0">
                <a:hlinkClick r:id="rId5"/>
              </a:rPr>
              <a:t>Creative Commons Attribution-</a:t>
            </a:r>
            <a:r>
              <a:rPr lang="en-GB" sz="2000" dirty="0" err="1" smtClean="0">
                <a:hlinkClick r:id="rId5"/>
              </a:rPr>
              <a:t>NonCommercial</a:t>
            </a:r>
            <a:r>
              <a:rPr lang="en-GB" sz="2000" dirty="0" smtClean="0">
                <a:hlinkClick r:id="rId5"/>
              </a:rPr>
              <a:t>-</a:t>
            </a:r>
            <a:r>
              <a:rPr lang="en-GB" sz="2000" dirty="0" err="1" smtClean="0">
                <a:hlinkClick r:id="rId5"/>
              </a:rPr>
              <a:t>ShareAlike</a:t>
            </a:r>
            <a:r>
              <a:rPr lang="en-GB" sz="2000" dirty="0" smtClean="0">
                <a:hlinkClick r:id="rId5"/>
              </a:rPr>
              <a:t> Greece 3.0</a:t>
            </a:r>
            <a:r>
              <a:rPr lang="en-GB" sz="2000" dirty="0" smtClean="0"/>
              <a:t>, </a:t>
            </a:r>
            <a:r>
              <a:rPr lang="en-GB" sz="2000" dirty="0" err="1" smtClean="0"/>
              <a:t>Photodentro</a:t>
            </a:r>
            <a:r>
              <a:rPr lang="en-GB" sz="2000" dirty="0" smtClean="0"/>
              <a:t>.</a:t>
            </a:r>
          </a:p>
          <a:p>
            <a:pPr marL="0" indent="0">
              <a:buNone/>
            </a:pPr>
            <a:r>
              <a:rPr lang="en-GB" sz="2000" dirty="0" smtClean="0"/>
              <a:t>Image </a:t>
            </a:r>
            <a:r>
              <a:rPr lang="en-GB" sz="2000" dirty="0"/>
              <a:t>5: </a:t>
            </a:r>
            <a:r>
              <a:rPr lang="en-GB" sz="2000" u="sng" dirty="0">
                <a:hlinkClick r:id="rId6"/>
              </a:rPr>
              <a:t>Unit 8 – Lesson 24</a:t>
            </a:r>
            <a:r>
              <a:rPr lang="en-GB" sz="2000" dirty="0"/>
              <a:t> from Think Teen Enriched Digital Textbook (B Gymnasium – Advanced), Copyright Computer Technology Institute, Digital School Project.</a:t>
            </a:r>
          </a:p>
          <a:p>
            <a:pPr marL="0" indent="0">
              <a:buNone/>
            </a:pPr>
            <a:r>
              <a:rPr lang="en-GB" sz="2000" dirty="0"/>
              <a:t>Image 6: </a:t>
            </a:r>
            <a:r>
              <a:rPr lang="en-GB" sz="2000" u="sng" dirty="0" err="1">
                <a:hlinkClick r:id="rId7"/>
              </a:rPr>
              <a:t>Audiotext</a:t>
            </a:r>
            <a:r>
              <a:rPr lang="en-GB" sz="2000" u="sng" dirty="0">
                <a:hlinkClick r:id="rId7"/>
              </a:rPr>
              <a:t> - </a:t>
            </a:r>
            <a:r>
              <a:rPr lang="en-GB" sz="2000" u="sng" dirty="0" err="1">
                <a:hlinkClick r:id="rId7"/>
              </a:rPr>
              <a:t>Kavafis</a:t>
            </a:r>
            <a:r>
              <a:rPr lang="en-GB" sz="2000" u="sng" dirty="0">
                <a:hlinkClick r:id="rId7"/>
              </a:rPr>
              <a:t>' Ithaca</a:t>
            </a:r>
            <a:r>
              <a:rPr lang="en-GB" sz="2000" dirty="0"/>
              <a:t>, Copyright Computer Technology Institute, </a:t>
            </a:r>
            <a:r>
              <a:rPr lang="en-GB" sz="2000" dirty="0">
                <a:hlinkClick r:id="rId5"/>
              </a:rPr>
              <a:t>Creative 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a:t>.</a:t>
            </a:r>
          </a:p>
          <a:p>
            <a:pPr marL="0" indent="0">
              <a:buNone/>
            </a:pPr>
            <a:r>
              <a:rPr lang="en-GB" sz="2000" dirty="0"/>
              <a:t>Image 7: </a:t>
            </a:r>
            <a:r>
              <a:rPr lang="en-GB" sz="2000" u="sng" dirty="0">
                <a:hlinkClick r:id="rId8"/>
              </a:rPr>
              <a:t>Unit 8 – Lesson 22</a:t>
            </a:r>
            <a:r>
              <a:rPr lang="en-GB" sz="2000" dirty="0"/>
              <a:t> from Think Teen Enriched Digital Textbook (B Gymnasium – Advanced), Copyright Computer Technology Institute, Digital School Project</a:t>
            </a:r>
            <a:r>
              <a:rPr lang="en-GB" sz="2000" dirty="0" smtClean="0"/>
              <a:t>.</a:t>
            </a:r>
            <a:endParaRPr lang="en-GB" sz="2000" dirty="0"/>
          </a:p>
        </p:txBody>
      </p:sp>
    </p:spTree>
    <p:custDataLst>
      <p:tags r:id="rId1"/>
    </p:custDataLst>
    <p:extLst>
      <p:ext uri="{BB962C8B-B14F-4D97-AF65-F5344CB8AC3E}">
        <p14:creationId xmlns:p14="http://schemas.microsoft.com/office/powerpoint/2010/main" val="1473108237"/>
      </p:ext>
    </p:extLst>
  </p:cSld>
  <p:clrMapOvr>
    <a:masterClrMapping/>
  </p:clrMapOvr>
  <p:transition/>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(3/5)</a:t>
            </a:r>
          </a:p>
        </p:txBody>
      </p:sp>
      <p:sp>
        <p:nvSpPr>
          <p:cNvPr id="79875" name="Content Placeholder 2"/>
          <p:cNvSpPr>
            <a:spLocks noGrp="1"/>
          </p:cNvSpPr>
          <p:nvPr>
            <p:ph idx="1"/>
          </p:nvPr>
        </p:nvSpPr>
        <p:spPr/>
        <p:txBody>
          <a:bodyPr/>
          <a:lstStyle/>
          <a:p>
            <a:pPr marL="0" indent="0">
              <a:spcBef>
                <a:spcPts val="1000"/>
              </a:spcBef>
              <a:buNone/>
            </a:pPr>
            <a:r>
              <a:rPr lang="en-GB" sz="2000" dirty="0" smtClean="0"/>
              <a:t>Image 8: </a:t>
            </a:r>
            <a:r>
              <a:rPr lang="en-GB" sz="2000" u="sng" dirty="0" smtClean="0">
                <a:hlinkClick r:id="rId4"/>
              </a:rPr>
              <a:t>Glossary</a:t>
            </a:r>
            <a:r>
              <a:rPr lang="en-GB" sz="2000" dirty="0" smtClean="0"/>
              <a:t> from Think Teen Enriched Digital Textbook (B Gymnasium – Advanced), Copyright Computer Technology Institute, Digital School Project.</a:t>
            </a:r>
          </a:p>
          <a:p>
            <a:pPr marL="0" indent="0">
              <a:spcBef>
                <a:spcPts val="1000"/>
              </a:spcBef>
              <a:buNone/>
            </a:pPr>
            <a:r>
              <a:rPr lang="en-GB" sz="2000" dirty="0" smtClean="0"/>
              <a:t>Image 9: </a:t>
            </a:r>
            <a:r>
              <a:rPr lang="en-GB" sz="2000" u="sng" dirty="0" smtClean="0">
                <a:hlinkClick r:id="rId4"/>
              </a:rPr>
              <a:t>Glossary</a:t>
            </a:r>
            <a:r>
              <a:rPr lang="en-GB" sz="2000" dirty="0" smtClean="0"/>
              <a:t> from Think Teen Enriched Digital Textbook (B Gymnasium – Advanced), Copyright Computer Technology Institute, Digital School Project.</a:t>
            </a:r>
          </a:p>
          <a:p>
            <a:pPr marL="0" indent="0">
              <a:spcBef>
                <a:spcPts val="1000"/>
              </a:spcBef>
              <a:buNone/>
            </a:pPr>
            <a:r>
              <a:rPr lang="en-GB" sz="2000" dirty="0" smtClean="0"/>
              <a:t>Image </a:t>
            </a:r>
            <a:r>
              <a:rPr lang="en-GB" sz="2000" dirty="0"/>
              <a:t>10: Screenshot of </a:t>
            </a:r>
            <a:r>
              <a:rPr lang="en-GB" sz="2000" u="sng" dirty="0">
                <a:hlinkClick r:id="rId5"/>
              </a:rPr>
              <a:t>B Gymnasium – Advanced Instructional Package</a:t>
            </a:r>
            <a:r>
              <a:rPr lang="en-GB" sz="2000" dirty="0"/>
              <a:t> from the Digital School Website, Copyright Computer Technology Institute, Digital School Project.</a:t>
            </a:r>
          </a:p>
          <a:p>
            <a:pPr marL="0" indent="0">
              <a:spcBef>
                <a:spcPts val="1000"/>
              </a:spcBef>
              <a:buNone/>
            </a:pPr>
            <a:r>
              <a:rPr lang="en-GB" sz="2000" dirty="0"/>
              <a:t>Image 11: </a:t>
            </a:r>
            <a:r>
              <a:rPr lang="en-GB" sz="2000" u="sng" dirty="0">
                <a:hlinkClick r:id="rId6"/>
              </a:rPr>
              <a:t>Glossary</a:t>
            </a:r>
            <a:r>
              <a:rPr lang="en-GB" sz="2000" dirty="0"/>
              <a:t> in </a:t>
            </a:r>
            <a:r>
              <a:rPr lang="en-GB" sz="2000" dirty="0" err="1"/>
              <a:t>pfd</a:t>
            </a:r>
            <a:r>
              <a:rPr lang="en-GB" sz="2000" dirty="0"/>
              <a:t> </a:t>
            </a:r>
            <a:r>
              <a:rPr lang="en-GB" sz="2000" dirty="0" smtClean="0"/>
              <a:t>from </a:t>
            </a:r>
            <a:r>
              <a:rPr lang="en-GB" sz="2000" dirty="0"/>
              <a:t>B Gymnasium – Advanced EFL Instructional Package, Copyright Computer Technology Institute, </a:t>
            </a:r>
            <a:r>
              <a:rPr lang="en-GB" sz="2000" dirty="0">
                <a:hlinkClick r:id="rId7"/>
              </a:rPr>
              <a:t>Creative Commons Attribution-</a:t>
            </a:r>
            <a:r>
              <a:rPr lang="en-GB" sz="2000" dirty="0" err="1">
                <a:hlinkClick r:id="rId7"/>
              </a:rPr>
              <a:t>NonCommercial</a:t>
            </a:r>
            <a:r>
              <a:rPr lang="en-GB" sz="2000" dirty="0">
                <a:hlinkClick r:id="rId7"/>
              </a:rPr>
              <a:t>-</a:t>
            </a:r>
            <a:r>
              <a:rPr lang="en-GB" sz="2000" dirty="0" err="1">
                <a:hlinkClick r:id="rId7"/>
              </a:rPr>
              <a:t>ShareAlike</a:t>
            </a:r>
            <a:r>
              <a:rPr lang="en-GB" sz="2000" dirty="0">
                <a:hlinkClick r:id="rId7"/>
              </a:rPr>
              <a:t> Greece 3.0</a:t>
            </a:r>
            <a:r>
              <a:rPr lang="en-GB" sz="2000" dirty="0"/>
              <a:t>, Digital School Project.</a:t>
            </a:r>
          </a:p>
          <a:p>
            <a:pPr marL="0" indent="0">
              <a:spcBef>
                <a:spcPts val="1000"/>
              </a:spcBef>
              <a:buNone/>
            </a:pPr>
            <a:r>
              <a:rPr lang="en-GB" sz="2000" dirty="0"/>
              <a:t>Image 12: </a:t>
            </a:r>
            <a:r>
              <a:rPr lang="en-GB" sz="2000" u="sng" dirty="0">
                <a:hlinkClick r:id="rId6"/>
              </a:rPr>
              <a:t>Glossary</a:t>
            </a:r>
            <a:r>
              <a:rPr lang="en-GB" sz="2000" dirty="0"/>
              <a:t> in </a:t>
            </a:r>
            <a:r>
              <a:rPr lang="en-GB" sz="2000" dirty="0" err="1"/>
              <a:t>pfd</a:t>
            </a:r>
            <a:r>
              <a:rPr lang="en-GB" sz="2000" dirty="0"/>
              <a:t> from B Gymnasium – Advanced EFL Instructional Package, Copyright Computer Technology Institute, </a:t>
            </a:r>
            <a:r>
              <a:rPr lang="en-GB" sz="2000" dirty="0">
                <a:hlinkClick r:id="rId7"/>
              </a:rPr>
              <a:t>Creative Commons Attribution-</a:t>
            </a:r>
            <a:r>
              <a:rPr lang="en-GB" sz="2000" dirty="0" err="1">
                <a:hlinkClick r:id="rId7"/>
              </a:rPr>
              <a:t>NonCommercial</a:t>
            </a:r>
            <a:r>
              <a:rPr lang="en-GB" sz="2000" dirty="0">
                <a:hlinkClick r:id="rId7"/>
              </a:rPr>
              <a:t>-</a:t>
            </a:r>
            <a:r>
              <a:rPr lang="en-GB" sz="2000" dirty="0" err="1">
                <a:hlinkClick r:id="rId7"/>
              </a:rPr>
              <a:t>ShareAlike</a:t>
            </a:r>
            <a:r>
              <a:rPr lang="en-GB" sz="2000" dirty="0">
                <a:hlinkClick r:id="rId7"/>
              </a:rPr>
              <a:t> Greece 3.0</a:t>
            </a:r>
            <a:r>
              <a:rPr lang="en-GB" sz="2000" dirty="0"/>
              <a:t>, Digital School Project</a:t>
            </a:r>
            <a:r>
              <a:rPr lang="en-GB" sz="2000" dirty="0" smtClean="0"/>
              <a:t>.</a:t>
            </a:r>
            <a:endParaRPr lang="en-GB" sz="2000" dirty="0"/>
          </a:p>
        </p:txBody>
      </p:sp>
    </p:spTree>
    <p:custDataLst>
      <p:tags r:id="rId1"/>
    </p:custDataLst>
    <p:extLst>
      <p:ext uri="{BB962C8B-B14F-4D97-AF65-F5344CB8AC3E}">
        <p14:creationId xmlns:p14="http://schemas.microsoft.com/office/powerpoint/2010/main" val="201323762"/>
      </p:ext>
    </p:extLst>
  </p:cSld>
  <p:clrMapOvr>
    <a:masterClrMapping/>
  </p:clrMapOvr>
  <p:transition/>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(4/5)</a:t>
            </a:r>
          </a:p>
        </p:txBody>
      </p:sp>
      <p:sp>
        <p:nvSpPr>
          <p:cNvPr id="79875" name="Content Placeholder 2"/>
          <p:cNvSpPr>
            <a:spLocks noGrp="1"/>
          </p:cNvSpPr>
          <p:nvPr>
            <p:ph idx="1"/>
          </p:nvPr>
        </p:nvSpPr>
        <p:spPr/>
        <p:txBody>
          <a:bodyPr/>
          <a:lstStyle/>
          <a:p>
            <a:pPr marL="0" indent="0">
              <a:buNone/>
            </a:pPr>
            <a:r>
              <a:rPr lang="en-GB" sz="2000" dirty="0" smtClean="0"/>
              <a:t>Image 13: </a:t>
            </a:r>
            <a:r>
              <a:rPr lang="en-GB" sz="2000" u="sng" dirty="0" smtClean="0">
                <a:hlinkClick r:id="rId4"/>
              </a:rPr>
              <a:t>Comic - Countable &amp; Uncountable Nouns</a:t>
            </a:r>
            <a:r>
              <a:rPr lang="en-GB" sz="2000" dirty="0" smtClean="0"/>
              <a:t>, Copyright Computer Technology Institute, </a:t>
            </a:r>
            <a:r>
              <a:rPr lang="en-GB" sz="2000" dirty="0">
                <a:hlinkClick r:id="rId5"/>
              </a:rPr>
              <a:t>Creative 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a:t>
            </a:r>
            <a:r>
              <a:rPr lang="en-GB" sz="2000" dirty="0" smtClean="0">
                <a:hlinkClick r:id="rId5"/>
              </a:rPr>
              <a:t>3.0</a:t>
            </a:r>
            <a:r>
              <a:rPr lang="en-GB" sz="2000" dirty="0" smtClean="0"/>
              <a:t>, </a:t>
            </a:r>
            <a:r>
              <a:rPr lang="en-GB" sz="2000" dirty="0" err="1" smtClean="0"/>
              <a:t>Photodentro</a:t>
            </a:r>
            <a:r>
              <a:rPr lang="en-GB" sz="2000" dirty="0" smtClean="0"/>
              <a:t>.</a:t>
            </a:r>
          </a:p>
          <a:p>
            <a:pPr marL="0" indent="0">
              <a:buNone/>
            </a:pPr>
            <a:r>
              <a:rPr lang="en-GB" sz="2000" dirty="0" smtClean="0"/>
              <a:t>Image </a:t>
            </a:r>
            <a:r>
              <a:rPr lang="en-GB" sz="2000" dirty="0"/>
              <a:t>14: </a:t>
            </a:r>
            <a:r>
              <a:rPr lang="en-GB" sz="2000" u="sng" dirty="0">
                <a:hlinkClick r:id="rId6"/>
              </a:rPr>
              <a:t>Comic - Comparison of Adjectives</a:t>
            </a:r>
            <a:r>
              <a:rPr lang="en-GB" sz="2000" dirty="0"/>
              <a:t>, Copyright Computer Technology Institute, </a:t>
            </a:r>
            <a:r>
              <a:rPr lang="en-GB" sz="2000" dirty="0">
                <a:hlinkClick r:id="rId5"/>
              </a:rPr>
              <a:t>Creative 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smtClean="0"/>
              <a:t>.</a:t>
            </a:r>
          </a:p>
          <a:p>
            <a:pPr marL="0" indent="0">
              <a:buNone/>
            </a:pPr>
            <a:r>
              <a:rPr lang="en-GB" sz="2000" dirty="0" smtClean="0"/>
              <a:t>Image 15:</a:t>
            </a:r>
            <a:r>
              <a:rPr lang="en-GB" sz="2000" u="sng" dirty="0">
                <a:hlinkClick r:id="rId7"/>
              </a:rPr>
              <a:t>Picture Dictionary - Hobbies</a:t>
            </a:r>
            <a:r>
              <a:rPr lang="en-GB" sz="2000" dirty="0"/>
              <a:t>, Copyright Computer Technology Institute, </a:t>
            </a:r>
            <a:r>
              <a:rPr lang="en-GB" sz="2000" dirty="0">
                <a:hlinkClick r:id="rId5"/>
              </a:rPr>
              <a:t>Creative 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smtClean="0"/>
              <a:t>.</a:t>
            </a:r>
          </a:p>
          <a:p>
            <a:pPr marL="0" indent="0">
              <a:buNone/>
            </a:pPr>
            <a:r>
              <a:rPr lang="en-GB" sz="2000" dirty="0"/>
              <a:t>Image 17: </a:t>
            </a:r>
            <a:r>
              <a:rPr lang="en-GB" sz="2000" u="sng" dirty="0">
                <a:hlinkClick r:id="rId8"/>
              </a:rPr>
              <a:t>Picture Dictionary - Places in a city</a:t>
            </a:r>
            <a:r>
              <a:rPr lang="en-GB" sz="2000" dirty="0"/>
              <a:t>, Copyright Computer Technology Institute, </a:t>
            </a:r>
            <a:r>
              <a:rPr lang="en-GB" sz="2000" dirty="0">
                <a:hlinkClick r:id="rId5"/>
              </a:rPr>
              <a:t>Creative Commons Attribution-</a:t>
            </a:r>
            <a:r>
              <a:rPr lang="en-GB" sz="2000" dirty="0" err="1">
                <a:hlinkClick r:id="rId5"/>
              </a:rPr>
              <a:t>NonCommercial</a:t>
            </a:r>
            <a:r>
              <a:rPr lang="en-GB" sz="2000" dirty="0">
                <a:hlinkClick r:id="rId5"/>
              </a:rPr>
              <a:t>-</a:t>
            </a:r>
            <a:r>
              <a:rPr lang="en-GB" sz="2000" dirty="0" err="1">
                <a:hlinkClick r:id="rId5"/>
              </a:rPr>
              <a:t>ShareAlike</a:t>
            </a:r>
            <a:r>
              <a:rPr lang="en-GB" sz="2000" dirty="0">
                <a:hlinkClick r:id="rId5"/>
              </a:rPr>
              <a:t> Greece 3.0</a:t>
            </a:r>
            <a:r>
              <a:rPr lang="en-GB" sz="2000" dirty="0"/>
              <a:t>, </a:t>
            </a:r>
            <a:r>
              <a:rPr lang="en-GB" sz="2000" dirty="0" err="1"/>
              <a:t>Photodentro</a:t>
            </a:r>
            <a:r>
              <a:rPr lang="en-GB" sz="2000" dirty="0" smtClean="0"/>
              <a:t>.</a:t>
            </a:r>
            <a:endParaRPr lang="en-GB" sz="2000" dirty="0"/>
          </a:p>
        </p:txBody>
      </p:sp>
    </p:spTree>
    <p:custDataLst>
      <p:tags r:id="rId1"/>
    </p:custDataLst>
    <p:extLst>
      <p:ext uri="{BB962C8B-B14F-4D97-AF65-F5344CB8AC3E}">
        <p14:creationId xmlns:p14="http://schemas.microsoft.com/office/powerpoint/2010/main" val="1244686699"/>
      </p:ext>
    </p:extLst>
  </p:cSld>
  <p:clrMapOvr>
    <a:masterClrMapping/>
  </p:clrMapOvr>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Audio extracts </a:t>
            </a:r>
          </a:p>
        </p:txBody>
      </p:sp>
      <p:sp>
        <p:nvSpPr>
          <p:cNvPr id="6" name="Θέση περιεχομένου 5"/>
          <p:cNvSpPr>
            <a:spLocks noGrp="1"/>
          </p:cNvSpPr>
          <p:nvPr>
            <p:ph sz="half" idx="1"/>
          </p:nvPr>
        </p:nvSpPr>
        <p:spPr>
          <a:xfrm>
            <a:off x="457200" y="1600200"/>
            <a:ext cx="2674640" cy="4525963"/>
          </a:xfrm>
        </p:spPr>
        <p:txBody>
          <a:bodyPr/>
          <a:lstStyle/>
          <a:p>
            <a:pPr marL="0" indent="0">
              <a:buNone/>
            </a:pPr>
            <a:r>
              <a:rPr lang="en-GB" dirty="0" smtClean="0"/>
              <a:t>Recording of the transcripts for the listening comprehension activities found in the book.</a:t>
            </a:r>
            <a:endParaRPr lang="en-GB" dirty="0"/>
          </a:p>
        </p:txBody>
      </p:sp>
      <p:graphicFrame>
        <p:nvGraphicFramePr>
          <p:cNvPr id="8" name="Θέση περιεχομένου 7" descr="Audio extracts per textbook.&#10;"/>
          <p:cNvGraphicFramePr>
            <a:graphicFrameLocks noGrp="1"/>
          </p:cNvGraphicFramePr>
          <p:nvPr>
            <p:ph sz="half" idx="2"/>
            <p:custDataLst>
              <p:tags r:id="rId1"/>
            </p:custDataLst>
            <p:extLst>
              <p:ext uri="{D42A27DB-BD31-4B8C-83A1-F6EECF244321}">
                <p14:modId xmlns:p14="http://schemas.microsoft.com/office/powerpoint/2010/main" val="1371334038"/>
              </p:ext>
            </p:extLst>
          </p:nvPr>
        </p:nvGraphicFramePr>
        <p:xfrm>
          <a:off x="3563888" y="1772816"/>
          <a:ext cx="4680520" cy="2743200"/>
        </p:xfrm>
        <a:graphic>
          <a:graphicData uri="http://schemas.openxmlformats.org/drawingml/2006/table">
            <a:tbl>
              <a:tblPr firstRow="1" bandRow="1">
                <a:tableStyleId>{69012ECD-51FC-41F1-AA8D-1B2483CD663E}</a:tableStyleId>
              </a:tblPr>
              <a:tblGrid>
                <a:gridCol w="2561456"/>
                <a:gridCol w="2119064"/>
              </a:tblGrid>
              <a:tr h="370840">
                <a:tc>
                  <a:txBody>
                    <a:bodyPr/>
                    <a:lstStyle/>
                    <a:p>
                      <a:r>
                        <a:rPr lang="en-GB" sz="2400" dirty="0" smtClean="0"/>
                        <a:t>Textbook</a:t>
                      </a:r>
                      <a:endParaRPr lang="en-GB" sz="2400" dirty="0"/>
                    </a:p>
                  </a:txBody>
                  <a:tcPr>
                    <a:lnL w="12700" cap="flat" cmpd="sng" algn="ctr">
                      <a:solidFill>
                        <a:srgbClr val="4F81BD"/>
                      </a:solidFill>
                      <a:prstDash val="solid"/>
                      <a:round/>
                      <a:headEnd type="none" w="med" len="med"/>
                      <a:tailEnd type="none" w="med" len="med"/>
                    </a:lnL>
                    <a:lnR w="12700" cap="flat" cmpd="sng" algn="ctr">
                      <a:solidFill>
                        <a:schemeClr val="bg1"/>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GB" sz="2400" dirty="0" smtClean="0"/>
                        <a:t>Audio</a:t>
                      </a:r>
                      <a:r>
                        <a:rPr lang="en-GB" sz="2400" baseline="0" dirty="0" smtClean="0"/>
                        <a:t> extracts</a:t>
                      </a:r>
                      <a:endParaRPr lang="en-GB" sz="2400" dirty="0" smtClean="0"/>
                    </a:p>
                  </a:txBody>
                  <a:tcPr>
                    <a:lnL w="12700" cap="flat" cmpd="sng" algn="ctr">
                      <a:solidFill>
                        <a:schemeClr val="bg1"/>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2400" dirty="0" smtClean="0"/>
                        <a:t>Α </a:t>
                      </a:r>
                      <a:r>
                        <a:rPr lang="en-GB" sz="2400" dirty="0" err="1" smtClean="0"/>
                        <a:t>Gymn</a:t>
                      </a:r>
                      <a:r>
                        <a:rPr lang="en-GB" sz="2400" dirty="0" smtClean="0"/>
                        <a:t>.</a:t>
                      </a:r>
                      <a:r>
                        <a:rPr lang="en-GB" sz="2400" baseline="0" dirty="0" smtClean="0"/>
                        <a:t> </a:t>
                      </a:r>
                      <a:r>
                        <a:rPr lang="en-GB" sz="2400" dirty="0" smtClean="0"/>
                        <a:t>Beginners</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smtClean="0"/>
                        <a:t>55</a:t>
                      </a:r>
                      <a:endParaRPr lang="en-GB" sz="24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2400" dirty="0" smtClean="0"/>
                        <a:t>Α </a:t>
                      </a:r>
                      <a:r>
                        <a:rPr lang="en-GB" sz="2400" dirty="0" err="1" smtClean="0"/>
                        <a:t>Gymn</a:t>
                      </a:r>
                      <a:r>
                        <a:rPr lang="en-GB" sz="2400" dirty="0" smtClean="0"/>
                        <a:t>.</a:t>
                      </a:r>
                      <a:r>
                        <a:rPr lang="en-GB" sz="2400" baseline="0" dirty="0" smtClean="0"/>
                        <a:t> </a:t>
                      </a:r>
                      <a:r>
                        <a:rPr lang="en-GB" sz="2400" dirty="0" smtClean="0"/>
                        <a:t>Advanced</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smtClean="0"/>
                        <a:t>47</a:t>
                      </a:r>
                      <a:endParaRPr lang="en-GB" sz="24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2400" dirty="0" smtClean="0"/>
                        <a:t>Β </a:t>
                      </a:r>
                      <a:r>
                        <a:rPr lang="en-GB" sz="2400" dirty="0" err="1" smtClean="0"/>
                        <a:t>Gymn</a:t>
                      </a:r>
                      <a:r>
                        <a:rPr lang="en-GB" sz="2400" dirty="0" smtClean="0"/>
                        <a:t>.</a:t>
                      </a:r>
                      <a:r>
                        <a:rPr lang="en-GB" sz="2400" baseline="0" dirty="0" smtClean="0"/>
                        <a:t> </a:t>
                      </a:r>
                      <a:r>
                        <a:rPr lang="en-GB" sz="2400" dirty="0" smtClean="0"/>
                        <a:t>Beginners</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smtClean="0"/>
                        <a:t>20</a:t>
                      </a:r>
                      <a:endParaRPr lang="en-GB" sz="24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r>
                        <a:rPr lang="en-GB" sz="2400" dirty="0" smtClean="0"/>
                        <a:t>Β </a:t>
                      </a:r>
                      <a:r>
                        <a:rPr lang="en-GB" sz="2400" dirty="0" err="1" smtClean="0"/>
                        <a:t>Gymn</a:t>
                      </a:r>
                      <a:r>
                        <a:rPr lang="en-GB" sz="2400" dirty="0" smtClean="0"/>
                        <a:t>.</a:t>
                      </a:r>
                      <a:r>
                        <a:rPr lang="en-GB" sz="2400" baseline="0" dirty="0" smtClean="0"/>
                        <a:t> </a:t>
                      </a:r>
                      <a:r>
                        <a:rPr lang="en-GB" sz="2400" dirty="0" smtClean="0"/>
                        <a:t>Advanced</a:t>
                      </a:r>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smtClean="0"/>
                        <a:t>38</a:t>
                      </a:r>
                      <a:endParaRPr lang="en-GB" sz="24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2400" dirty="0" smtClean="0"/>
                        <a:t>C</a:t>
                      </a:r>
                      <a:r>
                        <a:rPr lang="en-GB" sz="2400" baseline="0" dirty="0" smtClean="0"/>
                        <a:t> </a:t>
                      </a:r>
                      <a:r>
                        <a:rPr lang="en-GB" sz="2400" baseline="0" dirty="0" err="1" smtClean="0"/>
                        <a:t>Gymn</a:t>
                      </a:r>
                      <a:r>
                        <a:rPr lang="en-GB" sz="2400" baseline="0" dirty="0" smtClean="0"/>
                        <a:t>.</a:t>
                      </a:r>
                      <a:endParaRPr lang="en-GB" sz="2400" dirty="0" smtClean="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r>
                        <a:rPr lang="en-GB" sz="2400" dirty="0" smtClean="0"/>
                        <a:t>23</a:t>
                      </a:r>
                      <a:endParaRPr lang="en-GB" sz="2400" dirty="0"/>
                    </a:p>
                  </a:txBody>
                  <a:tcPr>
                    <a:lnL w="12700" cap="flat" cmpd="sng" algn="ctr">
                      <a:solidFill>
                        <a:srgbClr val="4F81BD"/>
                      </a:solidFill>
                      <a:prstDash val="solid"/>
                      <a:round/>
                      <a:headEnd type="none" w="med" len="med"/>
                      <a:tailEnd type="none" w="med" len="med"/>
                    </a:lnL>
                    <a:lnR w="12700" cap="flat" cmpd="sng" algn="ctr">
                      <a:solidFill>
                        <a:srgbClr val="4F81BD"/>
                      </a:solidFill>
                      <a:prstDash val="solid"/>
                      <a:round/>
                      <a:headEnd type="none" w="med" len="med"/>
                      <a:tailEnd type="none" w="med" len="med"/>
                    </a:lnR>
                    <a:lnT w="12700" cap="flat" cmpd="sng" algn="ctr">
                      <a:solidFill>
                        <a:srgbClr val="4F81BD"/>
                      </a:solidFill>
                      <a:prstDash val="solid"/>
                      <a:round/>
                      <a:headEnd type="none" w="med" len="med"/>
                      <a:tailEnd type="none" w="med" len="med"/>
                    </a:lnT>
                    <a:lnB w="12700" cap="flat" cmpd="sng" algn="ctr">
                      <a:solidFill>
                        <a:srgbClr val="4F81BD"/>
                      </a:solidFill>
                      <a:prstDash val="solid"/>
                      <a:round/>
                      <a:headEnd type="none" w="med" len="med"/>
                      <a:tailEnd type="none" w="med" len="med"/>
                    </a:lnB>
                    <a:lnTlToBr w="12700" cmpd="sng">
                      <a:noFill/>
                      <a:prstDash val="solid"/>
                    </a:lnTlToBr>
                    <a:lnBlToTr w="12700" cmpd="sng">
                      <a:noFill/>
                      <a:prstDash val="solid"/>
                    </a:lnBlToTr>
                  </a:tcPr>
                </a:tc>
              </a:tr>
            </a:tbl>
          </a:graphicData>
        </a:graphic>
      </p:graphicFrame>
    </p:spTree>
    <p:extLst>
      <p:ext uri="{BB962C8B-B14F-4D97-AF65-F5344CB8AC3E}">
        <p14:creationId xmlns:p14="http://schemas.microsoft.com/office/powerpoint/2010/main" val="1775097899"/>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9874" name="Title 1"/>
          <p:cNvSpPr>
            <a:spLocks noGrp="1"/>
          </p:cNvSpPr>
          <p:nvPr>
            <p:ph type="title"/>
          </p:nvPr>
        </p:nvSpPr>
        <p:spPr/>
        <p:txBody>
          <a:bodyPr>
            <a:normAutofit fontScale="90000"/>
          </a:bodyPr>
          <a:lstStyle/>
          <a:p>
            <a:pPr eaLnBrk="1" hangingPunct="1"/>
            <a:r>
              <a:rPr lang="en-GB" altLang="en-US" dirty="0" smtClean="0"/>
              <a:t>Note of use of third parties work (5/5)</a:t>
            </a:r>
          </a:p>
        </p:txBody>
      </p:sp>
      <p:sp>
        <p:nvSpPr>
          <p:cNvPr id="79875" name="Content Placeholder 2"/>
          <p:cNvSpPr>
            <a:spLocks noGrp="1"/>
          </p:cNvSpPr>
          <p:nvPr>
            <p:ph idx="1"/>
          </p:nvPr>
        </p:nvSpPr>
        <p:spPr/>
        <p:txBody>
          <a:bodyPr/>
          <a:lstStyle/>
          <a:p>
            <a:pPr marL="0" indent="0">
              <a:buNone/>
            </a:pPr>
            <a:r>
              <a:rPr lang="en-GB" sz="2000" smtClean="0"/>
              <a:t>Image </a:t>
            </a:r>
            <a:r>
              <a:rPr lang="en-GB" sz="2000" dirty="0" smtClean="0"/>
              <a:t>18: </a:t>
            </a:r>
            <a:r>
              <a:rPr lang="en-GB" sz="2000" u="sng" dirty="0" smtClean="0">
                <a:hlinkClick r:id="rId4"/>
              </a:rPr>
              <a:t>Picture Dictionary – Household Chores</a:t>
            </a:r>
            <a:r>
              <a:rPr lang="en-GB" sz="2000" dirty="0" smtClean="0"/>
              <a:t>, Copyright Computer Technology Institute, Creative Commons Attribution-</a:t>
            </a:r>
            <a:r>
              <a:rPr lang="en-GB" sz="2000" dirty="0" err="1" smtClean="0"/>
              <a:t>NonCommercial</a:t>
            </a:r>
            <a:r>
              <a:rPr lang="en-GB" sz="2000" dirty="0" smtClean="0"/>
              <a:t>-</a:t>
            </a:r>
            <a:r>
              <a:rPr lang="en-GB" sz="2000" dirty="0" err="1" smtClean="0"/>
              <a:t>ShareAlike</a:t>
            </a:r>
            <a:r>
              <a:rPr lang="en-GB" sz="2000" dirty="0" smtClean="0"/>
              <a:t> Greece 3.0, </a:t>
            </a:r>
            <a:r>
              <a:rPr lang="en-GB" sz="2000" dirty="0" err="1" smtClean="0"/>
              <a:t>Photodentro</a:t>
            </a:r>
            <a:r>
              <a:rPr lang="en-GB" sz="2000" dirty="0" smtClean="0"/>
              <a:t>.</a:t>
            </a:r>
            <a:endParaRPr lang="en-GB" sz="2000" dirty="0"/>
          </a:p>
        </p:txBody>
      </p:sp>
    </p:spTree>
    <p:custDataLst>
      <p:tags r:id="rId1"/>
    </p:custDataLst>
    <p:extLst>
      <p:ext uri="{BB962C8B-B14F-4D97-AF65-F5344CB8AC3E}">
        <p14:creationId xmlns:p14="http://schemas.microsoft.com/office/powerpoint/2010/main" val="1700377817"/>
      </p:ext>
    </p:extLst>
  </p:cSld>
  <p:clrMapOvr>
    <a:masterClrMapping/>
  </p:clrMapOvr>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Θέση κειμένου 6"/>
          <p:cNvSpPr>
            <a:spLocks noGrp="1"/>
          </p:cNvSpPr>
          <p:nvPr>
            <p:ph type="body" sz="half" idx="2"/>
          </p:nvPr>
        </p:nvSpPr>
        <p:spPr>
          <a:xfrm>
            <a:off x="1331640" y="5150534"/>
            <a:ext cx="6264696" cy="1015008"/>
          </a:xfrm>
        </p:spPr>
        <p:txBody>
          <a:bodyPr/>
          <a:lstStyle/>
          <a:p>
            <a:pPr algn="ctr"/>
            <a:r>
              <a:rPr lang="en-GB" b="1" dirty="0" smtClean="0"/>
              <a:t>Where the related listening activities appear on the book.</a:t>
            </a:r>
            <a:endParaRPr lang="en-GB" b="1" dirty="0"/>
          </a:p>
        </p:txBody>
      </p:sp>
      <p:sp>
        <p:nvSpPr>
          <p:cNvPr id="2" name="Τίτλος 1" descr="Audio extracts on the html"/>
          <p:cNvSpPr>
            <a:spLocks noGrp="1"/>
          </p:cNvSpPr>
          <p:nvPr>
            <p:ph type="title"/>
          </p:nvPr>
        </p:nvSpPr>
        <p:spPr/>
        <p:txBody>
          <a:bodyPr/>
          <a:lstStyle/>
          <a:p>
            <a:r>
              <a:rPr lang="en-GB" dirty="0"/>
              <a:t>Audio extracts on the </a:t>
            </a:r>
            <a:r>
              <a:rPr lang="en-GB" dirty="0" smtClean="0"/>
              <a:t>html</a:t>
            </a:r>
            <a:endParaRPr lang="en-GB" dirty="0"/>
          </a:p>
        </p:txBody>
      </p:sp>
      <p:pic>
        <p:nvPicPr>
          <p:cNvPr id="8" name="1 - Εικόνα" descr="Audio extracts appear on the html digital book where the related listening activities are."/>
          <p:cNvPicPr>
            <a:picLocks noGrp="1" noChangeAspect="1"/>
          </p:cNvPicPr>
          <p:nvPr>
            <p:ph type="pic" idx="1"/>
          </p:nvPr>
        </p:nvPicPr>
        <p:blipFill rotWithShape="1">
          <a:blip r:embed="rId3">
            <a:extLst>
              <a:ext uri="{28A0092B-C50C-407E-A947-70E740481C1C}">
                <a14:useLocalDpi xmlns:a14="http://schemas.microsoft.com/office/drawing/2010/main" val="0"/>
              </a:ext>
            </a:extLst>
          </a:blip>
          <a:srcRect l="1740" r="1729"/>
          <a:stretch/>
        </p:blipFill>
        <p:spPr bwMode="auto">
          <a:xfrm>
            <a:off x="323528" y="1556792"/>
            <a:ext cx="8424936" cy="34563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Box 4"/>
          <p:cNvSpPr txBox="1"/>
          <p:nvPr/>
        </p:nvSpPr>
        <p:spPr>
          <a:xfrm>
            <a:off x="8268072" y="5636933"/>
            <a:ext cx="480392" cy="360040"/>
          </a:xfrm>
          <a:prstGeom prst="rect">
            <a:avLst/>
          </a:prstGeom>
        </p:spPr>
        <p:txBody>
          <a:bodyPr vert="horz" wrap="square" lIns="91440" tIns="45720" rIns="91440" bIns="45720" rtlCol="0" anchor="ctr">
            <a:noAutofit/>
          </a:bodyPr>
          <a:lstStyle/>
          <a:p>
            <a:r>
              <a:rPr lang="en-GB" b="1" dirty="0" smtClean="0">
                <a:latin typeface="+mj-lt"/>
              </a:rPr>
              <a:t>[1]</a:t>
            </a:r>
          </a:p>
        </p:txBody>
      </p:sp>
    </p:spTree>
    <p:custDataLst>
      <p:tags r:id="rId1"/>
    </p:custDataLst>
    <p:extLst>
      <p:ext uri="{BB962C8B-B14F-4D97-AF65-F5344CB8AC3E}">
        <p14:creationId xmlns:p14="http://schemas.microsoft.com/office/powerpoint/2010/main" val="4170875539"/>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Τίτλος 4"/>
          <p:cNvSpPr>
            <a:spLocks noGrp="1"/>
          </p:cNvSpPr>
          <p:nvPr>
            <p:ph type="title"/>
          </p:nvPr>
        </p:nvSpPr>
        <p:spPr/>
        <p:txBody>
          <a:bodyPr/>
          <a:lstStyle/>
          <a:p>
            <a:r>
              <a:rPr lang="en-GB" dirty="0" smtClean="0"/>
              <a:t>Downloadable mp3 files</a:t>
            </a:r>
            <a:endParaRPr lang="en-GB" dirty="0"/>
          </a:p>
        </p:txBody>
      </p:sp>
      <p:sp>
        <p:nvSpPr>
          <p:cNvPr id="6" name="Θέση περιεχομένου 5"/>
          <p:cNvSpPr>
            <a:spLocks noGrp="1"/>
          </p:cNvSpPr>
          <p:nvPr>
            <p:ph sz="half" idx="1"/>
          </p:nvPr>
        </p:nvSpPr>
        <p:spPr>
          <a:xfrm>
            <a:off x="457200" y="1600200"/>
            <a:ext cx="3178696" cy="4525963"/>
          </a:xfrm>
        </p:spPr>
        <p:txBody>
          <a:bodyPr/>
          <a:lstStyle/>
          <a:p>
            <a:pPr marL="0" indent="0">
              <a:buNone/>
            </a:pPr>
            <a:r>
              <a:rPr lang="en-GB" sz="2400" dirty="0" smtClean="0"/>
              <a:t>An mp3 zipped file with all the recordings of a book can be downloaded and saved by all teachers. From: </a:t>
            </a:r>
            <a:r>
              <a:rPr lang="en-GB" sz="2400" dirty="0" err="1" smtClean="0"/>
              <a:t>Υλικό</a:t>
            </a:r>
            <a:r>
              <a:rPr lang="en-GB" sz="2400" dirty="0" smtClean="0"/>
              <a:t> </a:t>
            </a:r>
            <a:r>
              <a:rPr lang="en-GB" sz="2400" dirty="0" err="1" smtClean="0"/>
              <a:t>Ανά</a:t>
            </a:r>
            <a:r>
              <a:rPr lang="en-GB" sz="2400" dirty="0" smtClean="0"/>
              <a:t> </a:t>
            </a:r>
            <a:r>
              <a:rPr lang="en-GB" sz="2400" dirty="0" err="1" smtClean="0"/>
              <a:t>Μάθημ</a:t>
            </a:r>
            <a:r>
              <a:rPr lang="en-GB" sz="2400" dirty="0" smtClean="0"/>
              <a:t>α &gt; Επιλογή Τάξης και Μαθήματος &gt; Επιλογή Βιβλίου &gt; Διδακτικό πακέτο PDF.</a:t>
            </a:r>
            <a:endParaRPr lang="en-GB" sz="2400" dirty="0"/>
          </a:p>
        </p:txBody>
      </p:sp>
      <p:pic>
        <p:nvPicPr>
          <p:cNvPr id="12" name="Θέση περιεχομένου 11" descr="The image shows where the recordings of a book can be downloaded from. "/>
          <p:cNvPicPr>
            <a:picLocks noGrp="1" noChangeAspect="1"/>
          </p:cNvPicPr>
          <p:nvPr>
            <p:ph sz="half" idx="2"/>
          </p:nvPr>
        </p:nvPicPr>
        <p:blipFill>
          <a:blip r:embed="rId3">
            <a:extLst>
              <a:ext uri="{28A0092B-C50C-407E-A947-70E740481C1C}">
                <a14:useLocalDpi xmlns:a14="http://schemas.microsoft.com/office/drawing/2010/main" val="0"/>
              </a:ext>
            </a:extLst>
          </a:blip>
          <a:stretch>
            <a:fillRect/>
          </a:stretch>
        </p:blipFill>
        <p:spPr>
          <a:xfrm>
            <a:off x="3995936" y="1772816"/>
            <a:ext cx="4929017" cy="2952328"/>
          </a:xfrm>
        </p:spPr>
      </p:pic>
      <p:sp>
        <p:nvSpPr>
          <p:cNvPr id="7" name="TextBox 6"/>
          <p:cNvSpPr txBox="1"/>
          <p:nvPr/>
        </p:nvSpPr>
        <p:spPr>
          <a:xfrm>
            <a:off x="7884368" y="4797152"/>
            <a:ext cx="480392" cy="360040"/>
          </a:xfrm>
          <a:prstGeom prst="rect">
            <a:avLst/>
          </a:prstGeom>
        </p:spPr>
        <p:txBody>
          <a:bodyPr vert="horz" wrap="square" lIns="91440" tIns="45720" rIns="91440" bIns="45720" rtlCol="0" anchor="ctr">
            <a:noAutofit/>
          </a:bodyPr>
          <a:lstStyle/>
          <a:p>
            <a:r>
              <a:rPr lang="en-GB" b="1" dirty="0" smtClean="0">
                <a:latin typeface="+mj-lt"/>
              </a:rPr>
              <a:t>[2]</a:t>
            </a:r>
          </a:p>
        </p:txBody>
      </p:sp>
    </p:spTree>
    <p:custDataLst>
      <p:tags r:id="rId1"/>
    </p:custDataLst>
    <p:extLst>
      <p:ext uri="{BB962C8B-B14F-4D97-AF65-F5344CB8AC3E}">
        <p14:creationId xmlns:p14="http://schemas.microsoft.com/office/powerpoint/2010/main" val="1753806937"/>
      </p:ext>
    </p:extLst>
  </p:cSld>
  <p:clrMapOvr>
    <a:masterClrMapping/>
  </p:clrMapOvr>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a:lstStyle/>
          <a:p>
            <a:r>
              <a:rPr lang="en-GB" dirty="0"/>
              <a:t>CD covers and labels</a:t>
            </a:r>
          </a:p>
        </p:txBody>
      </p:sp>
      <p:pic>
        <p:nvPicPr>
          <p:cNvPr id="5" name="Content Placeholder 4" descr="CD cover"/>
          <p:cNvPicPr>
            <a:picLocks noGrp="1" noChangeAspect="1" noChangeArrowheads="1"/>
          </p:cNvPicPr>
          <p:nvPr>
            <p:ph sz="half" idx="1"/>
          </p:nvPr>
        </p:nvPicPr>
        <p:blipFill>
          <a:blip r:embed="rId3"/>
          <a:srcRect/>
          <a:stretch>
            <a:fillRect/>
          </a:stretch>
        </p:blipFill>
        <p:spPr bwMode="auto">
          <a:xfrm>
            <a:off x="457200" y="1847281"/>
            <a:ext cx="4038600" cy="4031801"/>
          </a:xfrm>
          <a:prstGeom prst="rect">
            <a:avLst/>
          </a:prstGeom>
          <a:ln>
            <a:noFill/>
          </a:ln>
          <a:effectLst/>
          <a:extLst>
            <a:ext uri="{909E8E84-426E-40DD-AFC4-6F175D3DCCD1}">
              <a14:hiddenFill xmlns:a14="http://schemas.microsoft.com/office/drawing/2010/main">
                <a:solidFill>
                  <a:srgbClr val="FFFFFF"/>
                </a:solidFill>
              </a14:hiddenFill>
            </a:ext>
          </a:extLst>
        </p:spPr>
      </p:pic>
      <p:pic>
        <p:nvPicPr>
          <p:cNvPr id="6" name="Content Placeholder 5" descr="CD label."/>
          <p:cNvPicPr>
            <a:picLocks noGrp="1" noChangeAspect="1"/>
          </p:cNvPicPr>
          <p:nvPr>
            <p:ph sz="half" idx="2"/>
          </p:nvPr>
        </p:nvPicPr>
        <p:blipFill>
          <a:blip r:embed="rId4"/>
          <a:srcRect/>
          <a:stretch>
            <a:fillRect/>
          </a:stretch>
        </p:blipFill>
        <p:spPr bwMode="auto">
          <a:xfrm>
            <a:off x="4648200" y="1843881"/>
            <a:ext cx="4038600" cy="4038600"/>
          </a:xfrm>
          <a:prstGeom prst="rect">
            <a:avLst/>
          </a:prstGeom>
          <a:ln>
            <a:noFill/>
          </a:ln>
          <a:effectLst>
            <a:outerShdw blurRad="63500" sx="102000" sy="102000" algn="ctr" rotWithShape="0">
              <a:prstClr val="black">
                <a:alpha val="40000"/>
              </a:prstClr>
            </a:outerShdw>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TextBox 6"/>
          <p:cNvSpPr txBox="1"/>
          <p:nvPr/>
        </p:nvSpPr>
        <p:spPr>
          <a:xfrm>
            <a:off x="4580348" y="5519042"/>
            <a:ext cx="480392" cy="360040"/>
          </a:xfrm>
          <a:prstGeom prst="rect">
            <a:avLst/>
          </a:prstGeom>
        </p:spPr>
        <p:txBody>
          <a:bodyPr vert="horz" wrap="square" lIns="91440" tIns="45720" rIns="91440" bIns="45720" rtlCol="0" anchor="ctr">
            <a:noAutofit/>
          </a:bodyPr>
          <a:lstStyle/>
          <a:p>
            <a:r>
              <a:rPr lang="en-GB" b="1" dirty="0" smtClean="0">
                <a:latin typeface="+mj-lt"/>
              </a:rPr>
              <a:t>[3]</a:t>
            </a:r>
          </a:p>
        </p:txBody>
      </p:sp>
    </p:spTree>
    <p:custDataLst>
      <p:tags r:id="rId1"/>
    </p:custDataLst>
    <p:extLst>
      <p:ext uri="{BB962C8B-B14F-4D97-AF65-F5344CB8AC3E}">
        <p14:creationId xmlns:p14="http://schemas.microsoft.com/office/powerpoint/2010/main" val="3810002780"/>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Θέση κειμένου 5"/>
          <p:cNvSpPr>
            <a:spLocks noGrp="1"/>
          </p:cNvSpPr>
          <p:nvPr>
            <p:ph type="body" sz="half" idx="2"/>
          </p:nvPr>
        </p:nvSpPr>
        <p:spPr>
          <a:xfrm>
            <a:off x="457201" y="1556792"/>
            <a:ext cx="2386607" cy="4608512"/>
          </a:xfrm>
        </p:spPr>
        <p:txBody>
          <a:bodyPr>
            <a:normAutofit/>
          </a:bodyPr>
          <a:lstStyle/>
          <a:p>
            <a:r>
              <a:rPr lang="en-GB" altLang="el-GR" sz="2400" dirty="0" smtClean="0"/>
              <a:t>The recorded audio extracts were also put in </a:t>
            </a:r>
            <a:r>
              <a:rPr lang="en-GB" altLang="el-GR" sz="2400" dirty="0" err="1" smtClean="0"/>
              <a:t>Photodentro</a:t>
            </a:r>
            <a:r>
              <a:rPr lang="en-GB" altLang="el-GR" sz="2400" dirty="0" smtClean="0"/>
              <a:t>, the repository of learning objects, as simple learning objects. </a:t>
            </a:r>
            <a:endParaRPr lang="en-GB" sz="2400" dirty="0"/>
          </a:p>
        </p:txBody>
      </p:sp>
      <p:sp>
        <p:nvSpPr>
          <p:cNvPr id="2" name="Τίτλος 1"/>
          <p:cNvSpPr>
            <a:spLocks noGrp="1"/>
          </p:cNvSpPr>
          <p:nvPr>
            <p:ph type="title"/>
          </p:nvPr>
        </p:nvSpPr>
        <p:spPr/>
        <p:txBody>
          <a:bodyPr/>
          <a:lstStyle/>
          <a:p>
            <a:r>
              <a:rPr lang="en-GB" dirty="0" err="1"/>
              <a:t>Audiotexts</a:t>
            </a:r>
            <a:r>
              <a:rPr lang="en-GB" dirty="0"/>
              <a:t> in </a:t>
            </a:r>
            <a:r>
              <a:rPr lang="en-GB" dirty="0" err="1"/>
              <a:t>Photodentro</a:t>
            </a:r>
            <a:r>
              <a:rPr lang="en-GB" dirty="0"/>
              <a:t> </a:t>
            </a:r>
          </a:p>
        </p:txBody>
      </p:sp>
      <p:sp>
        <p:nvSpPr>
          <p:cNvPr id="5" name="TextBox 4"/>
          <p:cNvSpPr txBox="1"/>
          <p:nvPr/>
        </p:nvSpPr>
        <p:spPr>
          <a:xfrm>
            <a:off x="8035461" y="5209743"/>
            <a:ext cx="480392" cy="360040"/>
          </a:xfrm>
          <a:prstGeom prst="rect">
            <a:avLst/>
          </a:prstGeom>
        </p:spPr>
        <p:txBody>
          <a:bodyPr vert="horz" wrap="square" lIns="91440" tIns="45720" rIns="91440" bIns="45720" rtlCol="0" anchor="ctr">
            <a:noAutofit/>
          </a:bodyPr>
          <a:lstStyle/>
          <a:p>
            <a:r>
              <a:rPr lang="en-GB" b="1" dirty="0" smtClean="0">
                <a:latin typeface="+mj-lt"/>
              </a:rPr>
              <a:t>[4]</a:t>
            </a:r>
          </a:p>
        </p:txBody>
      </p:sp>
      <p:pic>
        <p:nvPicPr>
          <p:cNvPr id="10" name="Θέση περιεχομένου 9" descr="Audiotext in Photodentro as Learning Object."/>
          <p:cNvPicPr>
            <a:picLocks noGrp="1" noChangeAspect="1"/>
          </p:cNvPicPr>
          <p:nvPr>
            <p:ph idx="1"/>
          </p:nvPr>
        </p:nvPicPr>
        <p:blipFill>
          <a:blip r:embed="rId3"/>
          <a:stretch>
            <a:fillRect/>
          </a:stretch>
        </p:blipFill>
        <p:spPr>
          <a:xfrm>
            <a:off x="3421125" y="1574377"/>
            <a:ext cx="5111750" cy="3479389"/>
          </a:xfrm>
          <a:prstGeom prst="rect">
            <a:avLst/>
          </a:prstGeom>
        </p:spPr>
      </p:pic>
    </p:spTree>
    <p:custDataLst>
      <p:tags r:id="rId1"/>
    </p:custDataLst>
    <p:extLst>
      <p:ext uri="{BB962C8B-B14F-4D97-AF65-F5344CB8AC3E}">
        <p14:creationId xmlns:p14="http://schemas.microsoft.com/office/powerpoint/2010/main" val="3254620452"/>
      </p:ext>
    </p:extLst>
  </p:cSld>
  <p:clrMapOvr>
    <a:masterClrMapping/>
  </p:clrMapOv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Τίτλος 3"/>
          <p:cNvSpPr>
            <a:spLocks noGrp="1"/>
          </p:cNvSpPr>
          <p:nvPr>
            <p:ph type="title"/>
          </p:nvPr>
        </p:nvSpPr>
        <p:spPr/>
        <p:txBody>
          <a:bodyPr>
            <a:normAutofit/>
          </a:bodyPr>
          <a:lstStyle/>
          <a:p>
            <a:r>
              <a:rPr lang="en-GB" dirty="0"/>
              <a:t>Audio </a:t>
            </a:r>
            <a:r>
              <a:rPr lang="en-GB" dirty="0" smtClean="0"/>
              <a:t>extracts</a:t>
            </a:r>
            <a:endParaRPr lang="en-GB" dirty="0"/>
          </a:p>
        </p:txBody>
      </p:sp>
      <p:sp>
        <p:nvSpPr>
          <p:cNvPr id="7" name="Θέση κειμένου 6"/>
          <p:cNvSpPr>
            <a:spLocks noGrp="1"/>
          </p:cNvSpPr>
          <p:nvPr>
            <p:ph type="body" idx="1"/>
          </p:nvPr>
        </p:nvSpPr>
        <p:spPr/>
        <p:txBody>
          <a:bodyPr/>
          <a:lstStyle/>
          <a:p>
            <a:r>
              <a:rPr lang="en-GB" b="0" dirty="0"/>
              <a:t>on the </a:t>
            </a:r>
            <a:r>
              <a:rPr lang="en-GB" b="0" dirty="0" smtClean="0"/>
              <a:t>digital textbooks </a:t>
            </a:r>
            <a:endParaRPr lang="en-GB" b="0" dirty="0"/>
          </a:p>
        </p:txBody>
      </p:sp>
      <p:sp>
        <p:nvSpPr>
          <p:cNvPr id="9" name="Θέση κειμένου 8"/>
          <p:cNvSpPr>
            <a:spLocks noGrp="1"/>
          </p:cNvSpPr>
          <p:nvPr>
            <p:ph type="body" sz="quarter" idx="3"/>
          </p:nvPr>
        </p:nvSpPr>
        <p:spPr/>
        <p:txBody>
          <a:bodyPr/>
          <a:lstStyle/>
          <a:p>
            <a:r>
              <a:rPr lang="en-GB" b="0" dirty="0"/>
              <a:t>in </a:t>
            </a:r>
            <a:r>
              <a:rPr lang="en-GB" b="0" dirty="0" err="1"/>
              <a:t>Photodentro</a:t>
            </a:r>
            <a:r>
              <a:rPr lang="en-GB" b="0" dirty="0"/>
              <a:t> </a:t>
            </a:r>
          </a:p>
        </p:txBody>
      </p:sp>
      <p:pic>
        <p:nvPicPr>
          <p:cNvPr id="11" name="Picture 2" descr="Ithaca by Kavafis in the textbook."/>
          <p:cNvPicPr>
            <a:picLocks noGrp="1" noChangeAspect="1" noChangeArrowheads="1"/>
          </p:cNvPicPr>
          <p:nvPr>
            <p:ph sz="half" idx="2"/>
          </p:nvPr>
        </p:nvPicPr>
        <p:blipFill>
          <a:blip r:embed="rId3">
            <a:extLst>
              <a:ext uri="{28A0092B-C50C-407E-A947-70E740481C1C}">
                <a14:useLocalDpi xmlns:a14="http://schemas.microsoft.com/office/drawing/2010/main" val="0"/>
              </a:ext>
            </a:extLst>
          </a:blip>
          <a:srcRect/>
          <a:stretch>
            <a:fillRect/>
          </a:stretch>
        </p:blipFill>
        <p:spPr bwMode="auto">
          <a:xfrm>
            <a:off x="457200" y="2370632"/>
            <a:ext cx="4040188" cy="295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 descr="Ithaca by Kavafis in Photodentro."/>
          <p:cNvPicPr>
            <a:picLocks noGrp="1" noChangeAspect="1"/>
          </p:cNvPicPr>
          <p:nvPr>
            <p:ph sz="quarter" idx="4"/>
          </p:nvPr>
        </p:nvPicPr>
        <p:blipFill>
          <a:blip r:embed="rId4">
            <a:extLst>
              <a:ext uri="{28A0092B-C50C-407E-A947-70E740481C1C}">
                <a14:useLocalDpi xmlns:a14="http://schemas.microsoft.com/office/drawing/2010/main" val="0"/>
              </a:ext>
            </a:extLst>
          </a:blip>
          <a:srcRect/>
          <a:stretch>
            <a:fillRect/>
          </a:stretch>
        </p:blipFill>
        <p:spPr bwMode="auto">
          <a:xfrm>
            <a:off x="4634899" y="2370631"/>
            <a:ext cx="4041775" cy="29545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TextBox 7"/>
          <p:cNvSpPr txBox="1"/>
          <p:nvPr/>
        </p:nvSpPr>
        <p:spPr>
          <a:xfrm>
            <a:off x="683568" y="5360500"/>
            <a:ext cx="480392" cy="360040"/>
          </a:xfrm>
          <a:prstGeom prst="rect">
            <a:avLst/>
          </a:prstGeom>
        </p:spPr>
        <p:txBody>
          <a:bodyPr vert="horz" wrap="square" lIns="91440" tIns="45720" rIns="91440" bIns="45720" rtlCol="0" anchor="ctr">
            <a:noAutofit/>
          </a:bodyPr>
          <a:lstStyle/>
          <a:p>
            <a:r>
              <a:rPr lang="en-GB" b="1" dirty="0" smtClean="0">
                <a:latin typeface="+mj-lt"/>
              </a:rPr>
              <a:t>[5]</a:t>
            </a:r>
          </a:p>
        </p:txBody>
      </p:sp>
      <p:sp>
        <p:nvSpPr>
          <p:cNvPr id="10" name="TextBox 9"/>
          <p:cNvSpPr txBox="1"/>
          <p:nvPr/>
        </p:nvSpPr>
        <p:spPr>
          <a:xfrm>
            <a:off x="8316416" y="5343567"/>
            <a:ext cx="480392" cy="360040"/>
          </a:xfrm>
          <a:prstGeom prst="rect">
            <a:avLst/>
          </a:prstGeom>
        </p:spPr>
        <p:txBody>
          <a:bodyPr vert="horz" wrap="square" lIns="91440" tIns="45720" rIns="91440" bIns="45720" rtlCol="0" anchor="ctr">
            <a:noAutofit/>
          </a:bodyPr>
          <a:lstStyle/>
          <a:p>
            <a:r>
              <a:rPr lang="en-GB" b="1" dirty="0" smtClean="0">
                <a:latin typeface="+mj-lt"/>
              </a:rPr>
              <a:t>[6]</a:t>
            </a:r>
          </a:p>
        </p:txBody>
      </p:sp>
    </p:spTree>
    <p:custDataLst>
      <p:tags r:id="rId1"/>
    </p:custDataLst>
    <p:extLst>
      <p:ext uri="{BB962C8B-B14F-4D97-AF65-F5344CB8AC3E}">
        <p14:creationId xmlns:p14="http://schemas.microsoft.com/office/powerpoint/2010/main" val="2976469607"/>
      </p:ext>
    </p:extLst>
  </p:cSld>
  <p:clrMapOvr>
    <a:masterClrMapping/>
  </p:clrMapOvr>
  <p:transition/>
</p:sld>
</file>

<file path=ppt/tags/tag1.xml><?xml version="1.0" encoding="utf-8"?>
<p:tagLst xmlns:a="http://schemas.openxmlformats.org/drawingml/2006/main" xmlns:r="http://schemas.openxmlformats.org/officeDocument/2006/relationships" xmlns:p="http://schemas.openxmlformats.org/presentationml/2006/main">
  <p:tag name="ARTICULATE_SLIDE_COUNT" val="63"/>
  <p:tag name="ARTICULATE_PROJECT_OPEN" val="0"/>
  <p:tag name="ZHAW.ACCESSIBILITYADDIN.CHECKTIMEDATE" val="9/28/2015 1:08:25 PM"/>
</p:tagLst>
</file>

<file path=ppt/tags/tag10.xml><?xml version="1.0" encoding="utf-8"?>
<p:tagLst xmlns:a="http://schemas.openxmlformats.org/drawingml/2006/main" xmlns:r="http://schemas.openxmlformats.org/officeDocument/2006/relationships" xmlns:p="http://schemas.openxmlformats.org/presentationml/2006/main">
  <p:tag name="ZHAW.ACCESSIBILITYADDIN.READINGORDER" val="8,7,2,5,"/>
</p:tagLst>
</file>

<file path=ppt/tags/tag11.xml><?xml version="1.0" encoding="utf-8"?>
<p:tagLst xmlns:a="http://schemas.openxmlformats.org/drawingml/2006/main" xmlns:r="http://schemas.openxmlformats.org/officeDocument/2006/relationships" xmlns:p="http://schemas.openxmlformats.org/presentationml/2006/main">
  <p:tag name="ZHAW.ACCESSIBILITYADDIN.READINGORDER" val="4,5,6,"/>
</p:tagLst>
</file>

<file path=ppt/tags/tag12.xml><?xml version="1.0" encoding="utf-8"?>
<p:tagLst xmlns:a="http://schemas.openxmlformats.org/drawingml/2006/main" xmlns:r="http://schemas.openxmlformats.org/officeDocument/2006/relationships" xmlns:p="http://schemas.openxmlformats.org/presentationml/2006/main">
  <p:tag name="ZHAW.ACCESSIBILITYADDIN.READINGORDER" val="4,6,5,"/>
</p:tagLst>
</file>

<file path=ppt/tags/tag13.xml><?xml version="1.0" encoding="utf-8"?>
<p:tagLst xmlns:a="http://schemas.openxmlformats.org/drawingml/2006/main" xmlns:r="http://schemas.openxmlformats.org/officeDocument/2006/relationships" xmlns:p="http://schemas.openxmlformats.org/presentationml/2006/main">
  <p:tag name="ZHAW.ACCESSIBILITYADDIN.READINGORDER" val="2,4,6,5,"/>
</p:tagLst>
</file>

<file path=ppt/tags/tag14.xml><?xml version="1.0" encoding="utf-8"?>
<p:tagLst xmlns:a="http://schemas.openxmlformats.org/drawingml/2006/main" xmlns:r="http://schemas.openxmlformats.org/officeDocument/2006/relationships" xmlns:p="http://schemas.openxmlformats.org/presentationml/2006/main">
  <p:tag name="ZHAW.ACCESSIBILITYADDIN.READINGORDER" val="2,6,4,"/>
</p:tagLst>
</file>

<file path=ppt/tags/tag15.xml><?xml version="1.0" encoding="utf-8"?>
<p:tagLst xmlns:a="http://schemas.openxmlformats.org/drawingml/2006/main" xmlns:r="http://schemas.openxmlformats.org/officeDocument/2006/relationships" xmlns:p="http://schemas.openxmlformats.org/presentationml/2006/main">
  <p:tag name="ZHAW.ACCESSIBILITYADDIN.READINGORDER" val="13,11,2,5,"/>
</p:tagLst>
</file>

<file path=ppt/tags/tag16.xml><?xml version="1.0" encoding="utf-8"?>
<p:tagLst xmlns:a="http://schemas.openxmlformats.org/drawingml/2006/main" xmlns:r="http://schemas.openxmlformats.org/officeDocument/2006/relationships" xmlns:p="http://schemas.openxmlformats.org/presentationml/2006/main">
  <p:tag name="ZHAW.ACCESSIBILITYADDIN.READINGORDER" val="5,6,4,7,"/>
</p:tagLst>
</file>

<file path=ppt/tags/tag17.xml><?xml version="1.0" encoding="utf-8"?>
<p:tagLst xmlns:a="http://schemas.openxmlformats.org/drawingml/2006/main" xmlns:r="http://schemas.openxmlformats.org/officeDocument/2006/relationships" xmlns:p="http://schemas.openxmlformats.org/presentationml/2006/main">
  <p:tag name="ZHAW.ACCESSIBILITYADDIN.READINGORDER" val="3,4,5,6,"/>
</p:tagLst>
</file>

<file path=ppt/tags/tag18.xml><?xml version="1.0" encoding="utf-8"?>
<p:tagLst xmlns:a="http://schemas.openxmlformats.org/drawingml/2006/main" xmlns:r="http://schemas.openxmlformats.org/officeDocument/2006/relationships" xmlns:p="http://schemas.openxmlformats.org/presentationml/2006/main">
  <p:tag name="ZHAW.ACCESSIBILITYADDIN.READINGORDER" val="7,8,2,5,"/>
</p:tagLst>
</file>

<file path=ppt/tags/tag19.xml><?xml version="1.0" encoding="utf-8"?>
<p:tagLst xmlns:a="http://schemas.openxmlformats.org/drawingml/2006/main" xmlns:r="http://schemas.openxmlformats.org/officeDocument/2006/relationships" xmlns:p="http://schemas.openxmlformats.org/presentationml/2006/main">
  <p:tag name="ZHAW.ACCESSIBILITYADDIN.READINGORDER" val="5,4,2,6,"/>
</p:tagLst>
</file>

<file path=ppt/tags/tag2.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5,10242,3,"/>
</p:tagLst>
</file>

<file path=ppt/tags/tag20.xml><?xml version="1.0" encoding="utf-8"?>
<p:tagLst xmlns:a="http://schemas.openxmlformats.org/drawingml/2006/main" xmlns:r="http://schemas.openxmlformats.org/officeDocument/2006/relationships" xmlns:p="http://schemas.openxmlformats.org/presentationml/2006/main">
  <p:tag name="ZHAW.ACCESSIBILITYADDIN.READINGORDER" val="4,2,5,8,"/>
</p:tagLst>
</file>

<file path=ppt/tags/tag21.xml><?xml version="1.0" encoding="utf-8"?>
<p:tagLst xmlns:a="http://schemas.openxmlformats.org/drawingml/2006/main" xmlns:r="http://schemas.openxmlformats.org/officeDocument/2006/relationships" xmlns:p="http://schemas.openxmlformats.org/presentationml/2006/main">
  <p:tag name="ARTICULATE_SLIDE_THUMBNAIL_REFRESH" val="1"/>
  <p:tag name="ZHAW.ACCESSIBILITYADDIN.READINGORDER" val="32770,32771,5,"/>
</p:tagLst>
</file>

<file path=ppt/tags/tag22.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3.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4.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5.xml><?xml version="1.0" encoding="utf-8"?>
<p:tagLst xmlns:a="http://schemas.openxmlformats.org/drawingml/2006/main" xmlns:r="http://schemas.openxmlformats.org/officeDocument/2006/relationships" xmlns:p="http://schemas.openxmlformats.org/presentationml/2006/main">
  <p:tag name="ZHAW.ACCESSIBILITYADDIN.READINGORDER" val="36866,36867,36868,6,"/>
  <p:tag name="ARTICULATE_SLIDE_THUMBNAIL_REFRESH" val="1"/>
</p:tagLst>
</file>

<file path=ppt/tags/tag26.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7.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8.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29.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ags/tag30.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31.xml><?xml version="1.0" encoding="utf-8"?>
<p:tagLst xmlns:a="http://schemas.openxmlformats.org/drawingml/2006/main" xmlns:r="http://schemas.openxmlformats.org/officeDocument/2006/relationships" xmlns:p="http://schemas.openxmlformats.org/presentationml/2006/main">
  <p:tag name="ARTICULATE_SLIDE_THUMBNAIL_REFRESH" val="1"/>
</p:tagLst>
</file>

<file path=ppt/tags/tag4.xml><?xml version="1.0" encoding="utf-8"?>
<p:tagLst xmlns:a="http://schemas.openxmlformats.org/drawingml/2006/main" xmlns:r="http://schemas.openxmlformats.org/officeDocument/2006/relationships" xmlns:p="http://schemas.openxmlformats.org/presentationml/2006/main">
  <p:tag name="ZHAW.ACCESSIBILITYADDIN.READINGORDER" val="7,2,8,5,"/>
</p:tagLst>
</file>

<file path=ppt/tags/tag5.xml><?xml version="1.0" encoding="utf-8"?>
<p:tagLst xmlns:a="http://schemas.openxmlformats.org/drawingml/2006/main" xmlns:r="http://schemas.openxmlformats.org/officeDocument/2006/relationships" xmlns:p="http://schemas.openxmlformats.org/presentationml/2006/main">
  <p:tag name="ZHAW.ACCESSIBILITYADDIN.READINGORDER" val="5,6,12,7,"/>
</p:tagLst>
</file>

<file path=ppt/tags/tag6.xml><?xml version="1.0" encoding="utf-8"?>
<p:tagLst xmlns:a="http://schemas.openxmlformats.org/drawingml/2006/main" xmlns:r="http://schemas.openxmlformats.org/officeDocument/2006/relationships" xmlns:p="http://schemas.openxmlformats.org/presentationml/2006/main">
  <p:tag name="ZHAW.ACCESSIBILITYADDIN.READINGORDER" val="2,5,6,7,"/>
</p:tagLst>
</file>

<file path=ppt/tags/tag7.xml><?xml version="1.0" encoding="utf-8"?>
<p:tagLst xmlns:a="http://schemas.openxmlformats.org/drawingml/2006/main" xmlns:r="http://schemas.openxmlformats.org/officeDocument/2006/relationships" xmlns:p="http://schemas.openxmlformats.org/presentationml/2006/main">
  <p:tag name="ZHAW.ACCESSIBILITYADDIN.READINGORDER" val="6,2,5,10,"/>
</p:tagLst>
</file>

<file path=ppt/tags/tag8.xml><?xml version="1.0" encoding="utf-8"?>
<p:tagLst xmlns:a="http://schemas.openxmlformats.org/drawingml/2006/main" xmlns:r="http://schemas.openxmlformats.org/officeDocument/2006/relationships" xmlns:p="http://schemas.openxmlformats.org/presentationml/2006/main">
  <p:tag name="ZHAW.ACCESSIBILITYADDIN.READINGORDER" val="4,7,9,11,12,8,10,"/>
</p:tagLst>
</file>

<file path=ppt/tags/tag9.xml><?xml version="1.0" encoding="utf-8"?>
<p:tagLst xmlns:a="http://schemas.openxmlformats.org/drawingml/2006/main" xmlns:r="http://schemas.openxmlformats.org/officeDocument/2006/relationships" xmlns:p="http://schemas.openxmlformats.org/presentationml/2006/main">
  <p:tag name="ZHAW.ACCESSIBILITYADDIN.TABLEHEADER" val="R0;"/>
</p:tagLst>
</file>

<file path=ppt/theme/theme1.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bodyPr vert="horz" lIns="91440" tIns="45720" rIns="91440" bIns="45720" rtlCol="0" anchor="ctr">
        <a:normAutofit/>
      </a:bodyPr>
      <a:lstStyle>
        <a:defPPr>
          <a:defRPr dirty="0" smtClean="0"/>
        </a:defPPr>
      </a:lstStyle>
    </a:txDef>
  </a:objectDefaults>
  <a:extraClrScheme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item1.xml>��< ? x m l   v e r s i o n = " 1 . 0 "   e n c o d i n g = " u t f - 1 6 " ? > < D o c u m e n t S e t t i n g s   x m l n s : x s i = " h t t p : / / w w w . w 3 . o r g / 2 0 0 1 / X M L S c h e m a - i n s t a n c e "   x m l n s : x s d = " h t t p : / / w w w . w 3 . o r g / 2 0 0 1 / X M L S c h e m a "   x m l n s = " h t t p : / / w w w . z h a w . c h / A c c e s s i b i l i t y A d d I n " >  
     < C h e c k R e a d i n g O r d e r > t r u e < / C h e c k R e a d i n g O r d e r >  
     < C h e c k T a b l e H e a d e r > t r u e < / C h e c k T a b l e H e a d e r >  
     < C h e c k S l i d e T i t l e > t r u e < / C h e c k S l i d e T i t l e >  
     < C h e c k L a n g u a g e S e t t i n g > t r u e < / C h e c k L a n g u a g e S e t t i n g >  
     < C h e c k A l t T e x t > t r u e < / C h e c k A l t T e x t >  
     < C h e c k T e x t S i z e > f a l s e < / C h e c k T e x t S i z e >  
     < C h e c k S c r e e n T i p > f a l s e < / C h e c k S c r e e n T i p >  
     < S h o w S h a p e N a m e C o l u m n > f a l s e < / S h o w S h a p e N a m e C o l u m n >  
     < S h o w I s s u e D e s c r i p t i o n > t r u e < / S h o w I s s u e D e s c r i p t i o n >  
 < / D o c u m e n t S e t t i n g s > 
</file>

<file path=customXml/itemProps1.xml><?xml version="1.0" encoding="utf-8"?>
<ds:datastoreItem xmlns:ds="http://schemas.openxmlformats.org/officeDocument/2006/customXml" ds:itemID="{67F5F1BF-B40E-4602-9FFD-EC29C5EE01BC}">
  <ds:schemaRefs>
    <ds:schemaRef ds:uri="http://www.w3.org/2001/XMLSchema"/>
    <ds:schemaRef ds:uri="http://www.zhaw.ch/AccessibilityAddIn"/>
  </ds:schemaRefs>
</ds:datastoreItem>
</file>

<file path=docProps/app.xml><?xml version="1.0" encoding="utf-8"?>
<Properties xmlns="http://schemas.openxmlformats.org/officeDocument/2006/extended-properties" xmlns:vt="http://schemas.openxmlformats.org/officeDocument/2006/docPropsVTypes">
  <TotalTime>3837</TotalTime>
  <Words>1804</Words>
  <Application>Microsoft Office PowerPoint</Application>
  <PresentationFormat>On-screen Show (4:3)</PresentationFormat>
  <Paragraphs>202</Paragraphs>
  <Slides>40</Slides>
  <Notes>12</Notes>
  <HiddenSlides>0</HiddenSlides>
  <MMClips>0</MMClips>
  <ScaleCrop>false</ScaleCrop>
  <HeadingPairs>
    <vt:vector size="4" baseType="variant">
      <vt:variant>
        <vt:lpstr>Theme</vt:lpstr>
      </vt:variant>
      <vt:variant>
        <vt:i4>1</vt:i4>
      </vt:variant>
      <vt:variant>
        <vt:lpstr>Slide Titles</vt:lpstr>
      </vt:variant>
      <vt:variant>
        <vt:i4>40</vt:i4>
      </vt:variant>
    </vt:vector>
  </HeadingPairs>
  <TitlesOfParts>
    <vt:vector size="41" baseType="lpstr">
      <vt:lpstr>Θέμα του Office</vt:lpstr>
      <vt:lpstr>English and Digital Literacies</vt:lpstr>
      <vt:lpstr>Informative Materials</vt:lpstr>
      <vt:lpstr>1. Audio Extracts</vt:lpstr>
      <vt:lpstr>Audio extracts </vt:lpstr>
      <vt:lpstr>Audio extracts on the html</vt:lpstr>
      <vt:lpstr>Downloadable mp3 files</vt:lpstr>
      <vt:lpstr>CD covers and labels</vt:lpstr>
      <vt:lpstr>Audiotexts in Photodentro </vt:lpstr>
      <vt:lpstr>Audio extracts</vt:lpstr>
      <vt:lpstr>Additional recordings for book texts </vt:lpstr>
      <vt:lpstr>2. Glossary/E-companion</vt:lpstr>
      <vt:lpstr>Glossary/E-companion</vt:lpstr>
      <vt:lpstr>Glossary on the html </vt:lpstr>
      <vt:lpstr>The glossary on the html per lesson</vt:lpstr>
      <vt:lpstr>The glossary alphabetically per book </vt:lpstr>
      <vt:lpstr>The glossary of each book in pdf (printable) form </vt:lpstr>
      <vt:lpstr>Τhe glossary in .pdf form (1/2)</vt:lpstr>
      <vt:lpstr>Τhe glossary in .pdf form (2/2)</vt:lpstr>
      <vt:lpstr>3. Grammar and Reading Comics </vt:lpstr>
      <vt:lpstr>Example of comics (1/2) </vt:lpstr>
      <vt:lpstr>Example of comics (2/2) </vt:lpstr>
      <vt:lpstr>4. Picture Dictionaries</vt:lpstr>
      <vt:lpstr>Picture Dictionaries (Grades 4, 5, 6)</vt:lpstr>
      <vt:lpstr>Picture Dictionaries - Methodology</vt:lpstr>
      <vt:lpstr>Themes for Picture Dictionaries (1/2)</vt:lpstr>
      <vt:lpstr>Themes for Picture Dictionaries (2/2)</vt:lpstr>
      <vt:lpstr>Examples of Picture Dictionaries (1/3)</vt:lpstr>
      <vt:lpstr>Examples of Picture Dictionaries (2/3)</vt:lpstr>
      <vt:lpstr>Examples of Picture Dictionaries (3/3)</vt:lpstr>
      <vt:lpstr>Financing</vt:lpstr>
      <vt:lpstr>Notes</vt:lpstr>
      <vt:lpstr>Note on History of Published Version </vt:lpstr>
      <vt:lpstr>Reference Note </vt:lpstr>
      <vt:lpstr>Licensing Note </vt:lpstr>
      <vt:lpstr>Preservation Notices</vt:lpstr>
      <vt:lpstr>Note of use of third parties work (1/5)</vt:lpstr>
      <vt:lpstr>Note of use of third parties work (2/5)</vt:lpstr>
      <vt:lpstr>Note of use of third parties work (3/5)</vt:lpstr>
      <vt:lpstr>Note of use of third parties work (4/5)</vt:lpstr>
      <vt:lpstr>Note of use of third parties work (5/5)</vt:lpstr>
    </vt:vector>
  </TitlesOfParts>
  <Manager>Faculty of English Language and Literature</Manager>
  <Company>National and Kapodistrian University of Athens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Informative Materials for the Digital Enrichment of Greek EFL Textbooks</dc:title>
  <dc:subject>English and Digital Literacies</dc:subject>
  <dc:creator> Bessie Mitsikopoulou</dc:creator>
  <cp:keywords/>
  <cp:lastModifiedBy>Smaragda Papadopoulou</cp:lastModifiedBy>
  <cp:revision>337</cp:revision>
  <dcterms:created xsi:type="dcterms:W3CDTF">2012-09-06T09:03:05Z</dcterms:created>
  <dcterms:modified xsi:type="dcterms:W3CDTF">2015-09-28T11:19:50Z</dcterms:modified>
  <cp:category>ELT</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ArticulateGUID">
    <vt:lpwstr>6E45248A-864B-4D56-8381-EB92C1ED6FD7</vt:lpwstr>
  </property>
  <property fmtid="{D5CDD505-2E9C-101B-9397-08002B2CF9AE}" pid="3" name="ArticulatePath">
    <vt:lpwstr>Unit1</vt:lpwstr>
  </property>
</Properties>
</file>