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0"/>
  </p:notesMasterIdLst>
  <p:sldIdLst>
    <p:sldId id="256" r:id="rId3"/>
    <p:sldId id="449" r:id="rId4"/>
    <p:sldId id="450" r:id="rId5"/>
    <p:sldId id="451" r:id="rId6"/>
    <p:sldId id="454" r:id="rId7"/>
    <p:sldId id="452" r:id="rId8"/>
    <p:sldId id="453" r:id="rId9"/>
    <p:sldId id="456" r:id="rId10"/>
    <p:sldId id="455" r:id="rId11"/>
    <p:sldId id="457" r:id="rId12"/>
    <p:sldId id="458" r:id="rId13"/>
    <p:sldId id="459" r:id="rId14"/>
    <p:sldId id="460" r:id="rId15"/>
    <p:sldId id="461" r:id="rId16"/>
    <p:sldId id="462" r:id="rId17"/>
    <p:sldId id="464" r:id="rId18"/>
    <p:sldId id="465" r:id="rId19"/>
    <p:sldId id="466" r:id="rId20"/>
    <p:sldId id="467" r:id="rId21"/>
    <p:sldId id="468" r:id="rId22"/>
    <p:sldId id="470" r:id="rId23"/>
    <p:sldId id="469" r:id="rId24"/>
    <p:sldId id="471" r:id="rId25"/>
    <p:sldId id="472" r:id="rId26"/>
    <p:sldId id="473" r:id="rId27"/>
    <p:sldId id="505" r:id="rId28"/>
    <p:sldId id="474" r:id="rId29"/>
    <p:sldId id="475" r:id="rId30"/>
    <p:sldId id="476" r:id="rId31"/>
    <p:sldId id="477" r:id="rId32"/>
    <p:sldId id="478" r:id="rId33"/>
    <p:sldId id="480" r:id="rId34"/>
    <p:sldId id="481" r:id="rId35"/>
    <p:sldId id="482" r:id="rId36"/>
    <p:sldId id="483" r:id="rId37"/>
    <p:sldId id="484" r:id="rId38"/>
    <p:sldId id="486" r:id="rId39"/>
    <p:sldId id="485" r:id="rId40"/>
    <p:sldId id="487" r:id="rId41"/>
    <p:sldId id="488" r:id="rId42"/>
    <p:sldId id="489" r:id="rId43"/>
    <p:sldId id="490" r:id="rId44"/>
    <p:sldId id="492" r:id="rId45"/>
    <p:sldId id="493" r:id="rId46"/>
    <p:sldId id="494" r:id="rId47"/>
    <p:sldId id="495" r:id="rId48"/>
    <p:sldId id="497" r:id="rId49"/>
    <p:sldId id="504" r:id="rId50"/>
    <p:sldId id="499" r:id="rId51"/>
    <p:sldId id="500" r:id="rId52"/>
    <p:sldId id="501" r:id="rId53"/>
    <p:sldId id="502" r:id="rId54"/>
    <p:sldId id="503" r:id="rId55"/>
    <p:sldId id="508" r:id="rId56"/>
    <p:sldId id="405" r:id="rId57"/>
    <p:sldId id="295" r:id="rId58"/>
    <p:sldId id="299" r:id="rId59"/>
    <p:sldId id="292" r:id="rId60"/>
    <p:sldId id="403" r:id="rId61"/>
    <p:sldId id="404" r:id="rId62"/>
    <p:sldId id="395" r:id="rId63"/>
    <p:sldId id="445" r:id="rId64"/>
    <p:sldId id="446" r:id="rId65"/>
    <p:sldId id="447" r:id="rId66"/>
    <p:sldId id="448" r:id="rId67"/>
    <p:sldId id="506" r:id="rId68"/>
    <p:sldId id="507" r:id="rId69"/>
  </p:sldIdLst>
  <p:sldSz cx="9144000" cy="6858000" type="screen4x3"/>
  <p:notesSz cx="6858000" cy="9144000"/>
  <p:custDataLst>
    <p:tags r:id="rId71"/>
  </p:custDataLst>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staff"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F1F6"/>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9304" autoAdjust="0"/>
  </p:normalViewPr>
  <p:slideViewPr>
    <p:cSldViewPr>
      <p:cViewPr varScale="1">
        <p:scale>
          <a:sx n="61" d="100"/>
          <a:sy n="61" d="100"/>
        </p:scale>
        <p:origin x="-78" y="-11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79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hyperlink" Target="photodentro.edu.gr/ugc" TargetMode="External"/><Relationship Id="rId2" Type="http://schemas.openxmlformats.org/officeDocument/2006/relationships/hyperlink" Target="photodentro.edu.gr/lor" TargetMode="External"/><Relationship Id="rId1" Type="http://schemas.openxmlformats.org/officeDocument/2006/relationships/hyperlink" Target="http://photodentro.edu.gr/aggregator/" TargetMode="External"/><Relationship Id="rId4" Type="http://schemas.openxmlformats.org/officeDocument/2006/relationships/hyperlink" Target="photodentro.edu.gr/video"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photodentro.edu.gr/ugc" TargetMode="External"/><Relationship Id="rId2" Type="http://schemas.openxmlformats.org/officeDocument/2006/relationships/hyperlink" Target="photodentro.edu.gr/lor" TargetMode="External"/><Relationship Id="rId1" Type="http://schemas.openxmlformats.org/officeDocument/2006/relationships/hyperlink" Target="http://photodentro.edu.gr/aggregator/" TargetMode="External"/><Relationship Id="rId4" Type="http://schemas.openxmlformats.org/officeDocument/2006/relationships/hyperlink" Target="photodentro.edu.gr/video"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83A98-2961-486B-96EF-66C295EE5888}" type="doc">
      <dgm:prSet loTypeId="urn:microsoft.com/office/officeart/2005/8/layout/equation2" loCatId="process" qsTypeId="urn:microsoft.com/office/officeart/2005/8/quickstyle/simple1" qsCatId="simple" csTypeId="urn:microsoft.com/office/officeart/2005/8/colors/accent1_2" csCatId="accent1" phldr="1"/>
      <dgm:spPr/>
    </dgm:pt>
    <dgm:pt modelId="{AE648A5B-F620-4EA7-B385-FF7F5304BF7B}">
      <dgm:prSet/>
      <dgm:spPr/>
      <dgm:t>
        <a:bodyPr/>
        <a:lstStyle/>
        <a:p>
          <a:r>
            <a:rPr lang="en-US" altLang="el-GR" b="1" dirty="0" smtClean="0"/>
            <a:t>Learning Objects</a:t>
          </a:r>
          <a:endParaRPr lang="el-GR" altLang="el-GR" i="1" dirty="0" smtClean="0"/>
        </a:p>
      </dgm:t>
    </dgm:pt>
    <dgm:pt modelId="{530C31EF-44EF-4CF7-9623-C773A9DEA2E8}" type="parTrans" cxnId="{E5388A6D-DBD7-4C2E-B233-FD78342F1F7F}">
      <dgm:prSet/>
      <dgm:spPr/>
      <dgm:t>
        <a:bodyPr/>
        <a:lstStyle/>
        <a:p>
          <a:endParaRPr lang="en-GB"/>
        </a:p>
      </dgm:t>
    </dgm:pt>
    <dgm:pt modelId="{63F4B42E-E09C-4BE3-BAC3-1E028C85F647}" type="sibTrans" cxnId="{E5388A6D-DBD7-4C2E-B233-FD78342F1F7F}">
      <dgm:prSet/>
      <dgm:spPr/>
      <dgm:t>
        <a:bodyPr/>
        <a:lstStyle/>
        <a:p>
          <a:endParaRPr lang="en-GB"/>
        </a:p>
      </dgm:t>
    </dgm:pt>
    <dgm:pt modelId="{185663DA-1635-478C-ADC1-12924B660CCE}">
      <dgm:prSet/>
      <dgm:spPr/>
      <dgm:t>
        <a:bodyPr/>
        <a:lstStyle/>
        <a:p>
          <a:r>
            <a:rPr lang="en-US" altLang="el-GR" b="1" dirty="0" smtClean="0"/>
            <a:t>Metadata</a:t>
          </a:r>
          <a:endParaRPr lang="el-GR" altLang="el-GR" i="1" dirty="0" smtClean="0"/>
        </a:p>
      </dgm:t>
    </dgm:pt>
    <dgm:pt modelId="{6E9D1537-8380-46FD-BDEA-25372ED2807B}" type="parTrans" cxnId="{DFFFEC08-A0D9-430A-88E2-25DF3C70D075}">
      <dgm:prSet/>
      <dgm:spPr/>
      <dgm:t>
        <a:bodyPr/>
        <a:lstStyle/>
        <a:p>
          <a:endParaRPr lang="en-GB"/>
        </a:p>
      </dgm:t>
    </dgm:pt>
    <dgm:pt modelId="{848DD33C-61DD-4F6D-8211-888383C048B0}" type="sibTrans" cxnId="{DFFFEC08-A0D9-430A-88E2-25DF3C70D075}">
      <dgm:prSet/>
      <dgm:spPr/>
      <dgm:t>
        <a:bodyPr/>
        <a:lstStyle/>
        <a:p>
          <a:endParaRPr lang="en-GB"/>
        </a:p>
      </dgm:t>
    </dgm:pt>
    <dgm:pt modelId="{01F754C2-D376-4BBC-8369-632D30F561E4}">
      <dgm:prSet/>
      <dgm:spPr/>
      <dgm:t>
        <a:bodyPr/>
        <a:lstStyle/>
        <a:p>
          <a:r>
            <a:rPr lang="en-US" altLang="el-GR" b="1" dirty="0" smtClean="0"/>
            <a:t>Learning Object Repository</a:t>
          </a:r>
          <a:endParaRPr lang="el-GR" altLang="el-GR" i="1" dirty="0" smtClean="0"/>
        </a:p>
      </dgm:t>
    </dgm:pt>
    <dgm:pt modelId="{7562DA4E-B16C-4414-BA2C-4AD95DA32005}" type="parTrans" cxnId="{762C604E-C434-45F7-9294-F900F39EF4D3}">
      <dgm:prSet/>
      <dgm:spPr/>
      <dgm:t>
        <a:bodyPr/>
        <a:lstStyle/>
        <a:p>
          <a:endParaRPr lang="en-GB"/>
        </a:p>
      </dgm:t>
    </dgm:pt>
    <dgm:pt modelId="{9F629E55-7762-4D98-9126-CCD225B6358A}" type="sibTrans" cxnId="{762C604E-C434-45F7-9294-F900F39EF4D3}">
      <dgm:prSet/>
      <dgm:spPr/>
      <dgm:t>
        <a:bodyPr/>
        <a:lstStyle/>
        <a:p>
          <a:endParaRPr lang="en-GB"/>
        </a:p>
      </dgm:t>
    </dgm:pt>
    <dgm:pt modelId="{294BB2D2-A150-437E-A509-008CE4DE38DA}" type="pres">
      <dgm:prSet presAssocID="{5F883A98-2961-486B-96EF-66C295EE5888}" presName="Name0" presStyleCnt="0">
        <dgm:presLayoutVars>
          <dgm:dir/>
          <dgm:resizeHandles val="exact"/>
        </dgm:presLayoutVars>
      </dgm:prSet>
      <dgm:spPr/>
    </dgm:pt>
    <dgm:pt modelId="{CCD13CB2-35E3-4953-A9CC-20D0AD77328E}" type="pres">
      <dgm:prSet presAssocID="{5F883A98-2961-486B-96EF-66C295EE5888}" presName="vNodes" presStyleCnt="0"/>
      <dgm:spPr/>
    </dgm:pt>
    <dgm:pt modelId="{F98EF753-2D41-4713-B92B-6AD58D23D358}" type="pres">
      <dgm:prSet presAssocID="{AE648A5B-F620-4EA7-B385-FF7F5304BF7B}" presName="node" presStyleLbl="node1" presStyleIdx="0" presStyleCnt="3" custScaleX="185991">
        <dgm:presLayoutVars>
          <dgm:bulletEnabled val="1"/>
        </dgm:presLayoutVars>
      </dgm:prSet>
      <dgm:spPr>
        <a:prstGeom prst="roundRect">
          <a:avLst/>
        </a:prstGeom>
      </dgm:spPr>
      <dgm:t>
        <a:bodyPr/>
        <a:lstStyle/>
        <a:p>
          <a:endParaRPr lang="en-GB"/>
        </a:p>
      </dgm:t>
    </dgm:pt>
    <dgm:pt modelId="{6B774458-01FA-4586-96F4-FFEFA722398C}" type="pres">
      <dgm:prSet presAssocID="{63F4B42E-E09C-4BE3-BAC3-1E028C85F647}" presName="spacerT" presStyleCnt="0"/>
      <dgm:spPr/>
    </dgm:pt>
    <dgm:pt modelId="{5859378F-F3CD-4883-83B6-70E2FED6EBE6}" type="pres">
      <dgm:prSet presAssocID="{63F4B42E-E09C-4BE3-BAC3-1E028C85F647}" presName="sibTrans" presStyleLbl="sibTrans2D1" presStyleIdx="0" presStyleCnt="2"/>
      <dgm:spPr/>
      <dgm:t>
        <a:bodyPr/>
        <a:lstStyle/>
        <a:p>
          <a:endParaRPr lang="en-GB"/>
        </a:p>
      </dgm:t>
    </dgm:pt>
    <dgm:pt modelId="{474C8660-9E4D-4FD0-970B-0F1DF4BEE9DC}" type="pres">
      <dgm:prSet presAssocID="{63F4B42E-E09C-4BE3-BAC3-1E028C85F647}" presName="spacerB" presStyleCnt="0"/>
      <dgm:spPr/>
    </dgm:pt>
    <dgm:pt modelId="{246558B5-E030-4E51-B21D-369107C917EA}" type="pres">
      <dgm:prSet presAssocID="{185663DA-1635-478C-ADC1-12924B660CCE}" presName="node" presStyleLbl="node1" presStyleIdx="1" presStyleCnt="3" custScaleX="186187">
        <dgm:presLayoutVars>
          <dgm:bulletEnabled val="1"/>
        </dgm:presLayoutVars>
      </dgm:prSet>
      <dgm:spPr>
        <a:prstGeom prst="roundRect">
          <a:avLst/>
        </a:prstGeom>
      </dgm:spPr>
      <dgm:t>
        <a:bodyPr/>
        <a:lstStyle/>
        <a:p>
          <a:endParaRPr lang="en-GB"/>
        </a:p>
      </dgm:t>
    </dgm:pt>
    <dgm:pt modelId="{F0E8861E-3EDE-4FDF-97A8-402C226E570E}" type="pres">
      <dgm:prSet presAssocID="{5F883A98-2961-486B-96EF-66C295EE5888}" presName="sibTransLast" presStyleLbl="sibTrans2D1" presStyleIdx="1" presStyleCnt="2"/>
      <dgm:spPr/>
      <dgm:t>
        <a:bodyPr/>
        <a:lstStyle/>
        <a:p>
          <a:endParaRPr lang="en-GB"/>
        </a:p>
      </dgm:t>
    </dgm:pt>
    <dgm:pt modelId="{1EE4DED9-7B72-44FE-A7F1-D6A8C3A0B1DF}" type="pres">
      <dgm:prSet presAssocID="{5F883A98-2961-486B-96EF-66C295EE5888}" presName="connectorText" presStyleLbl="sibTrans2D1" presStyleIdx="1" presStyleCnt="2"/>
      <dgm:spPr/>
      <dgm:t>
        <a:bodyPr/>
        <a:lstStyle/>
        <a:p>
          <a:endParaRPr lang="en-GB"/>
        </a:p>
      </dgm:t>
    </dgm:pt>
    <dgm:pt modelId="{75B3EBA8-1B52-4248-97B0-EB7EB8386F21}" type="pres">
      <dgm:prSet presAssocID="{5F883A98-2961-486B-96EF-66C295EE5888}" presName="lastNode" presStyleLbl="node1" presStyleIdx="2" presStyleCnt="3" custScaleX="136694" custScaleY="130540">
        <dgm:presLayoutVars>
          <dgm:bulletEnabled val="1"/>
        </dgm:presLayoutVars>
      </dgm:prSet>
      <dgm:spPr/>
      <dgm:t>
        <a:bodyPr/>
        <a:lstStyle/>
        <a:p>
          <a:endParaRPr lang="en-GB"/>
        </a:p>
      </dgm:t>
    </dgm:pt>
  </dgm:ptLst>
  <dgm:cxnLst>
    <dgm:cxn modelId="{2785DF63-2815-4A69-838A-CD38B28DEC1F}" type="presOf" srcId="{5F883A98-2961-486B-96EF-66C295EE5888}" destId="{294BB2D2-A150-437E-A509-008CE4DE38DA}" srcOrd="0" destOrd="0" presId="urn:microsoft.com/office/officeart/2005/8/layout/equation2"/>
    <dgm:cxn modelId="{93BF23E3-E726-49B4-9E7B-B93E56A5ABE8}" type="presOf" srcId="{01F754C2-D376-4BBC-8369-632D30F561E4}" destId="{75B3EBA8-1B52-4248-97B0-EB7EB8386F21}" srcOrd="0" destOrd="0" presId="urn:microsoft.com/office/officeart/2005/8/layout/equation2"/>
    <dgm:cxn modelId="{4527CB77-25C8-48EB-9404-BF26C47B26B2}" type="presOf" srcId="{63F4B42E-E09C-4BE3-BAC3-1E028C85F647}" destId="{5859378F-F3CD-4883-83B6-70E2FED6EBE6}" srcOrd="0" destOrd="0" presId="urn:microsoft.com/office/officeart/2005/8/layout/equation2"/>
    <dgm:cxn modelId="{DFFFEC08-A0D9-430A-88E2-25DF3C70D075}" srcId="{5F883A98-2961-486B-96EF-66C295EE5888}" destId="{185663DA-1635-478C-ADC1-12924B660CCE}" srcOrd="1" destOrd="0" parTransId="{6E9D1537-8380-46FD-BDEA-25372ED2807B}" sibTransId="{848DD33C-61DD-4F6D-8211-888383C048B0}"/>
    <dgm:cxn modelId="{762C604E-C434-45F7-9294-F900F39EF4D3}" srcId="{5F883A98-2961-486B-96EF-66C295EE5888}" destId="{01F754C2-D376-4BBC-8369-632D30F561E4}" srcOrd="2" destOrd="0" parTransId="{7562DA4E-B16C-4414-BA2C-4AD95DA32005}" sibTransId="{9F629E55-7762-4D98-9126-CCD225B6358A}"/>
    <dgm:cxn modelId="{888D9446-1AB7-4797-93C9-ADD8D1B1342F}" type="presOf" srcId="{848DD33C-61DD-4F6D-8211-888383C048B0}" destId="{1EE4DED9-7B72-44FE-A7F1-D6A8C3A0B1DF}" srcOrd="1" destOrd="0" presId="urn:microsoft.com/office/officeart/2005/8/layout/equation2"/>
    <dgm:cxn modelId="{E5388A6D-DBD7-4C2E-B233-FD78342F1F7F}" srcId="{5F883A98-2961-486B-96EF-66C295EE5888}" destId="{AE648A5B-F620-4EA7-B385-FF7F5304BF7B}" srcOrd="0" destOrd="0" parTransId="{530C31EF-44EF-4CF7-9623-C773A9DEA2E8}" sibTransId="{63F4B42E-E09C-4BE3-BAC3-1E028C85F647}"/>
    <dgm:cxn modelId="{11429FDD-D37F-444A-9E51-975D112D6599}" type="presOf" srcId="{AE648A5B-F620-4EA7-B385-FF7F5304BF7B}" destId="{F98EF753-2D41-4713-B92B-6AD58D23D358}" srcOrd="0" destOrd="0" presId="urn:microsoft.com/office/officeart/2005/8/layout/equation2"/>
    <dgm:cxn modelId="{5B549DB5-F910-4756-A143-992A41E4674D}" type="presOf" srcId="{185663DA-1635-478C-ADC1-12924B660CCE}" destId="{246558B5-E030-4E51-B21D-369107C917EA}" srcOrd="0" destOrd="0" presId="urn:microsoft.com/office/officeart/2005/8/layout/equation2"/>
    <dgm:cxn modelId="{CCC1EDA7-A9F2-4247-9E9B-C3F9797907BE}" type="presOf" srcId="{848DD33C-61DD-4F6D-8211-888383C048B0}" destId="{F0E8861E-3EDE-4FDF-97A8-402C226E570E}" srcOrd="0" destOrd="0" presId="urn:microsoft.com/office/officeart/2005/8/layout/equation2"/>
    <dgm:cxn modelId="{45AB79B7-1596-4F2E-955A-4DA15F4CCB0F}" type="presParOf" srcId="{294BB2D2-A150-437E-A509-008CE4DE38DA}" destId="{CCD13CB2-35E3-4953-A9CC-20D0AD77328E}" srcOrd="0" destOrd="0" presId="urn:microsoft.com/office/officeart/2005/8/layout/equation2"/>
    <dgm:cxn modelId="{8E1DA766-1CC1-4C7C-A570-8C44BBE10FDA}" type="presParOf" srcId="{CCD13CB2-35E3-4953-A9CC-20D0AD77328E}" destId="{F98EF753-2D41-4713-B92B-6AD58D23D358}" srcOrd="0" destOrd="0" presId="urn:microsoft.com/office/officeart/2005/8/layout/equation2"/>
    <dgm:cxn modelId="{B5A4AACA-3BE5-4D3A-9285-29BFE62AF8B5}" type="presParOf" srcId="{CCD13CB2-35E3-4953-A9CC-20D0AD77328E}" destId="{6B774458-01FA-4586-96F4-FFEFA722398C}" srcOrd="1" destOrd="0" presId="urn:microsoft.com/office/officeart/2005/8/layout/equation2"/>
    <dgm:cxn modelId="{3DFBE00D-FFFE-4CE5-B9A8-43A1781D91A1}" type="presParOf" srcId="{CCD13CB2-35E3-4953-A9CC-20D0AD77328E}" destId="{5859378F-F3CD-4883-83B6-70E2FED6EBE6}" srcOrd="2" destOrd="0" presId="urn:microsoft.com/office/officeart/2005/8/layout/equation2"/>
    <dgm:cxn modelId="{9E331429-720C-4303-8AEB-7D1619A55339}" type="presParOf" srcId="{CCD13CB2-35E3-4953-A9CC-20D0AD77328E}" destId="{474C8660-9E4D-4FD0-970B-0F1DF4BEE9DC}" srcOrd="3" destOrd="0" presId="urn:microsoft.com/office/officeart/2005/8/layout/equation2"/>
    <dgm:cxn modelId="{BE39B6C2-BF15-4F80-B612-764A8C0C5B61}" type="presParOf" srcId="{CCD13CB2-35E3-4953-A9CC-20D0AD77328E}" destId="{246558B5-E030-4E51-B21D-369107C917EA}" srcOrd="4" destOrd="0" presId="urn:microsoft.com/office/officeart/2005/8/layout/equation2"/>
    <dgm:cxn modelId="{E3B06A1A-69D9-44FB-A3E0-1549A1859D45}" type="presParOf" srcId="{294BB2D2-A150-437E-A509-008CE4DE38DA}" destId="{F0E8861E-3EDE-4FDF-97A8-402C226E570E}" srcOrd="1" destOrd="0" presId="urn:microsoft.com/office/officeart/2005/8/layout/equation2"/>
    <dgm:cxn modelId="{25D41167-F309-422B-8E65-0C0B3E730D77}" type="presParOf" srcId="{F0E8861E-3EDE-4FDF-97A8-402C226E570E}" destId="{1EE4DED9-7B72-44FE-A7F1-D6A8C3A0B1DF}" srcOrd="0" destOrd="0" presId="urn:microsoft.com/office/officeart/2005/8/layout/equation2"/>
    <dgm:cxn modelId="{341FE967-B93B-4637-9D7A-4F5520B9C449}" type="presParOf" srcId="{294BB2D2-A150-437E-A509-008CE4DE38DA}" destId="{75B3EBA8-1B52-4248-97B0-EB7EB8386F21}"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0CF069-45A3-4A3F-8896-F35957CD69C2}"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en-GB"/>
        </a:p>
      </dgm:t>
    </dgm:pt>
    <dgm:pt modelId="{B32FA073-C107-4C01-AF05-B0419160458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2800" b="1" dirty="0" err="1" smtClean="0">
              <a:solidFill>
                <a:schemeClr val="bg1"/>
              </a:solidFill>
            </a:rPr>
            <a:t>Photodentro</a:t>
          </a:r>
          <a:endParaRPr lang="en-GB" sz="2800" b="1" dirty="0">
            <a:solidFill>
              <a:schemeClr val="bg1"/>
            </a:solidFill>
          </a:endParaRPr>
        </a:p>
      </dgm:t>
    </dgm:pt>
    <dgm:pt modelId="{9EA83342-8BAE-4913-902A-89C92C192517}" type="parTrans" cxnId="{B03B8EBB-9F52-4EB1-B3D7-F13C38EBC746}">
      <dgm:prSet/>
      <dgm:spPr/>
      <dgm:t>
        <a:bodyPr/>
        <a:lstStyle/>
        <a:p>
          <a:endParaRPr lang="en-GB">
            <a:solidFill>
              <a:schemeClr val="tx1"/>
            </a:solidFill>
          </a:endParaRPr>
        </a:p>
      </dgm:t>
    </dgm:pt>
    <dgm:pt modelId="{38A93C8E-A144-41E7-A614-F252118FEB8A}" type="sibTrans" cxnId="{B03B8EBB-9F52-4EB1-B3D7-F13C38EBC746}">
      <dgm:prSet/>
      <dgm:spPr/>
      <dgm:t>
        <a:bodyPr/>
        <a:lstStyle/>
        <a:p>
          <a:endParaRPr lang="en-GB">
            <a:solidFill>
              <a:schemeClr val="tx1"/>
            </a:solidFill>
          </a:endParaRPr>
        </a:p>
      </dgm:t>
    </dgm:pt>
    <dgm:pt modelId="{DA8631F6-2B95-45BF-A9BF-59E00CECA0BF}">
      <dgm:prSet phldrT="[Text]"/>
      <dgm:spPr/>
      <dgm:t>
        <a:bodyPr/>
        <a:lstStyle/>
        <a:p>
          <a:r>
            <a:rPr lang="en-US" b="1" dirty="0" smtClean="0">
              <a:solidFill>
                <a:schemeClr val="tx1"/>
              </a:solidFill>
              <a:hlinkClick xmlns:r="http://schemas.openxmlformats.org/officeDocument/2006/relationships" r:id="rId1"/>
            </a:rPr>
            <a:t>Greek National Educational Content Aggregator Photodentro</a:t>
          </a:r>
          <a:r>
            <a:rPr lang="en-US" b="1" dirty="0" smtClean="0">
              <a:solidFill>
                <a:schemeClr val="tx1"/>
              </a:solidFill>
            </a:rPr>
            <a:t>:</a:t>
          </a:r>
          <a:br>
            <a:rPr lang="en-US" b="1" dirty="0" smtClean="0">
              <a:solidFill>
                <a:schemeClr val="tx1"/>
              </a:solidFill>
            </a:rPr>
          </a:br>
          <a:r>
            <a:rPr lang="en-US" dirty="0" smtClean="0">
              <a:solidFill>
                <a:schemeClr val="tx1"/>
              </a:solidFill>
            </a:rPr>
            <a:t>a national service for harvesting and accumulating educational metadata from various collections.</a:t>
          </a:r>
          <a:endParaRPr lang="en-GB" dirty="0">
            <a:solidFill>
              <a:schemeClr val="tx1"/>
            </a:solidFill>
          </a:endParaRPr>
        </a:p>
      </dgm:t>
    </dgm:pt>
    <dgm:pt modelId="{EEA98A62-0532-41C5-AD73-A08486DEE959}" type="parTrans" cxnId="{78C7DAE7-B4E2-48C3-9FFA-9BD0BA84798B}">
      <dgm:prSet/>
      <dgm:spPr/>
      <dgm:t>
        <a:bodyPr/>
        <a:lstStyle/>
        <a:p>
          <a:endParaRPr lang="en-GB">
            <a:solidFill>
              <a:schemeClr val="tx1"/>
            </a:solidFill>
          </a:endParaRPr>
        </a:p>
      </dgm:t>
    </dgm:pt>
    <dgm:pt modelId="{BBD4D373-E9D2-43CB-B18D-5D90C372E34F}" type="sibTrans" cxnId="{78C7DAE7-B4E2-48C3-9FFA-9BD0BA84798B}">
      <dgm:prSet/>
      <dgm:spPr/>
      <dgm:t>
        <a:bodyPr/>
        <a:lstStyle/>
        <a:p>
          <a:endParaRPr lang="en-GB">
            <a:solidFill>
              <a:schemeClr val="tx1"/>
            </a:solidFill>
          </a:endParaRPr>
        </a:p>
      </dgm:t>
    </dgm:pt>
    <dgm:pt modelId="{D47B8273-B111-4E07-BDC1-99709132C581}">
      <dgm:prSet phldrT="[Text]"/>
      <dgm:spPr/>
      <dgm:t>
        <a:bodyPr/>
        <a:lstStyle/>
        <a:p>
          <a:r>
            <a:rPr lang="en-US" b="1" dirty="0" smtClean="0">
              <a:solidFill>
                <a:schemeClr val="tx1"/>
              </a:solidFill>
              <a:hlinkClick xmlns:r="http://schemas.openxmlformats.org/officeDocument/2006/relationships" r:id="rId2" action="ppaction://hlinkfile"/>
            </a:rPr>
            <a:t>Photodentro LOR</a:t>
          </a:r>
          <a:r>
            <a:rPr lang="en-US" b="1" dirty="0" smtClean="0">
              <a:solidFill>
                <a:schemeClr val="tx1"/>
              </a:solidFill>
            </a:rPr>
            <a:t>:</a:t>
          </a:r>
        </a:p>
        <a:p>
          <a:r>
            <a:rPr lang="en-US" dirty="0" smtClean="0">
              <a:solidFill>
                <a:schemeClr val="tx1"/>
              </a:solidFill>
            </a:rPr>
            <a:t>hosting learning objects. </a:t>
          </a:r>
          <a:endParaRPr lang="en-GB" dirty="0">
            <a:solidFill>
              <a:schemeClr val="tx1"/>
            </a:solidFill>
          </a:endParaRPr>
        </a:p>
      </dgm:t>
    </dgm:pt>
    <dgm:pt modelId="{B2A5F4F8-106C-41CB-812E-573C7F8F8196}" type="parTrans" cxnId="{A2FA6A2F-0408-48D9-9D49-F2CE8DCE26D4}">
      <dgm:prSet/>
      <dgm:spPr/>
      <dgm:t>
        <a:bodyPr/>
        <a:lstStyle/>
        <a:p>
          <a:endParaRPr lang="en-GB">
            <a:solidFill>
              <a:schemeClr val="tx1"/>
            </a:solidFill>
          </a:endParaRPr>
        </a:p>
      </dgm:t>
    </dgm:pt>
    <dgm:pt modelId="{5EB2AB3B-BD92-4A07-B6B9-CA2C6DF3C94E}" type="sibTrans" cxnId="{A2FA6A2F-0408-48D9-9D49-F2CE8DCE26D4}">
      <dgm:prSet/>
      <dgm:spPr/>
      <dgm:t>
        <a:bodyPr/>
        <a:lstStyle/>
        <a:p>
          <a:endParaRPr lang="en-GB">
            <a:solidFill>
              <a:schemeClr val="tx1"/>
            </a:solidFill>
          </a:endParaRPr>
        </a:p>
      </dgm:t>
    </dgm:pt>
    <dgm:pt modelId="{8630E436-2B4E-498C-8ABF-2F4A9961F940}">
      <dgm:prSet phldrT="[Text]"/>
      <dgm:spPr/>
      <dgm:t>
        <a:bodyPr/>
        <a:lstStyle/>
        <a:p>
          <a:r>
            <a:rPr lang="en-US" b="1" dirty="0" smtClean="0">
              <a:solidFill>
                <a:schemeClr val="tx1"/>
              </a:solidFill>
              <a:hlinkClick xmlns:r="http://schemas.openxmlformats.org/officeDocument/2006/relationships" r:id="rId3" action="ppaction://hlinkfile"/>
            </a:rPr>
            <a:t>Photodentro UGC</a:t>
          </a:r>
          <a:r>
            <a:rPr lang="en-US" b="1" dirty="0" smtClean="0">
              <a:solidFill>
                <a:schemeClr val="tx1"/>
              </a:solidFill>
            </a:rPr>
            <a:t>: </a:t>
          </a:r>
          <a:br>
            <a:rPr lang="en-US" b="1" dirty="0" smtClean="0">
              <a:solidFill>
                <a:schemeClr val="tx1"/>
              </a:solidFill>
            </a:rPr>
          </a:br>
          <a:r>
            <a:rPr lang="en-US" dirty="0" smtClean="0">
              <a:solidFill>
                <a:schemeClr val="tx1"/>
              </a:solidFill>
            </a:rPr>
            <a:t>hosting learning resources developed by teachers - the user-generated branch of the ecosystem</a:t>
          </a:r>
          <a:endParaRPr lang="en-GB" dirty="0">
            <a:solidFill>
              <a:schemeClr val="tx1"/>
            </a:solidFill>
          </a:endParaRPr>
        </a:p>
      </dgm:t>
    </dgm:pt>
    <dgm:pt modelId="{1F01D9BB-262D-4349-9AA3-F94587E23737}" type="parTrans" cxnId="{66DC611C-A2FB-4434-8EE7-6651E0D50C02}">
      <dgm:prSet/>
      <dgm:spPr/>
      <dgm:t>
        <a:bodyPr/>
        <a:lstStyle/>
        <a:p>
          <a:endParaRPr lang="en-GB">
            <a:solidFill>
              <a:schemeClr val="tx1"/>
            </a:solidFill>
          </a:endParaRPr>
        </a:p>
      </dgm:t>
    </dgm:pt>
    <dgm:pt modelId="{A3ABC614-442C-4C7D-85DA-981B6B16E1E6}" type="sibTrans" cxnId="{66DC611C-A2FB-4434-8EE7-6651E0D50C02}">
      <dgm:prSet/>
      <dgm:spPr/>
      <dgm:t>
        <a:bodyPr/>
        <a:lstStyle/>
        <a:p>
          <a:endParaRPr lang="en-GB">
            <a:solidFill>
              <a:schemeClr val="tx1"/>
            </a:solidFill>
          </a:endParaRPr>
        </a:p>
      </dgm:t>
    </dgm:pt>
    <dgm:pt modelId="{8EF2B0C0-6B49-4FF6-B088-86090F522C0B}">
      <dgm:prSet phldrT="[Text]"/>
      <dgm:spPr/>
      <dgm:t>
        <a:bodyPr/>
        <a:lstStyle/>
        <a:p>
          <a:r>
            <a:rPr lang="en-US" b="1" dirty="0" smtClean="0">
              <a:solidFill>
                <a:schemeClr val="tx1"/>
              </a:solidFill>
              <a:hlinkClick xmlns:r="http://schemas.openxmlformats.org/officeDocument/2006/relationships" r:id="rId4" action="ppaction://hlinkfile"/>
            </a:rPr>
            <a:t>Photodentro </a:t>
          </a:r>
          <a:r>
            <a:rPr lang="en-US" b="1" dirty="0" err="1" smtClean="0">
              <a:solidFill>
                <a:schemeClr val="tx1"/>
              </a:solidFill>
              <a:hlinkClick xmlns:r="http://schemas.openxmlformats.org/officeDocument/2006/relationships" r:id="rId4" action="ppaction://hlinkfile"/>
            </a:rPr>
            <a:t>EduVideo</a:t>
          </a:r>
          <a:r>
            <a:rPr lang="en-US" b="1" dirty="0" smtClean="0">
              <a:solidFill>
                <a:schemeClr val="tx1"/>
              </a:solidFill>
            </a:rPr>
            <a:t>: </a:t>
          </a:r>
          <a:br>
            <a:rPr lang="en-US" b="1" dirty="0" smtClean="0">
              <a:solidFill>
                <a:schemeClr val="tx1"/>
              </a:solidFill>
            </a:rPr>
          </a:br>
          <a:r>
            <a:rPr lang="en-US" dirty="0" smtClean="0">
              <a:solidFill>
                <a:schemeClr val="tx1"/>
              </a:solidFill>
            </a:rPr>
            <a:t>hosting short length educational videos suitable for in-class use</a:t>
          </a:r>
          <a:endParaRPr lang="en-GB" dirty="0">
            <a:solidFill>
              <a:schemeClr val="tx1"/>
            </a:solidFill>
          </a:endParaRPr>
        </a:p>
      </dgm:t>
    </dgm:pt>
    <dgm:pt modelId="{01594971-F0A0-41E9-BCBD-0DE29DB89AE6}" type="parTrans" cxnId="{1AE16A1E-D53F-4968-82C9-52FC1606C32A}">
      <dgm:prSet/>
      <dgm:spPr/>
      <dgm:t>
        <a:bodyPr/>
        <a:lstStyle/>
        <a:p>
          <a:endParaRPr lang="en-GB">
            <a:solidFill>
              <a:schemeClr val="tx1"/>
            </a:solidFill>
          </a:endParaRPr>
        </a:p>
      </dgm:t>
    </dgm:pt>
    <dgm:pt modelId="{1CAF0C58-E8A7-4A4E-B04E-F1DBFA71F912}" type="sibTrans" cxnId="{1AE16A1E-D53F-4968-82C9-52FC1606C32A}">
      <dgm:prSet/>
      <dgm:spPr/>
      <dgm:t>
        <a:bodyPr/>
        <a:lstStyle/>
        <a:p>
          <a:endParaRPr lang="en-GB">
            <a:solidFill>
              <a:schemeClr val="tx1"/>
            </a:solidFill>
          </a:endParaRPr>
        </a:p>
      </dgm:t>
    </dgm:pt>
    <dgm:pt modelId="{AFCC8981-8D63-4D0A-96C3-5EC79CE4F9A5}" type="pres">
      <dgm:prSet presAssocID="{B30CF069-45A3-4A3F-8896-F35957CD69C2}" presName="diagram" presStyleCnt="0">
        <dgm:presLayoutVars>
          <dgm:chMax val="1"/>
          <dgm:dir/>
          <dgm:animLvl val="ctr"/>
          <dgm:resizeHandles val="exact"/>
        </dgm:presLayoutVars>
      </dgm:prSet>
      <dgm:spPr/>
      <dgm:t>
        <a:bodyPr/>
        <a:lstStyle/>
        <a:p>
          <a:endParaRPr lang="en-GB"/>
        </a:p>
      </dgm:t>
    </dgm:pt>
    <dgm:pt modelId="{42D69750-B900-48D6-8866-987965FF4AC2}" type="pres">
      <dgm:prSet presAssocID="{B30CF069-45A3-4A3F-8896-F35957CD69C2}" presName="matrix" presStyleCnt="0"/>
      <dgm:spPr/>
    </dgm:pt>
    <dgm:pt modelId="{83844AC0-AEFF-44AA-9AF2-722113F096FA}" type="pres">
      <dgm:prSet presAssocID="{B30CF069-45A3-4A3F-8896-F35957CD69C2}" presName="tile1" presStyleLbl="node1" presStyleIdx="0" presStyleCnt="4"/>
      <dgm:spPr/>
      <dgm:t>
        <a:bodyPr/>
        <a:lstStyle/>
        <a:p>
          <a:endParaRPr lang="en-GB"/>
        </a:p>
      </dgm:t>
    </dgm:pt>
    <dgm:pt modelId="{16544AB2-5B61-4CF1-AD1D-0628DBAA1D15}" type="pres">
      <dgm:prSet presAssocID="{B30CF069-45A3-4A3F-8896-F35957CD69C2}" presName="tile1text" presStyleLbl="node1" presStyleIdx="0" presStyleCnt="4">
        <dgm:presLayoutVars>
          <dgm:chMax val="0"/>
          <dgm:chPref val="0"/>
          <dgm:bulletEnabled val="1"/>
        </dgm:presLayoutVars>
      </dgm:prSet>
      <dgm:spPr/>
      <dgm:t>
        <a:bodyPr/>
        <a:lstStyle/>
        <a:p>
          <a:endParaRPr lang="en-GB"/>
        </a:p>
      </dgm:t>
    </dgm:pt>
    <dgm:pt modelId="{7DAD44BD-F4EB-41E3-973A-B9F12DCAD6AB}" type="pres">
      <dgm:prSet presAssocID="{B30CF069-45A3-4A3F-8896-F35957CD69C2}" presName="tile2" presStyleLbl="node1" presStyleIdx="1" presStyleCnt="4"/>
      <dgm:spPr/>
      <dgm:t>
        <a:bodyPr/>
        <a:lstStyle/>
        <a:p>
          <a:endParaRPr lang="en-GB"/>
        </a:p>
      </dgm:t>
    </dgm:pt>
    <dgm:pt modelId="{32D3017C-E3F5-4F76-A10E-B3156B0B00CF}" type="pres">
      <dgm:prSet presAssocID="{B30CF069-45A3-4A3F-8896-F35957CD69C2}" presName="tile2text" presStyleLbl="node1" presStyleIdx="1" presStyleCnt="4">
        <dgm:presLayoutVars>
          <dgm:chMax val="0"/>
          <dgm:chPref val="0"/>
          <dgm:bulletEnabled val="1"/>
        </dgm:presLayoutVars>
      </dgm:prSet>
      <dgm:spPr/>
      <dgm:t>
        <a:bodyPr/>
        <a:lstStyle/>
        <a:p>
          <a:endParaRPr lang="en-GB"/>
        </a:p>
      </dgm:t>
    </dgm:pt>
    <dgm:pt modelId="{7A4E3BA2-A997-4AD7-AC8D-FFAA8555745B}" type="pres">
      <dgm:prSet presAssocID="{B30CF069-45A3-4A3F-8896-F35957CD69C2}" presName="tile3" presStyleLbl="node1" presStyleIdx="2" presStyleCnt="4"/>
      <dgm:spPr/>
      <dgm:t>
        <a:bodyPr/>
        <a:lstStyle/>
        <a:p>
          <a:endParaRPr lang="en-GB"/>
        </a:p>
      </dgm:t>
    </dgm:pt>
    <dgm:pt modelId="{1F02F6C1-D3DD-48ED-91AC-239780A1FFE6}" type="pres">
      <dgm:prSet presAssocID="{B30CF069-45A3-4A3F-8896-F35957CD69C2}" presName="tile3text" presStyleLbl="node1" presStyleIdx="2" presStyleCnt="4">
        <dgm:presLayoutVars>
          <dgm:chMax val="0"/>
          <dgm:chPref val="0"/>
          <dgm:bulletEnabled val="1"/>
        </dgm:presLayoutVars>
      </dgm:prSet>
      <dgm:spPr/>
      <dgm:t>
        <a:bodyPr/>
        <a:lstStyle/>
        <a:p>
          <a:endParaRPr lang="en-GB"/>
        </a:p>
      </dgm:t>
    </dgm:pt>
    <dgm:pt modelId="{6209A277-5FA5-4FF5-9240-EA68B84E4B8E}" type="pres">
      <dgm:prSet presAssocID="{B30CF069-45A3-4A3F-8896-F35957CD69C2}" presName="tile4" presStyleLbl="node1" presStyleIdx="3" presStyleCnt="4"/>
      <dgm:spPr/>
      <dgm:t>
        <a:bodyPr/>
        <a:lstStyle/>
        <a:p>
          <a:endParaRPr lang="en-GB"/>
        </a:p>
      </dgm:t>
    </dgm:pt>
    <dgm:pt modelId="{81D6008C-87DD-434D-AAE4-37EBE7FB3A8D}" type="pres">
      <dgm:prSet presAssocID="{B30CF069-45A3-4A3F-8896-F35957CD69C2}" presName="tile4text" presStyleLbl="node1" presStyleIdx="3" presStyleCnt="4">
        <dgm:presLayoutVars>
          <dgm:chMax val="0"/>
          <dgm:chPref val="0"/>
          <dgm:bulletEnabled val="1"/>
        </dgm:presLayoutVars>
      </dgm:prSet>
      <dgm:spPr/>
      <dgm:t>
        <a:bodyPr/>
        <a:lstStyle/>
        <a:p>
          <a:endParaRPr lang="en-GB"/>
        </a:p>
      </dgm:t>
    </dgm:pt>
    <dgm:pt modelId="{D7BD0C21-8271-423A-8627-9416F56E4BBB}" type="pres">
      <dgm:prSet presAssocID="{B30CF069-45A3-4A3F-8896-F35957CD69C2}" presName="centerTile" presStyleLbl="fgShp" presStyleIdx="0" presStyleCnt="1">
        <dgm:presLayoutVars>
          <dgm:chMax val="0"/>
          <dgm:chPref val="0"/>
        </dgm:presLayoutVars>
      </dgm:prSet>
      <dgm:spPr/>
      <dgm:t>
        <a:bodyPr/>
        <a:lstStyle/>
        <a:p>
          <a:endParaRPr lang="en-GB"/>
        </a:p>
      </dgm:t>
    </dgm:pt>
  </dgm:ptLst>
  <dgm:cxnLst>
    <dgm:cxn modelId="{C9F8525C-C9C3-43D3-A8F6-E12E4A738B74}" type="presOf" srcId="{8630E436-2B4E-498C-8ABF-2F4A9961F940}" destId="{1F02F6C1-D3DD-48ED-91AC-239780A1FFE6}" srcOrd="1" destOrd="0" presId="urn:microsoft.com/office/officeart/2005/8/layout/matrix1"/>
    <dgm:cxn modelId="{8B00CF41-CBA6-412C-A0B4-4FE0499651DF}" type="presOf" srcId="{DA8631F6-2B95-45BF-A9BF-59E00CECA0BF}" destId="{16544AB2-5B61-4CF1-AD1D-0628DBAA1D15}" srcOrd="1" destOrd="0" presId="urn:microsoft.com/office/officeart/2005/8/layout/matrix1"/>
    <dgm:cxn modelId="{303A38E5-A483-404E-805C-43ADF5C95A76}" type="presOf" srcId="{8630E436-2B4E-498C-8ABF-2F4A9961F940}" destId="{7A4E3BA2-A997-4AD7-AC8D-FFAA8555745B}" srcOrd="0" destOrd="0" presId="urn:microsoft.com/office/officeart/2005/8/layout/matrix1"/>
    <dgm:cxn modelId="{37D5DFAC-C51C-48BC-85A7-BAF8C5547B1F}" type="presOf" srcId="{DA8631F6-2B95-45BF-A9BF-59E00CECA0BF}" destId="{83844AC0-AEFF-44AA-9AF2-722113F096FA}" srcOrd="0" destOrd="0" presId="urn:microsoft.com/office/officeart/2005/8/layout/matrix1"/>
    <dgm:cxn modelId="{325054D6-74A2-47CD-A40F-ADFE29A83BA0}" type="presOf" srcId="{B30CF069-45A3-4A3F-8896-F35957CD69C2}" destId="{AFCC8981-8D63-4D0A-96C3-5EC79CE4F9A5}" srcOrd="0" destOrd="0" presId="urn:microsoft.com/office/officeart/2005/8/layout/matrix1"/>
    <dgm:cxn modelId="{DE17A151-9139-431A-8D2D-E2FB075EF849}" type="presOf" srcId="{D47B8273-B111-4E07-BDC1-99709132C581}" destId="{7DAD44BD-F4EB-41E3-973A-B9F12DCAD6AB}" srcOrd="0" destOrd="0" presId="urn:microsoft.com/office/officeart/2005/8/layout/matrix1"/>
    <dgm:cxn modelId="{2CE8C831-376A-479E-9495-371E4974791E}" type="presOf" srcId="{8EF2B0C0-6B49-4FF6-B088-86090F522C0B}" destId="{6209A277-5FA5-4FF5-9240-EA68B84E4B8E}" srcOrd="0" destOrd="0" presId="urn:microsoft.com/office/officeart/2005/8/layout/matrix1"/>
    <dgm:cxn modelId="{A2FA6A2F-0408-48D9-9D49-F2CE8DCE26D4}" srcId="{B32FA073-C107-4C01-AF05-B04191604586}" destId="{D47B8273-B111-4E07-BDC1-99709132C581}" srcOrd="1" destOrd="0" parTransId="{B2A5F4F8-106C-41CB-812E-573C7F8F8196}" sibTransId="{5EB2AB3B-BD92-4A07-B6B9-CA2C6DF3C94E}"/>
    <dgm:cxn modelId="{78C7DAE7-B4E2-48C3-9FFA-9BD0BA84798B}" srcId="{B32FA073-C107-4C01-AF05-B04191604586}" destId="{DA8631F6-2B95-45BF-A9BF-59E00CECA0BF}" srcOrd="0" destOrd="0" parTransId="{EEA98A62-0532-41C5-AD73-A08486DEE959}" sibTransId="{BBD4D373-E9D2-43CB-B18D-5D90C372E34F}"/>
    <dgm:cxn modelId="{91DDFD71-377B-4EDC-8D99-B1F1204E7AAE}" type="presOf" srcId="{B32FA073-C107-4C01-AF05-B04191604586}" destId="{D7BD0C21-8271-423A-8627-9416F56E4BBB}" srcOrd="0" destOrd="0" presId="urn:microsoft.com/office/officeart/2005/8/layout/matrix1"/>
    <dgm:cxn modelId="{52F48AEA-9106-4EAF-86D8-DE7ACAB30FA0}" type="presOf" srcId="{D47B8273-B111-4E07-BDC1-99709132C581}" destId="{32D3017C-E3F5-4F76-A10E-B3156B0B00CF}" srcOrd="1" destOrd="0" presId="urn:microsoft.com/office/officeart/2005/8/layout/matrix1"/>
    <dgm:cxn modelId="{B03B8EBB-9F52-4EB1-B3D7-F13C38EBC746}" srcId="{B30CF069-45A3-4A3F-8896-F35957CD69C2}" destId="{B32FA073-C107-4C01-AF05-B04191604586}" srcOrd="0" destOrd="0" parTransId="{9EA83342-8BAE-4913-902A-89C92C192517}" sibTransId="{38A93C8E-A144-41E7-A614-F252118FEB8A}"/>
    <dgm:cxn modelId="{66DC611C-A2FB-4434-8EE7-6651E0D50C02}" srcId="{B32FA073-C107-4C01-AF05-B04191604586}" destId="{8630E436-2B4E-498C-8ABF-2F4A9961F940}" srcOrd="2" destOrd="0" parTransId="{1F01D9BB-262D-4349-9AA3-F94587E23737}" sibTransId="{A3ABC614-442C-4C7D-85DA-981B6B16E1E6}"/>
    <dgm:cxn modelId="{297C0A8E-E0F8-42A1-A39A-8480B9F55FB8}" type="presOf" srcId="{8EF2B0C0-6B49-4FF6-B088-86090F522C0B}" destId="{81D6008C-87DD-434D-AAE4-37EBE7FB3A8D}" srcOrd="1" destOrd="0" presId="urn:microsoft.com/office/officeart/2005/8/layout/matrix1"/>
    <dgm:cxn modelId="{1AE16A1E-D53F-4968-82C9-52FC1606C32A}" srcId="{B32FA073-C107-4C01-AF05-B04191604586}" destId="{8EF2B0C0-6B49-4FF6-B088-86090F522C0B}" srcOrd="3" destOrd="0" parTransId="{01594971-F0A0-41E9-BCBD-0DE29DB89AE6}" sibTransId="{1CAF0C58-E8A7-4A4E-B04E-F1DBFA71F912}"/>
    <dgm:cxn modelId="{7D721B34-E7DC-495B-B171-9BF6544E1839}" type="presParOf" srcId="{AFCC8981-8D63-4D0A-96C3-5EC79CE4F9A5}" destId="{42D69750-B900-48D6-8866-987965FF4AC2}" srcOrd="0" destOrd="0" presId="urn:microsoft.com/office/officeart/2005/8/layout/matrix1"/>
    <dgm:cxn modelId="{A8B3042C-E7FD-4717-9A21-BC15CBA4EDE8}" type="presParOf" srcId="{42D69750-B900-48D6-8866-987965FF4AC2}" destId="{83844AC0-AEFF-44AA-9AF2-722113F096FA}" srcOrd="0" destOrd="0" presId="urn:microsoft.com/office/officeart/2005/8/layout/matrix1"/>
    <dgm:cxn modelId="{12C01E6B-A9B8-4814-8112-9BCF1DBDD575}" type="presParOf" srcId="{42D69750-B900-48D6-8866-987965FF4AC2}" destId="{16544AB2-5B61-4CF1-AD1D-0628DBAA1D15}" srcOrd="1" destOrd="0" presId="urn:microsoft.com/office/officeart/2005/8/layout/matrix1"/>
    <dgm:cxn modelId="{B5830AA3-35AD-4539-9A0D-7827A22368BB}" type="presParOf" srcId="{42D69750-B900-48D6-8866-987965FF4AC2}" destId="{7DAD44BD-F4EB-41E3-973A-B9F12DCAD6AB}" srcOrd="2" destOrd="0" presId="urn:microsoft.com/office/officeart/2005/8/layout/matrix1"/>
    <dgm:cxn modelId="{69E86623-5F75-428F-AD84-25DD0F6BC972}" type="presParOf" srcId="{42D69750-B900-48D6-8866-987965FF4AC2}" destId="{32D3017C-E3F5-4F76-A10E-B3156B0B00CF}" srcOrd="3" destOrd="0" presId="urn:microsoft.com/office/officeart/2005/8/layout/matrix1"/>
    <dgm:cxn modelId="{50D1A8CB-CE19-4759-A592-6428106FE23E}" type="presParOf" srcId="{42D69750-B900-48D6-8866-987965FF4AC2}" destId="{7A4E3BA2-A997-4AD7-AC8D-FFAA8555745B}" srcOrd="4" destOrd="0" presId="urn:microsoft.com/office/officeart/2005/8/layout/matrix1"/>
    <dgm:cxn modelId="{52B9F8C6-BB75-4255-AF51-6F7F79D41509}" type="presParOf" srcId="{42D69750-B900-48D6-8866-987965FF4AC2}" destId="{1F02F6C1-D3DD-48ED-91AC-239780A1FFE6}" srcOrd="5" destOrd="0" presId="urn:microsoft.com/office/officeart/2005/8/layout/matrix1"/>
    <dgm:cxn modelId="{1E67EE18-62F3-406F-9291-01D95AA9DBFF}" type="presParOf" srcId="{42D69750-B900-48D6-8866-987965FF4AC2}" destId="{6209A277-5FA5-4FF5-9240-EA68B84E4B8E}" srcOrd="6" destOrd="0" presId="urn:microsoft.com/office/officeart/2005/8/layout/matrix1"/>
    <dgm:cxn modelId="{0927ACCF-DA4D-4E43-9F31-04268B3D3D8A}" type="presParOf" srcId="{42D69750-B900-48D6-8866-987965FF4AC2}" destId="{81D6008C-87DD-434D-AAE4-37EBE7FB3A8D}" srcOrd="7" destOrd="0" presId="urn:microsoft.com/office/officeart/2005/8/layout/matrix1"/>
    <dgm:cxn modelId="{DC92312F-512C-4809-BC02-88616CF0566F}" type="presParOf" srcId="{AFCC8981-8D63-4D0A-96C3-5EC79CE4F9A5}" destId="{D7BD0C21-8271-423A-8627-9416F56E4BB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EF753-2D41-4713-B92B-6AD58D23D358}">
      <dsp:nvSpPr>
        <dsp:cNvPr id="0" name=""/>
        <dsp:cNvSpPr/>
      </dsp:nvSpPr>
      <dsp:spPr>
        <a:xfrm>
          <a:off x="1485" y="545049"/>
          <a:ext cx="1322508" cy="7110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el-GR" sz="2100" b="1" kern="1200" dirty="0" smtClean="0"/>
            <a:t>Learning Objects</a:t>
          </a:r>
          <a:endParaRPr lang="el-GR" altLang="el-GR" sz="2100" i="1" kern="1200" dirty="0" smtClean="0"/>
        </a:p>
      </dsp:txBody>
      <dsp:txXfrm>
        <a:off x="36196" y="579760"/>
        <a:ext cx="1253086" cy="641638"/>
      </dsp:txXfrm>
    </dsp:sp>
    <dsp:sp modelId="{5859378F-F3CD-4883-83B6-70E2FED6EBE6}">
      <dsp:nvSpPr>
        <dsp:cNvPr id="0" name=""/>
        <dsp:cNvSpPr/>
      </dsp:nvSpPr>
      <dsp:spPr>
        <a:xfrm>
          <a:off x="456532" y="1313848"/>
          <a:ext cx="412415" cy="41241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511198" y="1471555"/>
        <a:ext cx="303083" cy="97001"/>
      </dsp:txXfrm>
    </dsp:sp>
    <dsp:sp modelId="{246558B5-E030-4E51-B21D-369107C917EA}">
      <dsp:nvSpPr>
        <dsp:cNvPr id="0" name=""/>
        <dsp:cNvSpPr/>
      </dsp:nvSpPr>
      <dsp:spPr>
        <a:xfrm>
          <a:off x="789" y="1784001"/>
          <a:ext cx="1323902" cy="7110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el-GR" sz="2100" b="1" kern="1200" dirty="0" smtClean="0"/>
            <a:t>Metadata</a:t>
          </a:r>
          <a:endParaRPr lang="el-GR" altLang="el-GR" sz="2100" i="1" kern="1200" dirty="0" smtClean="0"/>
        </a:p>
      </dsp:txBody>
      <dsp:txXfrm>
        <a:off x="35500" y="1818712"/>
        <a:ext cx="1254480" cy="641638"/>
      </dsp:txXfrm>
    </dsp:sp>
    <dsp:sp modelId="{F0E8861E-3EDE-4FDF-97A8-402C226E570E}">
      <dsp:nvSpPr>
        <dsp:cNvPr id="0" name=""/>
        <dsp:cNvSpPr/>
      </dsp:nvSpPr>
      <dsp:spPr>
        <a:xfrm>
          <a:off x="1431350" y="1387798"/>
          <a:ext cx="226117" cy="264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1431350" y="1440701"/>
        <a:ext cx="158282" cy="158708"/>
      </dsp:txXfrm>
    </dsp:sp>
    <dsp:sp modelId="{75B3EBA8-1B52-4248-97B0-EB7EB8386F21}">
      <dsp:nvSpPr>
        <dsp:cNvPr id="0" name=""/>
        <dsp:cNvSpPr/>
      </dsp:nvSpPr>
      <dsp:spPr>
        <a:xfrm>
          <a:off x="1751328" y="591837"/>
          <a:ext cx="1943954" cy="18564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altLang="el-GR" sz="2300" b="1" kern="1200" dirty="0" smtClean="0"/>
            <a:t>Learning Object Repository</a:t>
          </a:r>
          <a:endParaRPr lang="el-GR" altLang="el-GR" sz="2300" i="1" kern="1200" dirty="0" smtClean="0"/>
        </a:p>
      </dsp:txBody>
      <dsp:txXfrm>
        <a:off x="2036013" y="863706"/>
        <a:ext cx="1374584" cy="1312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44AC0-AEFF-44AA-9AF2-722113F096FA}">
      <dsp:nvSpPr>
        <dsp:cNvPr id="0" name=""/>
        <dsp:cNvSpPr/>
      </dsp:nvSpPr>
      <dsp:spPr>
        <a:xfrm rot="16200000">
          <a:off x="925909" y="-925909"/>
          <a:ext cx="2262981" cy="4114800"/>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hlinkClick xmlns:r="http://schemas.openxmlformats.org/officeDocument/2006/relationships" r:id="rId1"/>
            </a:rPr>
            <a:t>Greek National Educational Content Aggregator Photodentro</a:t>
          </a:r>
          <a:r>
            <a:rPr lang="en-US" sz="2000" b="1" kern="1200" dirty="0" smtClean="0">
              <a:solidFill>
                <a:schemeClr val="tx1"/>
              </a:solidFill>
            </a:rPr>
            <a:t>:</a:t>
          </a:r>
          <a:br>
            <a:rPr lang="en-US" sz="2000" b="1" kern="1200" dirty="0" smtClean="0">
              <a:solidFill>
                <a:schemeClr val="tx1"/>
              </a:solidFill>
            </a:rPr>
          </a:br>
          <a:r>
            <a:rPr lang="en-US" sz="2000" kern="1200" dirty="0" smtClean="0">
              <a:solidFill>
                <a:schemeClr val="tx1"/>
              </a:solidFill>
            </a:rPr>
            <a:t>a national service for harvesting and accumulating educational metadata from various collections.</a:t>
          </a:r>
          <a:endParaRPr lang="en-GB" sz="2000" kern="1200" dirty="0">
            <a:solidFill>
              <a:schemeClr val="tx1"/>
            </a:solidFill>
          </a:endParaRPr>
        </a:p>
      </dsp:txBody>
      <dsp:txXfrm rot="5400000">
        <a:off x="0" y="0"/>
        <a:ext cx="4114800" cy="1697235"/>
      </dsp:txXfrm>
    </dsp:sp>
    <dsp:sp modelId="{7DAD44BD-F4EB-41E3-973A-B9F12DCAD6AB}">
      <dsp:nvSpPr>
        <dsp:cNvPr id="0" name=""/>
        <dsp:cNvSpPr/>
      </dsp:nvSpPr>
      <dsp:spPr>
        <a:xfrm>
          <a:off x="4114800" y="0"/>
          <a:ext cx="4114800" cy="2262981"/>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hlinkClick xmlns:r="http://schemas.openxmlformats.org/officeDocument/2006/relationships" r:id="rId2" action="ppaction://hlinkfile"/>
            </a:rPr>
            <a:t>Photodentro LOR</a:t>
          </a:r>
          <a:r>
            <a:rPr lang="en-US" sz="2000" b="1" kern="1200" dirty="0" smtClean="0">
              <a:solidFill>
                <a:schemeClr val="tx1"/>
              </a:solidFill>
            </a:rPr>
            <a:t>:</a:t>
          </a:r>
        </a:p>
        <a:p>
          <a:pPr lvl="0" algn="ctr" defTabSz="889000">
            <a:lnSpc>
              <a:spcPct val="90000"/>
            </a:lnSpc>
            <a:spcBef>
              <a:spcPct val="0"/>
            </a:spcBef>
            <a:spcAft>
              <a:spcPct val="35000"/>
            </a:spcAft>
          </a:pPr>
          <a:r>
            <a:rPr lang="en-US" sz="2000" kern="1200" dirty="0" smtClean="0">
              <a:solidFill>
                <a:schemeClr val="tx1"/>
              </a:solidFill>
            </a:rPr>
            <a:t>hosting learning objects. </a:t>
          </a:r>
          <a:endParaRPr lang="en-GB" sz="2000" kern="1200" dirty="0">
            <a:solidFill>
              <a:schemeClr val="tx1"/>
            </a:solidFill>
          </a:endParaRPr>
        </a:p>
      </dsp:txBody>
      <dsp:txXfrm>
        <a:off x="4114800" y="0"/>
        <a:ext cx="4114800" cy="1697235"/>
      </dsp:txXfrm>
    </dsp:sp>
    <dsp:sp modelId="{7A4E3BA2-A997-4AD7-AC8D-FFAA8555745B}">
      <dsp:nvSpPr>
        <dsp:cNvPr id="0" name=""/>
        <dsp:cNvSpPr/>
      </dsp:nvSpPr>
      <dsp:spPr>
        <a:xfrm rot="10800000">
          <a:off x="0" y="2262981"/>
          <a:ext cx="4114800" cy="2262981"/>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hlinkClick xmlns:r="http://schemas.openxmlformats.org/officeDocument/2006/relationships" r:id="rId3" action="ppaction://hlinkfile"/>
            </a:rPr>
            <a:t>Photodentro UGC</a:t>
          </a:r>
          <a:r>
            <a:rPr lang="en-US" sz="2000" b="1" kern="1200" dirty="0" smtClean="0">
              <a:solidFill>
                <a:schemeClr val="tx1"/>
              </a:solidFill>
            </a:rPr>
            <a:t>: </a:t>
          </a:r>
          <a:br>
            <a:rPr lang="en-US" sz="2000" b="1" kern="1200" dirty="0" smtClean="0">
              <a:solidFill>
                <a:schemeClr val="tx1"/>
              </a:solidFill>
            </a:rPr>
          </a:br>
          <a:r>
            <a:rPr lang="en-US" sz="2000" kern="1200" dirty="0" smtClean="0">
              <a:solidFill>
                <a:schemeClr val="tx1"/>
              </a:solidFill>
            </a:rPr>
            <a:t>hosting learning resources developed by teachers - the user-generated branch of the ecosystem</a:t>
          </a:r>
          <a:endParaRPr lang="en-GB" sz="2000" kern="1200" dirty="0">
            <a:solidFill>
              <a:schemeClr val="tx1"/>
            </a:solidFill>
          </a:endParaRPr>
        </a:p>
      </dsp:txBody>
      <dsp:txXfrm rot="10800000">
        <a:off x="0" y="2828726"/>
        <a:ext cx="4114800" cy="1697235"/>
      </dsp:txXfrm>
    </dsp:sp>
    <dsp:sp modelId="{6209A277-5FA5-4FF5-9240-EA68B84E4B8E}">
      <dsp:nvSpPr>
        <dsp:cNvPr id="0" name=""/>
        <dsp:cNvSpPr/>
      </dsp:nvSpPr>
      <dsp:spPr>
        <a:xfrm rot="5400000">
          <a:off x="5040709" y="1337071"/>
          <a:ext cx="2262981" cy="4114800"/>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hlinkClick xmlns:r="http://schemas.openxmlformats.org/officeDocument/2006/relationships" r:id="rId4" action="ppaction://hlinkfile"/>
            </a:rPr>
            <a:t>Photodentro </a:t>
          </a:r>
          <a:r>
            <a:rPr lang="en-US" sz="2000" b="1" kern="1200" dirty="0" err="1" smtClean="0">
              <a:solidFill>
                <a:schemeClr val="tx1"/>
              </a:solidFill>
              <a:hlinkClick xmlns:r="http://schemas.openxmlformats.org/officeDocument/2006/relationships" r:id="rId4" action="ppaction://hlinkfile"/>
            </a:rPr>
            <a:t>EduVideo</a:t>
          </a:r>
          <a:r>
            <a:rPr lang="en-US" sz="2000" b="1" kern="1200" dirty="0" smtClean="0">
              <a:solidFill>
                <a:schemeClr val="tx1"/>
              </a:solidFill>
            </a:rPr>
            <a:t>: </a:t>
          </a:r>
          <a:br>
            <a:rPr lang="en-US" sz="2000" b="1" kern="1200" dirty="0" smtClean="0">
              <a:solidFill>
                <a:schemeClr val="tx1"/>
              </a:solidFill>
            </a:rPr>
          </a:br>
          <a:r>
            <a:rPr lang="en-US" sz="2000" kern="1200" dirty="0" smtClean="0">
              <a:solidFill>
                <a:schemeClr val="tx1"/>
              </a:solidFill>
            </a:rPr>
            <a:t>hosting short length educational videos suitable for in-class use</a:t>
          </a:r>
          <a:endParaRPr lang="en-GB" sz="2000" kern="1200" dirty="0">
            <a:solidFill>
              <a:schemeClr val="tx1"/>
            </a:solidFill>
          </a:endParaRPr>
        </a:p>
      </dsp:txBody>
      <dsp:txXfrm rot="-5400000">
        <a:off x="4114800" y="2828726"/>
        <a:ext cx="4114800" cy="1697235"/>
      </dsp:txXfrm>
    </dsp:sp>
    <dsp:sp modelId="{D7BD0C21-8271-423A-8627-9416F56E4BBB}">
      <dsp:nvSpPr>
        <dsp:cNvPr id="0" name=""/>
        <dsp:cNvSpPr/>
      </dsp:nvSpPr>
      <dsp:spPr>
        <a:xfrm>
          <a:off x="2880359" y="1697235"/>
          <a:ext cx="2468880" cy="1131490"/>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err="1" smtClean="0">
              <a:solidFill>
                <a:schemeClr val="bg1"/>
              </a:solidFill>
            </a:rPr>
            <a:t>Photodentro</a:t>
          </a:r>
          <a:endParaRPr lang="en-GB" sz="2800" b="1" kern="1200" dirty="0">
            <a:solidFill>
              <a:schemeClr val="bg1"/>
            </a:solidFill>
          </a:endParaRPr>
        </a:p>
      </dsp:txBody>
      <dsp:txXfrm>
        <a:off x="2935594" y="1752470"/>
        <a:ext cx="2358410"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C7D3C1E-0845-4ABF-954B-F70E375DE123}" type="datetimeFigureOut">
              <a:rPr lang="el-GR"/>
              <a:pPr>
                <a:defRPr/>
              </a:pPr>
              <a:t>1/10/2015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CE03170-25D6-4778-83FB-92F1A65A5547}" type="slidenum">
              <a:rPr lang="el-GR" altLang="en-US"/>
              <a:pPr>
                <a:defRPr/>
              </a:pPr>
              <a:t>‹#›</a:t>
            </a:fld>
            <a:endParaRPr lang="el-GR" altLang="en-US"/>
          </a:p>
        </p:txBody>
      </p:sp>
    </p:spTree>
    <p:extLst>
      <p:ext uri="{BB962C8B-B14F-4D97-AF65-F5344CB8AC3E}">
        <p14:creationId xmlns:p14="http://schemas.microsoft.com/office/powerpoint/2010/main" val="2836040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C40DD-53F5-4BDD-B1E5-3B07234C4671}" type="slidenum">
              <a:rPr lang="el-GR" altLang="en-US" smtClean="0">
                <a:latin typeface="Calibri" panose="020F0502020204030204" pitchFamily="34" charset="0"/>
              </a:rPr>
              <a:pPr/>
              <a:t>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5073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63</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383881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64</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86604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65</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25580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55</a:t>
            </a:fld>
            <a:endParaRPr lang="el-GR" altLang="el-GR"/>
          </a:p>
        </p:txBody>
      </p:sp>
    </p:spTree>
    <p:extLst>
      <p:ext uri="{BB962C8B-B14F-4D97-AF65-F5344CB8AC3E}">
        <p14:creationId xmlns:p14="http://schemas.microsoft.com/office/powerpoint/2010/main" val="243854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B0B027-1002-4DBF-BBE1-041965AC7A60}" type="slidenum">
              <a:rPr lang="el-GR" altLang="en-US" smtClean="0">
                <a:latin typeface="Calibri" panose="020F0502020204030204" pitchFamily="34" charset="0"/>
              </a:rPr>
              <a:pPr/>
              <a:t>56</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40258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8BC42A-62C5-42F8-BECE-62E934B8A2FA}" type="slidenum">
              <a:rPr lang="el-GR" altLang="en-US" smtClean="0">
                <a:latin typeface="Calibri" panose="020F0502020204030204" pitchFamily="34" charset="0"/>
              </a:rPr>
              <a:pPr/>
              <a:t>57</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30930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C2B2CE-B648-4AE9-A373-31D9942A6EC5}" type="slidenum">
              <a:rPr lang="el-GR" altLang="en-US" smtClean="0">
                <a:latin typeface="Calibri" panose="020F0502020204030204" pitchFamily="34" charset="0"/>
              </a:rPr>
              <a:pPr/>
              <a:t>58</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1124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59</a:t>
            </a:fld>
            <a:endParaRPr lang="el-GR" altLang="el-GR"/>
          </a:p>
        </p:txBody>
      </p:sp>
    </p:spTree>
    <p:extLst>
      <p:ext uri="{BB962C8B-B14F-4D97-AF65-F5344CB8AC3E}">
        <p14:creationId xmlns:p14="http://schemas.microsoft.com/office/powerpoint/2010/main" val="215969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60</a:t>
            </a:fld>
            <a:endParaRPr lang="el-GR" altLang="el-GR"/>
          </a:p>
        </p:txBody>
      </p:sp>
    </p:spTree>
    <p:extLst>
      <p:ext uri="{BB962C8B-B14F-4D97-AF65-F5344CB8AC3E}">
        <p14:creationId xmlns:p14="http://schemas.microsoft.com/office/powerpoint/2010/main" val="406840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61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62</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50521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3717083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A9937C5E-44C6-4AED-9B32-E3290D0E33E7}"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Digital Repositories and </a:t>
            </a:r>
            <a:r>
              <a:rPr kumimoji="0" lang="en-GB" sz="1000" b="0" i="0" u="none" strike="noStrike" kern="1200" cap="none" spc="0" normalizeH="0" baseline="0" noProof="0" dirty="0" err="1" smtClean="0">
                <a:ln>
                  <a:noFill/>
                </a:ln>
                <a:solidFill>
                  <a:srgbClr val="5075BC"/>
                </a:solidFill>
                <a:effectLst/>
                <a:uLnTx/>
                <a:uFillTx/>
                <a:latin typeface="Calibri"/>
                <a:ea typeface="+mn-ea"/>
                <a:cs typeface="Arial" panose="020B0604020202020204" pitchFamily="34" charset="0"/>
              </a:rPr>
              <a:t>Photodentro</a:t>
            </a: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 LOR</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294502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9491024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B8F9EAF8-E772-48DD-89D6-6E6BC9549410}"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Digital Repositories and </a:t>
            </a:r>
            <a:r>
              <a:rPr kumimoji="0" lang="en-GB" sz="1000" b="0" i="0" u="none" strike="noStrike" kern="1200" cap="none" spc="0" normalizeH="0" baseline="0" noProof="0" dirty="0" err="1" smtClean="0">
                <a:ln>
                  <a:noFill/>
                </a:ln>
                <a:solidFill>
                  <a:srgbClr val="5075BC"/>
                </a:solidFill>
                <a:effectLst/>
                <a:uLnTx/>
                <a:uFillTx/>
                <a:latin typeface="Calibri"/>
                <a:ea typeface="+mn-ea"/>
                <a:cs typeface="Arial" panose="020B0604020202020204" pitchFamily="34" charset="0"/>
              </a:rPr>
              <a:t>Photodentro</a:t>
            </a: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 LOR</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20329842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2671754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EBDF6BF-90B0-4579-A8E8-DD9DB15263D5}"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Digital Repositories and </a:t>
            </a:r>
            <a:r>
              <a:rPr kumimoji="0" lang="en-GB" sz="1000" b="0" i="0" u="none" strike="noStrike" kern="1200" cap="none" spc="0" normalizeH="0" baseline="0" noProof="0" dirty="0" err="1" smtClean="0">
                <a:ln>
                  <a:noFill/>
                </a:ln>
                <a:solidFill>
                  <a:srgbClr val="5075BC"/>
                </a:solidFill>
                <a:effectLst/>
                <a:uLnTx/>
                <a:uFillTx/>
                <a:latin typeface="Calibri"/>
                <a:ea typeface="+mn-ea"/>
                <a:cs typeface="Arial" panose="020B0604020202020204" pitchFamily="34" charset="0"/>
              </a:rPr>
              <a:t>Photodentro</a:t>
            </a: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 LOR</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164350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D137C48-08CC-4E1A-8FA1-4A79D8CE0173}"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8"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Digital Repositories and </a:t>
            </a:r>
            <a:r>
              <a:rPr kumimoji="0" lang="en-GB" sz="1000" b="0" i="0" u="none" strike="noStrike" kern="1200" cap="none" spc="0" normalizeH="0" baseline="0" noProof="0" dirty="0" err="1" smtClean="0">
                <a:ln>
                  <a:noFill/>
                </a:ln>
                <a:solidFill>
                  <a:srgbClr val="5075BC"/>
                </a:solidFill>
                <a:effectLst/>
                <a:uLnTx/>
                <a:uFillTx/>
                <a:latin typeface="Calibri"/>
                <a:ea typeface="+mn-ea"/>
                <a:cs typeface="Arial" panose="020B0604020202020204" pitchFamily="34" charset="0"/>
              </a:rPr>
              <a:t>Photodentro</a:t>
            </a: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 LOR</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0731260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4F9DC2BF-8478-44B9-8B34-556DB3AF3A01}"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Digital Repositories and </a:t>
            </a:r>
            <a:r>
              <a:rPr kumimoji="0" lang="en-GB" sz="1000" b="0" i="0" u="none" strike="noStrike" kern="1200" cap="none" spc="0" normalizeH="0" baseline="0" noProof="0" dirty="0" err="1" smtClean="0">
                <a:ln>
                  <a:noFill/>
                </a:ln>
                <a:solidFill>
                  <a:srgbClr val="5075BC"/>
                </a:solidFill>
                <a:effectLst/>
                <a:uLnTx/>
                <a:uFillTx/>
                <a:latin typeface="Calibri"/>
                <a:ea typeface="+mn-ea"/>
                <a:cs typeface="Arial" panose="020B0604020202020204" pitchFamily="34" charset="0"/>
              </a:rPr>
              <a:t>Photodentro</a:t>
            </a: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 LOR</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19259013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2900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FC5336A2-424C-4D34-A257-5FD5194606E7}"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7"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Digital Repositories and </a:t>
            </a:r>
            <a:r>
              <a:rPr kumimoji="0" lang="en-GB" sz="1000" b="0" i="0" u="none" strike="noStrike" kern="1200" cap="none" spc="0" normalizeH="0" baseline="0" noProof="0" dirty="0" err="1" smtClean="0">
                <a:ln>
                  <a:noFill/>
                </a:ln>
                <a:solidFill>
                  <a:srgbClr val="5075BC"/>
                </a:solidFill>
                <a:effectLst/>
                <a:uLnTx/>
                <a:uFillTx/>
                <a:latin typeface="Calibri"/>
                <a:ea typeface="+mn-ea"/>
                <a:cs typeface="Arial" panose="020B0604020202020204" pitchFamily="34" charset="0"/>
              </a:rPr>
              <a:t>Photodentro</a:t>
            </a: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 LOR</a:t>
            </a: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2760913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F9EF59D-6953-49E0-AFE1-ABE088D7B1D6}"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Digital Repositories and </a:t>
            </a:r>
            <a:r>
              <a:rPr kumimoji="0" lang="en-GB" sz="1000" b="0" i="0" u="none" strike="noStrike" kern="1200" cap="none" spc="0" normalizeH="0" baseline="0" noProof="0" dirty="0" err="1" smtClean="0">
                <a:ln>
                  <a:noFill/>
                </a:ln>
                <a:solidFill>
                  <a:srgbClr val="5075BC"/>
                </a:solidFill>
                <a:effectLst/>
                <a:uLnTx/>
                <a:uFillTx/>
                <a:latin typeface="Calibri"/>
                <a:ea typeface="+mn-ea"/>
                <a:cs typeface="Arial" panose="020B0604020202020204" pitchFamily="34" charset="0"/>
              </a:rPr>
              <a:t>Photodentro</a:t>
            </a: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 LOR</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1530750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Sld>
  <p:clrMap bg1="lt1" tx1="dk1" bg2="lt2" tx2="dk2" accent1="accent1" accent2="accent2" accent3="accent3" accent4="accent4" accent5="accent5" accent6="accent6" hlink="hlink" folHlink="folHlink"/>
  <p:sldLayoutIdLst>
    <p:sldLayoutId id="2147483777" r:id="rId1"/>
    <p:sldLayoutId id="2147483781" r:id="rId2"/>
    <p:sldLayoutId id="2147483778" r:id="rId3"/>
    <p:sldLayoutId id="2147483782" r:id="rId4"/>
    <p:sldLayoutId id="2147483783" r:id="rId5"/>
    <p:sldLayoutId id="2147483784" r:id="rId6"/>
    <p:sldLayoutId id="2147483779" r:id="rId7"/>
    <p:sldLayoutId id="2147483785" r:id="rId8"/>
    <p:sldLayoutId id="2147483786" r:id="rId9"/>
    <p:sldLayoutId id="2147483787" r:id="rId10"/>
    <p:sldLayoutId id="2147483780"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helios-eie.ekt.gr/EIE/" TargetMode="Externa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pandektis.ekt.gr/pandektis/" TargetMode="Externa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hotodentro.edu.gr/" TargetMode="Externa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photodentro.edu.gr/v/item/ds/8521/2679" TargetMode="Externa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hotodentro.edu.gr/lor/r/8521/2951" TargetMode="Externa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2.xml.rels><?xml version="1.0" encoding="UTF-8" standalone="yes"?>
<Relationships xmlns="http://schemas.openxmlformats.org/package/2006/relationships"><Relationship Id="rId3" Type="http://schemas.openxmlformats.org/officeDocument/2006/relationships/hyperlink" Target="http://photodentro.edu.gr/lor/r/8521/2705" TargetMode="Externa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hyperlink" Target="http://photodentro.edu.gr/lor/r/8521/6700" TargetMode="Externa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5.xml.rels><?xml version="1.0" encoding="UTF-8" standalone="yes"?>
<Relationships xmlns="http://schemas.openxmlformats.org/package/2006/relationships"><Relationship Id="rId3" Type="http://schemas.openxmlformats.org/officeDocument/2006/relationships/hyperlink" Target="http://photodentro.edu.gr/v/item/video/8522/933" TargetMode="Externa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reusability.org/axiomatic.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opencourses.uoa.gr/courses/ENL10/"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0.png"/><Relationship Id="rId4" Type="http://schemas.openxmlformats.org/officeDocument/2006/relationships/hyperlink" Target="%5b1%5d%20http:/creativecommons.org/licenses/by-nc-sa/4.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hdtheses.ekt.gr/" TargetMode="Externa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61.xml.rels><?xml version="1.0" encoding="UTF-8" standalone="yes"?>
<Relationships xmlns="http://schemas.openxmlformats.org/package/2006/relationships"><Relationship Id="rId8" Type="http://schemas.openxmlformats.org/officeDocument/2006/relationships/hyperlink" Target="http://repository.ellak.gr/ellak/" TargetMode="External"/><Relationship Id="rId3" Type="http://schemas.openxmlformats.org/officeDocument/2006/relationships/notesSlide" Target="../notesSlides/notesSlide8.xml"/><Relationship Id="rId7" Type="http://schemas.openxmlformats.org/officeDocument/2006/relationships/hyperlink" Target="http://repository.acropolis-education.gr/" TargetMode="Externa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creativecommons.org/licenses/by-nc/3.0/gr/" TargetMode="External"/><Relationship Id="rId5" Type="http://schemas.openxmlformats.org/officeDocument/2006/relationships/hyperlink" Target="http://phdtheses.ekt.gr/" TargetMode="External"/><Relationship Id="rId4" Type="http://schemas.openxmlformats.org/officeDocument/2006/relationships/hyperlink" Target="https://pixabay.com/en/warehouse-storage-stock-561715/"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photodentro.edu.gr/" TargetMode="External"/><Relationship Id="rId3" Type="http://schemas.openxmlformats.org/officeDocument/2006/relationships/notesSlide" Target="../notesSlides/notesSlide9.xml"/><Relationship Id="rId7" Type="http://schemas.openxmlformats.org/officeDocument/2006/relationships/hyperlink" Target="http://www.cti.gr/en/" TargetMode="Externa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hyperlink" Target="http://pandektis.ekt.gr/pandektis/" TargetMode="External"/><Relationship Id="rId5" Type="http://schemas.openxmlformats.org/officeDocument/2006/relationships/hyperlink" Target="http://creativecommons.org/licenses/by-nc/3.0/gr/" TargetMode="External"/><Relationship Id="rId4" Type="http://schemas.openxmlformats.org/officeDocument/2006/relationships/hyperlink" Target="http://helios-eie.ekt.gr/EIE/" TargetMode="External"/><Relationship Id="rId9" Type="http://schemas.openxmlformats.org/officeDocument/2006/relationships/hyperlink" Target="https://creativecommons.org/licenses/by-nc-sa/3.0/gr/"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photodentro.edu.gr/lor/simple-search?locale=en&amp;newQuery=yes" TargetMode="External"/><Relationship Id="rId3" Type="http://schemas.openxmlformats.org/officeDocument/2006/relationships/notesSlide" Target="../notesSlides/notesSlide10.xml"/><Relationship Id="rId7" Type="http://schemas.openxmlformats.org/officeDocument/2006/relationships/hyperlink" Target="http://photodentro.edu.gr/lor/lrt-search?locale=en" TargetMode="Externa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hyperlink" Target="http://photodentro.edu.gr/lor/subject-search?locale=el"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lor/show-communities?locale=en&amp;commID=104"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photodentro.edu.gr/aggregator/search/all/field_cl_discipline/2546" TargetMode="External"/><Relationship Id="rId3" Type="http://schemas.openxmlformats.org/officeDocument/2006/relationships/notesSlide" Target="../notesSlides/notesSlide11.xml"/><Relationship Id="rId7" Type="http://schemas.openxmlformats.org/officeDocument/2006/relationships/hyperlink" Target="http://photodentro.edu.gr/lor/r/8521/2951" TargetMode="Externa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hyperlink" Target="http://ebooks.edu.gr/courses/DSDIM-B100/document/4be2c0de83jw/51bec7c3zr0u/51beca28zafz.pdf"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lor/r/8521/2679"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photodentro.edu.gr/video/r/8522/933" TargetMode="External"/><Relationship Id="rId3" Type="http://schemas.openxmlformats.org/officeDocument/2006/relationships/notesSlide" Target="../notesSlides/notesSlide12.xml"/><Relationship Id="rId7" Type="http://schemas.openxmlformats.org/officeDocument/2006/relationships/hyperlink" Target="http://photodentro.edu.gr/video/r/8522/788" TargetMode="Externa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hyperlink" Target="http://photodentro.edu.gr/lor/r/8521/6700"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lor/r/8521/2705"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creativecommons.org/licenses/by-nc-sa/3.0/gr/" TargetMode="External"/><Relationship Id="rId2" Type="http://schemas.openxmlformats.org/officeDocument/2006/relationships/hyperlink" Target="http://photodentro.edu.gr/v/item/ds/8521/3413" TargetMode="External"/><Relationship Id="rId1" Type="http://schemas.openxmlformats.org/officeDocument/2006/relationships/slideLayout" Target="../slideLayouts/slideLayout2.xml"/><Relationship Id="rId6" Type="http://schemas.openxmlformats.org/officeDocument/2006/relationships/hyperlink" Target="http://photodentro.edu.gr/v/item/ds/8521/2529" TargetMode="External"/><Relationship Id="rId5" Type="http://schemas.openxmlformats.org/officeDocument/2006/relationships/hyperlink" Target="http://ebooks.edu.gr/modules/ebook/show.php/DSDIM-B100/497/3240,13162/" TargetMode="External"/><Relationship Id="rId4" Type="http://schemas.openxmlformats.org/officeDocument/2006/relationships/hyperlink" Target="http://ebooks.edu.gr/modules/ebook/show.php/DSDIM-F101/441/2923,11593/"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creativecommons.org/licenses/by-nc-sa/3.0/gr/" TargetMode="External"/><Relationship Id="rId2" Type="http://schemas.openxmlformats.org/officeDocument/2006/relationships/hyperlink" Target="http://photodentro.edu.gr/lor/r/123456789/260/simple-search?query=&amp;newQuery=true" TargetMode="External"/><Relationship Id="rId1" Type="http://schemas.openxmlformats.org/officeDocument/2006/relationships/slideLayout" Target="../slideLayouts/slideLayout2.xml"/><Relationship Id="rId4" Type="http://schemas.openxmlformats.org/officeDocument/2006/relationships/hyperlink" Target="http://photodentro.edu.gr/lor/r/8521/4759?locale=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repository.acropolis-education.gr/" TargetMode="Externa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repository.ellak.gr/ellak/" TargetMode="Externa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title="University of Athens Logo"/>
          <p:cNvPicPr>
            <a:picLocks noChangeAspect="1"/>
          </p:cNvPicPr>
          <p:nvPr/>
        </p:nvPicPr>
        <p:blipFill>
          <a:blip r:embed="rId4"/>
          <a:stretch>
            <a:fillRect/>
          </a:stretch>
        </p:blipFill>
        <p:spPr>
          <a:xfrm>
            <a:off x="179388" y="260350"/>
            <a:ext cx="3938587" cy="1112838"/>
          </a:xfrm>
          <a:prstGeom prst="rect">
            <a:avLst/>
          </a:prstGeom>
        </p:spPr>
      </p:pic>
      <p:sp>
        <p:nvSpPr>
          <p:cNvPr id="10242" name="Τίτλος 1"/>
          <p:cNvSpPr>
            <a:spLocks noGrp="1"/>
          </p:cNvSpPr>
          <p:nvPr>
            <p:ph type="ctrTitle"/>
          </p:nvPr>
        </p:nvSpPr>
        <p:spPr>
          <a:xfrm>
            <a:off x="685800" y="2006600"/>
            <a:ext cx="7772400" cy="1470025"/>
          </a:xfrm>
        </p:spPr>
        <p:txBody>
          <a:bodyPr/>
          <a:lstStyle/>
          <a:p>
            <a:pPr eaLnBrk="1" hangingPunct="1"/>
            <a:r>
              <a:rPr lang="en-GB" altLang="en-US" dirty="0" smtClean="0">
                <a:solidFill>
                  <a:srgbClr val="5075BC"/>
                </a:solidFill>
              </a:rPr>
              <a:t>English and Digital Literacies</a:t>
            </a:r>
            <a:endParaRPr lang="el-GR" altLang="en-US"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eaLnBrk="1" fontAlgn="auto" hangingPunct="1">
              <a:spcAft>
                <a:spcPts val="0"/>
              </a:spcAft>
              <a:defRPr/>
            </a:pPr>
            <a:r>
              <a:rPr lang="en-GB" sz="2800" dirty="0" smtClean="0">
                <a:solidFill>
                  <a:srgbClr val="5075BC"/>
                </a:solidFill>
                <a:latin typeface="+mj-lt"/>
                <a:ea typeface="+mj-ea"/>
                <a:cs typeface="+mj-cs"/>
              </a:rPr>
              <a:t>Unit 8: </a:t>
            </a:r>
            <a:r>
              <a:rPr lang="en-GB" sz="2800" dirty="0" smtClean="0"/>
              <a:t>Digital </a:t>
            </a:r>
            <a:r>
              <a:rPr lang="en-GB" sz="2800" dirty="0"/>
              <a:t>R</a:t>
            </a:r>
            <a:r>
              <a:rPr lang="en-GB" sz="2800" dirty="0" smtClean="0"/>
              <a:t>epositories </a:t>
            </a:r>
            <a:r>
              <a:rPr lang="en-GB" sz="2800" dirty="0"/>
              <a:t>and </a:t>
            </a:r>
            <a:r>
              <a:rPr lang="en-GB" sz="2800" dirty="0" err="1"/>
              <a:t>Photodentro</a:t>
            </a:r>
            <a:r>
              <a:rPr lang="en-GB" sz="2800" dirty="0"/>
              <a:t> LOR</a:t>
            </a:r>
            <a:endParaRPr lang="en-GB" sz="2800" dirty="0" smtClean="0"/>
          </a:p>
          <a:p>
            <a:pPr eaLnBrk="1" fontAlgn="auto" hangingPunct="1">
              <a:spcAft>
                <a:spcPts val="0"/>
              </a:spcAft>
              <a:defRPr/>
            </a:pPr>
            <a:endParaRPr lang="en-GB" sz="2000" dirty="0" smtClean="0"/>
          </a:p>
          <a:p>
            <a:pPr eaLnBrk="1" fontAlgn="auto" hangingPunct="1">
              <a:spcAft>
                <a:spcPts val="0"/>
              </a:spcAft>
              <a:defRPr/>
            </a:pPr>
            <a:r>
              <a:rPr lang="en-GB" sz="2800" dirty="0" smtClean="0"/>
              <a:t>Bessie </a:t>
            </a:r>
            <a:r>
              <a:rPr lang="en-GB" sz="2800" dirty="0" err="1" smtClean="0"/>
              <a:t>Mitsikopoulou</a:t>
            </a:r>
            <a:endParaRPr lang="en-GB" sz="2800" dirty="0" smtClean="0"/>
          </a:p>
          <a:p>
            <a:pPr eaLnBrk="1" fontAlgn="auto" hangingPunct="1">
              <a:spcAft>
                <a:spcPts val="0"/>
              </a:spcAft>
              <a:defRPr/>
            </a:pPr>
            <a:r>
              <a:rPr lang="en-GB" sz="2800" dirty="0" smtClean="0"/>
              <a:t>School of Philosophy</a:t>
            </a:r>
          </a:p>
          <a:p>
            <a:pPr eaLnBrk="1" fontAlgn="auto" hangingPunct="1">
              <a:spcAft>
                <a:spcPts val="0"/>
              </a:spcAft>
              <a:defRPr/>
            </a:pPr>
            <a:r>
              <a:rPr lang="en-GB" sz="2800" dirty="0" smtClean="0"/>
              <a:t>Faculty of English Language and Literature</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algn="ctr"/>
            <a:r>
              <a:rPr lang="en-GB" dirty="0">
                <a:hlinkClick r:id="rId3" tooltip="Helios Repository"/>
              </a:rPr>
              <a:t>http://helios-eie.ekt.gr/EIE</a:t>
            </a:r>
            <a:r>
              <a:rPr lang="en-GB" dirty="0" smtClean="0">
                <a:hlinkClick r:id="rId3" tooltip="Helios Repository"/>
              </a:rPr>
              <a:t>/ </a:t>
            </a:r>
            <a:endParaRPr lang="en-GB" dirty="0"/>
          </a:p>
        </p:txBody>
      </p:sp>
      <p:sp>
        <p:nvSpPr>
          <p:cNvPr id="4" name="Title 3"/>
          <p:cNvSpPr>
            <a:spLocks noGrp="1"/>
          </p:cNvSpPr>
          <p:nvPr>
            <p:ph type="title"/>
          </p:nvPr>
        </p:nvSpPr>
        <p:spPr/>
        <p:txBody>
          <a:bodyPr>
            <a:normAutofit/>
          </a:bodyPr>
          <a:lstStyle/>
          <a:p>
            <a:r>
              <a:rPr lang="en-GB" dirty="0"/>
              <a:t>Academic </a:t>
            </a:r>
            <a:r>
              <a:rPr lang="en-GB" dirty="0" smtClean="0"/>
              <a:t>Repositories</a:t>
            </a:r>
            <a:endParaRPr lang="en-GB" dirty="0"/>
          </a:p>
        </p:txBody>
      </p:sp>
      <p:pic>
        <p:nvPicPr>
          <p:cNvPr id="5" name="Picture 2" descr="Helios is the repository of the National Hellenic Research Foundation (NHRF), operates according to international standards and provides free and unrestricted access to scientific content produced by researchers at NHRF. The repository is supported by the National Documentation Centre (EKT). It includes different types of content in science, culture and education (e.g. scientific results, publications, conference proceedings, books, training material, videos and images) and offers self-archiving services to the research community at NHRF."/>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1291" r="3838"/>
          <a:stretch/>
        </p:blipFill>
        <p:spPr bwMode="auto">
          <a:xfrm>
            <a:off x="409074" y="1556792"/>
            <a:ext cx="8037094" cy="3456384"/>
          </a:xfr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56376" y="5085184"/>
            <a:ext cx="552400" cy="360040"/>
          </a:xfrm>
          <a:prstGeom prst="rect">
            <a:avLst/>
          </a:prstGeom>
        </p:spPr>
        <p:txBody>
          <a:bodyPr vert="horz" wrap="square" lIns="91440" tIns="45720" rIns="91440" bIns="45720" rtlCol="0" anchor="ctr">
            <a:noAutofit/>
          </a:bodyPr>
          <a:lstStyle/>
          <a:p>
            <a:r>
              <a:rPr lang="en-GB" b="1" dirty="0" smtClean="0">
                <a:latin typeface="+mj-lt"/>
              </a:rPr>
              <a:t>[5]</a:t>
            </a:r>
          </a:p>
        </p:txBody>
      </p:sp>
    </p:spTree>
    <p:custDataLst>
      <p:tags r:id="rId1"/>
    </p:custDataLst>
    <p:extLst>
      <p:ext uri="{BB962C8B-B14F-4D97-AF65-F5344CB8AC3E}">
        <p14:creationId xmlns:p14="http://schemas.microsoft.com/office/powerpoint/2010/main" val="29438098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algn="ctr"/>
            <a:r>
              <a:rPr lang="en-GB" dirty="0">
                <a:hlinkClick r:id="rId3" tooltip="Pandektis Repository"/>
              </a:rPr>
              <a:t>http://pandektis.ekt.gr/pandektis</a:t>
            </a:r>
            <a:r>
              <a:rPr lang="en-GB" dirty="0" smtClean="0">
                <a:hlinkClick r:id="rId3" tooltip="Pandektis Repository"/>
              </a:rPr>
              <a:t>/</a:t>
            </a:r>
            <a:r>
              <a:rPr lang="en-GB" dirty="0" smtClean="0"/>
              <a:t> </a:t>
            </a:r>
            <a:endParaRPr lang="en-GB" dirty="0"/>
          </a:p>
        </p:txBody>
      </p:sp>
      <p:sp>
        <p:nvSpPr>
          <p:cNvPr id="4" name="Title 3"/>
          <p:cNvSpPr>
            <a:spLocks noGrp="1"/>
          </p:cNvSpPr>
          <p:nvPr>
            <p:ph type="title"/>
          </p:nvPr>
        </p:nvSpPr>
        <p:spPr/>
        <p:txBody>
          <a:bodyPr>
            <a:normAutofit/>
          </a:bodyPr>
          <a:lstStyle/>
          <a:p>
            <a:r>
              <a:rPr lang="en-GB" dirty="0" smtClean="0"/>
              <a:t>Institutional Repositories</a:t>
            </a:r>
            <a:endParaRPr lang="en-GB" dirty="0"/>
          </a:p>
        </p:txBody>
      </p:sp>
      <p:pic>
        <p:nvPicPr>
          <p:cNvPr id="5" name="Picture 2" descr="PANDEKTIS welcomes you to the National Hellenic Research Foundation major digital collections of Greek history and civilization. The collections have been developed by the Institute of Neohellenic Research, the Institute of Byzantine Research and the Institute of Greek and Roman Antiquity. The National Documentation Centre supports the collections' digital form. "/>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568" r="3466"/>
          <a:stretch/>
        </p:blipFill>
        <p:spPr bwMode="auto">
          <a:xfrm>
            <a:off x="649705" y="1556792"/>
            <a:ext cx="7543800" cy="3456384"/>
          </a:xfr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91255" y="5021215"/>
            <a:ext cx="552400" cy="360040"/>
          </a:xfrm>
          <a:prstGeom prst="rect">
            <a:avLst/>
          </a:prstGeom>
        </p:spPr>
        <p:txBody>
          <a:bodyPr vert="horz" wrap="square" lIns="91440" tIns="45720" rIns="91440" bIns="45720" rtlCol="0" anchor="ctr">
            <a:noAutofit/>
          </a:bodyPr>
          <a:lstStyle/>
          <a:p>
            <a:r>
              <a:rPr lang="en-GB" b="1" dirty="0" smtClean="0">
                <a:latin typeface="+mj-lt"/>
              </a:rPr>
              <a:t>[6]</a:t>
            </a:r>
          </a:p>
        </p:txBody>
      </p:sp>
    </p:spTree>
    <p:custDataLst>
      <p:tags r:id="rId1"/>
    </p:custDataLst>
    <p:extLst>
      <p:ext uri="{BB962C8B-B14F-4D97-AF65-F5344CB8AC3E}">
        <p14:creationId xmlns:p14="http://schemas.microsoft.com/office/powerpoint/2010/main" val="13137164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ltLang="el-GR" dirty="0" smtClean="0"/>
              <a:t>Learning Object Repositories – LORs</a:t>
            </a:r>
            <a:endParaRPr lang="en-GB" dirty="0"/>
          </a:p>
        </p:txBody>
      </p:sp>
      <p:sp>
        <p:nvSpPr>
          <p:cNvPr id="5" name="Content Placeholder 4"/>
          <p:cNvSpPr>
            <a:spLocks noGrp="1"/>
          </p:cNvSpPr>
          <p:nvPr>
            <p:ph sz="half" idx="1"/>
          </p:nvPr>
        </p:nvSpPr>
        <p:spPr/>
        <p:txBody>
          <a:bodyPr/>
          <a:lstStyle/>
          <a:p>
            <a:pPr marL="0" indent="0" eaLnBrk="1" fontAlgn="auto" hangingPunct="1">
              <a:spcAft>
                <a:spcPts val="0"/>
              </a:spcAft>
              <a:buNone/>
              <a:defRPr/>
            </a:pPr>
            <a:r>
              <a:rPr lang="en-GB" dirty="0" smtClean="0"/>
              <a:t>A Learning Object Repository (LOR) is an on-line digital library of searchable learning objects that have been catalogued for educational purposes, along with a set of management, search and access mechanisms. </a:t>
            </a:r>
            <a:endParaRPr lang="en-GB" dirty="0"/>
          </a:p>
        </p:txBody>
      </p:sp>
      <p:sp>
        <p:nvSpPr>
          <p:cNvPr id="6" name="Content Placeholder 5"/>
          <p:cNvSpPr>
            <a:spLocks noGrp="1"/>
          </p:cNvSpPr>
          <p:nvPr>
            <p:ph sz="half" idx="2"/>
          </p:nvPr>
        </p:nvSpPr>
        <p:spPr/>
        <p:txBody>
          <a:bodyPr/>
          <a:lstStyle/>
          <a:p>
            <a:pPr marL="0" indent="0">
              <a:buNone/>
            </a:pPr>
            <a:r>
              <a:rPr lang="en-GB" dirty="0" smtClean="0"/>
              <a:t>A LOR stores learning objects and their metadata. </a:t>
            </a:r>
            <a:endParaRPr lang="en-GB" altLang="el-GR" b="1" dirty="0" smtClean="0"/>
          </a:p>
          <a:p>
            <a:endParaRPr lang="en-GB" dirty="0"/>
          </a:p>
        </p:txBody>
      </p:sp>
      <p:graphicFrame>
        <p:nvGraphicFramePr>
          <p:cNvPr id="7" name="Diagram 6" descr="Learning Objects plus Metadata equals Learning Object Repositor.&#10;"/>
          <p:cNvGraphicFramePr/>
          <p:nvPr>
            <p:extLst>
              <p:ext uri="{D42A27DB-BD31-4B8C-83A1-F6EECF244321}">
                <p14:modId xmlns:p14="http://schemas.microsoft.com/office/powerpoint/2010/main" val="2239572500"/>
              </p:ext>
            </p:extLst>
          </p:nvPr>
        </p:nvGraphicFramePr>
        <p:xfrm>
          <a:off x="4836368" y="2996952"/>
          <a:ext cx="3696072"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4971609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a:t>
            </a:r>
            <a:r>
              <a:rPr lang="en-GB" dirty="0" smtClean="0"/>
              <a:t>objects: Definition (1/2)</a:t>
            </a:r>
            <a:endParaRPr lang="en-GB" dirty="0"/>
          </a:p>
        </p:txBody>
      </p:sp>
      <p:sp>
        <p:nvSpPr>
          <p:cNvPr id="3" name="Content Placeholder 2"/>
          <p:cNvSpPr>
            <a:spLocks noGrp="1"/>
          </p:cNvSpPr>
          <p:nvPr>
            <p:ph idx="1"/>
          </p:nvPr>
        </p:nvSpPr>
        <p:spPr/>
        <p:txBody>
          <a:bodyPr/>
          <a:lstStyle/>
          <a:p>
            <a:pPr marL="0" indent="0">
              <a:buNone/>
            </a:pPr>
            <a:r>
              <a:rPr lang="en-GB" dirty="0" smtClean="0"/>
              <a:t>“A </a:t>
            </a:r>
            <a:r>
              <a:rPr lang="en-GB" b="1" dirty="0" smtClean="0"/>
              <a:t>learning object </a:t>
            </a:r>
            <a:r>
              <a:rPr lang="en-GB" dirty="0" smtClean="0"/>
              <a:t>is any digital resource that can be reused to support learning. The term ‘learning objects’ generally applies to educational materials designed and created in small chunks for the purpose of maximizing the number of learning situations in which the resource can be utilized” (Wiley, 2000).</a:t>
            </a:r>
          </a:p>
          <a:p>
            <a:endParaRPr lang="en-GB" dirty="0"/>
          </a:p>
        </p:txBody>
      </p:sp>
    </p:spTree>
    <p:extLst>
      <p:ext uri="{BB962C8B-B14F-4D97-AF65-F5344CB8AC3E}">
        <p14:creationId xmlns:p14="http://schemas.microsoft.com/office/powerpoint/2010/main" val="27389676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a:t>
            </a:r>
            <a:r>
              <a:rPr lang="en-GB" dirty="0" smtClean="0"/>
              <a:t>objects: Definition (2/2)</a:t>
            </a:r>
            <a:endParaRPr lang="en-GB" dirty="0"/>
          </a:p>
        </p:txBody>
      </p:sp>
      <p:sp>
        <p:nvSpPr>
          <p:cNvPr id="3" name="Content Placeholder 2"/>
          <p:cNvSpPr>
            <a:spLocks noGrp="1"/>
          </p:cNvSpPr>
          <p:nvPr>
            <p:ph idx="1"/>
          </p:nvPr>
        </p:nvSpPr>
        <p:spPr/>
        <p:txBody>
          <a:bodyPr/>
          <a:lstStyle/>
          <a:p>
            <a:pPr marL="0" indent="0">
              <a:buNone/>
            </a:pPr>
            <a:r>
              <a:rPr lang="en-GB" dirty="0"/>
              <a:t>“A digital self-contained and reusable entity, with a clear educational purpose, with at least three internal and editable components: content, learning activities and elements of context. The learning objects must have an external structure of information to facilitate their identification, storage and retrieval: the metadata” </a:t>
            </a:r>
            <a:r>
              <a:rPr lang="en-GB" dirty="0" smtClean="0"/>
              <a:t>(</a:t>
            </a:r>
            <a:r>
              <a:rPr lang="en-GB" dirty="0" err="1" smtClean="0"/>
              <a:t>Laverde</a:t>
            </a:r>
            <a:r>
              <a:rPr lang="en-GB" dirty="0" smtClean="0"/>
              <a:t> et al, </a:t>
            </a:r>
            <a:r>
              <a:rPr lang="en-GB" dirty="0"/>
              <a:t>2007</a:t>
            </a:r>
            <a:r>
              <a:rPr lang="en-GB" dirty="0" smtClean="0"/>
              <a:t>).</a:t>
            </a:r>
            <a:endParaRPr lang="en-GB" dirty="0"/>
          </a:p>
          <a:p>
            <a:endParaRPr lang="en-GB" dirty="0"/>
          </a:p>
        </p:txBody>
      </p:sp>
    </p:spTree>
    <p:extLst>
      <p:ext uri="{BB962C8B-B14F-4D97-AF65-F5344CB8AC3E}">
        <p14:creationId xmlns:p14="http://schemas.microsoft.com/office/powerpoint/2010/main" val="30455062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Educational content as learning objects</a:t>
            </a:r>
            <a:endParaRPr lang="en-GB" dirty="0"/>
          </a:p>
        </p:txBody>
      </p:sp>
      <p:sp>
        <p:nvSpPr>
          <p:cNvPr id="3" name="Content Placeholder 2"/>
          <p:cNvSpPr>
            <a:spLocks noGrp="1"/>
          </p:cNvSpPr>
          <p:nvPr>
            <p:ph idx="1"/>
          </p:nvPr>
        </p:nvSpPr>
        <p:spPr/>
        <p:txBody>
          <a:bodyPr/>
          <a:lstStyle/>
          <a:p>
            <a:pPr marL="0" indent="0">
              <a:buNone/>
            </a:pPr>
            <a:r>
              <a:rPr lang="en-GB" dirty="0" smtClean="0"/>
              <a:t>Learning objects are a new way of thinking about learning educational content. Traditionally, educational content has a long duration. Learning objects are much smaller units of learning, typically ranging from 2 minutes to 15 minutes. </a:t>
            </a:r>
            <a:endParaRPr lang="en-GB" dirty="0"/>
          </a:p>
        </p:txBody>
      </p:sp>
    </p:spTree>
    <p:extLst>
      <p:ext uri="{BB962C8B-B14F-4D97-AF65-F5344CB8AC3E}">
        <p14:creationId xmlns:p14="http://schemas.microsoft.com/office/powerpoint/2010/main" val="38580508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Learning </a:t>
            </a:r>
            <a:r>
              <a:rPr lang="en-GB" dirty="0" smtClean="0"/>
              <a:t>objects: Characteristics</a:t>
            </a:r>
            <a:endParaRPr lang="en-GB" dirty="0"/>
          </a:p>
        </p:txBody>
      </p:sp>
      <p:sp>
        <p:nvSpPr>
          <p:cNvPr id="3" name="Content Placeholder 2"/>
          <p:cNvSpPr>
            <a:spLocks noGrp="1"/>
          </p:cNvSpPr>
          <p:nvPr>
            <p:ph idx="1"/>
          </p:nvPr>
        </p:nvSpPr>
        <p:spPr/>
        <p:txBody>
          <a:bodyPr/>
          <a:lstStyle/>
          <a:p>
            <a:pPr marL="274320" eaLnBrk="1" fontAlgn="auto" hangingPunct="1">
              <a:spcBef>
                <a:spcPts val="600"/>
              </a:spcBef>
              <a:spcAft>
                <a:spcPts val="0"/>
              </a:spcAft>
              <a:defRPr/>
            </a:pPr>
            <a:r>
              <a:rPr lang="en-GB" sz="2800" dirty="0" smtClean="0"/>
              <a:t>Are </a:t>
            </a:r>
            <a:r>
              <a:rPr lang="en-GB" sz="2800" b="1" dirty="0" smtClean="0"/>
              <a:t>self-contained</a:t>
            </a:r>
            <a:r>
              <a:rPr lang="en-GB" sz="2800" dirty="0" smtClean="0"/>
              <a:t> – each learning object can be used independently.</a:t>
            </a:r>
          </a:p>
          <a:p>
            <a:pPr marL="274320" eaLnBrk="1" fontAlgn="auto" hangingPunct="1">
              <a:spcBef>
                <a:spcPts val="600"/>
              </a:spcBef>
              <a:spcAft>
                <a:spcPts val="0"/>
              </a:spcAft>
              <a:defRPr/>
            </a:pPr>
            <a:r>
              <a:rPr lang="en-GB" sz="2800" dirty="0" smtClean="0"/>
              <a:t>Are </a:t>
            </a:r>
            <a:r>
              <a:rPr lang="en-GB" sz="2800" b="1" dirty="0" smtClean="0"/>
              <a:t>reusable</a:t>
            </a:r>
            <a:r>
              <a:rPr lang="en-GB" sz="2800" dirty="0" smtClean="0"/>
              <a:t> – a single learning object may be used in multiple contexts for multiple purposes. </a:t>
            </a:r>
          </a:p>
          <a:p>
            <a:pPr marL="274320" eaLnBrk="1" fontAlgn="auto" hangingPunct="1">
              <a:spcBef>
                <a:spcPts val="600"/>
              </a:spcBef>
              <a:spcAft>
                <a:spcPts val="0"/>
              </a:spcAft>
              <a:defRPr/>
            </a:pPr>
            <a:r>
              <a:rPr lang="en-GB" sz="2800" dirty="0" smtClean="0"/>
              <a:t>Can be </a:t>
            </a:r>
            <a:r>
              <a:rPr lang="en-GB" sz="2800" b="1" dirty="0" smtClean="0"/>
              <a:t>aggregated</a:t>
            </a:r>
            <a:r>
              <a:rPr lang="en-GB" sz="2800" dirty="0" smtClean="0"/>
              <a:t> – learning objects can be grouped into larger collections of content, including traditional course structures. </a:t>
            </a:r>
          </a:p>
          <a:p>
            <a:pPr marL="274320" eaLnBrk="1" fontAlgn="auto" hangingPunct="1">
              <a:spcBef>
                <a:spcPts val="600"/>
              </a:spcBef>
              <a:spcAft>
                <a:spcPts val="0"/>
              </a:spcAft>
              <a:defRPr/>
            </a:pPr>
            <a:r>
              <a:rPr lang="en-GB" sz="2800" dirty="0" smtClean="0"/>
              <a:t>Are </a:t>
            </a:r>
            <a:r>
              <a:rPr lang="en-GB" sz="2800" b="1" dirty="0" smtClean="0"/>
              <a:t>tagged with metadata </a:t>
            </a:r>
            <a:r>
              <a:rPr lang="en-GB" sz="2800" dirty="0" smtClean="0"/>
              <a:t>– every learning object has descriptive information allowing it to be easily found by a search.</a:t>
            </a:r>
            <a:endParaRPr lang="en-GB" sz="2800" dirty="0"/>
          </a:p>
        </p:txBody>
      </p:sp>
    </p:spTree>
    <p:extLst>
      <p:ext uri="{BB962C8B-B14F-4D97-AF65-F5344CB8AC3E}">
        <p14:creationId xmlns:p14="http://schemas.microsoft.com/office/powerpoint/2010/main" val="24404825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for learning objects</a:t>
            </a:r>
            <a:endParaRPr lang="en-GB" dirty="0"/>
          </a:p>
        </p:txBody>
      </p:sp>
      <p:sp>
        <p:nvSpPr>
          <p:cNvPr id="3" name="Content Placeholder 2"/>
          <p:cNvSpPr>
            <a:spLocks noGrp="1"/>
          </p:cNvSpPr>
          <p:nvPr>
            <p:ph idx="1"/>
          </p:nvPr>
        </p:nvSpPr>
        <p:spPr/>
        <p:txBody>
          <a:bodyPr/>
          <a:lstStyle/>
          <a:p>
            <a:pPr marL="0" indent="0">
              <a:buNone/>
            </a:pPr>
            <a:r>
              <a:rPr lang="en-GB" dirty="0" smtClean="0"/>
              <a:t>A learning object should:</a:t>
            </a:r>
          </a:p>
          <a:p>
            <a:r>
              <a:rPr lang="en-GB" dirty="0"/>
              <a:t>h</a:t>
            </a:r>
            <a:r>
              <a:rPr lang="en-GB" dirty="0" smtClean="0"/>
              <a:t>ave </a:t>
            </a:r>
            <a:r>
              <a:rPr lang="en-GB" dirty="0"/>
              <a:t>a clear educational </a:t>
            </a:r>
            <a:r>
              <a:rPr lang="en-GB" dirty="0" smtClean="0"/>
              <a:t>purpose, </a:t>
            </a:r>
            <a:endParaRPr lang="en-GB" dirty="0"/>
          </a:p>
          <a:p>
            <a:r>
              <a:rPr lang="en-GB" dirty="0" smtClean="0"/>
              <a:t>be </a:t>
            </a:r>
            <a:r>
              <a:rPr lang="en-GB" dirty="0"/>
              <a:t>reusable, i.e. it can be used in multiple contexts for multiple </a:t>
            </a:r>
            <a:r>
              <a:rPr lang="en-GB" dirty="0" smtClean="0"/>
              <a:t>purposes,</a:t>
            </a:r>
            <a:endParaRPr lang="en-GB" dirty="0"/>
          </a:p>
          <a:p>
            <a:r>
              <a:rPr lang="en-GB" dirty="0" smtClean="0"/>
              <a:t>be </a:t>
            </a:r>
            <a:r>
              <a:rPr lang="en-GB" dirty="0"/>
              <a:t>semantically and functionally </a:t>
            </a:r>
            <a:r>
              <a:rPr lang="en-GB" dirty="0" smtClean="0"/>
              <a:t>self-contained.</a:t>
            </a:r>
            <a:endParaRPr lang="en-GB" dirty="0"/>
          </a:p>
          <a:p>
            <a:endParaRPr lang="en-GB" dirty="0"/>
          </a:p>
        </p:txBody>
      </p:sp>
    </p:spTree>
    <p:extLst>
      <p:ext uri="{BB962C8B-B14F-4D97-AF65-F5344CB8AC3E}">
        <p14:creationId xmlns:p14="http://schemas.microsoft.com/office/powerpoint/2010/main" val="36638292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of Learning Objects</a:t>
            </a:r>
            <a:endParaRPr lang="en-GB" dirty="0"/>
          </a:p>
        </p:txBody>
      </p:sp>
      <p:sp>
        <p:nvSpPr>
          <p:cNvPr id="3" name="Content Placeholder 2"/>
          <p:cNvSpPr>
            <a:spLocks noGrp="1"/>
          </p:cNvSpPr>
          <p:nvPr>
            <p:ph idx="1"/>
          </p:nvPr>
        </p:nvSpPr>
        <p:spPr/>
        <p:txBody>
          <a:bodyPr/>
          <a:lstStyle/>
          <a:p>
            <a:pPr marL="0" indent="0">
              <a:buNone/>
            </a:pPr>
            <a:r>
              <a:rPr lang="en-GB" sz="3000" b="1" dirty="0"/>
              <a:t>Metadata</a:t>
            </a:r>
            <a:r>
              <a:rPr lang="en-GB" sz="3000" dirty="0" smtClean="0"/>
              <a:t>:</a:t>
            </a:r>
            <a:endParaRPr lang="en-GB" sz="3000" dirty="0"/>
          </a:p>
          <a:p>
            <a:r>
              <a:rPr lang="en-GB" sz="3000" dirty="0"/>
              <a:t>data describing other </a:t>
            </a:r>
            <a:r>
              <a:rPr lang="en-GB" sz="3000" dirty="0" smtClean="0"/>
              <a:t>data.</a:t>
            </a:r>
            <a:endParaRPr lang="en-GB" sz="3000" dirty="0"/>
          </a:p>
          <a:p>
            <a:r>
              <a:rPr lang="en-GB" sz="3000" dirty="0"/>
              <a:t>description accompanying each learning </a:t>
            </a:r>
            <a:r>
              <a:rPr lang="en-GB" sz="3000" dirty="0" smtClean="0"/>
              <a:t>object.</a:t>
            </a:r>
            <a:endParaRPr lang="en-GB" sz="3000" dirty="0"/>
          </a:p>
          <a:p>
            <a:pPr marL="0" indent="0">
              <a:buNone/>
            </a:pPr>
            <a:r>
              <a:rPr lang="en-GB" sz="3000" b="1" dirty="0" smtClean="0"/>
              <a:t>Aim</a:t>
            </a:r>
            <a:r>
              <a:rPr lang="en-GB" sz="3000" dirty="0" smtClean="0"/>
              <a:t>: to </a:t>
            </a:r>
            <a:r>
              <a:rPr lang="en-GB" sz="3000" dirty="0"/>
              <a:t>facilitate the search and retrieval of learning objects stored in repositories, digital libraries, databases it is  necessary to describe them with metadata (e.g. title, creator, rights use, technical standards, </a:t>
            </a:r>
            <a:r>
              <a:rPr lang="en-GB" sz="3000" dirty="0" smtClean="0"/>
              <a:t>etc.).</a:t>
            </a:r>
            <a:endParaRPr lang="en-GB" sz="3000" dirty="0"/>
          </a:p>
          <a:p>
            <a:endParaRPr lang="en-GB" sz="3000" dirty="0"/>
          </a:p>
        </p:txBody>
      </p:sp>
    </p:spTree>
    <p:extLst>
      <p:ext uri="{BB962C8B-B14F-4D97-AF65-F5344CB8AC3E}">
        <p14:creationId xmlns:p14="http://schemas.microsoft.com/office/powerpoint/2010/main" val="6269516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National learning object repositories</a:t>
            </a:r>
          </a:p>
        </p:txBody>
      </p:sp>
      <p:sp>
        <p:nvSpPr>
          <p:cNvPr id="3" name="Content Placeholder 2"/>
          <p:cNvSpPr>
            <a:spLocks noGrp="1"/>
          </p:cNvSpPr>
          <p:nvPr>
            <p:ph idx="1"/>
          </p:nvPr>
        </p:nvSpPr>
        <p:spPr/>
        <p:txBody>
          <a:bodyPr/>
          <a:lstStyle/>
          <a:p>
            <a:pPr marL="0" indent="0">
              <a:buNone/>
            </a:pPr>
            <a:r>
              <a:rPr lang="en-GB" dirty="0" smtClean="0"/>
              <a:t>A </a:t>
            </a:r>
            <a:r>
              <a:rPr lang="en-GB" dirty="0"/>
              <a:t>common strategy, particularly in European countries. </a:t>
            </a:r>
            <a:endParaRPr lang="en-GB" dirty="0" smtClean="0"/>
          </a:p>
          <a:p>
            <a:pPr marL="0" indent="0">
              <a:buNone/>
            </a:pPr>
            <a:r>
              <a:rPr lang="en-US" dirty="0"/>
              <a:t>For primary and secondary education (K-12) in particular, National Learning Repositories have gained significant growth, since, in order to meet the requirements of national curricula goals, culture, and language, the development of learning resources happens in most cases at a National </a:t>
            </a:r>
            <a:r>
              <a:rPr lang="en-US" dirty="0" smtClean="0"/>
              <a:t>Level </a:t>
            </a:r>
            <a:r>
              <a:rPr lang="en-US" dirty="0"/>
              <a:t>(</a:t>
            </a:r>
            <a:r>
              <a:rPr lang="en-US" dirty="0" err="1"/>
              <a:t>Megalou</a:t>
            </a:r>
            <a:r>
              <a:rPr lang="en-US" dirty="0"/>
              <a:t> &amp; </a:t>
            </a:r>
            <a:r>
              <a:rPr lang="en-US" dirty="0" err="1"/>
              <a:t>Kaklamanis</a:t>
            </a:r>
            <a:r>
              <a:rPr lang="en-US" dirty="0"/>
              <a:t> 2014</a:t>
            </a:r>
            <a:r>
              <a:rPr lang="en-US" dirty="0" smtClean="0"/>
              <a:t>).</a:t>
            </a:r>
            <a:endParaRPr lang="el-GR" dirty="0"/>
          </a:p>
          <a:p>
            <a:pPr marL="0" indent="0">
              <a:buNone/>
            </a:pPr>
            <a:endParaRPr lang="en-GB" dirty="0" smtClean="0"/>
          </a:p>
          <a:p>
            <a:endParaRPr lang="en-GB" dirty="0"/>
          </a:p>
        </p:txBody>
      </p:sp>
    </p:spTree>
    <p:extLst>
      <p:ext uri="{BB962C8B-B14F-4D97-AF65-F5344CB8AC3E}">
        <p14:creationId xmlns:p14="http://schemas.microsoft.com/office/powerpoint/2010/main" val="22211800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Repositories</a:t>
            </a:r>
          </a:p>
        </p:txBody>
      </p:sp>
      <p:sp>
        <p:nvSpPr>
          <p:cNvPr id="3" name="Content Placeholder 2"/>
          <p:cNvSpPr>
            <a:spLocks noGrp="1"/>
          </p:cNvSpPr>
          <p:nvPr>
            <p:ph sz="half" idx="1"/>
          </p:nvPr>
        </p:nvSpPr>
        <p:spPr/>
        <p:txBody>
          <a:bodyPr/>
          <a:lstStyle/>
          <a:p>
            <a:pPr marL="0" indent="0">
              <a:buNone/>
            </a:pPr>
            <a:r>
              <a:rPr lang="en-GB" dirty="0" smtClean="0"/>
              <a:t>Definition (</a:t>
            </a:r>
            <a:r>
              <a:rPr lang="en-GB" dirty="0" err="1" smtClean="0"/>
              <a:t>Re·pos·i·tor·y</a:t>
            </a:r>
            <a:r>
              <a:rPr lang="en-GB" dirty="0" smtClean="0"/>
              <a:t>):</a:t>
            </a:r>
            <a:endParaRPr lang="en-GB" dirty="0"/>
          </a:p>
          <a:p>
            <a:r>
              <a:rPr lang="en-GB" dirty="0" smtClean="0"/>
              <a:t>an </a:t>
            </a:r>
            <a:r>
              <a:rPr lang="en-GB" dirty="0"/>
              <a:t>abundant source or supply; </a:t>
            </a:r>
            <a:r>
              <a:rPr lang="en-GB" dirty="0" smtClean="0"/>
              <a:t>storehouse.</a:t>
            </a:r>
            <a:endParaRPr lang="en-GB" dirty="0"/>
          </a:p>
          <a:p>
            <a:r>
              <a:rPr lang="en-GB" dirty="0"/>
              <a:t>a place where things are kept for </a:t>
            </a:r>
            <a:r>
              <a:rPr lang="en-GB" dirty="0" smtClean="0"/>
              <a:t>exhibition.</a:t>
            </a:r>
            <a:endParaRPr lang="en-GB" dirty="0"/>
          </a:p>
          <a:p>
            <a:endParaRPr lang="en-GB" dirty="0"/>
          </a:p>
        </p:txBody>
      </p:sp>
      <p:pic>
        <p:nvPicPr>
          <p:cNvPr id="2054" name="Picture 6" descr="Warehouse, Storage, Stoc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70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23656" y="5733256"/>
            <a:ext cx="552400" cy="360040"/>
          </a:xfrm>
          <a:prstGeom prst="rect">
            <a:avLst/>
          </a:prstGeom>
        </p:spPr>
        <p:txBody>
          <a:bodyPr vert="horz" wrap="square" lIns="91440" tIns="45720" rIns="91440" bIns="45720" rtlCol="0" anchor="ctr">
            <a:noAutofit/>
          </a:bodyPr>
          <a:lstStyle/>
          <a:p>
            <a:r>
              <a:rPr lang="en-GB" b="1" dirty="0" smtClean="0">
                <a:latin typeface="+mj-lt"/>
              </a:rPr>
              <a:t>[1]</a:t>
            </a:r>
          </a:p>
        </p:txBody>
      </p:sp>
    </p:spTree>
    <p:custDataLst>
      <p:tags r:id="rId1"/>
    </p:custDataLst>
    <p:extLst>
      <p:ext uri="{BB962C8B-B14F-4D97-AF65-F5344CB8AC3E}">
        <p14:creationId xmlns:p14="http://schemas.microsoft.com/office/powerpoint/2010/main" val="1587547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National learning object </a:t>
            </a:r>
            <a:r>
              <a:rPr lang="en-GB" dirty="0" smtClean="0"/>
              <a:t>repositories: Examples</a:t>
            </a:r>
            <a:endParaRPr lang="en-GB" dirty="0"/>
          </a:p>
        </p:txBody>
      </p:sp>
      <p:sp>
        <p:nvSpPr>
          <p:cNvPr id="3" name="Content Placeholder 2"/>
          <p:cNvSpPr>
            <a:spLocks noGrp="1"/>
          </p:cNvSpPr>
          <p:nvPr>
            <p:ph idx="1"/>
          </p:nvPr>
        </p:nvSpPr>
        <p:spPr/>
        <p:txBody>
          <a:bodyPr/>
          <a:lstStyle/>
          <a:p>
            <a:pPr marL="274320" eaLnBrk="1" fontAlgn="auto" hangingPunct="1">
              <a:spcBef>
                <a:spcPts val="800"/>
              </a:spcBef>
              <a:spcAft>
                <a:spcPts val="0"/>
              </a:spcAft>
              <a:defRPr/>
            </a:pPr>
            <a:r>
              <a:rPr lang="en-GB" sz="3000" dirty="0" smtClean="0"/>
              <a:t>NDLR, the National Digital Learning Repository of </a:t>
            </a:r>
            <a:r>
              <a:rPr lang="en-GB" sz="3000" b="1" dirty="0" smtClean="0"/>
              <a:t>Ireland</a:t>
            </a:r>
            <a:r>
              <a:rPr lang="en-GB" sz="3000" dirty="0" smtClean="0"/>
              <a:t>.  </a:t>
            </a:r>
          </a:p>
          <a:p>
            <a:pPr marL="274320" eaLnBrk="1" fontAlgn="auto" hangingPunct="1">
              <a:spcBef>
                <a:spcPts val="800"/>
              </a:spcBef>
              <a:spcAft>
                <a:spcPts val="0"/>
              </a:spcAft>
              <a:defRPr/>
            </a:pPr>
            <a:r>
              <a:rPr lang="en-GB" sz="3000" dirty="0" smtClean="0"/>
              <a:t>SWITCH, the National Digital Learning Repository of </a:t>
            </a:r>
            <a:r>
              <a:rPr lang="en-GB" sz="3000" b="1" dirty="0" smtClean="0"/>
              <a:t>Switzerland</a:t>
            </a:r>
            <a:r>
              <a:rPr lang="en-GB" sz="3000" dirty="0" smtClean="0"/>
              <a:t>. </a:t>
            </a:r>
          </a:p>
          <a:p>
            <a:pPr marL="274320" eaLnBrk="1" fontAlgn="auto" hangingPunct="1">
              <a:spcBef>
                <a:spcPts val="800"/>
              </a:spcBef>
              <a:spcAft>
                <a:spcPts val="0"/>
              </a:spcAft>
              <a:defRPr/>
            </a:pPr>
            <a:r>
              <a:rPr lang="en-GB" sz="3000" dirty="0" smtClean="0"/>
              <a:t>the </a:t>
            </a:r>
            <a:r>
              <a:rPr lang="en-GB" sz="3000" b="1" dirty="0" smtClean="0"/>
              <a:t>Austrian </a:t>
            </a:r>
            <a:r>
              <a:rPr lang="en-GB" sz="3000" dirty="0" smtClean="0"/>
              <a:t>repository for schools, </a:t>
            </a:r>
            <a:r>
              <a:rPr lang="en-GB" sz="3000" dirty="0" err="1" smtClean="0"/>
              <a:t>Bildungspool</a:t>
            </a:r>
            <a:r>
              <a:rPr lang="en-GB" sz="3000" dirty="0" smtClean="0"/>
              <a:t>. </a:t>
            </a:r>
          </a:p>
          <a:p>
            <a:pPr marL="274320" eaLnBrk="1" fontAlgn="auto" hangingPunct="1">
              <a:spcBef>
                <a:spcPts val="800"/>
              </a:spcBef>
              <a:spcAft>
                <a:spcPts val="0"/>
              </a:spcAft>
              <a:defRPr/>
            </a:pPr>
            <a:r>
              <a:rPr lang="en-GB" sz="3000" dirty="0" smtClean="0"/>
              <a:t>“</a:t>
            </a:r>
            <a:r>
              <a:rPr lang="en-GB" sz="3000" dirty="0" err="1" smtClean="0"/>
              <a:t>CARNet</a:t>
            </a:r>
            <a:r>
              <a:rPr lang="en-GB" sz="3000" dirty="0" smtClean="0"/>
              <a:t> School Portal”, the </a:t>
            </a:r>
            <a:r>
              <a:rPr lang="en-GB" sz="3000" b="1" dirty="0" smtClean="0"/>
              <a:t>Croatian</a:t>
            </a:r>
            <a:r>
              <a:rPr lang="en-GB" sz="3000" dirty="0" smtClean="0"/>
              <a:t> national school repository.  </a:t>
            </a:r>
          </a:p>
          <a:p>
            <a:pPr marL="274320" eaLnBrk="1" fontAlgn="auto" hangingPunct="1">
              <a:spcBef>
                <a:spcPts val="800"/>
              </a:spcBef>
              <a:spcAft>
                <a:spcPts val="0"/>
              </a:spcAft>
              <a:defRPr/>
            </a:pPr>
            <a:r>
              <a:rPr lang="en-GB" sz="3000" dirty="0" smtClean="0"/>
              <a:t>“Resursi.e-edu.bg” and “Znam.bg”, the </a:t>
            </a:r>
            <a:r>
              <a:rPr lang="en-GB" sz="3000" b="1" dirty="0" smtClean="0"/>
              <a:t>Bulgarian</a:t>
            </a:r>
            <a:r>
              <a:rPr lang="en-GB" sz="3000" dirty="0" smtClean="0"/>
              <a:t> National Educational Repositories.</a:t>
            </a:r>
            <a:endParaRPr lang="en-GB" sz="3000" dirty="0"/>
          </a:p>
        </p:txBody>
      </p:sp>
    </p:spTree>
    <p:extLst>
      <p:ext uri="{BB962C8B-B14F-4D97-AF65-F5344CB8AC3E}">
        <p14:creationId xmlns:p14="http://schemas.microsoft.com/office/powerpoint/2010/main" val="42922805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learning repositories for primary and secondary education (1/2)</a:t>
            </a:r>
            <a:endParaRPr lang="en-GB" dirty="0"/>
          </a:p>
        </p:txBody>
      </p:sp>
      <p:sp>
        <p:nvSpPr>
          <p:cNvPr id="3" name="Content Placeholder 2"/>
          <p:cNvSpPr>
            <a:spLocks noGrp="1"/>
          </p:cNvSpPr>
          <p:nvPr>
            <p:ph idx="1"/>
          </p:nvPr>
        </p:nvSpPr>
        <p:spPr/>
        <p:txBody>
          <a:bodyPr/>
          <a:lstStyle/>
          <a:p>
            <a:pPr marL="45720" indent="0" eaLnBrk="1" fontAlgn="auto" hangingPunct="1">
              <a:spcAft>
                <a:spcPts val="0"/>
              </a:spcAft>
              <a:buFont typeface="Wingdings 2" pitchFamily="18" charset="2"/>
              <a:buNone/>
              <a:defRPr/>
            </a:pPr>
            <a:r>
              <a:rPr lang="en-GB" b="1" dirty="0" smtClean="0"/>
              <a:t>Common Characteristics: </a:t>
            </a:r>
          </a:p>
          <a:p>
            <a:pPr marL="274320" eaLnBrk="1" fontAlgn="auto" hangingPunct="1">
              <a:spcAft>
                <a:spcPts val="0"/>
              </a:spcAft>
              <a:defRPr/>
            </a:pPr>
            <a:r>
              <a:rPr lang="en-GB" dirty="0" smtClean="0"/>
              <a:t>they generally host resources that support the national curricula. </a:t>
            </a:r>
          </a:p>
          <a:p>
            <a:pPr marL="274320" eaLnBrk="1" fontAlgn="auto" hangingPunct="1">
              <a:spcAft>
                <a:spcPts val="0"/>
              </a:spcAft>
              <a:defRPr/>
            </a:pPr>
            <a:r>
              <a:rPr lang="en-GB" dirty="0" smtClean="0"/>
              <a:t>in most cases they serve as the central point of access to learning resources for schools, particularly in countries with centralized educational systems.</a:t>
            </a:r>
            <a:endParaRPr lang="en-GB" dirty="0"/>
          </a:p>
        </p:txBody>
      </p:sp>
    </p:spTree>
    <p:extLst>
      <p:ext uri="{BB962C8B-B14F-4D97-AF65-F5344CB8AC3E}">
        <p14:creationId xmlns:p14="http://schemas.microsoft.com/office/powerpoint/2010/main" val="36291574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learning repositories for primary and secondary education (2/2)</a:t>
            </a:r>
            <a:endParaRPr lang="en-GB" dirty="0"/>
          </a:p>
        </p:txBody>
      </p:sp>
      <p:sp>
        <p:nvSpPr>
          <p:cNvPr id="3" name="Content Placeholder 2"/>
          <p:cNvSpPr>
            <a:spLocks noGrp="1"/>
          </p:cNvSpPr>
          <p:nvPr>
            <p:ph idx="1"/>
          </p:nvPr>
        </p:nvSpPr>
        <p:spPr/>
        <p:txBody>
          <a:bodyPr/>
          <a:lstStyle/>
          <a:p>
            <a:pPr marL="45720" indent="0" eaLnBrk="1" fontAlgn="auto" hangingPunct="1">
              <a:spcAft>
                <a:spcPts val="0"/>
              </a:spcAft>
              <a:buFont typeface="Wingdings 2" pitchFamily="18" charset="2"/>
              <a:buNone/>
              <a:defRPr/>
            </a:pPr>
            <a:r>
              <a:rPr lang="en-GB" b="1" dirty="0" smtClean="0"/>
              <a:t>Common Characteristics: </a:t>
            </a:r>
          </a:p>
          <a:p>
            <a:pPr marL="274320" eaLnBrk="1" fontAlgn="auto" hangingPunct="1">
              <a:spcAft>
                <a:spcPts val="0"/>
              </a:spcAft>
              <a:defRPr/>
            </a:pPr>
            <a:r>
              <a:rPr lang="en-GB" dirty="0" smtClean="0"/>
              <a:t>they are usually built in the context of national initiatives and programs aiming at the introduction of ICT in education. </a:t>
            </a:r>
          </a:p>
          <a:p>
            <a:pPr marL="274320" eaLnBrk="1" fontAlgn="auto" hangingPunct="1">
              <a:spcAft>
                <a:spcPts val="0"/>
              </a:spcAft>
              <a:defRPr/>
            </a:pPr>
            <a:r>
              <a:rPr lang="en-GB" dirty="0" smtClean="0"/>
              <a:t>they are funded by local, national, or EU funds, and are usually supported by Ministries of Education (</a:t>
            </a:r>
            <a:r>
              <a:rPr lang="en-GB" dirty="0" err="1" smtClean="0"/>
              <a:t>MoE</a:t>
            </a:r>
            <a:r>
              <a:rPr lang="en-GB" dirty="0" smtClean="0"/>
              <a:t>) or local authorities. </a:t>
            </a:r>
            <a:endParaRPr lang="en-GB" dirty="0"/>
          </a:p>
        </p:txBody>
      </p:sp>
    </p:spTree>
    <p:extLst>
      <p:ext uri="{BB962C8B-B14F-4D97-AF65-F5344CB8AC3E}">
        <p14:creationId xmlns:p14="http://schemas.microsoft.com/office/powerpoint/2010/main" val="15580650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Greek National Policy for Digital Educational Content (1/2)</a:t>
            </a:r>
            <a:endParaRPr lang="en-GB" dirty="0"/>
          </a:p>
        </p:txBody>
      </p:sp>
      <p:sp>
        <p:nvSpPr>
          <p:cNvPr id="3" name="Content Placeholder 2"/>
          <p:cNvSpPr>
            <a:spLocks noGrp="1"/>
          </p:cNvSpPr>
          <p:nvPr>
            <p:ph idx="1"/>
          </p:nvPr>
        </p:nvSpPr>
        <p:spPr/>
        <p:txBody>
          <a:bodyPr/>
          <a:lstStyle/>
          <a:p>
            <a:pPr marL="274320" eaLnBrk="1" fontAlgn="auto" hangingPunct="1">
              <a:spcAft>
                <a:spcPts val="0"/>
              </a:spcAft>
              <a:defRPr/>
            </a:pPr>
            <a:r>
              <a:rPr lang="en-GB" dirty="0" smtClean="0"/>
              <a:t>Focus on the creation of reusable units of learning. </a:t>
            </a:r>
          </a:p>
          <a:p>
            <a:pPr marL="274320" eaLnBrk="1" fontAlgn="auto" hangingPunct="1">
              <a:spcAft>
                <a:spcPts val="0"/>
              </a:spcAft>
              <a:defRPr/>
            </a:pPr>
            <a:r>
              <a:rPr lang="en-GB" dirty="0" smtClean="0"/>
              <a:t>Promote Open Educational Resources (OERs). </a:t>
            </a:r>
          </a:p>
          <a:p>
            <a:pPr marL="274320" eaLnBrk="1" fontAlgn="auto" hangingPunct="1">
              <a:spcAft>
                <a:spcPts val="0"/>
              </a:spcAft>
              <a:defRPr/>
            </a:pPr>
            <a:r>
              <a:rPr lang="en-GB" dirty="0" smtClean="0"/>
              <a:t>Promote re-using, remixing, and re-purposing of existing digital learning resources.</a:t>
            </a:r>
            <a:endParaRPr lang="en-GB" dirty="0"/>
          </a:p>
        </p:txBody>
      </p:sp>
    </p:spTree>
    <p:extLst>
      <p:ext uri="{BB962C8B-B14F-4D97-AF65-F5344CB8AC3E}">
        <p14:creationId xmlns:p14="http://schemas.microsoft.com/office/powerpoint/2010/main" val="32407585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Greek National Policy for Digital Educational Content (2/2)</a:t>
            </a:r>
            <a:endParaRPr lang="en-GB" dirty="0"/>
          </a:p>
        </p:txBody>
      </p:sp>
      <p:sp>
        <p:nvSpPr>
          <p:cNvPr id="3" name="Content Placeholder 2"/>
          <p:cNvSpPr>
            <a:spLocks noGrp="1"/>
          </p:cNvSpPr>
          <p:nvPr>
            <p:ph idx="1"/>
          </p:nvPr>
        </p:nvSpPr>
        <p:spPr/>
        <p:txBody>
          <a:bodyPr/>
          <a:lstStyle/>
          <a:p>
            <a:pPr marL="274320" eaLnBrk="1" fontAlgn="auto" hangingPunct="1">
              <a:spcAft>
                <a:spcPts val="0"/>
              </a:spcAft>
              <a:defRPr/>
            </a:pPr>
            <a:r>
              <a:rPr lang="en-GB" dirty="0" smtClean="0"/>
              <a:t>Improve digital infrastructure to facilitate search, retrieval, access and utilization of digital learning resources for all (teachers, pupils, parents, everyone)</a:t>
            </a:r>
          </a:p>
          <a:p>
            <a:pPr marL="274320" eaLnBrk="1" fontAlgn="auto" hangingPunct="1">
              <a:spcAft>
                <a:spcPts val="0"/>
              </a:spcAft>
              <a:defRPr/>
            </a:pPr>
            <a:r>
              <a:rPr lang="en-GB" dirty="0" smtClean="0"/>
              <a:t>Promote the active role of teachers and pupils in the creation, documentation and evaluation of digital learning resources. </a:t>
            </a:r>
            <a:endParaRPr lang="en-GB" dirty="0"/>
          </a:p>
        </p:txBody>
      </p:sp>
    </p:spTree>
    <p:extLst>
      <p:ext uri="{BB962C8B-B14F-4D97-AF65-F5344CB8AC3E}">
        <p14:creationId xmlns:p14="http://schemas.microsoft.com/office/powerpoint/2010/main" val="25750227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Photodentro</a:t>
            </a:r>
            <a:r>
              <a:rPr lang="en-GB" dirty="0" smtClean="0"/>
              <a:t> LOR (1/2)</a:t>
            </a:r>
            <a:endParaRPr lang="en-GB" dirty="0"/>
          </a:p>
        </p:txBody>
      </p:sp>
      <p:sp>
        <p:nvSpPr>
          <p:cNvPr id="3" name="Content Placeholder 2"/>
          <p:cNvSpPr>
            <a:spLocks noGrp="1"/>
          </p:cNvSpPr>
          <p:nvPr>
            <p:ph idx="1"/>
          </p:nvPr>
        </p:nvSpPr>
        <p:spPr/>
        <p:txBody>
          <a:bodyPr/>
          <a:lstStyle/>
          <a:p>
            <a:pPr eaLnBrk="1" fontAlgn="auto" hangingPunct="1">
              <a:spcAft>
                <a:spcPts val="0"/>
              </a:spcAft>
              <a:defRPr/>
            </a:pPr>
            <a:r>
              <a:rPr lang="en-GB" altLang="el-GR" dirty="0" smtClean="0"/>
              <a:t>The Greek National Learning Object Repository for primary and secondary education. </a:t>
            </a:r>
          </a:p>
          <a:p>
            <a:pPr eaLnBrk="1" fontAlgn="auto" hangingPunct="1">
              <a:spcAft>
                <a:spcPts val="0"/>
              </a:spcAft>
              <a:defRPr/>
            </a:pPr>
            <a:r>
              <a:rPr lang="en-GB" dirty="0" smtClean="0"/>
              <a:t>It hosts reusable learning objects (small, self-contained reusable units of learning).</a:t>
            </a:r>
          </a:p>
          <a:p>
            <a:pPr eaLnBrk="1" fontAlgn="auto" hangingPunct="1">
              <a:spcAft>
                <a:spcPts val="0"/>
              </a:spcAft>
              <a:defRPr/>
            </a:pPr>
            <a:r>
              <a:rPr lang="en-GB" dirty="0" smtClean="0"/>
              <a:t>It is open to everyone, pupils, teachers, parents, as well as anybody else interested.</a:t>
            </a:r>
            <a:endParaRPr lang="en-GB" dirty="0"/>
          </a:p>
        </p:txBody>
      </p:sp>
    </p:spTree>
    <p:extLst>
      <p:ext uri="{BB962C8B-B14F-4D97-AF65-F5344CB8AC3E}">
        <p14:creationId xmlns:p14="http://schemas.microsoft.com/office/powerpoint/2010/main" val="254503206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lstStyle/>
          <a:p>
            <a:pPr algn="ctr"/>
            <a:r>
              <a:rPr lang="en-GB" dirty="0">
                <a:hlinkClick r:id="rId3" tooltip="Photodentro LOR Homepage"/>
              </a:rPr>
              <a:t>http://photodentro.edu.gr</a:t>
            </a:r>
            <a:r>
              <a:rPr lang="en-GB" dirty="0" smtClean="0">
                <a:hlinkClick r:id="rId3" tooltip="Photodentro LOR Homepage"/>
              </a:rPr>
              <a:t>/ </a:t>
            </a:r>
            <a:endParaRPr lang="en-GB" dirty="0"/>
          </a:p>
        </p:txBody>
      </p:sp>
      <p:sp>
        <p:nvSpPr>
          <p:cNvPr id="2" name="Title 1"/>
          <p:cNvSpPr>
            <a:spLocks noGrp="1"/>
          </p:cNvSpPr>
          <p:nvPr>
            <p:ph type="title"/>
          </p:nvPr>
        </p:nvSpPr>
        <p:spPr/>
        <p:txBody>
          <a:bodyPr/>
          <a:lstStyle/>
          <a:p>
            <a:r>
              <a:rPr lang="en-GB" dirty="0" err="1"/>
              <a:t>Photodentro</a:t>
            </a:r>
            <a:r>
              <a:rPr lang="en-GB" dirty="0"/>
              <a:t> LOR </a:t>
            </a:r>
            <a:r>
              <a:rPr lang="en-GB" dirty="0" smtClean="0"/>
              <a:t>(2/2</a:t>
            </a:r>
            <a:r>
              <a:rPr lang="en-GB" dirty="0"/>
              <a:t>)</a:t>
            </a:r>
          </a:p>
        </p:txBody>
      </p:sp>
      <p:pic>
        <p:nvPicPr>
          <p:cNvPr id="16386" name="Picture 2" descr="Photodentro LOR Homepage"/>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802" r="21"/>
          <a:stretch/>
        </p:blipFill>
        <p:spPr bwMode="auto">
          <a:xfrm>
            <a:off x="899592" y="1556792"/>
            <a:ext cx="734481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244408" y="4820271"/>
            <a:ext cx="552400" cy="360040"/>
          </a:xfrm>
          <a:prstGeom prst="rect">
            <a:avLst/>
          </a:prstGeom>
        </p:spPr>
        <p:txBody>
          <a:bodyPr vert="horz" wrap="square" lIns="91440" tIns="45720" rIns="91440" bIns="45720" rtlCol="0" anchor="ctr">
            <a:noAutofit/>
          </a:bodyPr>
          <a:lstStyle/>
          <a:p>
            <a:r>
              <a:rPr lang="en-GB" b="1" dirty="0" smtClean="0">
                <a:latin typeface="+mj-lt"/>
              </a:rPr>
              <a:t>[8]</a:t>
            </a:r>
          </a:p>
        </p:txBody>
      </p:sp>
    </p:spTree>
    <p:custDataLst>
      <p:tags r:id="rId1"/>
    </p:custDataLst>
    <p:extLst>
      <p:ext uri="{BB962C8B-B14F-4D97-AF65-F5344CB8AC3E}">
        <p14:creationId xmlns:p14="http://schemas.microsoft.com/office/powerpoint/2010/main" val="7498512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Project</a:t>
            </a:r>
            <a:endParaRPr lang="en-GB" dirty="0"/>
          </a:p>
        </p:txBody>
      </p:sp>
      <p:sp>
        <p:nvSpPr>
          <p:cNvPr id="3" name="Content Placeholder 2"/>
          <p:cNvSpPr>
            <a:spLocks noGrp="1"/>
          </p:cNvSpPr>
          <p:nvPr>
            <p:ph sz="half" idx="1"/>
          </p:nvPr>
        </p:nvSpPr>
        <p:spPr>
          <a:xfrm>
            <a:off x="457200" y="1600200"/>
            <a:ext cx="5266928" cy="4525963"/>
          </a:xfrm>
        </p:spPr>
        <p:txBody>
          <a:bodyPr/>
          <a:lstStyle/>
          <a:p>
            <a:pPr marL="0" indent="0">
              <a:buNone/>
            </a:pPr>
            <a:r>
              <a:rPr lang="en-GB" sz="2400" dirty="0" smtClean="0"/>
              <a:t>Co-financed by the European Union (ESF) and National funds in the context of Operational Programme "Education and Lifelong Learning" of the Greek National Strategic Reference Framework (NSRF), coordinated and implemented by the technical partner of the Greek Ministry of Education “Computer Technology Institute and Press- CTI DIOPHANTUS” (www.cti.gr), Strategy and Digital Educational Content Directorate. </a:t>
            </a:r>
            <a:endParaRPr lang="en-GB" sz="2400" dirty="0"/>
          </a:p>
        </p:txBody>
      </p:sp>
      <p:sp>
        <p:nvSpPr>
          <p:cNvPr id="7" name="TextBox 6"/>
          <p:cNvSpPr txBox="1"/>
          <p:nvPr/>
        </p:nvSpPr>
        <p:spPr>
          <a:xfrm>
            <a:off x="8172400" y="2924944"/>
            <a:ext cx="552400" cy="360040"/>
          </a:xfrm>
          <a:prstGeom prst="rect">
            <a:avLst/>
          </a:prstGeom>
        </p:spPr>
        <p:txBody>
          <a:bodyPr vert="horz" wrap="square" lIns="91440" tIns="45720" rIns="91440" bIns="45720" rtlCol="0" anchor="ctr">
            <a:noAutofit/>
          </a:bodyPr>
          <a:lstStyle/>
          <a:p>
            <a:r>
              <a:rPr lang="en-GB" b="1" dirty="0" smtClean="0">
                <a:latin typeface="+mj-lt"/>
              </a:rPr>
              <a:t>[7]</a:t>
            </a:r>
          </a:p>
        </p:txBody>
      </p:sp>
      <p:pic>
        <p:nvPicPr>
          <p:cNvPr id="13316" name="Picture 4" descr="Computer Technology Institute and Press Log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55462" y="1772816"/>
            <a:ext cx="1998736" cy="20882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2423388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Photodentro</a:t>
            </a:r>
            <a:endParaRPr lang="en-GB" dirty="0"/>
          </a:p>
        </p:txBody>
      </p:sp>
      <p:graphicFrame>
        <p:nvGraphicFramePr>
          <p:cNvPr id="6" name="Content Placeholder 5" descr="Photodentro Repositories"/>
          <p:cNvGraphicFramePr>
            <a:graphicFrameLocks noGrp="1"/>
          </p:cNvGraphicFramePr>
          <p:nvPr>
            <p:ph idx="1"/>
            <p:extLst>
              <p:ext uri="{D42A27DB-BD31-4B8C-83A1-F6EECF244321}">
                <p14:modId xmlns:p14="http://schemas.microsoft.com/office/powerpoint/2010/main" val="652283746"/>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22249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Photodentro</a:t>
            </a:r>
            <a:r>
              <a:rPr lang="en-GB" dirty="0" smtClean="0"/>
              <a:t>:</a:t>
            </a:r>
            <a:br>
              <a:rPr lang="en-GB" dirty="0" smtClean="0"/>
            </a:br>
            <a:r>
              <a:rPr lang="en-GB" dirty="0" smtClean="0"/>
              <a:t>Learning object </a:t>
            </a:r>
            <a:r>
              <a:rPr lang="en-GB" dirty="0"/>
              <a:t>specifications</a:t>
            </a:r>
          </a:p>
        </p:txBody>
      </p:sp>
      <p:sp>
        <p:nvSpPr>
          <p:cNvPr id="5" name="Content Placeholder 4"/>
          <p:cNvSpPr>
            <a:spLocks noGrp="1"/>
          </p:cNvSpPr>
          <p:nvPr>
            <p:ph idx="1"/>
          </p:nvPr>
        </p:nvSpPr>
        <p:spPr/>
        <p:txBody>
          <a:bodyPr/>
          <a:lstStyle/>
          <a:p>
            <a:pPr marL="0" indent="0" eaLnBrk="1" fontAlgn="auto" hangingPunct="1">
              <a:spcAft>
                <a:spcPts val="0"/>
              </a:spcAft>
              <a:buClr>
                <a:schemeClr val="accent6"/>
              </a:buClr>
              <a:buNone/>
              <a:defRPr/>
            </a:pPr>
            <a:r>
              <a:rPr lang="en-GB" sz="2800" dirty="0" smtClean="0"/>
              <a:t>The learning objects in </a:t>
            </a:r>
            <a:r>
              <a:rPr lang="en-GB" sz="2800" dirty="0" err="1" smtClean="0"/>
              <a:t>Photodentro</a:t>
            </a:r>
            <a:r>
              <a:rPr lang="en-GB" sz="2800" dirty="0" smtClean="0"/>
              <a:t> LOR fulfil the following specifications: </a:t>
            </a:r>
          </a:p>
          <a:p>
            <a:pPr eaLnBrk="1" fontAlgn="auto" hangingPunct="1">
              <a:spcAft>
                <a:spcPts val="0"/>
              </a:spcAft>
              <a:defRPr/>
            </a:pPr>
            <a:r>
              <a:rPr lang="en-GB" sz="2800" dirty="0" smtClean="0"/>
              <a:t>They have a clear educational purpose. </a:t>
            </a:r>
          </a:p>
          <a:p>
            <a:pPr eaLnBrk="1" fontAlgn="auto" hangingPunct="1">
              <a:spcAft>
                <a:spcPts val="0"/>
              </a:spcAft>
              <a:defRPr/>
            </a:pPr>
            <a:r>
              <a:rPr lang="en-GB" sz="2800" dirty="0" smtClean="0"/>
              <a:t>They are reusable. </a:t>
            </a:r>
          </a:p>
          <a:p>
            <a:pPr eaLnBrk="1" fontAlgn="auto" hangingPunct="1">
              <a:spcAft>
                <a:spcPts val="0"/>
              </a:spcAft>
              <a:defRPr/>
            </a:pPr>
            <a:r>
              <a:rPr lang="en-GB" sz="2800" dirty="0" smtClean="0"/>
              <a:t>They are independent, standing on their own.</a:t>
            </a:r>
          </a:p>
          <a:p>
            <a:pPr eaLnBrk="1" fontAlgn="auto" hangingPunct="1">
              <a:spcAft>
                <a:spcPts val="0"/>
              </a:spcAft>
              <a:defRPr/>
            </a:pPr>
            <a:r>
              <a:rPr lang="en-GB" sz="2800" dirty="0" smtClean="0"/>
              <a:t>They follow the aims of the Greek national curricula.</a:t>
            </a:r>
          </a:p>
          <a:p>
            <a:pPr eaLnBrk="1" fontAlgn="auto" hangingPunct="1">
              <a:spcAft>
                <a:spcPts val="0"/>
              </a:spcAft>
              <a:defRPr/>
            </a:pPr>
            <a:r>
              <a:rPr lang="en-GB" sz="2800" dirty="0" smtClean="0"/>
              <a:t>They are available on-line.</a:t>
            </a:r>
          </a:p>
          <a:p>
            <a:pPr eaLnBrk="1" fontAlgn="auto" hangingPunct="1">
              <a:spcAft>
                <a:spcPts val="0"/>
              </a:spcAft>
              <a:defRPr/>
            </a:pPr>
            <a:r>
              <a:rPr lang="en-GB" sz="2800" dirty="0" smtClean="0"/>
              <a:t>They are open to public for educational use. </a:t>
            </a:r>
            <a:endParaRPr lang="en-GB" sz="2800" dirty="0"/>
          </a:p>
        </p:txBody>
      </p:sp>
    </p:spTree>
    <p:extLst>
      <p:ext uri="{BB962C8B-B14F-4D97-AF65-F5344CB8AC3E}">
        <p14:creationId xmlns:p14="http://schemas.microsoft.com/office/powerpoint/2010/main" val="19897816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repositories</a:t>
            </a:r>
          </a:p>
        </p:txBody>
      </p:sp>
      <p:sp>
        <p:nvSpPr>
          <p:cNvPr id="5" name="Content Placeholder 4"/>
          <p:cNvSpPr>
            <a:spLocks noGrp="1"/>
          </p:cNvSpPr>
          <p:nvPr>
            <p:ph idx="1"/>
          </p:nvPr>
        </p:nvSpPr>
        <p:spPr/>
        <p:txBody>
          <a:bodyPr/>
          <a:lstStyle/>
          <a:p>
            <a:r>
              <a:rPr lang="en-GB" sz="3000" dirty="0"/>
              <a:t>A digital repository is a mechanism for storing, maintaining, managing, retrieving and storing of digital content. It uses open standards to ensure that the content it contains is accessible and can be searched and retrieved for later use. </a:t>
            </a:r>
          </a:p>
          <a:p>
            <a:r>
              <a:rPr lang="en-GB" sz="3000" dirty="0"/>
              <a:t>The contents may vary depending on the purpose and users e.g. research articles, e-theses, e-learning objects and teaching materials</a:t>
            </a:r>
            <a:r>
              <a:rPr lang="en-GB" sz="3000" dirty="0" smtClean="0"/>
              <a:t>.</a:t>
            </a:r>
            <a:endParaRPr lang="en-GB" sz="3000" dirty="0"/>
          </a:p>
        </p:txBody>
      </p:sp>
    </p:spTree>
    <p:extLst>
      <p:ext uri="{BB962C8B-B14F-4D97-AF65-F5344CB8AC3E}">
        <p14:creationId xmlns:p14="http://schemas.microsoft.com/office/powerpoint/2010/main" val="353509651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Photodentro</a:t>
            </a:r>
            <a:r>
              <a:rPr lang="en-GB" dirty="0" smtClean="0"/>
              <a:t> </a:t>
            </a:r>
            <a:r>
              <a:rPr lang="en-GB" dirty="0"/>
              <a:t>browsing </a:t>
            </a:r>
          </a:p>
        </p:txBody>
      </p:sp>
      <p:sp>
        <p:nvSpPr>
          <p:cNvPr id="4" name="Content Placeholder 3"/>
          <p:cNvSpPr>
            <a:spLocks noGrp="1"/>
          </p:cNvSpPr>
          <p:nvPr>
            <p:ph sz="half" idx="1"/>
          </p:nvPr>
        </p:nvSpPr>
        <p:spPr/>
        <p:txBody>
          <a:bodyPr/>
          <a:lstStyle/>
          <a:p>
            <a:pPr marL="0" indent="0" eaLnBrk="1" fontAlgn="auto" hangingPunct="1">
              <a:spcAft>
                <a:spcPts val="0"/>
              </a:spcAft>
              <a:buClr>
                <a:schemeClr val="accent6"/>
              </a:buClr>
              <a:buNone/>
              <a:defRPr/>
            </a:pPr>
            <a:r>
              <a:rPr lang="en-GB" dirty="0" smtClean="0"/>
              <a:t>Learning resources are organized in </a:t>
            </a:r>
            <a:r>
              <a:rPr lang="en-GB" b="1" dirty="0" smtClean="0"/>
              <a:t>collections.</a:t>
            </a:r>
          </a:p>
          <a:p>
            <a:pPr marL="0" indent="0" eaLnBrk="1" fontAlgn="auto" hangingPunct="1">
              <a:spcAft>
                <a:spcPts val="0"/>
              </a:spcAft>
              <a:buClr>
                <a:schemeClr val="accent6"/>
              </a:buClr>
              <a:buNone/>
              <a:defRPr/>
            </a:pPr>
            <a:r>
              <a:rPr lang="en-GB" dirty="0" smtClean="0"/>
              <a:t>Collections are grouped into bigger </a:t>
            </a:r>
            <a:r>
              <a:rPr lang="en-GB" b="1" dirty="0" smtClean="0"/>
              <a:t>communities</a:t>
            </a:r>
            <a:r>
              <a:rPr lang="en-GB" dirty="0" smtClean="0"/>
              <a:t> which provide content of the same subject.</a:t>
            </a:r>
            <a:endParaRPr lang="en-GB" dirty="0"/>
          </a:p>
        </p:txBody>
      </p:sp>
      <p:sp>
        <p:nvSpPr>
          <p:cNvPr id="5" name="Content Placeholder 4"/>
          <p:cNvSpPr>
            <a:spLocks noGrp="1"/>
          </p:cNvSpPr>
          <p:nvPr>
            <p:ph sz="half" idx="2"/>
          </p:nvPr>
        </p:nvSpPr>
        <p:spPr/>
        <p:txBody>
          <a:bodyPr/>
          <a:lstStyle/>
          <a:p>
            <a:pPr marL="0" indent="0">
              <a:buNone/>
            </a:pPr>
            <a:r>
              <a:rPr lang="en-GB" dirty="0"/>
              <a:t>Browsing in </a:t>
            </a:r>
            <a:r>
              <a:rPr lang="en-GB" dirty="0" err="1" smtClean="0"/>
              <a:t>Photodentro</a:t>
            </a:r>
            <a:r>
              <a:rPr lang="en-GB" dirty="0" smtClean="0"/>
              <a:t>:</a:t>
            </a:r>
            <a:endParaRPr lang="en-GB" dirty="0"/>
          </a:p>
          <a:p>
            <a:r>
              <a:rPr lang="en-GB" dirty="0"/>
              <a:t>Browsing by </a:t>
            </a:r>
            <a:r>
              <a:rPr lang="en-GB" dirty="0" smtClean="0"/>
              <a:t>collection.</a:t>
            </a:r>
            <a:endParaRPr lang="en-GB" dirty="0"/>
          </a:p>
          <a:p>
            <a:r>
              <a:rPr lang="en-GB" dirty="0"/>
              <a:t>Browsing by </a:t>
            </a:r>
            <a:r>
              <a:rPr lang="en-GB" dirty="0" smtClean="0"/>
              <a:t>subject. </a:t>
            </a:r>
            <a:endParaRPr lang="en-GB" dirty="0"/>
          </a:p>
          <a:p>
            <a:r>
              <a:rPr lang="en-GB" dirty="0"/>
              <a:t>Browsing by learning resource </a:t>
            </a:r>
            <a:r>
              <a:rPr lang="en-GB" dirty="0" smtClean="0"/>
              <a:t>type.</a:t>
            </a:r>
            <a:endParaRPr lang="en-GB" dirty="0"/>
          </a:p>
          <a:p>
            <a:r>
              <a:rPr lang="en-GB" dirty="0"/>
              <a:t>Browsing by </a:t>
            </a:r>
            <a:r>
              <a:rPr lang="en-GB" dirty="0" smtClean="0"/>
              <a:t>filters.</a:t>
            </a:r>
            <a:endParaRPr lang="en-GB" dirty="0"/>
          </a:p>
        </p:txBody>
      </p:sp>
    </p:spTree>
    <p:extLst>
      <p:ext uri="{BB962C8B-B14F-4D97-AF65-F5344CB8AC3E}">
        <p14:creationId xmlns:p14="http://schemas.microsoft.com/office/powerpoint/2010/main" val="3399044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Browsing </a:t>
            </a:r>
            <a:r>
              <a:rPr lang="en-GB" dirty="0"/>
              <a:t>by collections </a:t>
            </a:r>
          </a:p>
        </p:txBody>
      </p:sp>
      <p:sp>
        <p:nvSpPr>
          <p:cNvPr id="3" name="Content Placeholder 2"/>
          <p:cNvSpPr>
            <a:spLocks noGrp="1"/>
          </p:cNvSpPr>
          <p:nvPr>
            <p:ph sz="half" idx="1"/>
          </p:nvPr>
        </p:nvSpPr>
        <p:spPr>
          <a:xfrm>
            <a:off x="457200" y="1600200"/>
            <a:ext cx="4258816" cy="4525963"/>
          </a:xfrm>
        </p:spPr>
        <p:txBody>
          <a:bodyPr/>
          <a:lstStyle/>
          <a:p>
            <a:pPr marL="0" indent="0">
              <a:buNone/>
            </a:pPr>
            <a:r>
              <a:rPr lang="en-GB" sz="2400" dirty="0"/>
              <a:t>Enables users to navigate through the hierarchy of </a:t>
            </a:r>
            <a:r>
              <a:rPr lang="en-GB" sz="2400" dirty="0" err="1"/>
              <a:t>Photodentro</a:t>
            </a:r>
            <a:r>
              <a:rPr lang="en-GB" sz="2400" dirty="0"/>
              <a:t> LOR’s collections and sub-collections and explore the learning objects in each collection: Arts, Geography, Geology, Greek Language and Literature, Religious Studies, Mathematics, English Language, French Language, Informatics and NT, Biology, Physics, Chemistry.</a:t>
            </a:r>
          </a:p>
          <a:p>
            <a:endParaRPr lang="en-GB" sz="2400" dirty="0"/>
          </a:p>
        </p:txBody>
      </p:sp>
      <p:pic>
        <p:nvPicPr>
          <p:cNvPr id="6" name="Picture 4" descr="Photodentro LOR Collectio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88024" y="1772816"/>
            <a:ext cx="3898900" cy="294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244408" y="4820271"/>
            <a:ext cx="552400" cy="360040"/>
          </a:xfrm>
          <a:prstGeom prst="rect">
            <a:avLst/>
          </a:prstGeom>
        </p:spPr>
        <p:txBody>
          <a:bodyPr vert="horz" wrap="square" lIns="91440" tIns="45720" rIns="91440" bIns="45720" rtlCol="0" anchor="ctr">
            <a:noAutofit/>
          </a:bodyPr>
          <a:lstStyle/>
          <a:p>
            <a:r>
              <a:rPr lang="en-GB" b="1" dirty="0" smtClean="0">
                <a:latin typeface="+mj-lt"/>
              </a:rPr>
              <a:t>[9]</a:t>
            </a:r>
          </a:p>
        </p:txBody>
      </p:sp>
    </p:spTree>
    <p:custDataLst>
      <p:tags r:id="rId1"/>
    </p:custDataLst>
    <p:extLst>
      <p:ext uri="{BB962C8B-B14F-4D97-AF65-F5344CB8AC3E}">
        <p14:creationId xmlns:p14="http://schemas.microsoft.com/office/powerpoint/2010/main" val="38907111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95536" y="1556792"/>
            <a:ext cx="2530624" cy="4608512"/>
          </a:xfrm>
        </p:spPr>
        <p:txBody>
          <a:bodyPr>
            <a:normAutofit/>
          </a:bodyPr>
          <a:lstStyle/>
          <a:p>
            <a:r>
              <a:rPr lang="en-GB" sz="2400" dirty="0" smtClean="0"/>
              <a:t>Users go through the hierarchy of terms in the </a:t>
            </a:r>
            <a:r>
              <a:rPr lang="en-GB" sz="2400" dirty="0" err="1" smtClean="0"/>
              <a:t>Photodentro</a:t>
            </a:r>
            <a:r>
              <a:rPr lang="en-GB" sz="2400" dirty="0" smtClean="0"/>
              <a:t> LOR thematic classification taxonomy.</a:t>
            </a:r>
          </a:p>
          <a:p>
            <a:endParaRPr lang="en-GB" sz="2400" dirty="0"/>
          </a:p>
        </p:txBody>
      </p:sp>
      <p:sp>
        <p:nvSpPr>
          <p:cNvPr id="4" name="Title 3"/>
          <p:cNvSpPr>
            <a:spLocks noGrp="1"/>
          </p:cNvSpPr>
          <p:nvPr>
            <p:ph type="title"/>
          </p:nvPr>
        </p:nvSpPr>
        <p:spPr/>
        <p:txBody>
          <a:bodyPr>
            <a:normAutofit/>
          </a:bodyPr>
          <a:lstStyle/>
          <a:p>
            <a:r>
              <a:rPr lang="en-GB" dirty="0"/>
              <a:t>B</a:t>
            </a:r>
            <a:r>
              <a:rPr lang="en-GB" dirty="0" smtClean="0"/>
              <a:t>rowsing </a:t>
            </a:r>
            <a:r>
              <a:rPr lang="en-GB" dirty="0"/>
              <a:t>by subject </a:t>
            </a:r>
          </a:p>
        </p:txBody>
      </p:sp>
      <p:pic>
        <p:nvPicPr>
          <p:cNvPr id="7" name="Picture 4" descr="Photodentro LOR Subject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03848" y="1700808"/>
            <a:ext cx="5471790" cy="35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956376" y="5021215"/>
            <a:ext cx="663479" cy="360040"/>
          </a:xfrm>
          <a:prstGeom prst="rect">
            <a:avLst/>
          </a:prstGeom>
        </p:spPr>
        <p:txBody>
          <a:bodyPr vert="horz" wrap="square" lIns="91440" tIns="45720" rIns="91440" bIns="45720" rtlCol="0" anchor="ctr">
            <a:noAutofit/>
          </a:bodyPr>
          <a:lstStyle/>
          <a:p>
            <a:r>
              <a:rPr lang="en-GB" b="1" dirty="0" smtClean="0">
                <a:latin typeface="+mj-lt"/>
              </a:rPr>
              <a:t>[10]</a:t>
            </a:r>
          </a:p>
        </p:txBody>
      </p:sp>
    </p:spTree>
    <p:custDataLst>
      <p:tags r:id="rId1"/>
    </p:custDataLst>
    <p:extLst>
      <p:ext uri="{BB962C8B-B14F-4D97-AF65-F5344CB8AC3E}">
        <p14:creationId xmlns:p14="http://schemas.microsoft.com/office/powerpoint/2010/main" val="230377727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Taxonomy for </a:t>
            </a:r>
            <a:r>
              <a:rPr lang="en-GB" dirty="0" smtClean="0"/>
              <a:t>English</a:t>
            </a:r>
            <a:r>
              <a:rPr lang="en-GB" dirty="0"/>
              <a:t>: </a:t>
            </a:r>
            <a:r>
              <a:rPr lang="en-GB" dirty="0" smtClean="0"/>
              <a:t/>
            </a:r>
            <a:br>
              <a:rPr lang="en-GB" dirty="0" smtClean="0"/>
            </a:br>
            <a:r>
              <a:rPr lang="en-GB" dirty="0" smtClean="0"/>
              <a:t>Thematic </a:t>
            </a:r>
            <a:r>
              <a:rPr lang="en-GB" dirty="0"/>
              <a:t>areas</a:t>
            </a:r>
          </a:p>
        </p:txBody>
      </p:sp>
      <p:sp>
        <p:nvSpPr>
          <p:cNvPr id="5" name="Content Placeholder 4"/>
          <p:cNvSpPr>
            <a:spLocks noGrp="1"/>
          </p:cNvSpPr>
          <p:nvPr>
            <p:ph sz="half" idx="1"/>
          </p:nvPr>
        </p:nvSpPr>
        <p:spPr/>
        <p:txBody>
          <a:bodyPr/>
          <a:lstStyle/>
          <a:p>
            <a:r>
              <a:rPr lang="en-GB" dirty="0" smtClean="0"/>
              <a:t>Sports,</a:t>
            </a:r>
            <a:endParaRPr lang="en-GB" dirty="0"/>
          </a:p>
          <a:p>
            <a:r>
              <a:rPr lang="en-GB" dirty="0" smtClean="0"/>
              <a:t>Nutrition,  </a:t>
            </a:r>
            <a:endParaRPr lang="en-GB" dirty="0"/>
          </a:p>
          <a:p>
            <a:r>
              <a:rPr lang="en-GB" dirty="0" smtClean="0"/>
              <a:t>Education, </a:t>
            </a:r>
            <a:endParaRPr lang="en-GB" dirty="0"/>
          </a:p>
          <a:p>
            <a:r>
              <a:rPr lang="en-GB" dirty="0" smtClean="0"/>
              <a:t>Market, </a:t>
            </a:r>
            <a:endParaRPr lang="en-GB" dirty="0"/>
          </a:p>
          <a:p>
            <a:r>
              <a:rPr lang="en-GB" dirty="0" smtClean="0"/>
              <a:t>Media, </a:t>
            </a:r>
            <a:endParaRPr lang="en-GB" dirty="0"/>
          </a:p>
          <a:p>
            <a:r>
              <a:rPr lang="en-GB" dirty="0"/>
              <a:t>Science and </a:t>
            </a:r>
            <a:r>
              <a:rPr lang="en-GB" dirty="0" smtClean="0"/>
              <a:t>Technology, </a:t>
            </a:r>
            <a:endParaRPr lang="en-GB" dirty="0"/>
          </a:p>
          <a:p>
            <a:r>
              <a:rPr lang="en-GB" dirty="0" smtClean="0"/>
              <a:t>Employment, </a:t>
            </a:r>
            <a:endParaRPr lang="en-GB" dirty="0"/>
          </a:p>
          <a:p>
            <a:endParaRPr lang="en-GB" dirty="0"/>
          </a:p>
        </p:txBody>
      </p:sp>
      <p:sp>
        <p:nvSpPr>
          <p:cNvPr id="6" name="Content Placeholder 5"/>
          <p:cNvSpPr>
            <a:spLocks noGrp="1"/>
          </p:cNvSpPr>
          <p:nvPr>
            <p:ph sz="half" idx="2"/>
          </p:nvPr>
        </p:nvSpPr>
        <p:spPr/>
        <p:txBody>
          <a:bodyPr/>
          <a:lstStyle/>
          <a:p>
            <a:r>
              <a:rPr lang="en-GB" dirty="0"/>
              <a:t>Housing and </a:t>
            </a:r>
            <a:r>
              <a:rPr lang="en-GB" dirty="0" smtClean="0"/>
              <a:t>Environment,</a:t>
            </a:r>
            <a:endParaRPr lang="en-GB" dirty="0"/>
          </a:p>
          <a:p>
            <a:r>
              <a:rPr lang="en-GB" dirty="0"/>
              <a:t>Daily and Social </a:t>
            </a:r>
            <a:r>
              <a:rPr lang="en-GB" dirty="0" smtClean="0"/>
              <a:t>Life,</a:t>
            </a:r>
            <a:endParaRPr lang="en-GB" dirty="0"/>
          </a:p>
          <a:p>
            <a:r>
              <a:rPr lang="en-GB" dirty="0"/>
              <a:t>Literature, Arts, </a:t>
            </a:r>
            <a:r>
              <a:rPr lang="en-GB" dirty="0" smtClean="0"/>
              <a:t>Culture,</a:t>
            </a:r>
            <a:endParaRPr lang="en-GB" dirty="0"/>
          </a:p>
          <a:p>
            <a:r>
              <a:rPr lang="en-GB" dirty="0" smtClean="0"/>
              <a:t>Travelling, </a:t>
            </a:r>
            <a:endParaRPr lang="en-GB" dirty="0"/>
          </a:p>
          <a:p>
            <a:r>
              <a:rPr lang="en-GB" dirty="0"/>
              <a:t>Means of </a:t>
            </a:r>
            <a:r>
              <a:rPr lang="en-GB" dirty="0" smtClean="0"/>
              <a:t>Transport, </a:t>
            </a:r>
            <a:endParaRPr lang="en-GB" dirty="0"/>
          </a:p>
          <a:p>
            <a:r>
              <a:rPr lang="en-GB" dirty="0"/>
              <a:t>Health and </a:t>
            </a:r>
            <a:r>
              <a:rPr lang="en-GB" dirty="0" smtClean="0"/>
              <a:t>Care.</a:t>
            </a:r>
            <a:endParaRPr lang="en-GB" dirty="0"/>
          </a:p>
          <a:p>
            <a:endParaRPr lang="en-GB" dirty="0"/>
          </a:p>
        </p:txBody>
      </p:sp>
    </p:spTree>
    <p:extLst>
      <p:ext uri="{BB962C8B-B14F-4D97-AF65-F5344CB8AC3E}">
        <p14:creationId xmlns:p14="http://schemas.microsoft.com/office/powerpoint/2010/main" val="15179728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Taxonomy for English: </a:t>
            </a:r>
            <a:br>
              <a:rPr lang="en-GB" dirty="0"/>
            </a:br>
            <a:r>
              <a:rPr lang="en-GB" dirty="0" smtClean="0"/>
              <a:t>Concepts</a:t>
            </a:r>
            <a:endParaRPr lang="en-GB" dirty="0"/>
          </a:p>
        </p:txBody>
      </p:sp>
      <p:sp>
        <p:nvSpPr>
          <p:cNvPr id="3" name="Content Placeholder 2"/>
          <p:cNvSpPr>
            <a:spLocks noGrp="1"/>
          </p:cNvSpPr>
          <p:nvPr>
            <p:ph idx="1"/>
          </p:nvPr>
        </p:nvSpPr>
        <p:spPr/>
        <p:txBody>
          <a:bodyPr/>
          <a:lstStyle/>
          <a:p>
            <a:pPr eaLnBrk="1" fontAlgn="auto" hangingPunct="1">
              <a:spcAft>
                <a:spcPts val="0"/>
              </a:spcAft>
              <a:defRPr/>
            </a:pPr>
            <a:r>
              <a:rPr lang="en-GB" dirty="0" smtClean="0"/>
              <a:t>Reading, </a:t>
            </a:r>
          </a:p>
          <a:p>
            <a:pPr eaLnBrk="1" fontAlgn="auto" hangingPunct="1">
              <a:spcAft>
                <a:spcPts val="0"/>
              </a:spcAft>
              <a:defRPr/>
            </a:pPr>
            <a:r>
              <a:rPr lang="en-GB" dirty="0" smtClean="0"/>
              <a:t>Listening, </a:t>
            </a:r>
          </a:p>
          <a:p>
            <a:pPr eaLnBrk="1" fontAlgn="auto" hangingPunct="1">
              <a:spcAft>
                <a:spcPts val="0"/>
              </a:spcAft>
              <a:defRPr/>
            </a:pPr>
            <a:r>
              <a:rPr lang="en-GB" dirty="0" smtClean="0"/>
              <a:t>Writing, </a:t>
            </a:r>
          </a:p>
          <a:p>
            <a:pPr eaLnBrk="1" fontAlgn="auto" hangingPunct="1">
              <a:spcAft>
                <a:spcPts val="0"/>
              </a:spcAft>
              <a:defRPr/>
            </a:pPr>
            <a:r>
              <a:rPr lang="en-GB" dirty="0" smtClean="0"/>
              <a:t>Speaking, </a:t>
            </a:r>
          </a:p>
          <a:p>
            <a:pPr eaLnBrk="1" fontAlgn="auto" hangingPunct="1">
              <a:spcAft>
                <a:spcPts val="0"/>
              </a:spcAft>
              <a:defRPr/>
            </a:pPr>
            <a:r>
              <a:rPr lang="en-GB" dirty="0" smtClean="0"/>
              <a:t>Vocabulary (meaning, usage, form),</a:t>
            </a:r>
          </a:p>
          <a:p>
            <a:pPr eaLnBrk="1" fontAlgn="auto" hangingPunct="1">
              <a:spcAft>
                <a:spcPts val="0"/>
              </a:spcAft>
              <a:defRPr/>
            </a:pPr>
            <a:r>
              <a:rPr lang="en-GB" dirty="0" smtClean="0"/>
              <a:t>Grammar (meaning, usage, form).</a:t>
            </a:r>
          </a:p>
          <a:p>
            <a:endParaRPr lang="en-GB" dirty="0"/>
          </a:p>
        </p:txBody>
      </p:sp>
    </p:spTree>
    <p:extLst>
      <p:ext uri="{BB962C8B-B14F-4D97-AF65-F5344CB8AC3E}">
        <p14:creationId xmlns:p14="http://schemas.microsoft.com/office/powerpoint/2010/main" val="2842137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Browsing by learning resource type</a:t>
            </a:r>
            <a:endParaRPr lang="en-GB" dirty="0"/>
          </a:p>
        </p:txBody>
      </p:sp>
      <p:sp>
        <p:nvSpPr>
          <p:cNvPr id="3" name="Content Placeholder 2"/>
          <p:cNvSpPr>
            <a:spLocks noGrp="1"/>
          </p:cNvSpPr>
          <p:nvPr>
            <p:ph sz="half" idx="1"/>
          </p:nvPr>
        </p:nvSpPr>
        <p:spPr>
          <a:xfrm>
            <a:off x="457200" y="1600201"/>
            <a:ext cx="4038600" cy="892696"/>
          </a:xfrm>
        </p:spPr>
        <p:txBody>
          <a:bodyPr/>
          <a:lstStyle/>
          <a:p>
            <a:pPr marL="0" indent="0">
              <a:buNone/>
              <a:defRPr/>
            </a:pPr>
            <a:r>
              <a:rPr lang="en-GB" sz="2400" b="1" dirty="0" smtClean="0"/>
              <a:t>Assets:</a:t>
            </a:r>
            <a:r>
              <a:rPr lang="en-GB" sz="2400" dirty="0" smtClean="0"/>
              <a:t> Image, audio, video, text, model, data.</a:t>
            </a:r>
          </a:p>
          <a:p>
            <a:endParaRPr lang="en-GB" dirty="0"/>
          </a:p>
        </p:txBody>
      </p:sp>
      <p:sp>
        <p:nvSpPr>
          <p:cNvPr id="4" name="Content Placeholder 3"/>
          <p:cNvSpPr>
            <a:spLocks noGrp="1"/>
          </p:cNvSpPr>
          <p:nvPr>
            <p:ph sz="half" idx="2"/>
          </p:nvPr>
        </p:nvSpPr>
        <p:spPr>
          <a:xfrm>
            <a:off x="4499992" y="1600200"/>
            <a:ext cx="4186808" cy="4525963"/>
          </a:xfrm>
        </p:spPr>
        <p:txBody>
          <a:bodyPr/>
          <a:lstStyle/>
          <a:p>
            <a:pPr marL="0" indent="0">
              <a:buNone/>
            </a:pPr>
            <a:r>
              <a:rPr lang="en-GB" sz="2400" b="1" dirty="0" smtClean="0"/>
              <a:t>Resources</a:t>
            </a:r>
            <a:r>
              <a:rPr lang="en-GB" sz="2400" dirty="0" smtClean="0"/>
              <a:t>: Presentation, demonstration, course, educational scenario, role play, educational game, website, </a:t>
            </a:r>
            <a:r>
              <a:rPr lang="en-GB" sz="2400" dirty="0" err="1" smtClean="0"/>
              <a:t>webblog</a:t>
            </a:r>
            <a:r>
              <a:rPr lang="en-GB" sz="2400" dirty="0" smtClean="0"/>
              <a:t>, wiki, webcasts, social media, glossary, simulation, experiment, application, assessment, drill and practice, case study, open activity, exploration, enquiry-based activity, project, guide, textbook, music score, map.</a:t>
            </a:r>
            <a:endParaRPr lang="en-GB" sz="2400" dirty="0"/>
          </a:p>
        </p:txBody>
      </p:sp>
      <p:pic>
        <p:nvPicPr>
          <p:cNvPr id="5" name="Picture 5" descr="types of learning resources "/>
          <p:cNvPicPr>
            <a:picLocks noChangeAspect="1" noChangeArrowheads="1"/>
          </p:cNvPicPr>
          <p:nvPr/>
        </p:nvPicPr>
        <p:blipFill rotWithShape="1">
          <a:blip r:embed="rId3">
            <a:extLst>
              <a:ext uri="{28A0092B-C50C-407E-A947-70E740481C1C}">
                <a14:useLocalDpi xmlns:a14="http://schemas.microsoft.com/office/drawing/2010/main" val="0"/>
              </a:ext>
            </a:extLst>
          </a:blip>
          <a:srcRect l="2116" t="4895" r="2258" b="12586"/>
          <a:stretch/>
        </p:blipFill>
        <p:spPr bwMode="auto">
          <a:xfrm>
            <a:off x="539552" y="2708920"/>
            <a:ext cx="3665536"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9552" y="5381255"/>
            <a:ext cx="648072" cy="360040"/>
          </a:xfrm>
          <a:prstGeom prst="rect">
            <a:avLst/>
          </a:prstGeom>
        </p:spPr>
        <p:txBody>
          <a:bodyPr vert="horz" wrap="square" lIns="91440" tIns="45720" rIns="91440" bIns="45720" rtlCol="0" anchor="ctr">
            <a:noAutofit/>
          </a:bodyPr>
          <a:lstStyle/>
          <a:p>
            <a:r>
              <a:rPr lang="en-GB" b="1" dirty="0" smtClean="0">
                <a:latin typeface="+mj-lt"/>
              </a:rPr>
              <a:t>[11]</a:t>
            </a:r>
          </a:p>
        </p:txBody>
      </p:sp>
    </p:spTree>
    <p:custDataLst>
      <p:tags r:id="rId1"/>
    </p:custDataLst>
    <p:extLst>
      <p:ext uri="{BB962C8B-B14F-4D97-AF65-F5344CB8AC3E}">
        <p14:creationId xmlns:p14="http://schemas.microsoft.com/office/powerpoint/2010/main" val="1729098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Browsing by filters</a:t>
            </a:r>
            <a:endParaRPr lang="en-GB" dirty="0"/>
          </a:p>
        </p:txBody>
      </p:sp>
      <p:pic>
        <p:nvPicPr>
          <p:cNvPr id="6" name="Picture 2" descr="Photodentro LOR filt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2635" y="1557338"/>
            <a:ext cx="7431429"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99592" y="5949280"/>
            <a:ext cx="669177" cy="360040"/>
          </a:xfrm>
          <a:prstGeom prst="rect">
            <a:avLst/>
          </a:prstGeom>
        </p:spPr>
        <p:txBody>
          <a:bodyPr vert="horz" wrap="square" lIns="91440" tIns="45720" rIns="91440" bIns="45720" rtlCol="0" anchor="ctr">
            <a:noAutofit/>
          </a:bodyPr>
          <a:lstStyle/>
          <a:p>
            <a:r>
              <a:rPr lang="en-GB" b="1" dirty="0" smtClean="0">
                <a:latin typeface="+mj-lt"/>
              </a:rPr>
              <a:t>[12]</a:t>
            </a:r>
          </a:p>
        </p:txBody>
      </p:sp>
    </p:spTree>
    <p:custDataLst>
      <p:tags r:id="rId1"/>
    </p:custDataLst>
    <p:extLst>
      <p:ext uri="{BB962C8B-B14F-4D97-AF65-F5344CB8AC3E}">
        <p14:creationId xmlns:p14="http://schemas.microsoft.com/office/powerpoint/2010/main" val="51265538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t>Learning Objects </a:t>
            </a:r>
            <a:r>
              <a:rPr lang="en-GB" sz="3200" dirty="0"/>
              <a:t>for the </a:t>
            </a:r>
            <a:r>
              <a:rPr lang="en-US" sz="3200" dirty="0"/>
              <a:t>English Language</a:t>
            </a:r>
            <a:r>
              <a:rPr lang="en-GB" sz="3200" dirty="0"/>
              <a:t> in the Digital School Interactive Books</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9963039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Listening </a:t>
            </a:r>
            <a:r>
              <a:rPr lang="en-GB" dirty="0" smtClean="0"/>
              <a:t>Apps</a:t>
            </a:r>
            <a:endParaRPr lang="en-GB" dirty="0"/>
          </a:p>
        </p:txBody>
      </p:sp>
      <p:pic>
        <p:nvPicPr>
          <p:cNvPr id="4" name="Θέση περιεχομένου 5" descr="listening app example.">
            <a:hlinkClick r:id="rId3"/>
          </p:cNvPr>
          <p:cNvPicPr>
            <a:picLocks noGrp="1" noChangeAspect="1"/>
          </p:cNvPicPr>
          <p:nvPr>
            <p:ph idx="1"/>
          </p:nvPr>
        </p:nvPicPr>
        <p:blipFill>
          <a:blip r:embed="rId4"/>
          <a:stretch>
            <a:fillRect/>
          </a:stretch>
        </p:blipFill>
        <p:spPr>
          <a:xfrm>
            <a:off x="1436677" y="1557338"/>
            <a:ext cx="6283346" cy="4525962"/>
          </a:xfrm>
          <a:prstGeom prst="rect">
            <a:avLst/>
          </a:prstGeom>
        </p:spPr>
      </p:pic>
      <p:sp>
        <p:nvSpPr>
          <p:cNvPr id="5" name="TextBox 4"/>
          <p:cNvSpPr txBox="1"/>
          <p:nvPr/>
        </p:nvSpPr>
        <p:spPr>
          <a:xfrm>
            <a:off x="7812360" y="5733256"/>
            <a:ext cx="669177" cy="360040"/>
          </a:xfrm>
          <a:prstGeom prst="rect">
            <a:avLst/>
          </a:prstGeom>
        </p:spPr>
        <p:txBody>
          <a:bodyPr vert="horz" wrap="square" lIns="91440" tIns="45720" rIns="91440" bIns="45720" rtlCol="0" anchor="ctr">
            <a:noAutofit/>
          </a:bodyPr>
          <a:lstStyle/>
          <a:p>
            <a:r>
              <a:rPr lang="en-GB" b="1" dirty="0" smtClean="0">
                <a:latin typeface="+mj-lt"/>
              </a:rPr>
              <a:t>[13]</a:t>
            </a:r>
          </a:p>
        </p:txBody>
      </p:sp>
    </p:spTree>
    <p:custDataLst>
      <p:tags r:id="rId1"/>
    </p:custDataLst>
    <p:extLst>
      <p:ext uri="{BB962C8B-B14F-4D97-AF65-F5344CB8AC3E}">
        <p14:creationId xmlns:p14="http://schemas.microsoft.com/office/powerpoint/2010/main" val="394048811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a:t>
            </a:r>
            <a:r>
              <a:rPr lang="en-GB" dirty="0" smtClean="0"/>
              <a:t>Glossaries</a:t>
            </a:r>
            <a:endParaRPr lang="en-GB" dirty="0"/>
          </a:p>
        </p:txBody>
      </p:sp>
      <p:pic>
        <p:nvPicPr>
          <p:cNvPr id="5" name="Picture 5" descr="Τhe glossary in pdf form with the terms and a list of contents."/>
          <p:cNvPicPr>
            <a:picLocks noGrp="1" noChangeAspect="1" noChangeArrowheads="1"/>
          </p:cNvPicPr>
          <p:nvPr>
            <p:ph idx="1"/>
          </p:nvPr>
        </p:nvPicPr>
        <p:blipFill rotWithShape="1">
          <a:blip r:embed="rId3"/>
          <a:srcRect l="-543" r="-560"/>
          <a:stretch/>
        </p:blipFill>
        <p:spPr bwMode="auto">
          <a:xfrm>
            <a:off x="755576" y="1484784"/>
            <a:ext cx="7741829" cy="4083131"/>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56376" y="5739480"/>
            <a:ext cx="669177" cy="360040"/>
          </a:xfrm>
          <a:prstGeom prst="rect">
            <a:avLst/>
          </a:prstGeom>
        </p:spPr>
        <p:txBody>
          <a:bodyPr vert="horz" wrap="square" lIns="91440" tIns="45720" rIns="91440" bIns="45720" rtlCol="0" anchor="ctr">
            <a:noAutofit/>
          </a:bodyPr>
          <a:lstStyle/>
          <a:p>
            <a:r>
              <a:rPr lang="en-GB" b="1" dirty="0" smtClean="0">
                <a:latin typeface="+mj-lt"/>
              </a:rPr>
              <a:t>[14]</a:t>
            </a:r>
          </a:p>
        </p:txBody>
      </p:sp>
    </p:spTree>
    <p:custDataLst>
      <p:tags r:id="rId1"/>
    </p:custDataLst>
    <p:extLst>
      <p:ext uri="{BB962C8B-B14F-4D97-AF65-F5344CB8AC3E}">
        <p14:creationId xmlns:p14="http://schemas.microsoft.com/office/powerpoint/2010/main" val="10302062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Aims and Benefits of Digital Repositories </a:t>
            </a:r>
            <a:endParaRPr lang="en-GB" dirty="0"/>
          </a:p>
        </p:txBody>
      </p:sp>
      <p:sp>
        <p:nvSpPr>
          <p:cNvPr id="3" name="Content Placeholder 2"/>
          <p:cNvSpPr>
            <a:spLocks noGrp="1"/>
          </p:cNvSpPr>
          <p:nvPr>
            <p:ph idx="1"/>
          </p:nvPr>
        </p:nvSpPr>
        <p:spPr/>
        <p:txBody>
          <a:bodyPr/>
          <a:lstStyle/>
          <a:p>
            <a:pPr eaLnBrk="1" fontAlgn="auto" hangingPunct="1">
              <a:spcAft>
                <a:spcPts val="0"/>
              </a:spcAft>
              <a:defRPr/>
            </a:pPr>
            <a:r>
              <a:rPr lang="en-GB" dirty="0" smtClean="0"/>
              <a:t>They may benefit researchers, academics, students and teachers, institutions and special interest groups.</a:t>
            </a:r>
            <a:endParaRPr lang="en-GB" altLang="el-GR" dirty="0" smtClean="0"/>
          </a:p>
          <a:p>
            <a:pPr eaLnBrk="1" fontAlgn="auto" hangingPunct="1">
              <a:spcAft>
                <a:spcPts val="0"/>
              </a:spcAft>
              <a:defRPr/>
            </a:pPr>
            <a:r>
              <a:rPr lang="en-GB" dirty="0" smtClean="0"/>
              <a:t>Different models of digital repositories have different advantages for each interest group.</a:t>
            </a:r>
            <a:endParaRPr lang="en-GB" dirty="0"/>
          </a:p>
        </p:txBody>
      </p:sp>
    </p:spTree>
    <p:extLst>
      <p:ext uri="{BB962C8B-B14F-4D97-AF65-F5344CB8AC3E}">
        <p14:creationId xmlns:p14="http://schemas.microsoft.com/office/powerpoint/2010/main" val="147460881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 Assessment </a:t>
            </a:r>
            <a:r>
              <a:rPr lang="en-GB" dirty="0" smtClean="0"/>
              <a:t>Tests</a:t>
            </a:r>
            <a:endParaRPr lang="en-GB" dirty="0"/>
          </a:p>
        </p:txBody>
      </p:sp>
      <p:pic>
        <p:nvPicPr>
          <p:cNvPr id="4" name="Θέση περιεχομένου 3" descr="Screenshot of Self-Assessment Test.">
            <a:hlinkClick r:id="rId3"/>
          </p:cNvPr>
          <p:cNvPicPr>
            <a:picLocks noGrp="1" noChangeAspect="1"/>
          </p:cNvPicPr>
          <p:nvPr>
            <p:ph idx="1"/>
          </p:nvPr>
        </p:nvPicPr>
        <p:blipFill>
          <a:blip r:embed="rId4"/>
          <a:stretch>
            <a:fillRect/>
          </a:stretch>
        </p:blipFill>
        <p:spPr>
          <a:xfrm>
            <a:off x="1859171" y="1557338"/>
            <a:ext cx="5438357" cy="4525962"/>
          </a:xfrm>
          <a:prstGeom prst="rect">
            <a:avLst/>
          </a:prstGeom>
        </p:spPr>
      </p:pic>
      <p:sp>
        <p:nvSpPr>
          <p:cNvPr id="5" name="TextBox 4"/>
          <p:cNvSpPr txBox="1"/>
          <p:nvPr/>
        </p:nvSpPr>
        <p:spPr>
          <a:xfrm>
            <a:off x="7452320" y="5739480"/>
            <a:ext cx="669177" cy="360040"/>
          </a:xfrm>
          <a:prstGeom prst="rect">
            <a:avLst/>
          </a:prstGeom>
        </p:spPr>
        <p:txBody>
          <a:bodyPr vert="horz" wrap="square" lIns="91440" tIns="45720" rIns="91440" bIns="45720" rtlCol="0" anchor="ctr">
            <a:noAutofit/>
          </a:bodyPr>
          <a:lstStyle/>
          <a:p>
            <a:r>
              <a:rPr lang="en-GB" b="1" dirty="0" smtClean="0">
                <a:latin typeface="+mj-lt"/>
              </a:rPr>
              <a:t>[15]</a:t>
            </a:r>
          </a:p>
        </p:txBody>
      </p:sp>
    </p:spTree>
    <p:custDataLst>
      <p:tags r:id="rId1"/>
    </p:custDataLst>
    <p:extLst>
      <p:ext uri="{BB962C8B-B14F-4D97-AF65-F5344CB8AC3E}">
        <p14:creationId xmlns:p14="http://schemas.microsoft.com/office/powerpoint/2010/main" val="9815873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Edugames</a:t>
            </a:r>
            <a:endParaRPr lang="en-GB" dirty="0"/>
          </a:p>
        </p:txBody>
      </p:sp>
      <p:pic>
        <p:nvPicPr>
          <p:cNvPr id="4" name="Θέση περιεχομένου 6" descr="Various types of Edugames for Primary School."/>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1412776"/>
            <a:ext cx="7370111" cy="4755874"/>
          </a:xfrm>
        </p:spPr>
      </p:pic>
      <p:sp>
        <p:nvSpPr>
          <p:cNvPr id="5" name="TextBox 4"/>
          <p:cNvSpPr txBox="1"/>
          <p:nvPr/>
        </p:nvSpPr>
        <p:spPr>
          <a:xfrm>
            <a:off x="8244408" y="5739480"/>
            <a:ext cx="669177" cy="360040"/>
          </a:xfrm>
          <a:prstGeom prst="rect">
            <a:avLst/>
          </a:prstGeom>
        </p:spPr>
        <p:txBody>
          <a:bodyPr vert="horz" wrap="square" lIns="91440" tIns="45720" rIns="91440" bIns="45720" rtlCol="0" anchor="ctr">
            <a:noAutofit/>
          </a:bodyPr>
          <a:lstStyle/>
          <a:p>
            <a:r>
              <a:rPr lang="en-GB" b="1" dirty="0" smtClean="0">
                <a:latin typeface="+mj-lt"/>
              </a:rPr>
              <a:t>[16]</a:t>
            </a:r>
          </a:p>
        </p:txBody>
      </p:sp>
    </p:spTree>
    <p:custDataLst>
      <p:tags r:id="rId1"/>
    </p:custDataLst>
    <p:extLst>
      <p:ext uri="{BB962C8B-B14F-4D97-AF65-F5344CB8AC3E}">
        <p14:creationId xmlns:p14="http://schemas.microsoft.com/office/powerpoint/2010/main" val="18102586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Mystery </a:t>
            </a:r>
            <a:r>
              <a:rPr lang="en-GB" dirty="0" smtClean="0"/>
              <a:t>Games</a:t>
            </a:r>
            <a:endParaRPr lang="en-GB" dirty="0"/>
          </a:p>
        </p:txBody>
      </p:sp>
      <p:pic>
        <p:nvPicPr>
          <p:cNvPr id="4" name="Picture 7" descr="Lost in the Museum screenchot.">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4641" t="2914" b="9155"/>
          <a:stretch/>
        </p:blipFill>
        <p:spPr bwMode="auto">
          <a:xfrm>
            <a:off x="1570523" y="1557338"/>
            <a:ext cx="601565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96336" y="5739480"/>
            <a:ext cx="669177" cy="360040"/>
          </a:xfrm>
          <a:prstGeom prst="rect">
            <a:avLst/>
          </a:prstGeom>
        </p:spPr>
        <p:txBody>
          <a:bodyPr vert="horz" wrap="square" lIns="91440" tIns="45720" rIns="91440" bIns="45720" rtlCol="0" anchor="ctr">
            <a:noAutofit/>
          </a:bodyPr>
          <a:lstStyle/>
          <a:p>
            <a:r>
              <a:rPr lang="en-GB" b="1" dirty="0" smtClean="0">
                <a:latin typeface="+mj-lt"/>
              </a:rPr>
              <a:t>[17]</a:t>
            </a:r>
          </a:p>
        </p:txBody>
      </p:sp>
    </p:spTree>
    <p:custDataLst>
      <p:tags r:id="rId1"/>
    </p:custDataLst>
    <p:extLst>
      <p:ext uri="{BB962C8B-B14F-4D97-AF65-F5344CB8AC3E}">
        <p14:creationId xmlns:p14="http://schemas.microsoft.com/office/powerpoint/2010/main" val="90562141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Apps</a:t>
            </a:r>
            <a:endParaRPr lang="en-GB" dirty="0"/>
          </a:p>
        </p:txBody>
      </p:sp>
      <p:pic>
        <p:nvPicPr>
          <p:cNvPr id="4" name="Picture 2" descr="The same Reading Activity  as a reading application.&#10;">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1833336" y="1557338"/>
            <a:ext cx="5490028" cy="4525962"/>
          </a:xfrm>
        </p:spPr>
      </p:pic>
      <p:sp>
        <p:nvSpPr>
          <p:cNvPr id="5" name="TextBox 4"/>
          <p:cNvSpPr txBox="1"/>
          <p:nvPr/>
        </p:nvSpPr>
        <p:spPr>
          <a:xfrm>
            <a:off x="7380312" y="5661248"/>
            <a:ext cx="669177" cy="360040"/>
          </a:xfrm>
          <a:prstGeom prst="rect">
            <a:avLst/>
          </a:prstGeom>
        </p:spPr>
        <p:txBody>
          <a:bodyPr vert="horz" wrap="square" lIns="91440" tIns="45720" rIns="91440" bIns="45720" rtlCol="0" anchor="ctr">
            <a:noAutofit/>
          </a:bodyPr>
          <a:lstStyle/>
          <a:p>
            <a:r>
              <a:rPr lang="en-GB" b="1" dirty="0" smtClean="0">
                <a:latin typeface="+mj-lt"/>
              </a:rPr>
              <a:t>[18]</a:t>
            </a:r>
          </a:p>
        </p:txBody>
      </p:sp>
    </p:spTree>
    <p:custDataLst>
      <p:tags r:id="rId1"/>
    </p:custDataLst>
    <p:extLst>
      <p:ext uri="{BB962C8B-B14F-4D97-AF65-F5344CB8AC3E}">
        <p14:creationId xmlns:p14="http://schemas.microsoft.com/office/powerpoint/2010/main" val="27288677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Stories</a:t>
            </a:r>
            <a:endParaRPr lang="en-GB" dirty="0"/>
          </a:p>
        </p:txBody>
      </p:sp>
      <p:pic>
        <p:nvPicPr>
          <p:cNvPr id="4" name="Picture 2" descr="Digital story examp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74"/>
          <a:stretch>
            <a:fillRect/>
          </a:stretch>
        </p:blipFill>
        <p:spPr bwMode="auto">
          <a:xfrm>
            <a:off x="1189785" y="1557338"/>
            <a:ext cx="677713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35271" y="5739480"/>
            <a:ext cx="669177" cy="360040"/>
          </a:xfrm>
          <a:prstGeom prst="rect">
            <a:avLst/>
          </a:prstGeom>
        </p:spPr>
        <p:txBody>
          <a:bodyPr vert="horz" wrap="square" lIns="91440" tIns="45720" rIns="91440" bIns="45720" rtlCol="0" anchor="ctr">
            <a:noAutofit/>
          </a:bodyPr>
          <a:lstStyle/>
          <a:p>
            <a:r>
              <a:rPr lang="en-GB" b="1" dirty="0" smtClean="0">
                <a:latin typeface="+mj-lt"/>
              </a:rPr>
              <a:t>[19]</a:t>
            </a:r>
          </a:p>
        </p:txBody>
      </p:sp>
    </p:spTree>
    <p:custDataLst>
      <p:tags r:id="rId1"/>
    </p:custDataLst>
    <p:extLst>
      <p:ext uri="{BB962C8B-B14F-4D97-AF65-F5344CB8AC3E}">
        <p14:creationId xmlns:p14="http://schemas.microsoft.com/office/powerpoint/2010/main" val="2439731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Tours</a:t>
            </a:r>
            <a:endParaRPr lang="en-GB" dirty="0"/>
          </a:p>
        </p:txBody>
      </p:sp>
      <p:pic>
        <p:nvPicPr>
          <p:cNvPr id="4" name="Content Placeholder 3" descr="Screen capture from Google Earth.">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831"/>
          <a:stretch/>
        </p:blipFill>
        <p:spPr bwMode="auto">
          <a:xfrm>
            <a:off x="755092" y="1484784"/>
            <a:ext cx="7633816" cy="429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956376" y="5805264"/>
            <a:ext cx="669177" cy="360040"/>
          </a:xfrm>
          <a:prstGeom prst="rect">
            <a:avLst/>
          </a:prstGeom>
        </p:spPr>
        <p:txBody>
          <a:bodyPr vert="horz" wrap="square" lIns="91440" tIns="45720" rIns="91440" bIns="45720" rtlCol="0" anchor="ctr">
            <a:noAutofit/>
          </a:bodyPr>
          <a:lstStyle/>
          <a:p>
            <a:r>
              <a:rPr lang="en-GB" b="1" dirty="0" smtClean="0">
                <a:latin typeface="+mj-lt"/>
              </a:rPr>
              <a:t>[20]</a:t>
            </a:r>
          </a:p>
        </p:txBody>
      </p:sp>
    </p:spTree>
    <p:custDataLst>
      <p:tags r:id="rId1"/>
    </p:custDataLst>
    <p:extLst>
      <p:ext uri="{BB962C8B-B14F-4D97-AF65-F5344CB8AC3E}">
        <p14:creationId xmlns:p14="http://schemas.microsoft.com/office/powerpoint/2010/main" val="18964617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Comics</a:t>
            </a:r>
            <a:endParaRPr lang="en-GB" dirty="0"/>
          </a:p>
        </p:txBody>
      </p:sp>
      <p:pic>
        <p:nvPicPr>
          <p:cNvPr id="4" name="Picture 6" descr="An example of a grammar comic."/>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1503648" y="1557338"/>
            <a:ext cx="614940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740352" y="5631287"/>
            <a:ext cx="669177" cy="360040"/>
          </a:xfrm>
          <a:prstGeom prst="rect">
            <a:avLst/>
          </a:prstGeom>
        </p:spPr>
        <p:txBody>
          <a:bodyPr vert="horz" wrap="square" lIns="91440" tIns="45720" rIns="91440" bIns="45720" rtlCol="0" anchor="ctr">
            <a:noAutofit/>
          </a:bodyPr>
          <a:lstStyle/>
          <a:p>
            <a:r>
              <a:rPr lang="en-GB" b="1" dirty="0" smtClean="0">
                <a:latin typeface="+mj-lt"/>
              </a:rPr>
              <a:t>[21]</a:t>
            </a:r>
          </a:p>
        </p:txBody>
      </p:sp>
    </p:spTree>
    <p:custDataLst>
      <p:tags r:id="rId1"/>
    </p:custDataLst>
    <p:extLst>
      <p:ext uri="{BB962C8B-B14F-4D97-AF65-F5344CB8AC3E}">
        <p14:creationId xmlns:p14="http://schemas.microsoft.com/office/powerpoint/2010/main" val="97277381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Interactive textbooks</a:t>
            </a:r>
            <a:endParaRPr lang="en-GB" dirty="0"/>
          </a:p>
        </p:txBody>
      </p:sp>
      <p:pic>
        <p:nvPicPr>
          <p:cNvPr id="6" name="Content Placeholder 5" descr="Interactive book: samp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8201" y="1557338"/>
            <a:ext cx="5440297" cy="4525962"/>
          </a:xfrm>
        </p:spPr>
      </p:pic>
      <p:sp>
        <p:nvSpPr>
          <p:cNvPr id="7" name="TextBox 6"/>
          <p:cNvSpPr txBox="1"/>
          <p:nvPr/>
        </p:nvSpPr>
        <p:spPr>
          <a:xfrm>
            <a:off x="6804248" y="5643319"/>
            <a:ext cx="669177" cy="360040"/>
          </a:xfrm>
          <a:prstGeom prst="rect">
            <a:avLst/>
          </a:prstGeom>
        </p:spPr>
        <p:txBody>
          <a:bodyPr vert="horz" wrap="square" lIns="91440" tIns="45720" rIns="91440" bIns="45720" rtlCol="0" anchor="ctr">
            <a:noAutofit/>
          </a:bodyPr>
          <a:lstStyle/>
          <a:p>
            <a:r>
              <a:rPr lang="en-GB" b="1" dirty="0" smtClean="0">
                <a:latin typeface="+mj-lt"/>
              </a:rPr>
              <a:t>[22]</a:t>
            </a:r>
          </a:p>
        </p:txBody>
      </p:sp>
    </p:spTree>
    <p:custDataLst>
      <p:tags r:id="rId1"/>
    </p:custDataLst>
    <p:extLst>
      <p:ext uri="{BB962C8B-B14F-4D97-AF65-F5344CB8AC3E}">
        <p14:creationId xmlns:p14="http://schemas.microsoft.com/office/powerpoint/2010/main" val="363556098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GB" altLang="el-GR" dirty="0" smtClean="0"/>
              <a:t>Applications for </a:t>
            </a:r>
            <a:r>
              <a:rPr lang="en-GB" altLang="el-GR" dirty="0" err="1" smtClean="0"/>
              <a:t>Photodentro</a:t>
            </a:r>
            <a:endParaRPr lang="en-GB" dirty="0"/>
          </a:p>
        </p:txBody>
      </p:sp>
      <p:sp>
        <p:nvSpPr>
          <p:cNvPr id="7" name="Θέση κειμένου 6"/>
          <p:cNvSpPr>
            <a:spLocks noGrp="1"/>
          </p:cNvSpPr>
          <p:nvPr>
            <p:ph type="body" idx="1"/>
          </p:nvPr>
        </p:nvSpPr>
        <p:spPr/>
        <p:txBody>
          <a:bodyPr/>
          <a:lstStyle/>
          <a:p>
            <a:r>
              <a:rPr lang="en-GB" b="0" dirty="0"/>
              <a:t>on the </a:t>
            </a:r>
            <a:r>
              <a:rPr lang="en-GB" b="0" dirty="0" smtClean="0"/>
              <a:t>digital textbook </a:t>
            </a:r>
            <a:endParaRPr lang="en-GB" b="0" dirty="0"/>
          </a:p>
        </p:txBody>
      </p:sp>
      <p:sp>
        <p:nvSpPr>
          <p:cNvPr id="9" name="Θέση κειμένου 8"/>
          <p:cNvSpPr>
            <a:spLocks noGrp="1"/>
          </p:cNvSpPr>
          <p:nvPr>
            <p:ph type="body" sz="quarter" idx="3"/>
          </p:nvPr>
        </p:nvSpPr>
        <p:spPr/>
        <p:txBody>
          <a:bodyPr/>
          <a:lstStyle/>
          <a:p>
            <a:r>
              <a:rPr lang="en-GB" b="0" dirty="0"/>
              <a:t>in </a:t>
            </a:r>
            <a:r>
              <a:rPr lang="en-GB" b="0" dirty="0" err="1"/>
              <a:t>Photodentro</a:t>
            </a:r>
            <a:r>
              <a:rPr lang="en-GB" b="0" dirty="0"/>
              <a:t> </a:t>
            </a:r>
          </a:p>
        </p:txBody>
      </p:sp>
      <p:pic>
        <p:nvPicPr>
          <p:cNvPr id="11" name="Picture 2" descr="Ithaca by Kavafis in the textboo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2370632"/>
            <a:ext cx="4040188" cy="295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Ithaca by Kavafis in Photodentro."/>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34899" y="2370631"/>
            <a:ext cx="4041775" cy="295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55576" y="5463299"/>
            <a:ext cx="669177" cy="360040"/>
          </a:xfrm>
          <a:prstGeom prst="rect">
            <a:avLst/>
          </a:prstGeom>
        </p:spPr>
        <p:txBody>
          <a:bodyPr vert="horz" wrap="square" lIns="91440" tIns="45720" rIns="91440" bIns="45720" rtlCol="0" anchor="ctr">
            <a:noAutofit/>
          </a:bodyPr>
          <a:lstStyle/>
          <a:p>
            <a:r>
              <a:rPr lang="en-GB" b="1" dirty="0" smtClean="0">
                <a:latin typeface="+mj-lt"/>
              </a:rPr>
              <a:t>[23]</a:t>
            </a:r>
          </a:p>
        </p:txBody>
      </p:sp>
      <p:sp>
        <p:nvSpPr>
          <p:cNvPr id="14" name="TextBox 13"/>
          <p:cNvSpPr txBox="1"/>
          <p:nvPr/>
        </p:nvSpPr>
        <p:spPr>
          <a:xfrm>
            <a:off x="8028384" y="5463299"/>
            <a:ext cx="669177" cy="360040"/>
          </a:xfrm>
          <a:prstGeom prst="rect">
            <a:avLst/>
          </a:prstGeom>
        </p:spPr>
        <p:txBody>
          <a:bodyPr vert="horz" wrap="square" lIns="91440" tIns="45720" rIns="91440" bIns="45720" rtlCol="0" anchor="ctr">
            <a:noAutofit/>
          </a:bodyPr>
          <a:lstStyle/>
          <a:p>
            <a:pPr algn="r"/>
            <a:r>
              <a:rPr lang="en-GB" b="1" dirty="0" smtClean="0">
                <a:latin typeface="+mj-lt"/>
              </a:rPr>
              <a:t>[24]</a:t>
            </a:r>
          </a:p>
        </p:txBody>
      </p:sp>
    </p:spTree>
    <p:custDataLst>
      <p:tags r:id="rId1"/>
    </p:custDataLst>
    <p:extLst>
      <p:ext uri="{BB962C8B-B14F-4D97-AF65-F5344CB8AC3E}">
        <p14:creationId xmlns:p14="http://schemas.microsoft.com/office/powerpoint/2010/main" val="382538051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Metadata in </a:t>
            </a:r>
            <a:r>
              <a:rPr lang="en-GB" dirty="0" err="1" smtClean="0"/>
              <a:t>Photodentro</a:t>
            </a:r>
            <a:r>
              <a:rPr lang="en-GB" dirty="0" smtClean="0"/>
              <a:t> </a:t>
            </a:r>
            <a:endParaRPr lang="en-GB" dirty="0"/>
          </a:p>
        </p:txBody>
      </p:sp>
      <p:sp>
        <p:nvSpPr>
          <p:cNvPr id="3" name="Content Placeholder 2"/>
          <p:cNvSpPr>
            <a:spLocks noGrp="1"/>
          </p:cNvSpPr>
          <p:nvPr>
            <p:ph idx="1"/>
          </p:nvPr>
        </p:nvSpPr>
        <p:spPr/>
        <p:txBody>
          <a:bodyPr/>
          <a:lstStyle/>
          <a:p>
            <a:pPr marL="274320" eaLnBrk="1" fontAlgn="auto" hangingPunct="1">
              <a:spcAft>
                <a:spcPts val="0"/>
              </a:spcAft>
              <a:defRPr/>
            </a:pPr>
            <a:r>
              <a:rPr lang="en-GB" sz="3000" b="1" dirty="0" smtClean="0"/>
              <a:t>General Metadata  </a:t>
            </a:r>
            <a:r>
              <a:rPr lang="en-GB" sz="3000" dirty="0" smtClean="0"/>
              <a:t>(general information about the learning object, such as title, description, keywords, language, etc.).</a:t>
            </a:r>
          </a:p>
          <a:p>
            <a:pPr marL="274320" eaLnBrk="1" fontAlgn="auto" hangingPunct="1">
              <a:spcAft>
                <a:spcPts val="0"/>
              </a:spcAft>
              <a:defRPr/>
            </a:pPr>
            <a:r>
              <a:rPr lang="en-GB" sz="3000" b="1" dirty="0" smtClean="0"/>
              <a:t>Educational Metadata </a:t>
            </a:r>
            <a:r>
              <a:rPr lang="en-GB" sz="3000" dirty="0" smtClean="0"/>
              <a:t>(metadata about the educational aspect of the learning object). </a:t>
            </a:r>
          </a:p>
          <a:p>
            <a:pPr marL="274320" eaLnBrk="1" fontAlgn="auto" hangingPunct="1">
              <a:spcAft>
                <a:spcPts val="0"/>
              </a:spcAft>
              <a:defRPr/>
            </a:pPr>
            <a:r>
              <a:rPr lang="en-GB" sz="3000" b="1" dirty="0" smtClean="0"/>
              <a:t>Legal Metadata </a:t>
            </a:r>
            <a:r>
              <a:rPr lang="en-GB" sz="3000" dirty="0" smtClean="0"/>
              <a:t>(information about copyrights and restrictions of use for the learning objects).  </a:t>
            </a:r>
          </a:p>
          <a:p>
            <a:pPr marL="274320" eaLnBrk="1" fontAlgn="auto" hangingPunct="1">
              <a:spcAft>
                <a:spcPts val="0"/>
              </a:spcAft>
              <a:defRPr/>
            </a:pPr>
            <a:r>
              <a:rPr lang="en-GB" sz="3000" b="1" dirty="0" smtClean="0"/>
              <a:t>Technical Metadata </a:t>
            </a:r>
            <a:r>
              <a:rPr lang="en-GB" sz="3000" dirty="0" smtClean="0"/>
              <a:t> (technical information about the learning object). </a:t>
            </a:r>
            <a:endParaRPr lang="en-GB" sz="3000" dirty="0"/>
          </a:p>
        </p:txBody>
      </p:sp>
    </p:spTree>
    <p:extLst>
      <p:ext uri="{BB962C8B-B14F-4D97-AF65-F5344CB8AC3E}">
        <p14:creationId xmlns:p14="http://schemas.microsoft.com/office/powerpoint/2010/main" val="42671756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t>Examples </a:t>
            </a:r>
            <a:r>
              <a:rPr lang="en-GB" sz="3600" dirty="0"/>
              <a:t>of G</a:t>
            </a:r>
            <a:r>
              <a:rPr lang="en-GB" sz="3600" dirty="0" smtClean="0"/>
              <a:t>reek Online </a:t>
            </a:r>
            <a:r>
              <a:rPr lang="en-GB" sz="3600" dirty="0"/>
              <a:t>R</a:t>
            </a:r>
            <a:r>
              <a:rPr lang="en-GB" sz="3600" dirty="0" smtClean="0"/>
              <a:t>epositories</a:t>
            </a:r>
            <a:endParaRPr lang="en-GB" sz="3600"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0139149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Examples of </a:t>
            </a:r>
            <a:r>
              <a:rPr lang="en-GB" dirty="0" smtClean="0"/>
              <a:t>English Learning Objects </a:t>
            </a:r>
            <a:endParaRPr lang="en-GB" dirty="0"/>
          </a:p>
        </p:txBody>
      </p:sp>
      <p:pic>
        <p:nvPicPr>
          <p:cNvPr id="4" name="Picture 2" descr="Search resul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4100" y="1653381"/>
            <a:ext cx="70485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0987" y="5632250"/>
            <a:ext cx="669177" cy="360040"/>
          </a:xfrm>
          <a:prstGeom prst="rect">
            <a:avLst/>
          </a:prstGeom>
        </p:spPr>
        <p:txBody>
          <a:bodyPr vert="horz" wrap="square" lIns="91440" tIns="45720" rIns="91440" bIns="45720" rtlCol="0" anchor="ctr">
            <a:noAutofit/>
          </a:bodyPr>
          <a:lstStyle/>
          <a:p>
            <a:r>
              <a:rPr lang="en-GB" b="1" dirty="0" smtClean="0">
                <a:latin typeface="+mj-lt"/>
              </a:rPr>
              <a:t>[25]</a:t>
            </a:r>
          </a:p>
        </p:txBody>
      </p:sp>
    </p:spTree>
    <p:custDataLst>
      <p:tags r:id="rId1"/>
    </p:custDataLst>
    <p:extLst>
      <p:ext uri="{BB962C8B-B14F-4D97-AF65-F5344CB8AC3E}">
        <p14:creationId xmlns:p14="http://schemas.microsoft.com/office/powerpoint/2010/main" val="317415234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tadat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2324" y="1557338"/>
            <a:ext cx="7812052"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Metadata Table</a:t>
            </a:r>
            <a:endParaRPr lang="en-GB" dirty="0"/>
          </a:p>
        </p:txBody>
      </p:sp>
      <p:sp>
        <p:nvSpPr>
          <p:cNvPr id="5" name="TextBox 4"/>
          <p:cNvSpPr txBox="1"/>
          <p:nvPr/>
        </p:nvSpPr>
        <p:spPr>
          <a:xfrm>
            <a:off x="7668344" y="5860958"/>
            <a:ext cx="648072" cy="360040"/>
          </a:xfrm>
          <a:prstGeom prst="rect">
            <a:avLst/>
          </a:prstGeom>
        </p:spPr>
        <p:txBody>
          <a:bodyPr vert="horz" wrap="square" lIns="91440" tIns="45720" rIns="91440" bIns="45720" rtlCol="0" anchor="ctr">
            <a:noAutofit/>
          </a:bodyPr>
          <a:lstStyle/>
          <a:p>
            <a:r>
              <a:rPr lang="en-GB" b="1" dirty="0" smtClean="0">
                <a:latin typeface="+mj-lt"/>
              </a:rPr>
              <a:t>[26]</a:t>
            </a:r>
          </a:p>
        </p:txBody>
      </p:sp>
    </p:spTree>
    <p:custDataLst>
      <p:tags r:id="rId1"/>
    </p:custDataLst>
    <p:extLst>
      <p:ext uri="{BB962C8B-B14F-4D97-AF65-F5344CB8AC3E}">
        <p14:creationId xmlns:p14="http://schemas.microsoft.com/office/powerpoint/2010/main" val="175629374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Conclusions from the use of </a:t>
            </a:r>
            <a:r>
              <a:rPr lang="en-GB" dirty="0" err="1" smtClean="0"/>
              <a:t>Photodentro</a:t>
            </a:r>
            <a:r>
              <a:rPr lang="en-GB" dirty="0" smtClean="0"/>
              <a:t> (1/2)</a:t>
            </a:r>
            <a:endParaRPr lang="en-GB" dirty="0"/>
          </a:p>
        </p:txBody>
      </p:sp>
      <p:sp>
        <p:nvSpPr>
          <p:cNvPr id="3" name="Content Placeholder 2"/>
          <p:cNvSpPr>
            <a:spLocks noGrp="1"/>
          </p:cNvSpPr>
          <p:nvPr>
            <p:ph idx="1"/>
          </p:nvPr>
        </p:nvSpPr>
        <p:spPr/>
        <p:txBody>
          <a:bodyPr/>
          <a:lstStyle/>
          <a:p>
            <a:r>
              <a:rPr lang="en-GB" dirty="0"/>
              <a:t>It requires the cooperation of experts from different </a:t>
            </a:r>
            <a:r>
              <a:rPr lang="en-GB" dirty="0" smtClean="0"/>
              <a:t>specializations. </a:t>
            </a:r>
            <a:endParaRPr lang="en-GB" dirty="0"/>
          </a:p>
          <a:p>
            <a:r>
              <a:rPr lang="en-GB" dirty="0"/>
              <a:t>The use of non widely used languages, such as the Greek language, restricts the use of its </a:t>
            </a:r>
            <a:r>
              <a:rPr lang="en-GB" dirty="0" smtClean="0"/>
              <a:t>content. </a:t>
            </a:r>
            <a:endParaRPr lang="en-GB" dirty="0"/>
          </a:p>
          <a:p>
            <a:r>
              <a:rPr lang="en-GB" dirty="0"/>
              <a:t>A great number of educational content is sensitive to changes in the national curricula and may need </a:t>
            </a:r>
            <a:r>
              <a:rPr lang="en-GB" dirty="0" smtClean="0"/>
              <a:t>modifications.</a:t>
            </a:r>
            <a:endParaRPr lang="en-GB" dirty="0"/>
          </a:p>
        </p:txBody>
      </p:sp>
    </p:spTree>
    <p:extLst>
      <p:ext uri="{BB962C8B-B14F-4D97-AF65-F5344CB8AC3E}">
        <p14:creationId xmlns:p14="http://schemas.microsoft.com/office/powerpoint/2010/main" val="296306357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Conclusions from the use of </a:t>
            </a:r>
            <a:r>
              <a:rPr lang="en-GB" dirty="0" err="1"/>
              <a:t>Photodentro</a:t>
            </a:r>
            <a:r>
              <a:rPr lang="en-GB" dirty="0"/>
              <a:t> </a:t>
            </a:r>
            <a:r>
              <a:rPr lang="en-GB" dirty="0" smtClean="0"/>
              <a:t>(2/2</a:t>
            </a:r>
            <a:r>
              <a:rPr lang="en-GB" dirty="0"/>
              <a:t>)</a:t>
            </a:r>
          </a:p>
        </p:txBody>
      </p:sp>
      <p:sp>
        <p:nvSpPr>
          <p:cNvPr id="3" name="Content Placeholder 2"/>
          <p:cNvSpPr>
            <a:spLocks noGrp="1"/>
          </p:cNvSpPr>
          <p:nvPr>
            <p:ph idx="1"/>
          </p:nvPr>
        </p:nvSpPr>
        <p:spPr/>
        <p:txBody>
          <a:bodyPr/>
          <a:lstStyle/>
          <a:p>
            <a:r>
              <a:rPr lang="en-GB" dirty="0" smtClean="0"/>
              <a:t>Educational </a:t>
            </a:r>
            <a:r>
              <a:rPr lang="en-GB" dirty="0"/>
              <a:t>content may soon become outdated due to rapid changes in technologies (e.g. compatibility issues</a:t>
            </a:r>
            <a:r>
              <a:rPr lang="en-GB" dirty="0" smtClean="0"/>
              <a:t>).</a:t>
            </a:r>
            <a:endParaRPr lang="en-GB" dirty="0"/>
          </a:p>
          <a:p>
            <a:r>
              <a:rPr lang="en-GB" dirty="0"/>
              <a:t>Copyright issues is a major concern for all the learning objects to be included in the </a:t>
            </a:r>
            <a:r>
              <a:rPr lang="en-GB" dirty="0" smtClean="0"/>
              <a:t>repository.</a:t>
            </a:r>
            <a:endParaRPr lang="en-GB" dirty="0"/>
          </a:p>
          <a:p>
            <a:endParaRPr lang="en-GB" dirty="0"/>
          </a:p>
        </p:txBody>
      </p:sp>
    </p:spTree>
    <p:extLst>
      <p:ext uri="{BB962C8B-B14F-4D97-AF65-F5344CB8AC3E}">
        <p14:creationId xmlns:p14="http://schemas.microsoft.com/office/powerpoint/2010/main" val="230537461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lstStyle/>
          <a:p>
            <a:pPr marL="457200" indent="-457200" eaLnBrk="1" fontAlgn="auto" hangingPunct="1">
              <a:spcAft>
                <a:spcPts val="0"/>
              </a:spcAft>
              <a:buNone/>
              <a:defRPr/>
            </a:pPr>
            <a:r>
              <a:rPr lang="en-GB" sz="2400" dirty="0" err="1"/>
              <a:t>Laverde</a:t>
            </a:r>
            <a:r>
              <a:rPr lang="en-GB" sz="2400" dirty="0"/>
              <a:t>, A. C., </a:t>
            </a:r>
            <a:r>
              <a:rPr lang="en-GB" sz="2400" dirty="0" err="1"/>
              <a:t>Cifuentes</a:t>
            </a:r>
            <a:r>
              <a:rPr lang="en-GB" sz="2400" dirty="0"/>
              <a:t>, Y. S., &amp; Rodriguez, H. Y. R. (2007). Toward an instructional design model based on learning objects. </a:t>
            </a:r>
            <a:r>
              <a:rPr lang="en-GB" sz="2400" i="1" dirty="0"/>
              <a:t>Educational Technology Research and Development</a:t>
            </a:r>
            <a:r>
              <a:rPr lang="en-GB" sz="2400" dirty="0"/>
              <a:t>, </a:t>
            </a:r>
            <a:r>
              <a:rPr lang="en-GB" sz="2400" i="1" dirty="0"/>
              <a:t>55</a:t>
            </a:r>
            <a:r>
              <a:rPr lang="en-GB" sz="2400" dirty="0"/>
              <a:t>(6), 671-681. </a:t>
            </a:r>
            <a:endParaRPr lang="en-GB" sz="2400" dirty="0" smtClean="0"/>
          </a:p>
          <a:p>
            <a:pPr marL="457200" indent="-457200" eaLnBrk="1" fontAlgn="auto" hangingPunct="1">
              <a:spcAft>
                <a:spcPts val="0"/>
              </a:spcAft>
              <a:buNone/>
              <a:defRPr/>
            </a:pPr>
            <a:r>
              <a:rPr lang="en-US" sz="2400" dirty="0" err="1" smtClean="0"/>
              <a:t>Megalou</a:t>
            </a:r>
            <a:r>
              <a:rPr lang="en-US" sz="2400" dirty="0" smtClean="0"/>
              <a:t>, E. and </a:t>
            </a:r>
            <a:r>
              <a:rPr lang="en-US" sz="2400" dirty="0" err="1" smtClean="0"/>
              <a:t>Kaklamanis</a:t>
            </a:r>
            <a:r>
              <a:rPr lang="en-US" sz="2400" dirty="0" smtClean="0"/>
              <a:t>, C. (2014) </a:t>
            </a:r>
            <a:r>
              <a:rPr lang="en-US" sz="2400" dirty="0" err="1" smtClean="0"/>
              <a:t>Photodendro</a:t>
            </a:r>
            <a:r>
              <a:rPr lang="en-US" sz="2400" dirty="0" smtClean="0"/>
              <a:t> LOR, the Greek National Learning Object Repository. </a:t>
            </a:r>
          </a:p>
          <a:p>
            <a:pPr marL="457200" indent="-457200" eaLnBrk="1" fontAlgn="auto" hangingPunct="1">
              <a:spcAft>
                <a:spcPts val="0"/>
              </a:spcAft>
              <a:buNone/>
              <a:defRPr/>
            </a:pPr>
            <a:r>
              <a:rPr lang="en-US" sz="2400" dirty="0" smtClean="0"/>
              <a:t>Wiley</a:t>
            </a:r>
            <a:r>
              <a:rPr lang="en-US" sz="2400" dirty="0"/>
              <a:t>, D. A. (2000). Getting Axiomatic about Learning Objects. Retrieved from </a:t>
            </a:r>
            <a:r>
              <a:rPr lang="en-US" sz="2400" dirty="0">
                <a:hlinkClick r:id="rId2" tooltip="Reusability Org"/>
              </a:rPr>
              <a:t>http://</a:t>
            </a:r>
            <a:r>
              <a:rPr lang="en-US" sz="2400" dirty="0" smtClean="0">
                <a:hlinkClick r:id="rId2" tooltip="Reusability Org"/>
              </a:rPr>
              <a:t>reusability.org/axiomatic.pdf</a:t>
            </a:r>
            <a:r>
              <a:rPr lang="en-US" sz="2400" dirty="0" smtClean="0"/>
              <a:t>.</a:t>
            </a:r>
            <a:endParaRPr lang="en-US" sz="2400" dirty="0"/>
          </a:p>
          <a:p>
            <a:endParaRPr lang="en-GB" sz="2400" dirty="0"/>
          </a:p>
        </p:txBody>
      </p:sp>
    </p:spTree>
    <p:extLst>
      <p:ext uri="{BB962C8B-B14F-4D97-AF65-F5344CB8AC3E}">
        <p14:creationId xmlns:p14="http://schemas.microsoft.com/office/powerpoint/2010/main" val="101218665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293096"/>
            <a:ext cx="5400675" cy="1285875"/>
          </a:xfrm>
          <a:prstGeom prst="rect">
            <a:avLst/>
          </a:prstGeom>
          <a:noFill/>
          <a:ln>
            <a:noFill/>
          </a:ln>
        </p:spPr>
      </p:pic>
    </p:spTree>
    <p:custDataLst>
      <p:tags r:id="rId1"/>
    </p:custDataLst>
    <p:extLst>
      <p:ext uri="{BB962C8B-B14F-4D97-AF65-F5344CB8AC3E}">
        <p14:creationId xmlns:p14="http://schemas.microsoft.com/office/powerpoint/2010/main" val="385130329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pPr eaLnBrk="1" hangingPunct="1"/>
            <a:r>
              <a:rPr lang="en-GB" altLang="en-US" sz="4400" dirty="0" smtClean="0"/>
              <a:t>Notes</a:t>
            </a:r>
          </a:p>
        </p:txBody>
      </p:sp>
      <p:sp>
        <p:nvSpPr>
          <p:cNvPr id="69635" name="Text Placeholder 4"/>
          <p:cNvSpPr>
            <a:spLocks noGrp="1"/>
          </p:cNvSpPr>
          <p:nvPr>
            <p:ph type="body" idx="1"/>
          </p:nvPr>
        </p:nvSpPr>
        <p:spPr/>
        <p:txBody>
          <a:bodyPr/>
          <a:lstStyle/>
          <a:p>
            <a:pPr eaLnBrk="1" hangingPunct="1"/>
            <a:endParaRPr lang="en-US" altLang="en-US" smtClean="0"/>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0" y="274638"/>
            <a:ext cx="9144000" cy="1143000"/>
          </a:xfrm>
        </p:spPr>
        <p:txBody>
          <a:bodyPr/>
          <a:lstStyle/>
          <a:p>
            <a:pPr eaLnBrk="1" hangingPunct="1"/>
            <a:r>
              <a:rPr lang="en-GB" altLang="en-US" dirty="0" smtClean="0">
                <a:solidFill>
                  <a:schemeClr val="accent1"/>
                </a:solidFill>
              </a:rPr>
              <a:t>Note on History of Published Version </a:t>
            </a:r>
          </a:p>
        </p:txBody>
      </p:sp>
      <p:sp>
        <p:nvSpPr>
          <p:cNvPr id="71683"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n-GB" altLang="en-US" sz="2000" dirty="0" smtClean="0"/>
              <a:t>The present work is the edition</a:t>
            </a:r>
            <a:r>
              <a:rPr lang="en-GB" altLang="en-US" dirty="0" smtClean="0"/>
              <a:t> </a:t>
            </a:r>
            <a:r>
              <a:rPr lang="en-GB" altLang="en-US" sz="2000" dirty="0" smtClean="0"/>
              <a:t>1.0.  </a:t>
            </a:r>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GB" altLang="en-US" dirty="0" smtClean="0">
                <a:solidFill>
                  <a:schemeClr val="accent1"/>
                </a:solidFill>
              </a:rPr>
              <a:t>Reference Note </a:t>
            </a:r>
          </a:p>
        </p:txBody>
      </p:sp>
      <p:sp>
        <p:nvSpPr>
          <p:cNvPr id="73731" name="Content Placeholder 2"/>
          <p:cNvSpPr>
            <a:spLocks noGrp="1"/>
          </p:cNvSpPr>
          <p:nvPr>
            <p:ph idx="1"/>
          </p:nvPr>
        </p:nvSpPr>
        <p:spPr>
          <a:xfrm>
            <a:off x="457200" y="1556792"/>
            <a:ext cx="8229600" cy="4525963"/>
          </a:xfrm>
        </p:spPr>
        <p:txBody>
          <a:bodyPr/>
          <a:lstStyle/>
          <a:p>
            <a:pPr marL="0" indent="0">
              <a:buNone/>
            </a:pPr>
            <a:r>
              <a:rPr lang="en-GB" altLang="en-US" sz="2000" dirty="0" smtClean="0"/>
              <a:t>Copyright National and </a:t>
            </a:r>
            <a:r>
              <a:rPr lang="en-GB" altLang="en-US" sz="2000" dirty="0" err="1" smtClean="0"/>
              <a:t>Kapodistrian</a:t>
            </a:r>
            <a:r>
              <a:rPr lang="en-GB" altLang="en-US" sz="2000" dirty="0" smtClean="0"/>
              <a:t> University of Athens, Bessie </a:t>
            </a:r>
            <a:r>
              <a:rPr lang="en-GB" altLang="en-US" sz="2000" dirty="0" err="1" smtClean="0"/>
              <a:t>Mitsikopoulou</a:t>
            </a:r>
            <a:r>
              <a:rPr lang="en-GB" altLang="en-US" sz="2000" dirty="0" smtClean="0"/>
              <a:t> 2014. Bessie </a:t>
            </a:r>
            <a:r>
              <a:rPr lang="en-GB" altLang="en-US" sz="2000" dirty="0" err="1" smtClean="0"/>
              <a:t>Mitsikopoulou</a:t>
            </a:r>
            <a:r>
              <a:rPr lang="en-GB" altLang="en-US" sz="2000" dirty="0" smtClean="0"/>
              <a:t>. “English and Digital Literacies. </a:t>
            </a:r>
            <a:r>
              <a:rPr lang="en-GB" sz="2000" dirty="0"/>
              <a:t>Digital Repositories and </a:t>
            </a:r>
            <a:r>
              <a:rPr lang="en-GB" sz="2000" dirty="0" err="1"/>
              <a:t>Photodentro</a:t>
            </a:r>
            <a:r>
              <a:rPr lang="en-GB" sz="2000" dirty="0"/>
              <a:t> </a:t>
            </a:r>
            <a:r>
              <a:rPr lang="en-GB" sz="2000" dirty="0" smtClean="0"/>
              <a:t>LOR.</a:t>
            </a:r>
            <a:r>
              <a:rPr lang="en-GB" altLang="en-US" sz="2000" dirty="0" smtClean="0"/>
              <a:t>”.</a:t>
            </a:r>
            <a:r>
              <a:rPr lang="en-GB" altLang="en-US" sz="2000" dirty="0" smtClean="0">
                <a:solidFill>
                  <a:srgbClr val="FF0000"/>
                </a:solidFill>
              </a:rPr>
              <a:t> </a:t>
            </a:r>
            <a:r>
              <a:rPr lang="en-GB" altLang="en-US" sz="2000" dirty="0" smtClean="0"/>
              <a:t>Edition: 1.0. Athens 2014. </a:t>
            </a:r>
            <a:r>
              <a:rPr lang="en-US" altLang="en-US" sz="2000" dirty="0" smtClean="0"/>
              <a:t>Available </a:t>
            </a:r>
            <a:r>
              <a:rPr lang="en-US" altLang="en-US" sz="2000" dirty="0"/>
              <a:t>at:</a:t>
            </a:r>
            <a:r>
              <a:rPr lang="el-GR" altLang="en-US" sz="2000" dirty="0"/>
              <a:t> </a:t>
            </a:r>
            <a:r>
              <a:rPr lang="en-GB" altLang="en-US" sz="2000" dirty="0">
                <a:hlinkClick r:id="rId4" tooltip="English and Digital Literacies Open Online Course"/>
              </a:rPr>
              <a:t>http://opencourses.uoa.gr/courses/ENL10/</a:t>
            </a:r>
            <a:r>
              <a:rPr lang="en-GB" altLang="en-US" sz="2000" dirty="0"/>
              <a:t>.   </a:t>
            </a:r>
          </a:p>
          <a:p>
            <a:pPr marL="0" indent="0">
              <a:buNone/>
            </a:pPr>
            <a:endParaRPr lang="en-GB" altLang="en-US" sz="2000" dirty="0" smtClean="0"/>
          </a:p>
          <a:p>
            <a:pPr marL="0" indent="0" eaLnBrk="1" hangingPunct="1"/>
            <a:endParaRPr lang="en-GB" altLang="en-US" sz="2000" dirty="0" smtClean="0"/>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3951864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899592" y="5157192"/>
            <a:ext cx="7200800" cy="1015008"/>
          </a:xfrm>
        </p:spPr>
        <p:txBody>
          <a:bodyPr/>
          <a:lstStyle/>
          <a:p>
            <a:pPr algn="ctr"/>
            <a:r>
              <a:rPr lang="en-GB" dirty="0">
                <a:hlinkClick r:id="rId3" tooltip=" The National Archive of PhD Theses"/>
              </a:rPr>
              <a:t>http://</a:t>
            </a:r>
            <a:r>
              <a:rPr lang="en-GB" dirty="0" smtClean="0">
                <a:hlinkClick r:id="rId3" tooltip=" The National Archive of PhD Theses"/>
              </a:rPr>
              <a:t>phdtheses.ekt.gr</a:t>
            </a:r>
            <a:r>
              <a:rPr lang="en-GB" dirty="0" smtClean="0"/>
              <a:t>  </a:t>
            </a:r>
            <a:endParaRPr lang="en-GB" dirty="0"/>
          </a:p>
        </p:txBody>
      </p:sp>
      <p:sp>
        <p:nvSpPr>
          <p:cNvPr id="2" name="Title 1"/>
          <p:cNvSpPr>
            <a:spLocks noGrp="1"/>
          </p:cNvSpPr>
          <p:nvPr>
            <p:ph type="title"/>
          </p:nvPr>
        </p:nvSpPr>
        <p:spPr/>
        <p:txBody>
          <a:bodyPr>
            <a:normAutofit fontScale="90000"/>
          </a:bodyPr>
          <a:lstStyle/>
          <a:p>
            <a:r>
              <a:rPr lang="en-GB" dirty="0" smtClean="0"/>
              <a:t> The National Archive of PhD Theses</a:t>
            </a:r>
            <a:endParaRPr lang="en-GB" dirty="0"/>
          </a:p>
        </p:txBody>
      </p:sp>
      <p:pic>
        <p:nvPicPr>
          <p:cNvPr id="6" name="Picture Placeholder 5" descr="The National Archive of PhD Theses provides access to the PhD theses from all Higher Education Institutions (HEIs) in Greece as well as PhD theses awarded to Greek scholars by foreign HEIs and certified by the Hellenic NARIC. &#10;"/>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477" r="-489"/>
          <a:stretch/>
        </p:blipFill>
        <p:spPr bwMode="auto">
          <a:xfrm>
            <a:off x="878305" y="1556792"/>
            <a:ext cx="7315199"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740352" y="4869160"/>
            <a:ext cx="552400" cy="360040"/>
          </a:xfrm>
          <a:prstGeom prst="rect">
            <a:avLst/>
          </a:prstGeom>
        </p:spPr>
        <p:txBody>
          <a:bodyPr vert="horz" wrap="square" lIns="91440" tIns="45720" rIns="91440" bIns="45720" rtlCol="0" anchor="ctr">
            <a:noAutofit/>
          </a:bodyPr>
          <a:lstStyle/>
          <a:p>
            <a:r>
              <a:rPr lang="en-GB" b="1" dirty="0" smtClean="0">
                <a:latin typeface="+mj-lt"/>
              </a:rPr>
              <a:t>[</a:t>
            </a:r>
            <a:r>
              <a:rPr lang="en-GB" b="1" dirty="0">
                <a:latin typeface="+mj-lt"/>
              </a:rPr>
              <a:t>2</a:t>
            </a:r>
            <a:r>
              <a:rPr lang="en-GB" b="1" dirty="0" smtClean="0">
                <a:latin typeface="+mj-lt"/>
              </a:rPr>
              <a:t>]</a:t>
            </a:r>
          </a:p>
        </p:txBody>
      </p:sp>
    </p:spTree>
    <p:custDataLst>
      <p:tags r:id="rId1"/>
    </p:custDataLst>
    <p:extLst>
      <p:ext uri="{BB962C8B-B14F-4D97-AF65-F5344CB8AC3E}">
        <p14:creationId xmlns:p14="http://schemas.microsoft.com/office/powerpoint/2010/main" val="196930629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dirty="0" smtClean="0"/>
              <a:t> </a:t>
            </a:r>
            <a:endParaRPr lang="en-GB" altLang="el-GR" sz="2000" dirty="0" smtClean="0"/>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a:t>the Use of Third Parties Work Note (if available</a:t>
            </a:r>
            <a:r>
              <a:rPr lang="en-GB" altLang="el-GR" sz="2000" dirty="0" smtClean="0"/>
              <a:t>), </a:t>
            </a:r>
            <a:endParaRPr lang="en-GB" altLang="el-GR" sz="2000" dirty="0"/>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400906692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(1/7)</a:t>
            </a:r>
          </a:p>
        </p:txBody>
      </p:sp>
      <p:sp>
        <p:nvSpPr>
          <p:cNvPr id="79875" name="Content Placeholder 2"/>
          <p:cNvSpPr>
            <a:spLocks noGrp="1"/>
          </p:cNvSpPr>
          <p:nvPr>
            <p:ph idx="1"/>
          </p:nvPr>
        </p:nvSpPr>
        <p:spPr/>
        <p:txBody>
          <a:bodyPr/>
          <a:lstStyle/>
          <a:p>
            <a:pPr marL="0" indent="0" eaLnBrk="1" hangingPunct="1">
              <a:buFont typeface="Arial" panose="020B0604020202020204" pitchFamily="34" charset="0"/>
              <a:buNone/>
            </a:pPr>
            <a:r>
              <a:rPr lang="en-GB" altLang="en-US" sz="2000" dirty="0" smtClean="0"/>
              <a:t>This work makes use of the following works:</a:t>
            </a:r>
          </a:p>
          <a:p>
            <a:pPr marL="0" indent="0">
              <a:buNone/>
            </a:pPr>
            <a:r>
              <a:rPr lang="en-GB" sz="2000" dirty="0"/>
              <a:t>Image 1: </a:t>
            </a:r>
            <a:r>
              <a:rPr lang="en-GB" sz="2000" u="sng" dirty="0">
                <a:hlinkClick r:id="rId4"/>
              </a:rPr>
              <a:t>Storehouse</a:t>
            </a:r>
            <a:r>
              <a:rPr lang="en-GB" sz="2000" dirty="0"/>
              <a:t>, CC0 Public Domain, </a:t>
            </a:r>
            <a:r>
              <a:rPr lang="en-GB" sz="2000" dirty="0" err="1"/>
              <a:t>Pixabay</a:t>
            </a:r>
            <a:r>
              <a:rPr lang="en-GB" sz="2000" dirty="0"/>
              <a:t>.</a:t>
            </a:r>
          </a:p>
          <a:p>
            <a:pPr marL="0" indent="0">
              <a:buNone/>
            </a:pPr>
            <a:r>
              <a:rPr lang="en-GB" sz="2000" dirty="0"/>
              <a:t>Image 2: Screenshot of the </a:t>
            </a:r>
            <a:r>
              <a:rPr lang="en-GB" sz="2000" u="sng" dirty="0">
                <a:hlinkClick r:id="rId5"/>
              </a:rPr>
              <a:t>National Archive of PhD Theses</a:t>
            </a:r>
            <a:r>
              <a:rPr lang="en-GB" sz="2000" dirty="0"/>
              <a:t>, </a:t>
            </a:r>
            <a:r>
              <a:rPr lang="en-US" sz="2000" dirty="0"/>
              <a:t>Copyright </a:t>
            </a:r>
            <a:r>
              <a:rPr lang="en-GB" sz="2000" dirty="0"/>
              <a:t>National Information System for Research and Technology (NISRT), </a:t>
            </a:r>
            <a:r>
              <a:rPr lang="en-GB" sz="2000" u="sng" dirty="0">
                <a:hlinkClick r:id="rId6"/>
              </a:rPr>
              <a:t>Creative Commons Attribution-</a:t>
            </a:r>
            <a:r>
              <a:rPr lang="en-GB" sz="2000" u="sng" dirty="0" err="1">
                <a:hlinkClick r:id="rId6"/>
              </a:rPr>
              <a:t>NonCommercial</a:t>
            </a:r>
            <a:r>
              <a:rPr lang="en-GB" sz="2000" u="sng" dirty="0">
                <a:hlinkClick r:id="rId6"/>
              </a:rPr>
              <a:t> 3.0 Greece</a:t>
            </a:r>
            <a:endParaRPr lang="en-GB" sz="2000" dirty="0"/>
          </a:p>
          <a:p>
            <a:pPr marL="0" indent="0">
              <a:buNone/>
            </a:pPr>
            <a:r>
              <a:rPr lang="en-GB" sz="2000" dirty="0"/>
              <a:t>Image 3: Screenshot of the </a:t>
            </a:r>
            <a:r>
              <a:rPr lang="en-GB" sz="2000" u="sng" dirty="0">
                <a:hlinkClick r:id="rId7"/>
              </a:rPr>
              <a:t>Acropolis Educational Resources Repository</a:t>
            </a:r>
            <a:r>
              <a:rPr lang="en-GB" sz="2000" dirty="0"/>
              <a:t>, </a:t>
            </a:r>
            <a:r>
              <a:rPr lang="en-US" sz="2000" dirty="0"/>
              <a:t>Copyright </a:t>
            </a:r>
            <a:r>
              <a:rPr lang="en-GB" sz="2000" dirty="0"/>
              <a:t>National Information System for Research and Technology (NISRT), </a:t>
            </a:r>
            <a:r>
              <a:rPr lang="en-GB" sz="2000" u="sng" dirty="0">
                <a:hlinkClick r:id="rId6"/>
              </a:rPr>
              <a:t>Creative Commons Attribution-</a:t>
            </a:r>
            <a:r>
              <a:rPr lang="en-GB" sz="2000" u="sng" dirty="0" err="1">
                <a:hlinkClick r:id="rId6"/>
              </a:rPr>
              <a:t>NonCommercial</a:t>
            </a:r>
            <a:r>
              <a:rPr lang="en-GB" sz="2000" u="sng" dirty="0">
                <a:hlinkClick r:id="rId6"/>
              </a:rPr>
              <a:t> 3.0 Greece</a:t>
            </a:r>
            <a:endParaRPr lang="en-GB" sz="2000" dirty="0"/>
          </a:p>
          <a:p>
            <a:pPr marL="0" indent="0">
              <a:buNone/>
            </a:pPr>
            <a:r>
              <a:rPr lang="en-GB" sz="2000" dirty="0"/>
              <a:t>Image 4: Screenshot of the </a:t>
            </a:r>
            <a:r>
              <a:rPr lang="en-GB" sz="2000" u="sng" dirty="0">
                <a:hlinkClick r:id="rId8"/>
              </a:rPr>
              <a:t>FOSS repository</a:t>
            </a:r>
            <a:r>
              <a:rPr lang="en-GB" sz="2000" dirty="0"/>
              <a:t>, </a:t>
            </a:r>
            <a:r>
              <a:rPr lang="en-US" sz="2000" dirty="0"/>
              <a:t>Copyright </a:t>
            </a:r>
            <a:r>
              <a:rPr lang="en-GB" sz="2000" dirty="0"/>
              <a:t>National Information System for Research and Technology (NISRT), </a:t>
            </a:r>
            <a:r>
              <a:rPr lang="en-GB" sz="2000" u="sng" dirty="0">
                <a:hlinkClick r:id="rId6"/>
              </a:rPr>
              <a:t>Creative Commons Attribution-</a:t>
            </a:r>
            <a:r>
              <a:rPr lang="en-GB" sz="2000" u="sng" dirty="0" err="1">
                <a:hlinkClick r:id="rId6"/>
              </a:rPr>
              <a:t>NonCommercial</a:t>
            </a:r>
            <a:r>
              <a:rPr lang="en-GB" sz="2000" u="sng" dirty="0">
                <a:hlinkClick r:id="rId6"/>
              </a:rPr>
              <a:t> 3.0 Greece</a:t>
            </a:r>
            <a:endParaRPr lang="en-GB" sz="2000" dirty="0"/>
          </a:p>
        </p:txBody>
      </p:sp>
    </p:spTree>
    <p:custDataLst>
      <p:tags r:id="rId1"/>
    </p:custDataLst>
    <p:extLst>
      <p:ext uri="{BB962C8B-B14F-4D97-AF65-F5344CB8AC3E}">
        <p14:creationId xmlns:p14="http://schemas.microsoft.com/office/powerpoint/2010/main" val="84110502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(2/7)</a:t>
            </a:r>
          </a:p>
        </p:txBody>
      </p:sp>
      <p:sp>
        <p:nvSpPr>
          <p:cNvPr id="79875" name="Content Placeholder 2"/>
          <p:cNvSpPr>
            <a:spLocks noGrp="1"/>
          </p:cNvSpPr>
          <p:nvPr>
            <p:ph idx="1"/>
          </p:nvPr>
        </p:nvSpPr>
        <p:spPr/>
        <p:txBody>
          <a:bodyPr/>
          <a:lstStyle/>
          <a:p>
            <a:pPr marL="0" indent="0">
              <a:buNone/>
            </a:pPr>
            <a:r>
              <a:rPr lang="en-GB" sz="2000" dirty="0"/>
              <a:t>Image 5: Screenshot of the </a:t>
            </a:r>
            <a:r>
              <a:rPr lang="en-GB" sz="2000" u="sng" dirty="0">
                <a:hlinkClick r:id="rId4"/>
              </a:rPr>
              <a:t>Helios Repository</a:t>
            </a:r>
            <a:r>
              <a:rPr lang="en-GB" sz="2000" dirty="0"/>
              <a:t>, </a:t>
            </a:r>
            <a:r>
              <a:rPr lang="en-US" sz="2000" dirty="0"/>
              <a:t>Copyright </a:t>
            </a:r>
            <a:r>
              <a:rPr lang="en-GB" sz="2000" dirty="0"/>
              <a:t>National Information System for Research and Technology (NISRT), </a:t>
            </a:r>
            <a:r>
              <a:rPr lang="en-GB" sz="2000" u="sng" dirty="0">
                <a:hlinkClick r:id="rId5"/>
              </a:rPr>
              <a:t>Creative Commons Attribution-</a:t>
            </a:r>
            <a:r>
              <a:rPr lang="en-GB" sz="2000" u="sng" dirty="0" err="1">
                <a:hlinkClick r:id="rId5"/>
              </a:rPr>
              <a:t>NonCommercial</a:t>
            </a:r>
            <a:r>
              <a:rPr lang="en-GB" sz="2000" u="sng" dirty="0">
                <a:hlinkClick r:id="rId5"/>
              </a:rPr>
              <a:t> 3.0 Greece</a:t>
            </a:r>
            <a:endParaRPr lang="en-GB" sz="2000" dirty="0"/>
          </a:p>
          <a:p>
            <a:pPr marL="0" indent="0">
              <a:buNone/>
            </a:pPr>
            <a:r>
              <a:rPr lang="en-GB" sz="2000" dirty="0"/>
              <a:t>Image 6: Screenshot of the </a:t>
            </a:r>
            <a:r>
              <a:rPr lang="en-GB" sz="2000" u="sng" dirty="0" err="1">
                <a:hlinkClick r:id="rId6"/>
              </a:rPr>
              <a:t>Pandektis</a:t>
            </a:r>
            <a:r>
              <a:rPr lang="en-GB" sz="2000" u="sng" dirty="0">
                <a:hlinkClick r:id="rId6"/>
              </a:rPr>
              <a:t> Repository</a:t>
            </a:r>
            <a:r>
              <a:rPr lang="en-GB" sz="2000" dirty="0"/>
              <a:t>, </a:t>
            </a:r>
            <a:r>
              <a:rPr lang="en-US" sz="2000" dirty="0"/>
              <a:t>Copyright </a:t>
            </a:r>
            <a:r>
              <a:rPr lang="en-GB" sz="2000" dirty="0"/>
              <a:t>National Information System for Research and Technology (NISRT), </a:t>
            </a:r>
            <a:r>
              <a:rPr lang="en-GB" sz="2000" u="sng" dirty="0">
                <a:hlinkClick r:id="rId5"/>
              </a:rPr>
              <a:t>Creative Commons Attribution-</a:t>
            </a:r>
            <a:r>
              <a:rPr lang="en-GB" sz="2000" u="sng" dirty="0" err="1">
                <a:hlinkClick r:id="rId5"/>
              </a:rPr>
              <a:t>NonCommercial</a:t>
            </a:r>
            <a:r>
              <a:rPr lang="en-GB" sz="2000" u="sng" dirty="0">
                <a:hlinkClick r:id="rId5"/>
              </a:rPr>
              <a:t> 3.0 Greece</a:t>
            </a:r>
            <a:endParaRPr lang="en-GB" sz="2000" dirty="0"/>
          </a:p>
          <a:p>
            <a:pPr marL="0" indent="0">
              <a:buNone/>
            </a:pPr>
            <a:r>
              <a:rPr lang="en-GB" sz="2000" dirty="0"/>
              <a:t>Image 7: </a:t>
            </a:r>
            <a:r>
              <a:rPr lang="en-GB" sz="2000" u="sng" dirty="0">
                <a:hlinkClick r:id="rId7"/>
              </a:rPr>
              <a:t>Computer Technology Institute and Press Logo</a:t>
            </a:r>
            <a:r>
              <a:rPr lang="en-GB" sz="2000" dirty="0"/>
              <a:t>, Copyright Computer Technology Institute. All right reserved.</a:t>
            </a:r>
          </a:p>
          <a:p>
            <a:pPr marL="0" indent="0">
              <a:buNone/>
            </a:pPr>
            <a:r>
              <a:rPr lang="en-GB" sz="2000" dirty="0"/>
              <a:t>Image 8: </a:t>
            </a:r>
            <a:r>
              <a:rPr lang="en-GB" sz="2000" u="sng" dirty="0" err="1">
                <a:hlinkClick r:id="rId8"/>
              </a:rPr>
              <a:t>Photodentro</a:t>
            </a:r>
            <a:r>
              <a:rPr lang="en-GB" sz="2000" u="sng" dirty="0">
                <a:hlinkClick r:id="rId8"/>
              </a:rPr>
              <a:t> LOR Homepage</a:t>
            </a:r>
            <a:r>
              <a:rPr lang="en-GB" sz="2000" dirty="0"/>
              <a:t>, Copyright Computer Technology Institute, </a:t>
            </a:r>
            <a:r>
              <a:rPr lang="en-GB" sz="2000" u="sng" dirty="0">
                <a:hlinkClick r:id="rId9"/>
              </a:rPr>
              <a:t>Creative Commons Attribution-</a:t>
            </a:r>
            <a:r>
              <a:rPr lang="en-GB" sz="2000" u="sng" dirty="0" err="1">
                <a:hlinkClick r:id="rId9"/>
              </a:rPr>
              <a:t>NonCommercial</a:t>
            </a:r>
            <a:r>
              <a:rPr lang="en-GB" sz="2000" u="sng" dirty="0">
                <a:hlinkClick r:id="rId9"/>
              </a:rPr>
              <a:t>-</a:t>
            </a:r>
            <a:r>
              <a:rPr lang="en-GB" sz="2000" u="sng" dirty="0" err="1">
                <a:hlinkClick r:id="rId9"/>
              </a:rPr>
              <a:t>ShareAlike</a:t>
            </a:r>
            <a:r>
              <a:rPr lang="en-GB" sz="2000" u="sng" dirty="0">
                <a:hlinkClick r:id="rId9"/>
              </a:rPr>
              <a:t> Greece 3.0</a:t>
            </a:r>
            <a:r>
              <a:rPr lang="en-GB" sz="2000" dirty="0"/>
              <a:t>, </a:t>
            </a:r>
            <a:r>
              <a:rPr lang="en-GB" sz="2000" dirty="0" err="1"/>
              <a:t>Photodentro</a:t>
            </a:r>
            <a:r>
              <a:rPr lang="en-GB" sz="2000" dirty="0"/>
              <a:t>.</a:t>
            </a:r>
          </a:p>
        </p:txBody>
      </p:sp>
    </p:spTree>
    <p:custDataLst>
      <p:tags r:id="rId1"/>
    </p:custDataLst>
    <p:extLst>
      <p:ext uri="{BB962C8B-B14F-4D97-AF65-F5344CB8AC3E}">
        <p14:creationId xmlns:p14="http://schemas.microsoft.com/office/powerpoint/2010/main" val="147310823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(3/7)</a:t>
            </a:r>
          </a:p>
        </p:txBody>
      </p:sp>
      <p:sp>
        <p:nvSpPr>
          <p:cNvPr id="79875" name="Content Placeholder 2"/>
          <p:cNvSpPr>
            <a:spLocks noGrp="1"/>
          </p:cNvSpPr>
          <p:nvPr>
            <p:ph idx="1"/>
          </p:nvPr>
        </p:nvSpPr>
        <p:spPr/>
        <p:txBody>
          <a:bodyPr/>
          <a:lstStyle/>
          <a:p>
            <a:pPr marL="0" indent="0">
              <a:buNone/>
            </a:pPr>
            <a:r>
              <a:rPr lang="en-GB" sz="2000" dirty="0"/>
              <a:t>Image 9: </a:t>
            </a:r>
            <a:r>
              <a:rPr lang="en-GB" sz="2000" u="sng" dirty="0" err="1">
                <a:hlinkClick r:id="rId4"/>
              </a:rPr>
              <a:t>Photodentro</a:t>
            </a:r>
            <a:r>
              <a:rPr lang="en-GB" sz="2000" u="sng" dirty="0">
                <a:hlinkClick r:id="rId4"/>
              </a:rPr>
              <a:t> LOR Collections</a:t>
            </a:r>
            <a:r>
              <a:rPr lang="en-GB" sz="2000" dirty="0"/>
              <a:t>, Copyright Computer Technology Institute, </a:t>
            </a:r>
            <a:r>
              <a:rPr lang="en-GB" sz="2000" u="sng" dirty="0">
                <a:hlinkClick r:id="rId5"/>
              </a:rPr>
              <a:t>Creative Commons Attribution-</a:t>
            </a:r>
            <a:r>
              <a:rPr lang="en-GB" sz="2000" u="sng" dirty="0" err="1">
                <a:hlinkClick r:id="rId5"/>
              </a:rPr>
              <a:t>NonCommercial</a:t>
            </a:r>
            <a:r>
              <a:rPr lang="en-GB" sz="2000" u="sng" dirty="0">
                <a:hlinkClick r:id="rId5"/>
              </a:rPr>
              <a:t>-</a:t>
            </a:r>
            <a:r>
              <a:rPr lang="en-GB" sz="2000" u="sng" dirty="0" err="1">
                <a:hlinkClick r:id="rId5"/>
              </a:rPr>
              <a:t>ShareAlike</a:t>
            </a:r>
            <a:r>
              <a:rPr lang="en-GB" sz="2000" u="sng" dirty="0">
                <a:hlinkClick r:id="rId5"/>
              </a:rPr>
              <a:t> Greece 3.0</a:t>
            </a:r>
            <a:r>
              <a:rPr lang="en-GB" sz="2000" dirty="0"/>
              <a:t>, </a:t>
            </a:r>
            <a:r>
              <a:rPr lang="en-GB" sz="2000" dirty="0" err="1"/>
              <a:t>Photodentro</a:t>
            </a:r>
            <a:r>
              <a:rPr lang="en-GB" sz="2000" dirty="0"/>
              <a:t>.</a:t>
            </a:r>
          </a:p>
          <a:p>
            <a:pPr marL="0" indent="0">
              <a:buNone/>
            </a:pPr>
            <a:r>
              <a:rPr lang="en-GB" sz="2000" dirty="0"/>
              <a:t>Image 10: </a:t>
            </a:r>
            <a:r>
              <a:rPr lang="en-GB" sz="2000" u="sng" dirty="0">
                <a:hlinkClick r:id="rId6"/>
              </a:rPr>
              <a:t>Browsing by subject</a:t>
            </a:r>
            <a:r>
              <a:rPr lang="en-GB" sz="2000" dirty="0"/>
              <a:t>, Copyright Computer Technology Institute, </a:t>
            </a:r>
            <a:r>
              <a:rPr lang="en-GB" sz="2000" u="sng" dirty="0">
                <a:hlinkClick r:id="rId5"/>
              </a:rPr>
              <a:t>Creative Commons Attribution-</a:t>
            </a:r>
            <a:r>
              <a:rPr lang="en-GB" sz="2000" u="sng" dirty="0" err="1">
                <a:hlinkClick r:id="rId5"/>
              </a:rPr>
              <a:t>NonCommercial</a:t>
            </a:r>
            <a:r>
              <a:rPr lang="en-GB" sz="2000" u="sng" dirty="0">
                <a:hlinkClick r:id="rId5"/>
              </a:rPr>
              <a:t>-</a:t>
            </a:r>
            <a:r>
              <a:rPr lang="en-GB" sz="2000" u="sng" dirty="0" err="1">
                <a:hlinkClick r:id="rId5"/>
              </a:rPr>
              <a:t>ShareAlike</a:t>
            </a:r>
            <a:r>
              <a:rPr lang="en-GB" sz="2000" u="sng" dirty="0">
                <a:hlinkClick r:id="rId5"/>
              </a:rPr>
              <a:t> Greece 3.0</a:t>
            </a:r>
            <a:r>
              <a:rPr lang="en-GB" sz="2000" dirty="0"/>
              <a:t>, </a:t>
            </a:r>
            <a:r>
              <a:rPr lang="en-GB" sz="2000" dirty="0" err="1"/>
              <a:t>Photodentro</a:t>
            </a:r>
            <a:r>
              <a:rPr lang="en-GB" sz="2000" dirty="0"/>
              <a:t>.</a:t>
            </a:r>
          </a:p>
          <a:p>
            <a:pPr marL="0" indent="0">
              <a:buNone/>
            </a:pPr>
            <a:r>
              <a:rPr lang="en-GB" sz="2000" dirty="0"/>
              <a:t>Image 11: </a:t>
            </a:r>
            <a:r>
              <a:rPr lang="en-US" sz="2000" u="sng" dirty="0">
                <a:hlinkClick r:id="rId7"/>
              </a:rPr>
              <a:t>Learning resource type</a:t>
            </a:r>
            <a:r>
              <a:rPr lang="en-US" sz="2000" dirty="0"/>
              <a:t>, </a:t>
            </a:r>
            <a:r>
              <a:rPr lang="en-GB" sz="2000" dirty="0"/>
              <a:t>Copyright Computer Technology Institute, </a:t>
            </a:r>
            <a:r>
              <a:rPr lang="en-GB" sz="2000" u="sng" dirty="0">
                <a:hlinkClick r:id="rId5"/>
              </a:rPr>
              <a:t>Creative Commons Attribution-</a:t>
            </a:r>
            <a:r>
              <a:rPr lang="en-GB" sz="2000" u="sng" dirty="0" err="1">
                <a:hlinkClick r:id="rId5"/>
              </a:rPr>
              <a:t>NonCommercial</a:t>
            </a:r>
            <a:r>
              <a:rPr lang="en-GB" sz="2000" u="sng" dirty="0">
                <a:hlinkClick r:id="rId5"/>
              </a:rPr>
              <a:t>-</a:t>
            </a:r>
            <a:r>
              <a:rPr lang="en-GB" sz="2000" u="sng" dirty="0" err="1">
                <a:hlinkClick r:id="rId5"/>
              </a:rPr>
              <a:t>ShareAlike</a:t>
            </a:r>
            <a:r>
              <a:rPr lang="en-GB" sz="2000" u="sng" dirty="0">
                <a:hlinkClick r:id="rId5"/>
              </a:rPr>
              <a:t> Greece 3.0</a:t>
            </a:r>
            <a:r>
              <a:rPr lang="en-GB" sz="2000" dirty="0"/>
              <a:t>, </a:t>
            </a:r>
            <a:r>
              <a:rPr lang="en-GB" sz="2000" dirty="0" err="1"/>
              <a:t>Photodentro</a:t>
            </a:r>
            <a:r>
              <a:rPr lang="en-GB" sz="2000" dirty="0"/>
              <a:t>.</a:t>
            </a:r>
          </a:p>
          <a:p>
            <a:pPr marL="0" indent="0">
              <a:buNone/>
            </a:pPr>
            <a:r>
              <a:rPr lang="en-GB" sz="2000" dirty="0"/>
              <a:t>Image 12: </a:t>
            </a:r>
            <a:r>
              <a:rPr lang="en-US" sz="2000" u="sng" dirty="0">
                <a:hlinkClick r:id="rId8"/>
              </a:rPr>
              <a:t>Browsing by filters</a:t>
            </a:r>
            <a:r>
              <a:rPr lang="en-US" sz="2000" dirty="0"/>
              <a:t>, </a:t>
            </a:r>
            <a:r>
              <a:rPr lang="en-GB" sz="2000" dirty="0"/>
              <a:t>Copyright Computer Technology Institute, </a:t>
            </a:r>
            <a:r>
              <a:rPr lang="en-GB" sz="2000" u="sng" dirty="0">
                <a:hlinkClick r:id="rId5"/>
              </a:rPr>
              <a:t>Creative Commons Attribution-</a:t>
            </a:r>
            <a:r>
              <a:rPr lang="en-GB" sz="2000" u="sng" dirty="0" err="1">
                <a:hlinkClick r:id="rId5"/>
              </a:rPr>
              <a:t>NonCommercial</a:t>
            </a:r>
            <a:r>
              <a:rPr lang="en-GB" sz="2000" u="sng" dirty="0">
                <a:hlinkClick r:id="rId5"/>
              </a:rPr>
              <a:t>-</a:t>
            </a:r>
            <a:r>
              <a:rPr lang="en-GB" sz="2000" u="sng" dirty="0" err="1">
                <a:hlinkClick r:id="rId5"/>
              </a:rPr>
              <a:t>ShareAlike</a:t>
            </a:r>
            <a:r>
              <a:rPr lang="en-GB" sz="2000" u="sng" dirty="0">
                <a:hlinkClick r:id="rId5"/>
              </a:rPr>
              <a:t> Greece 3.0</a:t>
            </a:r>
            <a:r>
              <a:rPr lang="en-GB" sz="2000" dirty="0"/>
              <a:t>, </a:t>
            </a:r>
            <a:r>
              <a:rPr lang="en-GB" sz="2000" dirty="0" err="1"/>
              <a:t>Photodentro</a:t>
            </a:r>
            <a:r>
              <a:rPr lang="en-GB" sz="2000" dirty="0"/>
              <a:t>.</a:t>
            </a:r>
          </a:p>
        </p:txBody>
      </p:sp>
    </p:spTree>
    <p:custDataLst>
      <p:tags r:id="rId1"/>
    </p:custDataLst>
    <p:extLst>
      <p:ext uri="{BB962C8B-B14F-4D97-AF65-F5344CB8AC3E}">
        <p14:creationId xmlns:p14="http://schemas.microsoft.com/office/powerpoint/2010/main" val="20132376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(4/7)</a:t>
            </a:r>
          </a:p>
        </p:txBody>
      </p:sp>
      <p:sp>
        <p:nvSpPr>
          <p:cNvPr id="79875" name="Content Placeholder 2"/>
          <p:cNvSpPr>
            <a:spLocks noGrp="1"/>
          </p:cNvSpPr>
          <p:nvPr>
            <p:ph idx="1"/>
          </p:nvPr>
        </p:nvSpPr>
        <p:spPr/>
        <p:txBody>
          <a:bodyPr/>
          <a:lstStyle/>
          <a:p>
            <a:pPr marL="0" indent="0">
              <a:buNone/>
            </a:pPr>
            <a:r>
              <a:rPr lang="en-GB" sz="2000" dirty="0"/>
              <a:t>Image 13: </a:t>
            </a:r>
            <a:r>
              <a:rPr lang="en-GB" sz="2000" u="sng" dirty="0">
                <a:hlinkClick r:id="rId4"/>
              </a:rPr>
              <a:t>Listening activity - Our friends the animals</a:t>
            </a:r>
            <a:r>
              <a:rPr lang="en-GB" sz="2000" dirty="0"/>
              <a:t>, Copyright Computer Technology Institute, </a:t>
            </a:r>
            <a:r>
              <a:rPr lang="en-GB" sz="2000" u="sng" dirty="0">
                <a:hlinkClick r:id="rId5"/>
              </a:rPr>
              <a:t>Creative Commons Attribution-</a:t>
            </a:r>
            <a:r>
              <a:rPr lang="en-GB" sz="2000" u="sng" dirty="0" err="1">
                <a:hlinkClick r:id="rId5"/>
              </a:rPr>
              <a:t>NonCommercial</a:t>
            </a:r>
            <a:r>
              <a:rPr lang="en-GB" sz="2000" u="sng" dirty="0">
                <a:hlinkClick r:id="rId5"/>
              </a:rPr>
              <a:t>-</a:t>
            </a:r>
            <a:r>
              <a:rPr lang="en-GB" sz="2000" u="sng" dirty="0" err="1">
                <a:hlinkClick r:id="rId5"/>
              </a:rPr>
              <a:t>ShareAlike</a:t>
            </a:r>
            <a:r>
              <a:rPr lang="en-GB" sz="2000" u="sng" dirty="0">
                <a:hlinkClick r:id="rId5"/>
              </a:rPr>
              <a:t> Greece 3.0</a:t>
            </a:r>
            <a:r>
              <a:rPr lang="en-GB" sz="2000" dirty="0"/>
              <a:t>, </a:t>
            </a:r>
            <a:r>
              <a:rPr lang="en-GB" sz="2000" dirty="0" err="1"/>
              <a:t>Photodentro</a:t>
            </a:r>
            <a:r>
              <a:rPr lang="en-GB" sz="2000" dirty="0"/>
              <a:t>.</a:t>
            </a:r>
          </a:p>
          <a:p>
            <a:pPr marL="0" indent="0">
              <a:buNone/>
            </a:pPr>
            <a:r>
              <a:rPr lang="en-GB" sz="2000" dirty="0"/>
              <a:t>Image 14: </a:t>
            </a:r>
            <a:r>
              <a:rPr lang="en-GB" sz="2000" u="sng" dirty="0">
                <a:hlinkClick r:id="rId6"/>
              </a:rPr>
              <a:t>Glossary</a:t>
            </a:r>
            <a:r>
              <a:rPr lang="en-GB" sz="2000" dirty="0"/>
              <a:t> in </a:t>
            </a:r>
            <a:r>
              <a:rPr lang="en-GB" sz="2000" dirty="0" err="1"/>
              <a:t>pfd</a:t>
            </a:r>
            <a:r>
              <a:rPr lang="en-GB" sz="2000" dirty="0"/>
              <a:t> from B Gymnasium – Advanced EFL Instructional Package, Copyright Computer Technology Institute, </a:t>
            </a:r>
            <a:r>
              <a:rPr lang="en-GB" sz="2000" u="sng" dirty="0">
                <a:hlinkClick r:id="rId5"/>
              </a:rPr>
              <a:t>Creative Commons Attribution-</a:t>
            </a:r>
            <a:r>
              <a:rPr lang="en-GB" sz="2000" u="sng" dirty="0" err="1">
                <a:hlinkClick r:id="rId5"/>
              </a:rPr>
              <a:t>NonCommercial</a:t>
            </a:r>
            <a:r>
              <a:rPr lang="en-GB" sz="2000" u="sng" dirty="0">
                <a:hlinkClick r:id="rId5"/>
              </a:rPr>
              <a:t>-</a:t>
            </a:r>
            <a:r>
              <a:rPr lang="en-GB" sz="2000" u="sng" dirty="0" err="1">
                <a:hlinkClick r:id="rId5"/>
              </a:rPr>
              <a:t>ShareAlike</a:t>
            </a:r>
            <a:r>
              <a:rPr lang="en-GB" sz="2000" u="sng" dirty="0">
                <a:hlinkClick r:id="rId5"/>
              </a:rPr>
              <a:t> Greece 3.0</a:t>
            </a:r>
            <a:r>
              <a:rPr lang="en-GB" sz="2000" dirty="0"/>
              <a:t>, Digital School Project.</a:t>
            </a:r>
          </a:p>
          <a:p>
            <a:pPr marL="0" indent="0">
              <a:buNone/>
            </a:pPr>
            <a:r>
              <a:rPr lang="en-GB" sz="2000" dirty="0"/>
              <a:t>Image 15: </a:t>
            </a:r>
            <a:r>
              <a:rPr lang="en-GB" sz="2000" u="sng" dirty="0">
                <a:hlinkClick r:id="rId7"/>
              </a:rPr>
              <a:t>Revision test 2 - 2nd Grade of Junior High School (Advanced)</a:t>
            </a:r>
            <a:r>
              <a:rPr lang="en-GB" sz="2000" dirty="0"/>
              <a:t>, Copyright Computer Technology Institute, </a:t>
            </a:r>
            <a:r>
              <a:rPr lang="en-GB" sz="2000" u="sng" dirty="0">
                <a:hlinkClick r:id="rId5"/>
              </a:rPr>
              <a:t>Creative Commons Attribution-</a:t>
            </a:r>
            <a:r>
              <a:rPr lang="en-GB" sz="2000" u="sng" dirty="0" err="1">
                <a:hlinkClick r:id="rId5"/>
              </a:rPr>
              <a:t>NonCommercial</a:t>
            </a:r>
            <a:r>
              <a:rPr lang="en-GB" sz="2000" u="sng" dirty="0">
                <a:hlinkClick r:id="rId5"/>
              </a:rPr>
              <a:t>-</a:t>
            </a:r>
            <a:r>
              <a:rPr lang="en-GB" sz="2000" u="sng" dirty="0" err="1">
                <a:hlinkClick r:id="rId5"/>
              </a:rPr>
              <a:t>ShareAlike</a:t>
            </a:r>
            <a:r>
              <a:rPr lang="en-GB" sz="2000" u="sng" dirty="0">
                <a:hlinkClick r:id="rId5"/>
              </a:rPr>
              <a:t> Greece 3.0</a:t>
            </a:r>
            <a:r>
              <a:rPr lang="en-GB" sz="2000" dirty="0"/>
              <a:t>, </a:t>
            </a:r>
            <a:r>
              <a:rPr lang="en-GB" sz="2000" dirty="0" err="1"/>
              <a:t>Photodentro</a:t>
            </a:r>
            <a:r>
              <a:rPr lang="en-GB" sz="2000" dirty="0"/>
              <a:t>.</a:t>
            </a:r>
          </a:p>
          <a:p>
            <a:pPr marL="0" indent="0">
              <a:buNone/>
            </a:pPr>
            <a:r>
              <a:rPr lang="en-GB" sz="2000" dirty="0"/>
              <a:t>Image 16: </a:t>
            </a:r>
            <a:r>
              <a:rPr lang="en-GB" sz="2000" u="sng" dirty="0" err="1">
                <a:hlinkClick r:id="rId8"/>
              </a:rPr>
              <a:t>Edugames</a:t>
            </a:r>
            <a:r>
              <a:rPr lang="en-GB" sz="2000" u="sng" dirty="0">
                <a:hlinkClick r:id="rId8"/>
              </a:rPr>
              <a:t> </a:t>
            </a:r>
            <a:r>
              <a:rPr lang="en-GB" sz="2000" dirty="0"/>
              <a:t> for Primary School, Copyright Computer Technology Institute, </a:t>
            </a:r>
            <a:r>
              <a:rPr lang="en-GB" sz="2000" u="sng" dirty="0">
                <a:hlinkClick r:id="rId5"/>
              </a:rPr>
              <a:t>Creative Commons Attribution-</a:t>
            </a:r>
            <a:r>
              <a:rPr lang="en-GB" sz="2000" u="sng" dirty="0" err="1">
                <a:hlinkClick r:id="rId5"/>
              </a:rPr>
              <a:t>NonCommercial</a:t>
            </a:r>
            <a:r>
              <a:rPr lang="en-GB" sz="2000" u="sng" dirty="0">
                <a:hlinkClick r:id="rId5"/>
              </a:rPr>
              <a:t>-</a:t>
            </a:r>
            <a:r>
              <a:rPr lang="en-GB" sz="2000" u="sng" dirty="0" err="1">
                <a:hlinkClick r:id="rId5"/>
              </a:rPr>
              <a:t>ShareAlike</a:t>
            </a:r>
            <a:r>
              <a:rPr lang="en-GB" sz="2000" u="sng" dirty="0">
                <a:hlinkClick r:id="rId5"/>
              </a:rPr>
              <a:t> Greece 3.0</a:t>
            </a:r>
            <a:r>
              <a:rPr lang="en-GB" sz="2000" dirty="0"/>
              <a:t>, </a:t>
            </a:r>
            <a:r>
              <a:rPr lang="en-GB" sz="2000" dirty="0" err="1"/>
              <a:t>Photodentro</a:t>
            </a:r>
            <a:r>
              <a:rPr lang="en-GB" sz="2000" dirty="0"/>
              <a:t>.</a:t>
            </a:r>
          </a:p>
        </p:txBody>
      </p:sp>
    </p:spTree>
    <p:custDataLst>
      <p:tags r:id="rId1"/>
    </p:custDataLst>
    <p:extLst>
      <p:ext uri="{BB962C8B-B14F-4D97-AF65-F5344CB8AC3E}">
        <p14:creationId xmlns:p14="http://schemas.microsoft.com/office/powerpoint/2010/main" val="124468669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(5/7)</a:t>
            </a:r>
          </a:p>
        </p:txBody>
      </p:sp>
      <p:sp>
        <p:nvSpPr>
          <p:cNvPr id="79875" name="Content Placeholder 2"/>
          <p:cNvSpPr>
            <a:spLocks noGrp="1"/>
          </p:cNvSpPr>
          <p:nvPr>
            <p:ph idx="1"/>
          </p:nvPr>
        </p:nvSpPr>
        <p:spPr/>
        <p:txBody>
          <a:bodyPr/>
          <a:lstStyle/>
          <a:p>
            <a:pPr marL="0" indent="0">
              <a:buNone/>
            </a:pPr>
            <a:r>
              <a:rPr lang="en-GB" sz="2000" dirty="0"/>
              <a:t>Image 17: </a:t>
            </a:r>
            <a:r>
              <a:rPr lang="en-GB" sz="2000" u="sng" dirty="0">
                <a:hlinkClick r:id="rId4"/>
              </a:rPr>
              <a:t>Mystery game - Lost in the Museum</a:t>
            </a:r>
            <a:r>
              <a:rPr lang="en-GB" sz="2000" dirty="0"/>
              <a:t> Copyright Computer Technology Institute, </a:t>
            </a:r>
            <a:r>
              <a:rPr lang="en-GB" sz="2000" u="sng" dirty="0">
                <a:hlinkClick r:id="rId5"/>
              </a:rPr>
              <a:t>Creative Commons Attribution-</a:t>
            </a:r>
            <a:r>
              <a:rPr lang="en-GB" sz="2000" u="sng" dirty="0" err="1">
                <a:hlinkClick r:id="rId5"/>
              </a:rPr>
              <a:t>NonCommercial</a:t>
            </a:r>
            <a:r>
              <a:rPr lang="en-GB" sz="2000" u="sng" dirty="0">
                <a:hlinkClick r:id="rId5"/>
              </a:rPr>
              <a:t>-</a:t>
            </a:r>
            <a:r>
              <a:rPr lang="en-GB" sz="2000" u="sng" dirty="0" err="1">
                <a:hlinkClick r:id="rId5"/>
              </a:rPr>
              <a:t>ShareAlike</a:t>
            </a:r>
            <a:r>
              <a:rPr lang="en-GB" sz="2000" u="sng" dirty="0">
                <a:hlinkClick r:id="rId5"/>
              </a:rPr>
              <a:t> Greece 3.0</a:t>
            </a:r>
            <a:r>
              <a:rPr lang="en-GB" sz="2000" dirty="0"/>
              <a:t>, </a:t>
            </a:r>
            <a:r>
              <a:rPr lang="en-GB" sz="2000" dirty="0" err="1"/>
              <a:t>Photodentro</a:t>
            </a:r>
            <a:r>
              <a:rPr lang="en-GB" sz="2000" dirty="0"/>
              <a:t>.</a:t>
            </a:r>
          </a:p>
          <a:p>
            <a:pPr marL="0" indent="0">
              <a:buNone/>
            </a:pPr>
            <a:r>
              <a:rPr lang="en-GB" sz="2000" dirty="0"/>
              <a:t>Image 18: </a:t>
            </a:r>
            <a:r>
              <a:rPr lang="en-GB" sz="2000" u="sng" dirty="0">
                <a:hlinkClick r:id="rId6"/>
              </a:rPr>
              <a:t>Reading activity - Back to the 60's</a:t>
            </a:r>
            <a:r>
              <a:rPr lang="en-GB" sz="2000" dirty="0"/>
              <a:t>, Copyright Computer Technology Institute, </a:t>
            </a:r>
            <a:r>
              <a:rPr lang="en-GB" sz="2000" u="sng" dirty="0">
                <a:hlinkClick r:id="rId5"/>
              </a:rPr>
              <a:t>Creative Commons Attribution-</a:t>
            </a:r>
            <a:r>
              <a:rPr lang="en-GB" sz="2000" u="sng" dirty="0" err="1">
                <a:hlinkClick r:id="rId5"/>
              </a:rPr>
              <a:t>NonCommercial</a:t>
            </a:r>
            <a:r>
              <a:rPr lang="en-GB" sz="2000" u="sng" dirty="0">
                <a:hlinkClick r:id="rId5"/>
              </a:rPr>
              <a:t>-</a:t>
            </a:r>
            <a:r>
              <a:rPr lang="en-GB" sz="2000" u="sng" dirty="0" err="1">
                <a:hlinkClick r:id="rId5"/>
              </a:rPr>
              <a:t>ShareAlike</a:t>
            </a:r>
            <a:r>
              <a:rPr lang="en-GB" sz="2000" u="sng" dirty="0">
                <a:hlinkClick r:id="rId5"/>
              </a:rPr>
              <a:t> Greece 3.0</a:t>
            </a:r>
            <a:r>
              <a:rPr lang="en-GB" sz="2000" dirty="0"/>
              <a:t>, </a:t>
            </a:r>
            <a:r>
              <a:rPr lang="en-GB" sz="2000" dirty="0" err="1"/>
              <a:t>Photodentro</a:t>
            </a:r>
            <a:r>
              <a:rPr lang="en-GB" sz="2000" dirty="0"/>
              <a:t>.</a:t>
            </a:r>
          </a:p>
          <a:p>
            <a:pPr marL="0" indent="0">
              <a:buNone/>
            </a:pPr>
            <a:r>
              <a:rPr lang="en-GB" sz="2000" dirty="0"/>
              <a:t>Image 19: </a:t>
            </a:r>
            <a:r>
              <a:rPr lang="en-GB" sz="2000" u="sng" dirty="0">
                <a:hlinkClick r:id="rId7"/>
              </a:rPr>
              <a:t>Digital Story: The Montgolfier Brothers</a:t>
            </a:r>
            <a:r>
              <a:rPr lang="en-GB" sz="2000" dirty="0"/>
              <a:t>, Copyright Computer Technology Institute, </a:t>
            </a:r>
            <a:r>
              <a:rPr lang="en-GB" sz="2000" u="sng" dirty="0">
                <a:hlinkClick r:id="rId5"/>
              </a:rPr>
              <a:t>Creative Commons Attribution-</a:t>
            </a:r>
            <a:r>
              <a:rPr lang="en-GB" sz="2000" u="sng" dirty="0" err="1">
                <a:hlinkClick r:id="rId5"/>
              </a:rPr>
              <a:t>NonCommercial</a:t>
            </a:r>
            <a:r>
              <a:rPr lang="en-GB" sz="2000" u="sng" dirty="0">
                <a:hlinkClick r:id="rId5"/>
              </a:rPr>
              <a:t>-</a:t>
            </a:r>
            <a:r>
              <a:rPr lang="en-GB" sz="2000" u="sng" dirty="0" err="1">
                <a:hlinkClick r:id="rId5"/>
              </a:rPr>
              <a:t>ShareAlike</a:t>
            </a:r>
            <a:r>
              <a:rPr lang="en-GB" sz="2000" u="sng" dirty="0">
                <a:hlinkClick r:id="rId5"/>
              </a:rPr>
              <a:t> Greece 3.0</a:t>
            </a:r>
            <a:r>
              <a:rPr lang="en-GB" sz="2000" dirty="0"/>
              <a:t>, </a:t>
            </a:r>
            <a:r>
              <a:rPr lang="en-GB" sz="2000" dirty="0" err="1"/>
              <a:t>Photodentro</a:t>
            </a:r>
            <a:r>
              <a:rPr lang="en-GB" sz="2000" dirty="0"/>
              <a:t>.</a:t>
            </a:r>
          </a:p>
          <a:p>
            <a:pPr marL="0" indent="0">
              <a:buNone/>
            </a:pPr>
            <a:r>
              <a:rPr lang="en-GB" sz="2000" dirty="0"/>
              <a:t>Image 20: </a:t>
            </a:r>
            <a:r>
              <a:rPr lang="en-GB" sz="2000" u="sng" dirty="0">
                <a:hlinkClick r:id="rId8"/>
              </a:rPr>
              <a:t>Virtual Tour - Louvre Museum</a:t>
            </a:r>
            <a:r>
              <a:rPr lang="en-GB" sz="2000" dirty="0"/>
              <a:t>, Copyright Computer Technology Institute, </a:t>
            </a:r>
            <a:r>
              <a:rPr lang="en-GB" sz="2000" u="sng" dirty="0">
                <a:hlinkClick r:id="rId5"/>
              </a:rPr>
              <a:t>Creative Commons Attribution-</a:t>
            </a:r>
            <a:r>
              <a:rPr lang="en-GB" sz="2000" u="sng" dirty="0" err="1">
                <a:hlinkClick r:id="rId5"/>
              </a:rPr>
              <a:t>NonCommercial</a:t>
            </a:r>
            <a:r>
              <a:rPr lang="en-GB" sz="2000" u="sng" dirty="0">
                <a:hlinkClick r:id="rId5"/>
              </a:rPr>
              <a:t>-</a:t>
            </a:r>
            <a:r>
              <a:rPr lang="en-GB" sz="2000" u="sng" dirty="0" err="1">
                <a:hlinkClick r:id="rId5"/>
              </a:rPr>
              <a:t>ShareAlike</a:t>
            </a:r>
            <a:r>
              <a:rPr lang="en-GB" sz="2000" u="sng" dirty="0">
                <a:hlinkClick r:id="rId5"/>
              </a:rPr>
              <a:t> Greece 3.0</a:t>
            </a:r>
            <a:r>
              <a:rPr lang="en-GB" sz="2000" dirty="0"/>
              <a:t>, </a:t>
            </a:r>
            <a:r>
              <a:rPr lang="en-GB" sz="2000" dirty="0" err="1"/>
              <a:t>Photodentro</a:t>
            </a:r>
            <a:r>
              <a:rPr lang="en-GB" sz="2000" dirty="0" smtClean="0"/>
              <a:t>.</a:t>
            </a:r>
            <a:endParaRPr lang="en-GB" sz="2000" dirty="0"/>
          </a:p>
        </p:txBody>
      </p:sp>
    </p:spTree>
    <p:custDataLst>
      <p:tags r:id="rId1"/>
    </p:custDataLst>
    <p:extLst>
      <p:ext uri="{BB962C8B-B14F-4D97-AF65-F5344CB8AC3E}">
        <p14:creationId xmlns:p14="http://schemas.microsoft.com/office/powerpoint/2010/main" val="170037781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Note of use of third parties work </a:t>
            </a:r>
            <a:r>
              <a:rPr lang="en-GB" altLang="en-US" dirty="0" smtClean="0"/>
              <a:t>(6/7)</a:t>
            </a:r>
            <a:endParaRPr lang="en-GB" dirty="0"/>
          </a:p>
        </p:txBody>
      </p:sp>
      <p:sp>
        <p:nvSpPr>
          <p:cNvPr id="3" name="Content Placeholder 2"/>
          <p:cNvSpPr>
            <a:spLocks noGrp="1"/>
          </p:cNvSpPr>
          <p:nvPr>
            <p:ph idx="1"/>
          </p:nvPr>
        </p:nvSpPr>
        <p:spPr/>
        <p:txBody>
          <a:bodyPr>
            <a:noAutofit/>
          </a:bodyPr>
          <a:lstStyle/>
          <a:p>
            <a:pPr marL="0" indent="0">
              <a:buNone/>
            </a:pPr>
            <a:r>
              <a:rPr lang="en-GB" sz="2000" dirty="0"/>
              <a:t>Image 21: </a:t>
            </a:r>
            <a:r>
              <a:rPr lang="en-GB" sz="2000" u="sng" dirty="0">
                <a:hlinkClick r:id="rId2"/>
              </a:rPr>
              <a:t>Comic - Countable &amp; Uncountable Nouns</a:t>
            </a:r>
            <a:r>
              <a:rPr lang="en-GB" sz="2000" dirty="0"/>
              <a:t>, Copyright Computer Technology Institute, </a:t>
            </a:r>
            <a:r>
              <a:rPr lang="en-GB" sz="2000" u="sng" dirty="0">
                <a:hlinkClick r:id="rId3"/>
              </a:rPr>
              <a:t>Creative Commons Attribution-</a:t>
            </a:r>
            <a:r>
              <a:rPr lang="en-GB" sz="2000" u="sng" dirty="0" err="1">
                <a:hlinkClick r:id="rId3"/>
              </a:rPr>
              <a:t>NonCommercial</a:t>
            </a:r>
            <a:r>
              <a:rPr lang="en-GB" sz="2000" u="sng" dirty="0">
                <a:hlinkClick r:id="rId3"/>
              </a:rPr>
              <a:t>-</a:t>
            </a:r>
            <a:r>
              <a:rPr lang="en-GB" sz="2000" u="sng" dirty="0" err="1">
                <a:hlinkClick r:id="rId3"/>
              </a:rPr>
              <a:t>ShareAlike</a:t>
            </a:r>
            <a:r>
              <a:rPr lang="en-GB" sz="2000" u="sng" dirty="0">
                <a:hlinkClick r:id="rId3"/>
              </a:rPr>
              <a:t> Greece 3.0</a:t>
            </a:r>
            <a:r>
              <a:rPr lang="en-GB" sz="2000" dirty="0" smtClean="0"/>
              <a:t>, </a:t>
            </a:r>
            <a:r>
              <a:rPr lang="en-GB" sz="2000" dirty="0" err="1"/>
              <a:t>Photodentro</a:t>
            </a:r>
            <a:r>
              <a:rPr lang="en-GB" sz="2000" dirty="0" smtClean="0"/>
              <a:t>.</a:t>
            </a:r>
          </a:p>
          <a:p>
            <a:pPr marL="0" indent="0">
              <a:buNone/>
            </a:pPr>
            <a:r>
              <a:rPr lang="en-GB" sz="2000" dirty="0"/>
              <a:t>Image </a:t>
            </a:r>
            <a:r>
              <a:rPr lang="en-GB" sz="2000" dirty="0" smtClean="0"/>
              <a:t>22: </a:t>
            </a:r>
            <a:r>
              <a:rPr lang="en-GB" sz="2000" u="sng" dirty="0">
                <a:hlinkClick r:id="rId4"/>
              </a:rPr>
              <a:t>Unit 2 – Lesson </a:t>
            </a:r>
            <a:r>
              <a:rPr lang="en-GB" sz="2000" u="sng" dirty="0" smtClean="0">
                <a:hlinkClick r:id="rId4"/>
              </a:rPr>
              <a:t>1</a:t>
            </a:r>
            <a:r>
              <a:rPr lang="en-GB" sz="2000" dirty="0" smtClean="0">
                <a:hlinkClick r:id="rId4"/>
              </a:rPr>
              <a:t> </a:t>
            </a:r>
            <a:r>
              <a:rPr lang="en-GB" sz="2000" dirty="0"/>
              <a:t>from </a:t>
            </a:r>
            <a:r>
              <a:rPr lang="en-GB" sz="2000" dirty="0" smtClean="0"/>
              <a:t>the 6th </a:t>
            </a:r>
            <a:r>
              <a:rPr lang="en-GB" sz="2000" dirty="0"/>
              <a:t>Grade of Primary School</a:t>
            </a:r>
            <a:r>
              <a:rPr lang="en-GB" sz="2000" dirty="0" smtClean="0"/>
              <a:t>, </a:t>
            </a:r>
            <a:r>
              <a:rPr lang="en-GB" sz="2000" dirty="0"/>
              <a:t>Copyright Computer Technology Institute, Digital School Project</a:t>
            </a:r>
            <a:r>
              <a:rPr lang="en-GB" sz="2000" dirty="0" smtClean="0"/>
              <a:t>.</a:t>
            </a:r>
          </a:p>
          <a:p>
            <a:pPr marL="0" indent="0">
              <a:buNone/>
            </a:pPr>
            <a:r>
              <a:rPr lang="en-GB" sz="2000" dirty="0"/>
              <a:t>Image </a:t>
            </a:r>
            <a:r>
              <a:rPr lang="en-GB" sz="2000" dirty="0" smtClean="0"/>
              <a:t>23: </a:t>
            </a:r>
            <a:r>
              <a:rPr lang="en-GB" sz="2000" u="sng" dirty="0">
                <a:hlinkClick r:id="rId5"/>
              </a:rPr>
              <a:t>Unit 8 – Lesson 24</a:t>
            </a:r>
            <a:r>
              <a:rPr lang="en-GB" sz="2000" dirty="0"/>
              <a:t> from Think Teen Enriched Digital Textbook (B Gymnasium – Advanced), Copyright Computer Technology Institute, Digital School Project.</a:t>
            </a:r>
          </a:p>
          <a:p>
            <a:pPr marL="0" indent="0">
              <a:buNone/>
            </a:pPr>
            <a:r>
              <a:rPr lang="en-GB" sz="2000" dirty="0" smtClean="0"/>
              <a:t>Image 24: </a:t>
            </a:r>
            <a:r>
              <a:rPr lang="en-GB" sz="2000" u="sng" dirty="0" err="1">
                <a:hlinkClick r:id="rId6"/>
              </a:rPr>
              <a:t>Audiotext</a:t>
            </a:r>
            <a:r>
              <a:rPr lang="en-GB" sz="2000" u="sng" dirty="0">
                <a:hlinkClick r:id="rId6"/>
              </a:rPr>
              <a:t> - </a:t>
            </a:r>
            <a:r>
              <a:rPr lang="en-GB" sz="2000" u="sng" dirty="0" err="1">
                <a:hlinkClick r:id="rId6"/>
              </a:rPr>
              <a:t>Kavafis</a:t>
            </a:r>
            <a:r>
              <a:rPr lang="en-GB" sz="2000" u="sng" dirty="0">
                <a:hlinkClick r:id="rId6"/>
              </a:rPr>
              <a:t>' Ithaca</a:t>
            </a:r>
            <a:r>
              <a:rPr lang="en-GB" sz="2000" dirty="0"/>
              <a:t>, Copyright Computer Technology Institute, </a:t>
            </a:r>
            <a:r>
              <a:rPr lang="en-GB" sz="2000" u="sng" dirty="0">
                <a:hlinkClick r:id="rId3"/>
              </a:rPr>
              <a:t>Creative Commons Attribution-</a:t>
            </a:r>
            <a:r>
              <a:rPr lang="en-GB" sz="2000" u="sng" dirty="0" err="1">
                <a:hlinkClick r:id="rId3"/>
              </a:rPr>
              <a:t>NonCommercial</a:t>
            </a:r>
            <a:r>
              <a:rPr lang="en-GB" sz="2000" u="sng" dirty="0">
                <a:hlinkClick r:id="rId3"/>
              </a:rPr>
              <a:t>-</a:t>
            </a:r>
            <a:r>
              <a:rPr lang="en-GB" sz="2000" u="sng" dirty="0" err="1">
                <a:hlinkClick r:id="rId3"/>
              </a:rPr>
              <a:t>ShareAlike</a:t>
            </a:r>
            <a:r>
              <a:rPr lang="en-GB" sz="2000" u="sng" dirty="0">
                <a:hlinkClick r:id="rId3"/>
              </a:rPr>
              <a:t> Greece 3.0</a:t>
            </a:r>
            <a:r>
              <a:rPr lang="en-GB" sz="2000" dirty="0"/>
              <a:t>, </a:t>
            </a:r>
            <a:r>
              <a:rPr lang="en-GB" sz="2000" dirty="0" err="1"/>
              <a:t>Photodentro</a:t>
            </a:r>
            <a:r>
              <a:rPr lang="en-GB" sz="2000" dirty="0" smtClean="0"/>
              <a:t>.</a:t>
            </a:r>
            <a:endParaRPr lang="en-GB" sz="2000" dirty="0"/>
          </a:p>
        </p:txBody>
      </p:sp>
    </p:spTree>
    <p:extLst>
      <p:ext uri="{BB962C8B-B14F-4D97-AF65-F5344CB8AC3E}">
        <p14:creationId xmlns:p14="http://schemas.microsoft.com/office/powerpoint/2010/main" val="198242829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Note of use of third parties work </a:t>
            </a:r>
            <a:r>
              <a:rPr lang="en-GB" altLang="en-US" dirty="0" smtClean="0"/>
              <a:t>(7/7)</a:t>
            </a:r>
            <a:endParaRPr lang="en-GB" dirty="0"/>
          </a:p>
        </p:txBody>
      </p:sp>
      <p:sp>
        <p:nvSpPr>
          <p:cNvPr id="3" name="Content Placeholder 2"/>
          <p:cNvSpPr>
            <a:spLocks noGrp="1"/>
          </p:cNvSpPr>
          <p:nvPr>
            <p:ph idx="1"/>
          </p:nvPr>
        </p:nvSpPr>
        <p:spPr/>
        <p:txBody>
          <a:bodyPr>
            <a:noAutofit/>
          </a:bodyPr>
          <a:lstStyle/>
          <a:p>
            <a:pPr marL="0" indent="0">
              <a:buNone/>
            </a:pPr>
            <a:r>
              <a:rPr lang="en-GB" sz="2000" dirty="0"/>
              <a:t>Image 25: Examples of </a:t>
            </a:r>
            <a:r>
              <a:rPr lang="en-GB" sz="2000" u="sng" dirty="0">
                <a:hlinkClick r:id="rId2"/>
              </a:rPr>
              <a:t>English Learning Objects</a:t>
            </a:r>
            <a:r>
              <a:rPr lang="en-GB" sz="2000" dirty="0"/>
              <a:t>, Copyright Computer Technology Institute, </a:t>
            </a:r>
            <a:r>
              <a:rPr lang="en-GB" sz="2000" u="sng" dirty="0">
                <a:hlinkClick r:id="rId3"/>
              </a:rPr>
              <a:t>Creative Commons Attribution-</a:t>
            </a:r>
            <a:r>
              <a:rPr lang="en-GB" sz="2000" u="sng" dirty="0" err="1">
                <a:hlinkClick r:id="rId3"/>
              </a:rPr>
              <a:t>NonCommercial</a:t>
            </a:r>
            <a:r>
              <a:rPr lang="en-GB" sz="2000" u="sng" dirty="0">
                <a:hlinkClick r:id="rId3"/>
              </a:rPr>
              <a:t>-</a:t>
            </a:r>
            <a:r>
              <a:rPr lang="en-GB" sz="2000" u="sng" dirty="0" err="1">
                <a:hlinkClick r:id="rId3"/>
              </a:rPr>
              <a:t>ShareAlike</a:t>
            </a:r>
            <a:r>
              <a:rPr lang="en-GB" sz="2000" u="sng" dirty="0">
                <a:hlinkClick r:id="rId3"/>
              </a:rPr>
              <a:t> Greece 3.0</a:t>
            </a:r>
            <a:r>
              <a:rPr lang="en-GB" sz="2000" dirty="0"/>
              <a:t>, </a:t>
            </a:r>
            <a:r>
              <a:rPr lang="en-GB" sz="2000" dirty="0" err="1"/>
              <a:t>Photodentro</a:t>
            </a:r>
            <a:r>
              <a:rPr lang="en-GB" sz="2000" dirty="0"/>
              <a:t>.</a:t>
            </a:r>
          </a:p>
          <a:p>
            <a:pPr marL="0" indent="0">
              <a:buNone/>
            </a:pPr>
            <a:r>
              <a:rPr lang="en-GB" sz="2000" dirty="0" smtClean="0"/>
              <a:t>Image </a:t>
            </a:r>
            <a:r>
              <a:rPr lang="en-GB" sz="2000" dirty="0"/>
              <a:t>26: </a:t>
            </a:r>
            <a:r>
              <a:rPr lang="en-GB" sz="2000" u="sng" dirty="0">
                <a:hlinkClick r:id="rId4"/>
              </a:rPr>
              <a:t>Metadata Table,</a:t>
            </a:r>
            <a:r>
              <a:rPr lang="en-GB" sz="2000" dirty="0"/>
              <a:t> Copyright Computer Technology Institute, </a:t>
            </a:r>
            <a:r>
              <a:rPr lang="en-GB" sz="2000" u="sng" dirty="0">
                <a:hlinkClick r:id="rId3"/>
              </a:rPr>
              <a:t>Creative Commons Attribution-</a:t>
            </a:r>
            <a:r>
              <a:rPr lang="en-GB" sz="2000" u="sng" dirty="0" err="1">
                <a:hlinkClick r:id="rId3"/>
              </a:rPr>
              <a:t>NonCommercial</a:t>
            </a:r>
            <a:r>
              <a:rPr lang="en-GB" sz="2000" u="sng" dirty="0">
                <a:hlinkClick r:id="rId3"/>
              </a:rPr>
              <a:t>-</a:t>
            </a:r>
            <a:r>
              <a:rPr lang="en-GB" sz="2000" u="sng" dirty="0" err="1">
                <a:hlinkClick r:id="rId3"/>
              </a:rPr>
              <a:t>ShareAlike</a:t>
            </a:r>
            <a:r>
              <a:rPr lang="en-GB" sz="2000" u="sng" dirty="0">
                <a:hlinkClick r:id="rId3"/>
              </a:rPr>
              <a:t> Greece 3.0</a:t>
            </a:r>
            <a:r>
              <a:rPr lang="en-GB" sz="2000" dirty="0"/>
              <a:t>, </a:t>
            </a:r>
            <a:r>
              <a:rPr lang="en-GB" sz="2000" dirty="0" err="1"/>
              <a:t>Photodentro</a:t>
            </a:r>
            <a:r>
              <a:rPr lang="en-GB" sz="2000" dirty="0"/>
              <a:t>.</a:t>
            </a:r>
          </a:p>
          <a:p>
            <a:endParaRPr lang="en-GB" sz="2000" dirty="0"/>
          </a:p>
        </p:txBody>
      </p:sp>
    </p:spTree>
    <p:extLst>
      <p:ext uri="{BB962C8B-B14F-4D97-AF65-F5344CB8AC3E}">
        <p14:creationId xmlns:p14="http://schemas.microsoft.com/office/powerpoint/2010/main" val="39300550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algn="ctr"/>
            <a:r>
              <a:rPr lang="en-GB" dirty="0">
                <a:hlinkClick r:id="rId3" tooltip="Acropolis Educational Resources Repository"/>
              </a:rPr>
              <a:t>http://repository.acropolis-education.gr</a:t>
            </a:r>
            <a:r>
              <a:rPr lang="en-GB" dirty="0" smtClean="0">
                <a:hlinkClick r:id="rId3" tooltip="Acropolis Educational Resources Repository"/>
              </a:rPr>
              <a:t>/ </a:t>
            </a:r>
            <a:endParaRPr lang="en-GB" dirty="0"/>
          </a:p>
        </p:txBody>
      </p:sp>
      <p:sp>
        <p:nvSpPr>
          <p:cNvPr id="4" name="Title 3"/>
          <p:cNvSpPr>
            <a:spLocks noGrp="1"/>
          </p:cNvSpPr>
          <p:nvPr>
            <p:ph type="title"/>
          </p:nvPr>
        </p:nvSpPr>
        <p:spPr/>
        <p:txBody>
          <a:bodyPr>
            <a:normAutofit fontScale="90000"/>
          </a:bodyPr>
          <a:lstStyle/>
          <a:p>
            <a:r>
              <a:rPr lang="en-GB" dirty="0" smtClean="0"/>
              <a:t>Acropolis Educational Resources Repository</a:t>
            </a:r>
            <a:endParaRPr lang="en-GB" dirty="0"/>
          </a:p>
        </p:txBody>
      </p:sp>
      <p:pic>
        <p:nvPicPr>
          <p:cNvPr id="5" name="Picture 6" descr="Here you can find educational resources produced by the Information and Education Department of the Acropolis Restoration Service.These resources dynamically support representation and interpretation of the past.Teachers, students and families can explore the repository and enrich their classroom teaching and visits to the Archaeological Site and the Acropolis Museum."/>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145" r="14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80312" y="4653136"/>
            <a:ext cx="552400" cy="360040"/>
          </a:xfrm>
          <a:prstGeom prst="rect">
            <a:avLst/>
          </a:prstGeom>
        </p:spPr>
        <p:txBody>
          <a:bodyPr vert="horz" wrap="square" lIns="91440" tIns="45720" rIns="91440" bIns="45720" rtlCol="0" anchor="ctr">
            <a:noAutofit/>
          </a:bodyPr>
          <a:lstStyle/>
          <a:p>
            <a:r>
              <a:rPr lang="en-GB" b="1" dirty="0" smtClean="0">
                <a:latin typeface="+mj-lt"/>
              </a:rPr>
              <a:t>[</a:t>
            </a:r>
            <a:r>
              <a:rPr lang="en-GB" b="1" dirty="0">
                <a:latin typeface="+mj-lt"/>
              </a:rPr>
              <a:t>3</a:t>
            </a:r>
            <a:r>
              <a:rPr lang="en-GB" b="1" dirty="0" smtClean="0">
                <a:latin typeface="+mj-lt"/>
              </a:rPr>
              <a:t>]</a:t>
            </a:r>
          </a:p>
        </p:txBody>
      </p:sp>
    </p:spTree>
    <p:custDataLst>
      <p:tags r:id="rId1"/>
    </p:custDataLst>
    <p:extLst>
      <p:ext uri="{BB962C8B-B14F-4D97-AF65-F5344CB8AC3E}">
        <p14:creationId xmlns:p14="http://schemas.microsoft.com/office/powerpoint/2010/main" val="12932463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Types of Digital Repositories</a:t>
            </a:r>
            <a:endParaRPr lang="en-GB" dirty="0"/>
          </a:p>
        </p:txBody>
      </p:sp>
      <p:sp>
        <p:nvSpPr>
          <p:cNvPr id="8" name="Text Placeholder 7"/>
          <p:cNvSpPr>
            <a:spLocks noGrp="1"/>
          </p:cNvSpPr>
          <p:nvPr>
            <p:ph type="body" idx="1"/>
          </p:nvPr>
        </p:nvSpPr>
        <p:spPr/>
        <p:txBody>
          <a:bodyPr/>
          <a:lstStyle/>
          <a:p>
            <a:endParaRPr lang="en-GB"/>
          </a:p>
        </p:txBody>
      </p:sp>
    </p:spTree>
    <p:extLst>
      <p:ext uri="{BB962C8B-B14F-4D97-AF65-F5344CB8AC3E}">
        <p14:creationId xmlns:p14="http://schemas.microsoft.com/office/powerpoint/2010/main" val="39443969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algn="ctr"/>
            <a:r>
              <a:rPr lang="en-GB" dirty="0">
                <a:hlinkClick r:id="rId3" tooltip="free open source software repository"/>
              </a:rPr>
              <a:t>http://repository.ellak.gr/ellak</a:t>
            </a:r>
            <a:r>
              <a:rPr lang="en-GB" dirty="0" smtClean="0">
                <a:hlinkClick r:id="rId3" tooltip="free open source software repository"/>
              </a:rPr>
              <a:t>/ </a:t>
            </a:r>
            <a:endParaRPr lang="en-GB" dirty="0"/>
          </a:p>
        </p:txBody>
      </p:sp>
      <p:sp>
        <p:nvSpPr>
          <p:cNvPr id="4" name="Title 3"/>
          <p:cNvSpPr>
            <a:spLocks noGrp="1"/>
          </p:cNvSpPr>
          <p:nvPr>
            <p:ph type="title"/>
          </p:nvPr>
        </p:nvSpPr>
        <p:spPr/>
        <p:txBody>
          <a:bodyPr/>
          <a:lstStyle/>
          <a:p>
            <a:r>
              <a:rPr lang="en-GB" altLang="el-GR" dirty="0" smtClean="0"/>
              <a:t>Software Repositories</a:t>
            </a:r>
            <a:endParaRPr lang="en-GB" dirty="0"/>
          </a:p>
        </p:txBody>
      </p:sp>
      <p:pic>
        <p:nvPicPr>
          <p:cNvPr id="11" name="Picture 4" descr="The FOSS repository includes content produced by the Greek Free / Open Source Software Society (its members, communities and developers) as a result of activities related to Free Software, Open Hardware and Open Content. It provides open access to rich content such as reports, presentations, digital collections, conference proceedings, studies, videos and photos. The repository’s organized digital environment also offers advanced navigation and search functions. Registered users can submit their work online and contribute to the repository.&#10;"/>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545" r="4670"/>
          <a:stretch/>
        </p:blipFill>
        <p:spPr bwMode="auto">
          <a:xfrm>
            <a:off x="360947" y="1556792"/>
            <a:ext cx="8000999" cy="3456384"/>
          </a:xfr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12360" y="4653136"/>
            <a:ext cx="552400" cy="360040"/>
          </a:xfrm>
          <a:prstGeom prst="rect">
            <a:avLst/>
          </a:prstGeom>
        </p:spPr>
        <p:txBody>
          <a:bodyPr vert="horz" wrap="square" lIns="91440" tIns="45720" rIns="91440" bIns="45720" rtlCol="0" anchor="ctr">
            <a:noAutofit/>
          </a:bodyPr>
          <a:lstStyle/>
          <a:p>
            <a:r>
              <a:rPr lang="en-GB" b="1" dirty="0" smtClean="0">
                <a:latin typeface="+mj-lt"/>
              </a:rPr>
              <a:t>[4]</a:t>
            </a:r>
          </a:p>
        </p:txBody>
      </p:sp>
    </p:spTree>
    <p:custDataLst>
      <p:tags r:id="rId1"/>
    </p:custDataLst>
    <p:extLst>
      <p:ext uri="{BB962C8B-B14F-4D97-AF65-F5344CB8AC3E}">
        <p14:creationId xmlns:p14="http://schemas.microsoft.com/office/powerpoint/2010/main" val="291038141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3"/>
  <p:tag name="ARTICULATE_PROJECT_OPEN" val="0"/>
  <p:tag name="ZHAW.ACCESSIBILITYADDIN.CHECKTIMEDATE" val="10/1/2015 10:55:53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7,2,16386,11,"/>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4,3,7,13316,"/>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6,4,7,8,"/>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6,7,"/>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5,6,"/>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10242,3,"/>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6,7,"/>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4,7,9,11,12,13,1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3074,2,5,"/>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2,3,2054,13,"/>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5,2,6,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11,12,"/>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4,5,6,"/>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3,4,5,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4,5,6,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0AE9796-D380-4D95-BF9A-C5830BB0BC3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4044</TotalTime>
  <Words>2768</Words>
  <Application>Microsoft Office PowerPoint</Application>
  <PresentationFormat>On-screen Show (4:3)</PresentationFormat>
  <Paragraphs>269</Paragraphs>
  <Slides>67</Slides>
  <Notes>12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Θέμα του Office</vt:lpstr>
      <vt:lpstr>English and Digital Literacies</vt:lpstr>
      <vt:lpstr>Repositories</vt:lpstr>
      <vt:lpstr>Digital  repositories</vt:lpstr>
      <vt:lpstr>Aims and Benefits of Digital Repositories </vt:lpstr>
      <vt:lpstr>Examples of Greek Online Repositories</vt:lpstr>
      <vt:lpstr> The National Archive of PhD Theses</vt:lpstr>
      <vt:lpstr>Acropolis Educational Resources Repository</vt:lpstr>
      <vt:lpstr>Types of Digital Repositories</vt:lpstr>
      <vt:lpstr>Software Repositories</vt:lpstr>
      <vt:lpstr>Academic Repositories</vt:lpstr>
      <vt:lpstr>Institutional Repositories</vt:lpstr>
      <vt:lpstr>Learning Object Repositories – LORs</vt:lpstr>
      <vt:lpstr>Learning objects: Definition (1/2)</vt:lpstr>
      <vt:lpstr>Learning objects: Definition (2/2)</vt:lpstr>
      <vt:lpstr>Educational content as learning objects</vt:lpstr>
      <vt:lpstr>Learning objects: Characteristics</vt:lpstr>
      <vt:lpstr>Requirements for learning objects</vt:lpstr>
      <vt:lpstr>Metadata of Learning Objects</vt:lpstr>
      <vt:lpstr>National learning object repositories</vt:lpstr>
      <vt:lpstr>National learning object repositories: Examples</vt:lpstr>
      <vt:lpstr>National learning repositories for primary and secondary education (1/2)</vt:lpstr>
      <vt:lpstr>National learning repositories for primary and secondary education (2/2)</vt:lpstr>
      <vt:lpstr>Greek National Policy for Digital Educational Content (1/2)</vt:lpstr>
      <vt:lpstr>Greek National Policy for Digital Educational Content (2/2)</vt:lpstr>
      <vt:lpstr>Photodentro LOR (1/2)</vt:lpstr>
      <vt:lpstr>Photodentro LOR (2/2)</vt:lpstr>
      <vt:lpstr>The Project</vt:lpstr>
      <vt:lpstr>Photodentro</vt:lpstr>
      <vt:lpstr>Photodentro: Learning object specifications</vt:lpstr>
      <vt:lpstr>Photodentro browsing </vt:lpstr>
      <vt:lpstr>Browsing by collections </vt:lpstr>
      <vt:lpstr>Browsing by subject </vt:lpstr>
      <vt:lpstr>Taxonomy for English:  Thematic areas</vt:lpstr>
      <vt:lpstr>Taxonomy for English:  Concepts</vt:lpstr>
      <vt:lpstr>Browsing by learning resource type</vt:lpstr>
      <vt:lpstr>Browsing by filters</vt:lpstr>
      <vt:lpstr>Learning Objects for the English Language in the Digital School Interactive Books</vt:lpstr>
      <vt:lpstr>Listening Apps</vt:lpstr>
      <vt:lpstr>Digital Glossaries</vt:lpstr>
      <vt:lpstr>Self Assessment Tests</vt:lpstr>
      <vt:lpstr>Edugames</vt:lpstr>
      <vt:lpstr>Mystery Games</vt:lpstr>
      <vt:lpstr>Reading Apps</vt:lpstr>
      <vt:lpstr>Digital Stories</vt:lpstr>
      <vt:lpstr>Virtual Tours</vt:lpstr>
      <vt:lpstr>Grammar Comics</vt:lpstr>
      <vt:lpstr>Interactive textbooks</vt:lpstr>
      <vt:lpstr>Applications for Photodentro</vt:lpstr>
      <vt:lpstr> Metadata in Photodentro </vt:lpstr>
      <vt:lpstr>Examples of English Learning Objects </vt:lpstr>
      <vt:lpstr>Metadata Table</vt:lpstr>
      <vt:lpstr>Conclusions from the use of Photodentro (1/2)</vt:lpstr>
      <vt:lpstr>Conclusions from the use of Photodentro (2/2)</vt:lpstr>
      <vt:lpstr>References</vt:lpstr>
      <vt:lpstr>Financing</vt:lpstr>
      <vt:lpstr>Notes</vt:lpstr>
      <vt:lpstr>Note on History of Published Version </vt:lpstr>
      <vt:lpstr>Reference Note </vt:lpstr>
      <vt:lpstr>Licensing Note </vt:lpstr>
      <vt:lpstr>Preservation Notices</vt:lpstr>
      <vt:lpstr>Note of use of third parties work (1/7)</vt:lpstr>
      <vt:lpstr>Note of use of third parties work (2/7)</vt:lpstr>
      <vt:lpstr>Note of use of third parties work (3/7)</vt:lpstr>
      <vt:lpstr>Note of use of third parties work (4/7)</vt:lpstr>
      <vt:lpstr>Note of use of third parties work (5/7)</vt:lpstr>
      <vt:lpstr>Note of use of third parties work (6/7)</vt:lpstr>
      <vt:lpstr>Note of use of third parties work (7/7)</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Digital repositories and Photodentro LOR</dc:title>
  <dc:subject>English and Digital Literacies</dc:subject>
  <dc:creator>Bessie Mitsikopoulou</dc:creator>
  <cp:lastModifiedBy>Smaragda Papadopoulou</cp:lastModifiedBy>
  <cp:revision>363</cp:revision>
  <dcterms:created xsi:type="dcterms:W3CDTF">2012-09-06T09:03:05Z</dcterms:created>
  <dcterms:modified xsi:type="dcterms:W3CDTF">2015-10-01T08:23:21Z</dcterms:modified>
  <cp:category>ELT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6E45248A-864B-4D56-8381-EB92C1ED6FD7</vt:lpwstr>
  </property>
  <property fmtid="{D5CDD505-2E9C-101B-9397-08002B2CF9AE}" pid="3" name="ArticulatePath">
    <vt:lpwstr>Unit1</vt:lpwstr>
  </property>
</Properties>
</file>