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2.xml" ContentType="application/vnd.openxmlformats-officedocument.presentationml.notesSlide+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notesSlides/notesSlide4.xml" ContentType="application/vnd.openxmlformats-officedocument.presentationml.notesSlide+xml"/>
  <Override PartName="/ppt/tags/tag21.xml" ContentType="application/vnd.openxmlformats-officedocument.presentationml.tags+xml"/>
  <Override PartName="/ppt/notesSlides/notesSlide5.xml" ContentType="application/vnd.openxmlformats-officedocument.presentationml.notesSlide+xml"/>
  <Override PartName="/ppt/tags/tag22.xml" ContentType="application/vnd.openxmlformats-officedocument.presentationml.tags+xml"/>
  <Override PartName="/ppt/notesSlides/notesSlide6.xml" ContentType="application/vnd.openxmlformats-officedocument.presentationml.notesSlide+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6"/>
  </p:notesMasterIdLst>
  <p:sldIdLst>
    <p:sldId id="256" r:id="rId3"/>
    <p:sldId id="413" r:id="rId4"/>
    <p:sldId id="414" r:id="rId5"/>
    <p:sldId id="415" r:id="rId6"/>
    <p:sldId id="416" r:id="rId7"/>
    <p:sldId id="417" r:id="rId8"/>
    <p:sldId id="432" r:id="rId9"/>
    <p:sldId id="418" r:id="rId10"/>
    <p:sldId id="419" r:id="rId11"/>
    <p:sldId id="420" r:id="rId12"/>
    <p:sldId id="421" r:id="rId13"/>
    <p:sldId id="422" r:id="rId14"/>
    <p:sldId id="423" r:id="rId15"/>
    <p:sldId id="433" r:id="rId16"/>
    <p:sldId id="424" r:id="rId17"/>
    <p:sldId id="434" r:id="rId18"/>
    <p:sldId id="437" r:id="rId19"/>
    <p:sldId id="295" r:id="rId20"/>
    <p:sldId id="299" r:id="rId21"/>
    <p:sldId id="292" r:id="rId22"/>
    <p:sldId id="435" r:id="rId23"/>
    <p:sldId id="436" r:id="rId24"/>
    <p:sldId id="293" r:id="rId25"/>
  </p:sldIdLst>
  <p:sldSz cx="9144000" cy="6858000" type="screen4x3"/>
  <p:notesSz cx="6858000" cy="9144000"/>
  <p:custDataLst>
    <p:tags r:id="rId27"/>
  </p:custDataLst>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F81BD"/>
    <a:srgbClr val="5075BC"/>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12" d="100"/>
          <a:sy n="112" d="100"/>
        </p:scale>
        <p:origin x="-4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AC809ED-95ED-4C4A-9718-F4A184138D22}" type="datetimeFigureOut">
              <a:rPr lang="el-GR"/>
              <a:pPr>
                <a:defRPr/>
              </a:pPr>
              <a:t>25/9/2015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B215D62-4BAE-4A53-B1DD-A12ECC42738D}" type="slidenum">
              <a:rPr lang="el-GR" altLang="en-US"/>
              <a:pPr>
                <a:defRPr/>
              </a:pPr>
              <a:t>‹#›</a:t>
            </a:fld>
            <a:endParaRPr lang="el-GR" altLang="en-US"/>
          </a:p>
        </p:txBody>
      </p:sp>
    </p:spTree>
    <p:extLst>
      <p:ext uri="{BB962C8B-B14F-4D97-AF65-F5344CB8AC3E}">
        <p14:creationId xmlns:p14="http://schemas.microsoft.com/office/powerpoint/2010/main" val="40740162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023FEF-F5E2-45F5-9AAC-9D1836DB751D}" type="slidenum">
              <a:rPr lang="el-GR" altLang="en-US" smtClean="0">
                <a:latin typeface="Calibri" panose="020F0502020204030204" pitchFamily="34" charset="0"/>
              </a:rPr>
              <a:pPr/>
              <a:t>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746371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17</a:t>
            </a:fld>
            <a:endParaRPr lang="el-GR" altLang="el-GR"/>
          </a:p>
        </p:txBody>
      </p:sp>
    </p:spTree>
    <p:extLst>
      <p:ext uri="{BB962C8B-B14F-4D97-AF65-F5344CB8AC3E}">
        <p14:creationId xmlns:p14="http://schemas.microsoft.com/office/powerpoint/2010/main" val="4167300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FDB709-523E-4F6A-B090-6111EA5E89CE}" type="slidenum">
              <a:rPr lang="el-GR" altLang="en-US" smtClean="0">
                <a:latin typeface="Calibri" panose="020F0502020204030204" pitchFamily="34" charset="0"/>
              </a:rPr>
              <a:pPr/>
              <a:t>18</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44667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5A29E3-3DDE-4294-A57A-12F1BEE9ADD7}" type="slidenum">
              <a:rPr lang="el-GR" altLang="en-US" smtClean="0">
                <a:latin typeface="Calibri" panose="020F0502020204030204" pitchFamily="34" charset="0"/>
              </a:rPr>
              <a:pPr/>
              <a:t>19</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883662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F16013-F27C-43E7-B1A5-5C7DC310E18F}" type="slidenum">
              <a:rPr lang="el-GR" altLang="en-US" smtClean="0">
                <a:latin typeface="Calibri" panose="020F0502020204030204" pitchFamily="34" charset="0"/>
              </a:rPr>
              <a:pPr/>
              <a:t>20</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263901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21</a:t>
            </a:fld>
            <a:endParaRPr lang="el-GR" altLang="el-GR"/>
          </a:p>
        </p:txBody>
      </p:sp>
    </p:spTree>
    <p:extLst>
      <p:ext uri="{BB962C8B-B14F-4D97-AF65-F5344CB8AC3E}">
        <p14:creationId xmlns:p14="http://schemas.microsoft.com/office/powerpoint/2010/main" val="2833999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22</a:t>
            </a:fld>
            <a:endParaRPr lang="el-GR" altLang="el-GR"/>
          </a:p>
        </p:txBody>
      </p:sp>
    </p:spTree>
    <p:extLst>
      <p:ext uri="{BB962C8B-B14F-4D97-AF65-F5344CB8AC3E}">
        <p14:creationId xmlns:p14="http://schemas.microsoft.com/office/powerpoint/2010/main" val="221636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A286CF8-2994-4601-A9D9-BB190E0CA667}" type="slidenum">
              <a:rPr lang="el-GR" altLang="en-US" smtClean="0">
                <a:latin typeface="Calibri" panose="020F0502020204030204" pitchFamily="34" charset="0"/>
              </a:rPr>
              <a:pPr/>
              <a:t>23</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2489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2338076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E868850F-2166-45D7-A258-51C4BD307318}"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kern="1200" dirty="0" smtClean="0">
                <a:solidFill>
                  <a:srgbClr val="5075BC"/>
                </a:solidFill>
                <a:latin typeface="Arial" panose="020B0604020202020204" pitchFamily="34" charset="0"/>
                <a:ea typeface="ＭＳ Ｐゴシック" pitchFamily="34" charset="-128"/>
                <a:cs typeface="Arial" panose="020B0604020202020204" pitchFamily="34" charset="0"/>
              </a:rPr>
              <a:t>Integrative CALL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29072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37466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5568954-1155-46D4-A51C-5C1DC060CC89}"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kern="1200" dirty="0" smtClean="0">
                <a:solidFill>
                  <a:srgbClr val="5075BC"/>
                </a:solidFill>
                <a:latin typeface="Arial" panose="020B0604020202020204" pitchFamily="34" charset="0"/>
                <a:ea typeface="ＭＳ Ｐゴシック" pitchFamily="34" charset="-128"/>
                <a:cs typeface="Arial" panose="020B0604020202020204" pitchFamily="34" charset="0"/>
              </a:rPr>
              <a:t>Integrative CALL</a:t>
            </a:r>
          </a:p>
        </p:txBody>
      </p:sp>
      <p:pic>
        <p:nvPicPr>
          <p:cNvPr id="6" name="Picture 5"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49471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357004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67735FB-DD71-4B1F-95B7-B4A73C57BA2F}"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dirty="0" smtClean="0">
                <a:solidFill>
                  <a:srgbClr val="5075BC"/>
                </a:solidFill>
                <a:latin typeface="+mn-lt"/>
                <a:ea typeface="ＭＳ Ｐゴシック" pitchFamily="34" charset="-128"/>
                <a:cs typeface="+mn-cs"/>
              </a:rPr>
              <a:t>Integrative CALL</a:t>
            </a: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34194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FBE0CD2E-2AE4-4490-971F-E4698F28EB8A}"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kern="1200" dirty="0" smtClean="0">
                <a:solidFill>
                  <a:srgbClr val="5075BC"/>
                </a:solidFill>
                <a:latin typeface="Arial" panose="020B0604020202020204" pitchFamily="34" charset="0"/>
                <a:ea typeface="ＭＳ Ｐゴシック" pitchFamily="34" charset="-128"/>
                <a:cs typeface="Arial" panose="020B0604020202020204" pitchFamily="34" charset="0"/>
              </a:rPr>
              <a:t>Integrative CALL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130806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8FFE48E0-9A12-4BD4-AC13-DA255B709D26}"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kern="1200" dirty="0" smtClean="0">
                <a:solidFill>
                  <a:srgbClr val="5075BC"/>
                </a:solidFill>
                <a:latin typeface="Arial" panose="020B0604020202020204" pitchFamily="34" charset="0"/>
                <a:ea typeface="ＭＳ Ｐゴシック" pitchFamily="34" charset="-128"/>
                <a:cs typeface="Arial" panose="020B0604020202020204" pitchFamily="34" charset="0"/>
              </a:rPr>
              <a:t>Integrative CALL</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extLst>
      <p:ext uri="{BB962C8B-B14F-4D97-AF65-F5344CB8AC3E}">
        <p14:creationId xmlns:p14="http://schemas.microsoft.com/office/powerpoint/2010/main" val="353162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22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43DA4927-BCEC-4616-9F69-20A2C5CAF050}"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kern="1200" dirty="0" smtClean="0">
                <a:solidFill>
                  <a:srgbClr val="5075BC"/>
                </a:solidFill>
                <a:latin typeface="Arial" panose="020B0604020202020204" pitchFamily="34" charset="0"/>
                <a:ea typeface="ＭＳ Ｐゴシック" pitchFamily="34" charset="-128"/>
                <a:cs typeface="Arial" panose="020B0604020202020204" pitchFamily="34" charset="0"/>
              </a:rPr>
              <a:t>Integrative CALL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217343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66D1FDE6-22CC-4214-9489-90F0AFDA3A3E}"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US" sz="1000" kern="1200" dirty="0" smtClean="0">
                <a:solidFill>
                  <a:srgbClr val="5075BC"/>
                </a:solidFill>
                <a:latin typeface="Arial" panose="020B0604020202020204" pitchFamily="34" charset="0"/>
                <a:ea typeface="ＭＳ Ｐゴシック" pitchFamily="34" charset="-128"/>
                <a:cs typeface="Arial" panose="020B0604020202020204" pitchFamily="34" charset="0"/>
              </a:rPr>
              <a:t>Integrative CALL</a:t>
            </a: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3658977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Sld>
  <p:clrMap bg1="lt1" tx1="dk1" bg2="lt2" tx2="dk2" accent1="accent1" accent2="accent2" accent3="accent3" accent4="accent4" accent5="accent5" accent6="accent6" hlink="hlink" folHlink="folHlink"/>
  <p:sldLayoutIdLst>
    <p:sldLayoutId id="2147483723" r:id="rId1"/>
    <p:sldLayoutId id="2147483727" r:id="rId2"/>
    <p:sldLayoutId id="2147483724" r:id="rId3"/>
    <p:sldLayoutId id="2147483728" r:id="rId4"/>
    <p:sldLayoutId id="2147483729" r:id="rId5"/>
    <p:sldLayoutId id="2147483730" r:id="rId6"/>
    <p:sldLayoutId id="2147483725" r:id="rId7"/>
    <p:sldLayoutId id="2147483731" r:id="rId8"/>
    <p:sldLayoutId id="2147483732" r:id="rId9"/>
    <p:sldLayoutId id="2147483733" r:id="rId10"/>
    <p:sldLayoutId id="214748372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9.xml"/><Relationship Id="rId1" Type="http://schemas.openxmlformats.org/officeDocument/2006/relationships/tags" Target="../tags/tag15.xml"/><Relationship Id="rId4" Type="http://schemas.openxmlformats.org/officeDocument/2006/relationships/hyperlink" Target="https://youtu.be/invgqeawT0Q" TargetMode="Externa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hyperlink" Target="https://youtu.be/fCWCQTjg-BQ" TargetMode="External"/><Relationship Id="rId2" Type="http://schemas.openxmlformats.org/officeDocument/2006/relationships/slideLayout" Target="../slideLayouts/slideLayout9.xml"/><Relationship Id="rId1" Type="http://schemas.openxmlformats.org/officeDocument/2006/relationships/tags" Target="../tags/tag17.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hyperlink" Target="http://opencourses.uoa.gr/courses/ENL10/"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7.png"/><Relationship Id="rId4" Type="http://schemas.openxmlformats.org/officeDocument/2006/relationships/hyperlink" Target="%5b1%5d%20http:/creativecommons.org/licenses/by-nc-sa/4.0/"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4.xml"/><Relationship Id="rId6" Type="http://schemas.openxmlformats.org/officeDocument/2006/relationships/hyperlink" Target="https://youtu.be/fCWCQTjg-BQ" TargetMode="External"/><Relationship Id="rId5" Type="http://schemas.openxmlformats.org/officeDocument/2006/relationships/hyperlink" Target="https://youtu.be/invgqeawT0Q" TargetMode="External"/><Relationship Id="rId4" Type="http://schemas.openxmlformats.org/officeDocument/2006/relationships/hyperlink" Target="https://youtu.be/5MqDG3XvrUI"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5MqDG3XvrUI" TargetMode="External"/><Relationship Id="rId2" Type="http://schemas.openxmlformats.org/officeDocument/2006/relationships/slideLayout" Target="../slideLayouts/slideLayout9.xml"/><Relationship Id="rId1" Type="http://schemas.openxmlformats.org/officeDocument/2006/relationships/tags" Target="../tags/tag8.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endParaRPr lang="el-GR" altLang="en-US"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2.4</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n-GB" altLang="en-US" sz="2800" dirty="0"/>
              <a:t>Integrative CALL</a:t>
            </a:r>
            <a:r>
              <a:rPr lang="en-GB" sz="2800" dirty="0"/>
              <a:t/>
            </a:r>
            <a:br>
              <a:rPr lang="en-GB" sz="2800" dirty="0"/>
            </a:br>
            <a:endParaRPr lang="en-US" sz="2800" dirty="0" smtClean="0"/>
          </a:p>
          <a:p>
            <a:pPr eaLnBrk="1" fontAlgn="auto" hangingPunct="1">
              <a:spcAft>
                <a:spcPts val="0"/>
              </a:spcAft>
              <a:defRPr/>
            </a:pPr>
            <a:r>
              <a:rPr lang="en-GB" sz="2800" dirty="0"/>
              <a:t>Bessie </a:t>
            </a:r>
            <a:r>
              <a:rPr lang="en-GB" sz="2800" dirty="0" err="1"/>
              <a:t>Mitsikopoulou</a:t>
            </a:r>
            <a:endParaRPr lang="en-GB" sz="2800" dirty="0"/>
          </a:p>
          <a:p>
            <a:pPr eaLnBrk="1" fontAlgn="auto" hangingPunct="1">
              <a:spcAft>
                <a:spcPts val="0"/>
              </a:spcAft>
              <a:defRPr/>
            </a:pPr>
            <a:r>
              <a:rPr lang="en-GB" sz="2800" dirty="0"/>
              <a:t>School of Philosophy</a:t>
            </a:r>
          </a:p>
          <a:p>
            <a:pPr eaLnBrk="1" fontAlgn="auto" hangingPunct="1">
              <a:spcAft>
                <a:spcPts val="0"/>
              </a:spcAft>
              <a:defRPr/>
            </a:pPr>
            <a:r>
              <a:rPr lang="en-GB" sz="2800" dirty="0"/>
              <a:t>Faculty of English Language and </a:t>
            </a:r>
            <a:r>
              <a:rPr lang="en-GB" sz="2800" dirty="0" smtClean="0"/>
              <a:t>Literature</a:t>
            </a:r>
            <a:endParaRPr lang="en-US" sz="28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Τίτλος 1"/>
          <p:cNvSpPr>
            <a:spLocks noGrp="1"/>
          </p:cNvSpPr>
          <p:nvPr>
            <p:ph type="title"/>
          </p:nvPr>
        </p:nvSpPr>
        <p:spPr/>
        <p:txBody>
          <a:bodyPr/>
          <a:lstStyle/>
          <a:p>
            <a:r>
              <a:rPr lang="en-GB" altLang="en-US" smtClean="0"/>
              <a:t>Web based suggestions for CALL</a:t>
            </a:r>
          </a:p>
        </p:txBody>
      </p:sp>
      <p:sp>
        <p:nvSpPr>
          <p:cNvPr id="89091" name="Θέση περιεχομένου 3"/>
          <p:cNvSpPr>
            <a:spLocks noGrp="1"/>
          </p:cNvSpPr>
          <p:nvPr>
            <p:ph sz="half" idx="1"/>
          </p:nvPr>
        </p:nvSpPr>
        <p:spPr/>
        <p:txBody>
          <a:bodyPr/>
          <a:lstStyle/>
          <a:p>
            <a:pPr eaLnBrk="1" hangingPunct="1"/>
            <a:r>
              <a:rPr lang="en-GB" altLang="en-US" dirty="0" smtClean="0"/>
              <a:t>Virtual libraries and online media.</a:t>
            </a:r>
          </a:p>
          <a:p>
            <a:pPr eaLnBrk="1" hangingPunct="1"/>
            <a:r>
              <a:rPr lang="en-GB" altLang="en-US" dirty="0" smtClean="0"/>
              <a:t>Language reference materials.</a:t>
            </a:r>
          </a:p>
          <a:p>
            <a:pPr eaLnBrk="1" hangingPunct="1"/>
            <a:r>
              <a:rPr lang="en-GB" altLang="en-US" dirty="0" smtClean="0"/>
              <a:t>Professional journals.</a:t>
            </a:r>
          </a:p>
          <a:p>
            <a:pPr eaLnBrk="1" hangingPunct="1"/>
            <a:r>
              <a:rPr lang="en-GB" altLang="en-US" dirty="0" err="1" smtClean="0"/>
              <a:t>Listservs</a:t>
            </a:r>
            <a:r>
              <a:rPr lang="en-GB" altLang="en-US" dirty="0" smtClean="0"/>
              <a:t> and email.</a:t>
            </a:r>
          </a:p>
          <a:p>
            <a:pPr eaLnBrk="1" hangingPunct="1"/>
            <a:r>
              <a:rPr lang="en-GB" altLang="en-US" dirty="0" smtClean="0"/>
              <a:t>Online conferences.</a:t>
            </a:r>
          </a:p>
          <a:p>
            <a:pPr eaLnBrk="1" hangingPunct="1"/>
            <a:r>
              <a:rPr lang="en-GB" altLang="en-US" dirty="0" smtClean="0"/>
              <a:t>Classroom management tools.</a:t>
            </a:r>
          </a:p>
        </p:txBody>
      </p:sp>
      <p:sp>
        <p:nvSpPr>
          <p:cNvPr id="89092" name="Θέση περιεχομένου 4"/>
          <p:cNvSpPr>
            <a:spLocks noGrp="1"/>
          </p:cNvSpPr>
          <p:nvPr>
            <p:ph sz="half" idx="2"/>
          </p:nvPr>
        </p:nvSpPr>
        <p:spPr/>
        <p:txBody>
          <a:bodyPr/>
          <a:lstStyle/>
          <a:p>
            <a:pPr eaLnBrk="1" hangingPunct="1"/>
            <a:r>
              <a:rPr lang="en-GB" altLang="en-US" dirty="0" smtClean="0"/>
              <a:t>Collaborative projects (like </a:t>
            </a:r>
            <a:r>
              <a:rPr lang="en-GB" altLang="en-US" dirty="0" err="1" smtClean="0"/>
              <a:t>webquests</a:t>
            </a:r>
            <a:r>
              <a:rPr lang="en-GB" altLang="en-US" dirty="0" smtClean="0"/>
              <a:t>).</a:t>
            </a:r>
          </a:p>
          <a:p>
            <a:pPr eaLnBrk="1" hangingPunct="1"/>
            <a:r>
              <a:rPr lang="en-GB" altLang="en-US" dirty="0" smtClean="0"/>
              <a:t>Student publishing.</a:t>
            </a:r>
          </a:p>
          <a:p>
            <a:pPr eaLnBrk="1" hangingPunct="1"/>
            <a:r>
              <a:rPr lang="en-GB" altLang="en-US" dirty="0" smtClean="0"/>
              <a:t>Free Lesson plans/ideas.</a:t>
            </a:r>
          </a:p>
          <a:p>
            <a:pPr eaLnBrk="1" hangingPunct="1"/>
            <a:r>
              <a:rPr lang="en-GB" altLang="en-US" dirty="0" smtClean="0"/>
              <a:t>Research information and news.</a:t>
            </a:r>
          </a:p>
          <a:p>
            <a:pPr eaLnBrk="1" hangingPunct="1"/>
            <a:r>
              <a:rPr lang="en-GB" altLang="en-US" dirty="0" smtClean="0"/>
              <a:t>Sites for students.</a:t>
            </a:r>
          </a:p>
          <a:p>
            <a:pPr eaLnBrk="1" hangingPunct="1"/>
            <a:r>
              <a:rPr lang="en-GB" altLang="en-US" dirty="0" smtClean="0"/>
              <a:t>Electronic discussion forums.</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Web-based </a:t>
            </a:r>
            <a:r>
              <a:rPr lang="en-GB" dirty="0" smtClean="0"/>
              <a:t>CALL: </a:t>
            </a:r>
            <a:r>
              <a:rPr lang="en-GB" smtClean="0"/>
              <a:t>Computer-Mediated Communication (CMC)</a:t>
            </a:r>
            <a:endParaRPr lang="en-GB" dirty="0"/>
          </a:p>
        </p:txBody>
      </p:sp>
      <p:sp>
        <p:nvSpPr>
          <p:cNvPr id="90115" name="Θέση περιεχομένου 4"/>
          <p:cNvSpPr>
            <a:spLocks noGrp="1"/>
          </p:cNvSpPr>
          <p:nvPr>
            <p:ph idx="1"/>
          </p:nvPr>
        </p:nvSpPr>
        <p:spPr>
          <a:xfrm>
            <a:off x="463550" y="1557338"/>
            <a:ext cx="8229600" cy="4525962"/>
          </a:xfrm>
        </p:spPr>
        <p:txBody>
          <a:bodyPr/>
          <a:lstStyle/>
          <a:p>
            <a:pPr eaLnBrk="1" hangingPunct="1"/>
            <a:r>
              <a:rPr lang="en-GB" altLang="el-GR" dirty="0" smtClean="0"/>
              <a:t>It provides authentic </a:t>
            </a:r>
            <a:r>
              <a:rPr lang="en-GB" altLang="el-GR" b="1" dirty="0" smtClean="0"/>
              <a:t>synchronous</a:t>
            </a:r>
            <a:r>
              <a:rPr lang="en-GB" altLang="el-GR" dirty="0" smtClean="0"/>
              <a:t> (e.g. chatting) and </a:t>
            </a:r>
            <a:r>
              <a:rPr lang="en-GB" altLang="el-GR" b="1" dirty="0" smtClean="0"/>
              <a:t>asynchronous </a:t>
            </a:r>
            <a:r>
              <a:rPr lang="en-GB" altLang="el-GR" dirty="0" smtClean="0"/>
              <a:t>(e.g. email) communication channels. Language learners can communicate directly, inexpensively, and conveniently with other learners or native speakers of the target language at any time and in any place.</a:t>
            </a:r>
          </a:p>
          <a:p>
            <a:pPr eaLnBrk="1" hangingPunct="1"/>
            <a:r>
              <a:rPr lang="en-GB" altLang="el-GR" dirty="0" smtClean="0"/>
              <a:t>CMC can be carried out in several forms; it can be one-to-one, one-to-many, or many-to-one.</a:t>
            </a: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Τίτλος 1"/>
          <p:cNvSpPr>
            <a:spLocks noGrp="1"/>
          </p:cNvSpPr>
          <p:nvPr>
            <p:ph type="title"/>
          </p:nvPr>
        </p:nvSpPr>
        <p:spPr/>
        <p:txBody>
          <a:bodyPr/>
          <a:lstStyle/>
          <a:p>
            <a:r>
              <a:rPr lang="en-GB" altLang="en-US" smtClean="0"/>
              <a:t>Intelligent CALL (1/2)</a:t>
            </a:r>
          </a:p>
        </p:txBody>
      </p:sp>
      <p:sp>
        <p:nvSpPr>
          <p:cNvPr id="91139" name="Θέση περιεχομένου 2"/>
          <p:cNvSpPr>
            <a:spLocks noGrp="1"/>
          </p:cNvSpPr>
          <p:nvPr>
            <p:ph idx="1"/>
          </p:nvPr>
        </p:nvSpPr>
        <p:spPr>
          <a:xfrm>
            <a:off x="463550" y="1557338"/>
            <a:ext cx="8229600" cy="4525962"/>
          </a:xfrm>
        </p:spPr>
        <p:txBody>
          <a:bodyPr/>
          <a:lstStyle/>
          <a:p>
            <a:pPr eaLnBrk="1" hangingPunct="1"/>
            <a:r>
              <a:rPr lang="en-GB" altLang="el-GR" dirty="0" smtClean="0"/>
              <a:t>Speech recognition.</a:t>
            </a:r>
          </a:p>
          <a:p>
            <a:pPr eaLnBrk="1" hangingPunct="1"/>
            <a:r>
              <a:rPr lang="en-GB" altLang="el-GR" dirty="0" smtClean="0"/>
              <a:t>Electronic conversation with the computer A.L.I.C.E and AIML chat robot.</a:t>
            </a:r>
          </a:p>
          <a:p>
            <a:pPr eaLnBrk="1" hangingPunct="1"/>
            <a:r>
              <a:rPr lang="en-GB" altLang="el-GR" dirty="0" smtClean="0"/>
              <a:t>A </a:t>
            </a:r>
            <a:r>
              <a:rPr lang="en-GB" altLang="el-GR" b="1" dirty="0" smtClean="0"/>
              <a:t>chatter robot</a:t>
            </a:r>
            <a:r>
              <a:rPr lang="en-GB" altLang="el-GR" dirty="0" smtClean="0"/>
              <a:t> </a:t>
            </a:r>
            <a:r>
              <a:rPr lang="en-GB" altLang="el-GR" b="1" dirty="0" smtClean="0"/>
              <a:t>or </a:t>
            </a:r>
            <a:r>
              <a:rPr lang="en-GB" altLang="el-GR" b="1" dirty="0" err="1" smtClean="0"/>
              <a:t>chatbot</a:t>
            </a:r>
            <a:r>
              <a:rPr lang="en-GB" altLang="el-GR" b="1" dirty="0" smtClean="0"/>
              <a:t> </a:t>
            </a:r>
            <a:r>
              <a:rPr lang="en-GB" altLang="el-GR" dirty="0" smtClean="0"/>
              <a:t>is a computer </a:t>
            </a:r>
            <a:r>
              <a:rPr lang="en-GB" altLang="el-GR" dirty="0" err="1" smtClean="0"/>
              <a:t>programdesigned</a:t>
            </a:r>
            <a:r>
              <a:rPr lang="en-GB" altLang="el-GR" dirty="0" smtClean="0"/>
              <a:t> to simulate an intelligent conversation with one or more human users via auditory or textual methods, primarily for engaging in small talk. </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Τίτλος 1"/>
          <p:cNvSpPr>
            <a:spLocks noGrp="1"/>
          </p:cNvSpPr>
          <p:nvPr>
            <p:ph type="title"/>
          </p:nvPr>
        </p:nvSpPr>
        <p:spPr/>
        <p:txBody>
          <a:bodyPr/>
          <a:lstStyle/>
          <a:p>
            <a:r>
              <a:rPr lang="en-GB" altLang="en-US" smtClean="0"/>
              <a:t>Intelligent CALL (2/2)</a:t>
            </a:r>
          </a:p>
        </p:txBody>
      </p:sp>
      <p:sp>
        <p:nvSpPr>
          <p:cNvPr id="3" name="Θέση περιεχομένου 2"/>
          <p:cNvSpPr>
            <a:spLocks noGrp="1"/>
          </p:cNvSpPr>
          <p:nvPr>
            <p:ph idx="1"/>
          </p:nvPr>
        </p:nvSpPr>
        <p:spPr>
          <a:xfrm>
            <a:off x="463550" y="1557338"/>
            <a:ext cx="8229600" cy="4525962"/>
          </a:xfrm>
        </p:spPr>
        <p:txBody>
          <a:bodyPr/>
          <a:lstStyle/>
          <a:p>
            <a:pPr marL="0" indent="0">
              <a:buFont typeface="Arial" panose="020B0604020202020204" pitchFamily="34" charset="0"/>
              <a:buNone/>
              <a:defRPr/>
            </a:pPr>
            <a:r>
              <a:rPr lang="en-GB" altLang="el-GR" dirty="0" smtClean="0"/>
              <a:t>A </a:t>
            </a:r>
            <a:r>
              <a:rPr lang="en-GB" altLang="el-GR" b="1" dirty="0" smtClean="0"/>
              <a:t>chatter robot</a:t>
            </a:r>
            <a:r>
              <a:rPr lang="en-GB" altLang="el-GR" dirty="0" smtClean="0"/>
              <a:t> </a:t>
            </a:r>
            <a:r>
              <a:rPr lang="en-GB" altLang="el-GR" b="1" dirty="0" smtClean="0"/>
              <a:t>or </a:t>
            </a:r>
            <a:r>
              <a:rPr lang="en-GB" altLang="el-GR" b="1" dirty="0" err="1" smtClean="0"/>
              <a:t>chatbot</a:t>
            </a:r>
            <a:r>
              <a:rPr lang="en-GB" altLang="el-GR" b="1" dirty="0" smtClean="0"/>
              <a:t> </a:t>
            </a:r>
            <a:r>
              <a:rPr lang="en-GB" altLang="el-GR" dirty="0" smtClean="0"/>
              <a:t>is a computer program designed to simulate an intelligent conversation with one or more human users via auditory or textual methods, primarily for engaging in small talk. </a:t>
            </a:r>
            <a:endParaRPr lang="en-GB"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Τίτλος 1"/>
          <p:cNvSpPr>
            <a:spLocks noGrp="1"/>
          </p:cNvSpPr>
          <p:nvPr>
            <p:ph type="title"/>
          </p:nvPr>
        </p:nvSpPr>
        <p:spPr>
          <a:xfrm>
            <a:off x="457200" y="273050"/>
            <a:ext cx="8229600" cy="1144588"/>
          </a:xfrm>
        </p:spPr>
        <p:txBody>
          <a:bodyPr/>
          <a:lstStyle/>
          <a:p>
            <a:r>
              <a:rPr lang="en-GB" altLang="en-US" smtClean="0"/>
              <a:t>First Chatbot Conversation</a:t>
            </a:r>
          </a:p>
        </p:txBody>
      </p:sp>
      <p:pic>
        <p:nvPicPr>
          <p:cNvPr id="94210" name="Θέση περιεχομένου 3" descr="Screenshot of the video: &quot;First chatbot conversation ends in argument&quot;. Artificial intelligence robots have held a conversation with one another for the first time with surprising and surreal results."/>
          <p:cNvPicPr>
            <a:picLocks noGrp="1" noChangeAspect="1"/>
          </p:cNvPicPr>
          <p:nvPr>
            <p:ph type="pic" idx="1"/>
          </p:nvPr>
        </p:nvPicPr>
        <p:blipFill>
          <a:blip r:embed="rId3">
            <a:extLst>
              <a:ext uri="{28A0092B-C50C-407E-A947-70E740481C1C}">
                <a14:useLocalDpi xmlns:a14="http://schemas.microsoft.com/office/drawing/2010/main" val="0"/>
              </a:ext>
            </a:extLst>
          </a:blip>
          <a:srcRect l="159" r="143"/>
          <a:stretch>
            <a:fillRect/>
          </a:stretch>
        </p:blipFill>
        <p:spPr>
          <a:xfrm>
            <a:off x="1476375" y="1557338"/>
            <a:ext cx="6119813" cy="3455987"/>
          </a:xfrm>
        </p:spPr>
      </p:pic>
      <p:sp>
        <p:nvSpPr>
          <p:cNvPr id="94211" name="Θέση κειμένου 4"/>
          <p:cNvSpPr>
            <a:spLocks noGrp="1"/>
          </p:cNvSpPr>
          <p:nvPr>
            <p:ph type="body" sz="half" idx="2"/>
          </p:nvPr>
        </p:nvSpPr>
        <p:spPr>
          <a:xfrm>
            <a:off x="1792288" y="5157788"/>
            <a:ext cx="5486400" cy="1014412"/>
          </a:xfrm>
        </p:spPr>
        <p:txBody>
          <a:bodyPr/>
          <a:lstStyle/>
          <a:p>
            <a:pPr algn="ctr"/>
            <a:r>
              <a:rPr lang="en-GB" altLang="en-US" b="1" dirty="0" smtClean="0"/>
              <a:t>Watch the video</a:t>
            </a:r>
            <a:r>
              <a:rPr lang="en-GB" altLang="en-US" dirty="0" smtClean="0"/>
              <a:t>: </a:t>
            </a:r>
            <a:br>
              <a:rPr lang="en-GB" altLang="en-US" dirty="0" smtClean="0"/>
            </a:br>
            <a:r>
              <a:rPr lang="en-GB" altLang="en-US" dirty="0" smtClean="0">
                <a:hlinkClick r:id="rId4"/>
              </a:rPr>
              <a:t>First </a:t>
            </a:r>
            <a:r>
              <a:rPr lang="en-GB" altLang="en-US" dirty="0" err="1" smtClean="0">
                <a:hlinkClick r:id="rId4"/>
              </a:rPr>
              <a:t>chatbot</a:t>
            </a:r>
            <a:r>
              <a:rPr lang="en-GB" altLang="en-US" dirty="0" smtClean="0">
                <a:hlinkClick r:id="rId4"/>
              </a:rPr>
              <a:t> conversation ends in argument</a:t>
            </a:r>
            <a:endParaRPr lang="en-GB" altLang="en-US" dirty="0" smtClean="0"/>
          </a:p>
          <a:p>
            <a:pPr algn="ct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Τίτλος 1"/>
          <p:cNvSpPr>
            <a:spLocks noGrp="1"/>
          </p:cNvSpPr>
          <p:nvPr>
            <p:ph type="title"/>
          </p:nvPr>
        </p:nvSpPr>
        <p:spPr/>
        <p:txBody>
          <a:bodyPr/>
          <a:lstStyle/>
          <a:p>
            <a:r>
              <a:rPr lang="en-GB" altLang="en-US" smtClean="0"/>
              <a:t>Virtual technology for education</a:t>
            </a:r>
          </a:p>
        </p:txBody>
      </p:sp>
      <p:sp>
        <p:nvSpPr>
          <p:cNvPr id="3" name="Θέση περιεχομένου 2"/>
          <p:cNvSpPr>
            <a:spLocks noGrp="1"/>
          </p:cNvSpPr>
          <p:nvPr>
            <p:ph idx="1"/>
          </p:nvPr>
        </p:nvSpPr>
        <p:spPr>
          <a:xfrm>
            <a:off x="463550" y="1557338"/>
            <a:ext cx="8229600" cy="4525962"/>
          </a:xfrm>
        </p:spPr>
        <p:txBody>
          <a:bodyPr/>
          <a:lstStyle/>
          <a:p>
            <a:pPr marL="0" indent="0">
              <a:buFont typeface="Arial" panose="020B0604020202020204" pitchFamily="34" charset="0"/>
              <a:buNone/>
              <a:defRPr/>
            </a:pPr>
            <a:r>
              <a:rPr lang="en-GB" altLang="el-GR" dirty="0" smtClean="0"/>
              <a:t>The</a:t>
            </a:r>
            <a:r>
              <a:rPr lang="en-GB" altLang="el-GR" b="1" dirty="0" smtClean="0"/>
              <a:t> Virtual Classroom </a:t>
            </a:r>
            <a:r>
              <a:rPr lang="en-GB" altLang="el-GR" dirty="0" smtClean="0"/>
              <a:t>is a teaching and learning environment constructed in software, which supports collaborative learning among students who participate at times and places of their choosing, through computer networks.</a:t>
            </a:r>
            <a:endParaRPr lang="en-GB" dirty="0"/>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Τίτλος 1"/>
          <p:cNvSpPr>
            <a:spLocks noGrp="1"/>
          </p:cNvSpPr>
          <p:nvPr>
            <p:ph type="title"/>
          </p:nvPr>
        </p:nvSpPr>
        <p:spPr>
          <a:xfrm>
            <a:off x="457200" y="273050"/>
            <a:ext cx="8229600" cy="1144588"/>
          </a:xfrm>
        </p:spPr>
        <p:txBody>
          <a:bodyPr/>
          <a:lstStyle/>
          <a:p>
            <a:r>
              <a:rPr lang="en-GB" altLang="en-US" smtClean="0"/>
              <a:t>An example of a Virtual Classroom</a:t>
            </a:r>
          </a:p>
        </p:txBody>
      </p:sp>
      <p:pic>
        <p:nvPicPr>
          <p:cNvPr id="96258" name="Θέση περιεχομένου 3" descr="Screenshot of the video: &quot;Second Life Virtual Classroom&quot;. The video demonstrates how a Second Life virtual classroom can function">
            <a:hlinkClick r:id="rId3"/>
          </p:cNvPr>
          <p:cNvPicPr>
            <a:picLocks noGrp="1" noChangeAspect="1"/>
          </p:cNvPicPr>
          <p:nvPr>
            <p:ph type="pic" idx="1"/>
          </p:nvPr>
        </p:nvPicPr>
        <p:blipFill>
          <a:blip r:embed="rId4">
            <a:extLst>
              <a:ext uri="{28A0092B-C50C-407E-A947-70E740481C1C}">
                <a14:useLocalDpi xmlns:a14="http://schemas.microsoft.com/office/drawing/2010/main" val="0"/>
              </a:ext>
            </a:extLst>
          </a:blip>
          <a:srcRect l="-37" r="-53"/>
          <a:stretch>
            <a:fillRect/>
          </a:stretch>
        </p:blipFill>
        <p:spPr>
          <a:xfrm>
            <a:off x="1476375" y="1557338"/>
            <a:ext cx="6119813" cy="3455987"/>
          </a:xfrm>
        </p:spPr>
      </p:pic>
      <p:sp>
        <p:nvSpPr>
          <p:cNvPr id="96259" name="Θέση κειμένου 4"/>
          <p:cNvSpPr>
            <a:spLocks noGrp="1"/>
          </p:cNvSpPr>
          <p:nvPr>
            <p:ph type="body" sz="half" idx="2"/>
          </p:nvPr>
        </p:nvSpPr>
        <p:spPr>
          <a:xfrm>
            <a:off x="1792288" y="5157788"/>
            <a:ext cx="5486400" cy="1014412"/>
          </a:xfrm>
        </p:spPr>
        <p:txBody>
          <a:bodyPr/>
          <a:lstStyle/>
          <a:p>
            <a:pPr algn="ctr"/>
            <a:r>
              <a:rPr lang="en-GB" altLang="en-US" b="1" dirty="0"/>
              <a:t>Watch the </a:t>
            </a:r>
            <a:r>
              <a:rPr lang="en-GB" altLang="en-US" b="1" dirty="0" smtClean="0"/>
              <a:t>video</a:t>
            </a:r>
            <a:r>
              <a:rPr lang="en-GB" altLang="en-US" dirty="0" smtClean="0"/>
              <a:t>: </a:t>
            </a:r>
            <a:br>
              <a:rPr lang="en-GB" altLang="en-US" dirty="0" smtClean="0"/>
            </a:br>
            <a:r>
              <a:rPr lang="en-GB" altLang="en-US" dirty="0" smtClean="0">
                <a:hlinkClick r:id="rId3"/>
              </a:rPr>
              <a:t>Second Life Virtual Classroom</a:t>
            </a:r>
            <a:endParaRPr lang="en-GB" altLang="en-US" dirty="0" smtClean="0"/>
          </a:p>
          <a:p>
            <a:pPr algn="ct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3943961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3"/>
          <p:cNvSpPr>
            <a:spLocks noGrp="1"/>
          </p:cNvSpPr>
          <p:nvPr>
            <p:ph type="title"/>
          </p:nvPr>
        </p:nvSpPr>
        <p:spPr/>
        <p:txBody>
          <a:bodyPr/>
          <a:lstStyle/>
          <a:p>
            <a:pPr eaLnBrk="1" hangingPunct="1"/>
            <a:r>
              <a:rPr lang="en-GB" altLang="en-US" sz="4400" dirty="0" smtClean="0"/>
              <a:t>Notes</a:t>
            </a:r>
          </a:p>
        </p:txBody>
      </p:sp>
      <p:sp>
        <p:nvSpPr>
          <p:cNvPr id="108547" name="Text Placeholder 4"/>
          <p:cNvSpPr>
            <a:spLocks noGrp="1"/>
          </p:cNvSpPr>
          <p:nvPr>
            <p:ph type="body" idx="1"/>
          </p:nvPr>
        </p:nvSpPr>
        <p:spPr/>
        <p:txBody>
          <a:bodyPr/>
          <a:lstStyle/>
          <a:p>
            <a:pPr eaLnBrk="1" hangingPunct="1"/>
            <a:endParaRPr lang="en-US" altLang="en-US" smtClean="0"/>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110595" name="Content Placeholder 4"/>
          <p:cNvSpPr>
            <a:spLocks noGrp="1"/>
          </p:cNvSpPr>
          <p:nvPr>
            <p:ph idx="1"/>
          </p:nvPr>
        </p:nvSpPr>
        <p:spPr>
          <a:xfrm>
            <a:off x="234950" y="1557338"/>
            <a:ext cx="8585200" cy="4525962"/>
          </a:xfrm>
        </p:spPr>
        <p:txBody>
          <a:bodyPr/>
          <a:lstStyle/>
          <a:p>
            <a:pPr marL="0" indent="0" eaLnBrk="1" hangingPunct="1">
              <a:buFont typeface="Arial" panose="020B0604020202020204" pitchFamily="34" charset="0"/>
              <a:buNone/>
            </a:pPr>
            <a:r>
              <a:rPr lang="en-GB" altLang="en-US" sz="2000" dirty="0" smtClean="0"/>
              <a:t>The present work is the edition</a:t>
            </a:r>
            <a:r>
              <a:rPr lang="en-GB" altLang="en-US" dirty="0" smtClean="0"/>
              <a:t> </a:t>
            </a:r>
            <a:r>
              <a:rPr lang="en-GB" altLang="en-US" sz="2000" dirty="0" smtClean="0"/>
              <a:t>1.0.  </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Τίτλος 1"/>
          <p:cNvSpPr>
            <a:spLocks noGrp="1"/>
          </p:cNvSpPr>
          <p:nvPr>
            <p:ph type="title"/>
          </p:nvPr>
        </p:nvSpPr>
        <p:spPr/>
        <p:txBody>
          <a:bodyPr/>
          <a:lstStyle/>
          <a:p>
            <a:r>
              <a:rPr lang="en-GB" altLang="en-US" dirty="0" smtClean="0"/>
              <a:t>Integrative CALL</a:t>
            </a:r>
          </a:p>
        </p:txBody>
      </p:sp>
      <p:sp>
        <p:nvSpPr>
          <p:cNvPr id="80899" name="Θέση περιεχομένου 2"/>
          <p:cNvSpPr>
            <a:spLocks noGrp="1"/>
          </p:cNvSpPr>
          <p:nvPr>
            <p:ph idx="1"/>
          </p:nvPr>
        </p:nvSpPr>
        <p:spPr>
          <a:xfrm>
            <a:off x="463550" y="1557338"/>
            <a:ext cx="8229600" cy="4525962"/>
          </a:xfrm>
        </p:spPr>
        <p:txBody>
          <a:bodyPr/>
          <a:lstStyle/>
          <a:p>
            <a:pPr eaLnBrk="1" hangingPunct="1"/>
            <a:r>
              <a:rPr lang="en-GB" altLang="en-US" sz="3000" dirty="0" smtClean="0"/>
              <a:t>As teachers moved away from a cognitive view of communicative teaching to a more social or socio-cognitive view, they placed more emphasis on language use in </a:t>
            </a:r>
            <a:r>
              <a:rPr lang="en-GB" altLang="en-US" sz="3000" b="1" dirty="0" smtClean="0"/>
              <a:t>authentic social context.</a:t>
            </a:r>
          </a:p>
          <a:p>
            <a:pPr eaLnBrk="1" hangingPunct="1"/>
            <a:r>
              <a:rPr lang="en-GB" altLang="en-US" sz="3000" b="1" dirty="0" smtClean="0"/>
              <a:t>Integrate language skills</a:t>
            </a:r>
            <a:r>
              <a:rPr lang="en-GB" altLang="en-US" sz="3000" dirty="0" smtClean="0"/>
              <a:t>: listening, speaking, reading and writing.</a:t>
            </a:r>
          </a:p>
          <a:p>
            <a:pPr eaLnBrk="1" hangingPunct="1"/>
            <a:r>
              <a:rPr lang="en-GB" altLang="en-US" sz="3000" b="1" dirty="0" smtClean="0"/>
              <a:t>Integrate technology </a:t>
            </a:r>
            <a:r>
              <a:rPr lang="en-GB" altLang="en-US" sz="3000" dirty="0" smtClean="0"/>
              <a:t>more fully into the language learning process.</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112643"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a:t>
            </a:r>
            <a:r>
              <a:rPr lang="en-GB" altLang="en-US" sz="2000" dirty="0"/>
              <a:t>Integrative CALL”.</a:t>
            </a:r>
            <a:r>
              <a:rPr lang="en-GB" altLang="en-US" sz="2000" dirty="0" smtClean="0">
                <a:solidFill>
                  <a:srgbClr val="FF0000"/>
                </a:solidFill>
              </a:rPr>
              <a:t> </a:t>
            </a:r>
            <a:r>
              <a:rPr lang="en-GB" altLang="en-US" sz="2000" dirty="0" smtClean="0"/>
              <a:t>Edition: 1.0. Athens 2014. </a:t>
            </a:r>
            <a:r>
              <a:rPr lang="en-GB" altLang="en-US" sz="2000" dirty="0"/>
              <a:t>Available at: </a:t>
            </a:r>
            <a:r>
              <a:rPr lang="en-GB" altLang="en-US" sz="2000" dirty="0">
                <a:hlinkClick r:id="rId4" tooltip="English and Digital Literacies Open Online Course"/>
              </a:rPr>
              <a:t>http://opencourses.uoa.gr/courses/ENL10/</a:t>
            </a:r>
            <a:r>
              <a:rPr lang="en-GB" altLang="en-US" sz="2000" dirty="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3644891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21189768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normAutofit/>
          </a:bodyPr>
          <a:lstStyle/>
          <a:p>
            <a:pPr eaLnBrk="1" hangingPunct="1"/>
            <a:r>
              <a:rPr lang="en-GB" altLang="en-US" dirty="0" smtClean="0"/>
              <a:t>Note of use of third parties work</a:t>
            </a:r>
          </a:p>
        </p:txBody>
      </p:sp>
      <p:sp>
        <p:nvSpPr>
          <p:cNvPr id="118787" name="Content Placeholder 2"/>
          <p:cNvSpPr>
            <a:spLocks noGrp="1"/>
          </p:cNvSpPr>
          <p:nvPr>
            <p:ph idx="1"/>
          </p:nvPr>
        </p:nvSpPr>
        <p:spPr/>
        <p:txBody>
          <a:bodyPr/>
          <a:lstStyle/>
          <a:p>
            <a:pPr marL="0" indent="0" eaLnBrk="1" hangingPunct="1">
              <a:buFont typeface="Arial" panose="020B0604020202020204" pitchFamily="34" charset="0"/>
              <a:buNone/>
            </a:pPr>
            <a:r>
              <a:rPr lang="en-GB" altLang="en-US" sz="2000" dirty="0" smtClean="0"/>
              <a:t>This work makes use of the following works:</a:t>
            </a:r>
          </a:p>
          <a:p>
            <a:pPr marL="0" indent="0" eaLnBrk="1" hangingPunct="1">
              <a:buNone/>
            </a:pPr>
            <a:r>
              <a:rPr lang="en-GB" altLang="en-US" sz="2000" dirty="0" smtClean="0"/>
              <a:t>Image 1: </a:t>
            </a:r>
            <a:r>
              <a:rPr lang="en-GB" sz="2000" dirty="0" smtClean="0"/>
              <a:t>Screenshot of the video “</a:t>
            </a:r>
            <a:r>
              <a:rPr lang="en-GB" sz="2000" u="sng" dirty="0" smtClean="0">
                <a:hlinkClick r:id="rId4"/>
              </a:rPr>
              <a:t>Living Books - Arthur's Teacher Trouble</a:t>
            </a:r>
            <a:r>
              <a:rPr lang="en-GB" sz="2000" dirty="0" smtClean="0"/>
              <a:t>”, Standard YouTube Licence, </a:t>
            </a:r>
            <a:r>
              <a:rPr lang="en-GB" sz="2000" dirty="0" err="1" smtClean="0"/>
              <a:t>Youtube</a:t>
            </a:r>
            <a:r>
              <a:rPr lang="en-GB" sz="2000" dirty="0" smtClean="0"/>
              <a:t>.</a:t>
            </a:r>
          </a:p>
          <a:p>
            <a:pPr marL="0" indent="0" eaLnBrk="1" hangingPunct="1">
              <a:buNone/>
            </a:pPr>
            <a:r>
              <a:rPr lang="en-GB" sz="2000" dirty="0" smtClean="0"/>
              <a:t>Image 2: Screenshot of the video “</a:t>
            </a:r>
            <a:r>
              <a:rPr lang="en-GB" altLang="en-US" sz="2000" dirty="0" smtClean="0">
                <a:hlinkClick r:id="rId5"/>
              </a:rPr>
              <a:t>First </a:t>
            </a:r>
            <a:r>
              <a:rPr lang="en-GB" altLang="en-US" sz="2000" dirty="0" err="1" smtClean="0">
                <a:hlinkClick r:id="rId5"/>
              </a:rPr>
              <a:t>chatbot</a:t>
            </a:r>
            <a:r>
              <a:rPr lang="en-GB" altLang="en-US" sz="2000" dirty="0" smtClean="0">
                <a:hlinkClick r:id="rId5"/>
              </a:rPr>
              <a:t> conversation ends in argument</a:t>
            </a:r>
            <a:r>
              <a:rPr lang="en-GB" sz="2000" dirty="0" smtClean="0"/>
              <a:t>”, Standard YouTube Licence, </a:t>
            </a:r>
            <a:r>
              <a:rPr lang="en-GB" sz="2000" dirty="0" err="1" smtClean="0"/>
              <a:t>Youtube</a:t>
            </a:r>
            <a:r>
              <a:rPr lang="en-GB" sz="2000" dirty="0" smtClean="0"/>
              <a:t>.</a:t>
            </a:r>
          </a:p>
          <a:p>
            <a:pPr marL="0" indent="0" eaLnBrk="1" hangingPunct="1">
              <a:buNone/>
            </a:pPr>
            <a:r>
              <a:rPr lang="en-GB" sz="2000" dirty="0" smtClean="0"/>
              <a:t>Image 3: Screenshot of the video “</a:t>
            </a:r>
            <a:r>
              <a:rPr lang="en-GB" altLang="en-US" sz="2000" dirty="0" smtClean="0">
                <a:hlinkClick r:id="rId6"/>
              </a:rPr>
              <a:t>Second Life Virtual Classroom</a:t>
            </a:r>
            <a:r>
              <a:rPr lang="en-GB" sz="2000" dirty="0" smtClean="0"/>
              <a:t>”, Standard YouTube Licence, </a:t>
            </a:r>
            <a:r>
              <a:rPr lang="en-GB" sz="2000" dirty="0" err="1" smtClean="0"/>
              <a:t>Youtube</a:t>
            </a:r>
            <a:r>
              <a:rPr lang="en-GB" sz="2000" dirty="0" smtClean="0"/>
              <a:t>.</a:t>
            </a:r>
            <a:endParaRPr lang="en-GB" sz="2000" dirty="0"/>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Τίτλος 1"/>
          <p:cNvSpPr>
            <a:spLocks noGrp="1"/>
          </p:cNvSpPr>
          <p:nvPr>
            <p:ph type="title"/>
          </p:nvPr>
        </p:nvSpPr>
        <p:spPr/>
        <p:txBody>
          <a:bodyPr/>
          <a:lstStyle/>
          <a:p>
            <a:r>
              <a:rPr lang="en-GB" altLang="en-US" smtClean="0"/>
              <a:t>Technologies of Integrative CALL</a:t>
            </a:r>
          </a:p>
        </p:txBody>
      </p:sp>
      <p:sp>
        <p:nvSpPr>
          <p:cNvPr id="3" name="Θέση περιεχομένου 2"/>
          <p:cNvSpPr>
            <a:spLocks noGrp="1"/>
          </p:cNvSpPr>
          <p:nvPr>
            <p:ph idx="1"/>
          </p:nvPr>
        </p:nvSpPr>
        <p:spPr>
          <a:xfrm>
            <a:off x="463550" y="1557338"/>
            <a:ext cx="8229600" cy="4525962"/>
          </a:xfrm>
        </p:spPr>
        <p:txBody>
          <a:bodyPr/>
          <a:lstStyle/>
          <a:p>
            <a:pPr marL="0" indent="0" eaLnBrk="1" hangingPunct="1">
              <a:buFont typeface="Arial" panose="020B0604020202020204" pitchFamily="34" charset="0"/>
              <a:buNone/>
              <a:defRPr/>
            </a:pPr>
            <a:r>
              <a:rPr lang="en-GB" altLang="el-GR" dirty="0" smtClean="0"/>
              <a:t>Integrative approaches to CALL are based on two important technological developments of the last decade:</a:t>
            </a:r>
          </a:p>
          <a:p>
            <a:pPr marL="622300" lvl="1" indent="-357188" eaLnBrk="1" hangingPunct="1">
              <a:buFont typeface="Arial" panose="020B0604020202020204" pitchFamily="34" charset="0"/>
              <a:buChar char="•"/>
              <a:defRPr/>
            </a:pPr>
            <a:r>
              <a:rPr lang="en-GB" altLang="el-GR" sz="3200" dirty="0" smtClean="0"/>
              <a:t>Multimedia  CALL.</a:t>
            </a:r>
          </a:p>
          <a:p>
            <a:pPr marL="622300" lvl="1" indent="-357188" eaLnBrk="1" hangingPunct="1">
              <a:buFont typeface="Arial" panose="020B0604020202020204" pitchFamily="34" charset="0"/>
              <a:buChar char="•"/>
              <a:defRPr/>
            </a:pPr>
            <a:r>
              <a:rPr lang="en-GB" altLang="el-GR" sz="3200" dirty="0" smtClean="0"/>
              <a:t>Web-based CALL.</a:t>
            </a:r>
            <a:endParaRPr lang="en-GB" sz="4000"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Τίτλος 1"/>
          <p:cNvSpPr>
            <a:spLocks noGrp="1"/>
          </p:cNvSpPr>
          <p:nvPr>
            <p:ph type="title"/>
          </p:nvPr>
        </p:nvSpPr>
        <p:spPr/>
        <p:txBody>
          <a:bodyPr/>
          <a:lstStyle/>
          <a:p>
            <a:r>
              <a:rPr lang="en-GB" altLang="en-US" dirty="0" smtClean="0"/>
              <a:t>Multimedia CALL</a:t>
            </a:r>
          </a:p>
        </p:txBody>
      </p:sp>
      <p:sp>
        <p:nvSpPr>
          <p:cNvPr id="3" name="Θέση περιεχομένου 2"/>
          <p:cNvSpPr>
            <a:spLocks noGrp="1"/>
          </p:cNvSpPr>
          <p:nvPr>
            <p:ph idx="1"/>
          </p:nvPr>
        </p:nvSpPr>
        <p:spPr>
          <a:xfrm>
            <a:off x="463550" y="1557338"/>
            <a:ext cx="8229600" cy="4525962"/>
          </a:xfrm>
        </p:spPr>
        <p:txBody>
          <a:bodyPr/>
          <a:lstStyle/>
          <a:p>
            <a:pPr marL="0" indent="0" eaLnBrk="1" hangingPunct="1">
              <a:buFont typeface="Arial" panose="020B0604020202020204" pitchFamily="34" charset="0"/>
              <a:buNone/>
              <a:defRPr/>
            </a:pPr>
            <a:r>
              <a:rPr lang="en-GB" altLang="el-GR" b="1" dirty="0" smtClean="0"/>
              <a:t>Characteristics:</a:t>
            </a:r>
          </a:p>
          <a:p>
            <a:pPr eaLnBrk="1" hangingPunct="1">
              <a:defRPr/>
            </a:pPr>
            <a:r>
              <a:rPr lang="en-GB" sz="2800" dirty="0" smtClean="0"/>
              <a:t>They create a more authentic learning environment using different media. </a:t>
            </a:r>
          </a:p>
          <a:p>
            <a:pPr eaLnBrk="1" hangingPunct="1">
              <a:defRPr/>
            </a:pPr>
            <a:r>
              <a:rPr lang="en-GB" sz="2800" dirty="0" smtClean="0"/>
              <a:t>Language skills (reading, writing, listening and speaking) are easily integrated through multimedia.</a:t>
            </a:r>
          </a:p>
          <a:p>
            <a:pPr eaLnBrk="1" hangingPunct="1">
              <a:defRPr/>
            </a:pPr>
            <a:r>
              <a:rPr lang="en-GB" sz="2800" dirty="0" smtClean="0"/>
              <a:t>Students have a high degree of control over their learning through hypermedia. </a:t>
            </a:r>
          </a:p>
          <a:p>
            <a:pPr eaLnBrk="1" hangingPunct="1">
              <a:defRPr/>
            </a:pPr>
            <a:r>
              <a:rPr lang="en-GB" sz="2800" dirty="0" smtClean="0"/>
              <a:t>It facilitates a principle focus on the content without sacrificing a secondary focus on language form. </a:t>
            </a:r>
            <a:endParaRPr lang="en-GB"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Τίτλος 1"/>
          <p:cNvSpPr>
            <a:spLocks noGrp="1"/>
          </p:cNvSpPr>
          <p:nvPr>
            <p:ph type="title"/>
          </p:nvPr>
        </p:nvSpPr>
        <p:spPr/>
        <p:txBody>
          <a:bodyPr/>
          <a:lstStyle/>
          <a:p>
            <a:r>
              <a:rPr lang="en-GB" altLang="en-US" dirty="0" smtClean="0"/>
              <a:t>Current practices (1/2)</a:t>
            </a:r>
          </a:p>
        </p:txBody>
      </p:sp>
      <p:sp>
        <p:nvSpPr>
          <p:cNvPr id="83971" name="Θέση περιεχομένου 2"/>
          <p:cNvSpPr>
            <a:spLocks noGrp="1"/>
          </p:cNvSpPr>
          <p:nvPr>
            <p:ph idx="1"/>
          </p:nvPr>
        </p:nvSpPr>
        <p:spPr>
          <a:xfrm>
            <a:off x="463550" y="1557338"/>
            <a:ext cx="8229600" cy="4525962"/>
          </a:xfrm>
        </p:spPr>
        <p:txBody>
          <a:bodyPr/>
          <a:lstStyle/>
          <a:p>
            <a:pPr eaLnBrk="1" hangingPunct="1"/>
            <a:r>
              <a:rPr lang="en-GB" altLang="en-US" dirty="0" smtClean="0"/>
              <a:t>The benefits of adding a computer component to language instruction provides:</a:t>
            </a:r>
          </a:p>
          <a:p>
            <a:pPr lvl="1" eaLnBrk="1" hangingPunct="1"/>
            <a:r>
              <a:rPr lang="en-GB" altLang="en-US" dirty="0" smtClean="0"/>
              <a:t>multimodal practice with feedback,</a:t>
            </a:r>
          </a:p>
          <a:p>
            <a:pPr lvl="1" eaLnBrk="1" hangingPunct="1"/>
            <a:r>
              <a:rPr lang="en-GB" altLang="en-US" dirty="0" smtClean="0"/>
              <a:t>individualization in a large class (e.g. pronunciation).</a:t>
            </a:r>
          </a:p>
          <a:p>
            <a:pPr eaLnBrk="1" hangingPunct="1"/>
            <a:r>
              <a:rPr lang="en-GB" altLang="en-US" dirty="0" smtClean="0"/>
              <a:t>Pair and small group work on projects (collaborative learning).</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Τίτλος 1"/>
          <p:cNvSpPr>
            <a:spLocks noGrp="1"/>
          </p:cNvSpPr>
          <p:nvPr>
            <p:ph type="title"/>
          </p:nvPr>
        </p:nvSpPr>
        <p:spPr/>
        <p:txBody>
          <a:bodyPr/>
          <a:lstStyle/>
          <a:p>
            <a:r>
              <a:rPr lang="en-GB" altLang="en-US" dirty="0" smtClean="0"/>
              <a:t>Current practices (2/2)</a:t>
            </a:r>
          </a:p>
        </p:txBody>
      </p:sp>
      <p:sp>
        <p:nvSpPr>
          <p:cNvPr id="84995" name="Θέση περιεχομένου 2"/>
          <p:cNvSpPr>
            <a:spLocks noGrp="1"/>
          </p:cNvSpPr>
          <p:nvPr>
            <p:ph idx="1"/>
          </p:nvPr>
        </p:nvSpPr>
        <p:spPr>
          <a:xfrm>
            <a:off x="463550" y="1557338"/>
            <a:ext cx="8229600" cy="4525962"/>
          </a:xfrm>
        </p:spPr>
        <p:txBody>
          <a:bodyPr/>
          <a:lstStyle/>
          <a:p>
            <a:pPr eaLnBrk="1" hangingPunct="1"/>
            <a:r>
              <a:rPr lang="en-GB" altLang="en-US" dirty="0" smtClean="0"/>
              <a:t>Variety of resources available and learning styles used.</a:t>
            </a:r>
          </a:p>
          <a:p>
            <a:pPr eaLnBrk="1" hangingPunct="1"/>
            <a:r>
              <a:rPr lang="en-GB" altLang="en-US" dirty="0" smtClean="0"/>
              <a:t>Exploratory leaning with large amount of language data.</a:t>
            </a:r>
          </a:p>
          <a:p>
            <a:pPr eaLnBrk="1" hangingPunct="1"/>
            <a:r>
              <a:rPr lang="en-GB" altLang="en-US" dirty="0" smtClean="0"/>
              <a:t>Real life skill building in computer use.</a:t>
            </a: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Τίτλος 1"/>
          <p:cNvSpPr>
            <a:spLocks noGrp="1"/>
          </p:cNvSpPr>
          <p:nvPr>
            <p:ph type="title"/>
          </p:nvPr>
        </p:nvSpPr>
        <p:spPr>
          <a:xfrm>
            <a:off x="457200" y="273050"/>
            <a:ext cx="8229600" cy="1144588"/>
          </a:xfrm>
        </p:spPr>
        <p:txBody>
          <a:bodyPr/>
          <a:lstStyle/>
          <a:p>
            <a:r>
              <a:rPr lang="en-GB" altLang="en-US" smtClean="0"/>
              <a:t>Electronic Books </a:t>
            </a:r>
          </a:p>
        </p:txBody>
      </p:sp>
      <p:pic>
        <p:nvPicPr>
          <p:cNvPr id="86018" name="Θέση περιεχομένου 3" descr="Screenshot of the video &quot;Living Books - Arthur's Teacher Trouble&quot;.">
            <a:hlinkClick r:id="rId3"/>
          </p:cNvPr>
          <p:cNvPicPr>
            <a:picLocks noGrp="1" noChangeAspect="1"/>
          </p:cNvPicPr>
          <p:nvPr>
            <p:ph type="pic" idx="1"/>
          </p:nvPr>
        </p:nvPicPr>
        <p:blipFill>
          <a:blip r:embed="rId4">
            <a:extLst>
              <a:ext uri="{28A0092B-C50C-407E-A947-70E740481C1C}">
                <a14:useLocalDpi xmlns:a14="http://schemas.microsoft.com/office/drawing/2010/main" val="0"/>
              </a:ext>
            </a:extLst>
          </a:blip>
          <a:srcRect l="197" r="182"/>
          <a:stretch>
            <a:fillRect/>
          </a:stretch>
        </p:blipFill>
        <p:spPr>
          <a:xfrm>
            <a:off x="1476375" y="1557338"/>
            <a:ext cx="6119813" cy="3455987"/>
          </a:xfrm>
        </p:spPr>
      </p:pic>
      <p:sp>
        <p:nvSpPr>
          <p:cNvPr id="86019" name="Θέση κειμένου 4"/>
          <p:cNvSpPr>
            <a:spLocks noGrp="1"/>
          </p:cNvSpPr>
          <p:nvPr>
            <p:ph type="body" sz="half" idx="2"/>
          </p:nvPr>
        </p:nvSpPr>
        <p:spPr>
          <a:xfrm>
            <a:off x="1792288" y="5157788"/>
            <a:ext cx="5486400" cy="1014412"/>
          </a:xfrm>
        </p:spPr>
        <p:txBody>
          <a:bodyPr/>
          <a:lstStyle/>
          <a:p>
            <a:pPr algn="ctr"/>
            <a:r>
              <a:rPr lang="en-GB" altLang="en-US" b="1" dirty="0"/>
              <a:t>Watch the video</a:t>
            </a:r>
            <a:r>
              <a:rPr lang="en-GB" altLang="en-US" dirty="0" smtClean="0"/>
              <a:t>:</a:t>
            </a:r>
            <a:br>
              <a:rPr lang="en-GB" altLang="en-US" dirty="0" smtClean="0"/>
            </a:br>
            <a:r>
              <a:rPr lang="en-GB" altLang="en-US" dirty="0" smtClean="0"/>
              <a:t> </a:t>
            </a:r>
            <a:r>
              <a:rPr lang="en-GB" altLang="en-US" dirty="0" smtClean="0">
                <a:hlinkClick r:id="rId3"/>
              </a:rPr>
              <a:t>Living Books - Arthur's Teacher Trouble</a:t>
            </a:r>
            <a:endParaRPr lang="en-GB" altLang="en-US" dirty="0" smtClean="0"/>
          </a:p>
          <a:p>
            <a:pPr algn="ct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Τίτλος 1"/>
          <p:cNvSpPr>
            <a:spLocks noGrp="1"/>
          </p:cNvSpPr>
          <p:nvPr>
            <p:ph type="title"/>
          </p:nvPr>
        </p:nvSpPr>
        <p:spPr/>
        <p:txBody>
          <a:bodyPr>
            <a:normAutofit fontScale="90000"/>
          </a:bodyPr>
          <a:lstStyle/>
          <a:p>
            <a:pPr>
              <a:defRPr/>
            </a:pPr>
            <a:r>
              <a:rPr lang="en-GB" altLang="en-US" dirty="0" smtClean="0"/>
              <a:t>Web-based CALL: The Internet (1/2) </a:t>
            </a:r>
          </a:p>
        </p:txBody>
      </p:sp>
      <p:sp>
        <p:nvSpPr>
          <p:cNvPr id="87043" name="Θέση περιεχομένου 2"/>
          <p:cNvSpPr>
            <a:spLocks noGrp="1"/>
          </p:cNvSpPr>
          <p:nvPr>
            <p:ph idx="1"/>
          </p:nvPr>
        </p:nvSpPr>
        <p:spPr>
          <a:xfrm>
            <a:off x="463550" y="1557338"/>
            <a:ext cx="8229600" cy="4525962"/>
          </a:xfrm>
        </p:spPr>
        <p:txBody>
          <a:bodyPr/>
          <a:lstStyle/>
          <a:p>
            <a:pPr eaLnBrk="1" hangingPunct="1"/>
            <a:r>
              <a:rPr lang="en-GB" altLang="en-US" dirty="0" smtClean="0"/>
              <a:t>Students can search through millions of files around the world within minutes to locate and access authentic materials exactly tailored to their own personal interests. </a:t>
            </a:r>
          </a:p>
          <a:p>
            <a:pPr eaLnBrk="1" hangingPunct="1"/>
            <a:r>
              <a:rPr lang="en-GB" altLang="en-US" dirty="0" smtClean="0"/>
              <a:t>Students can use the Web to publish their texts or multimedia materials to share with partner classes or with the general public.</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Τίτλος 1"/>
          <p:cNvSpPr>
            <a:spLocks noGrp="1"/>
          </p:cNvSpPr>
          <p:nvPr>
            <p:ph type="title"/>
          </p:nvPr>
        </p:nvSpPr>
        <p:spPr/>
        <p:txBody>
          <a:bodyPr>
            <a:normAutofit fontScale="90000"/>
          </a:bodyPr>
          <a:lstStyle/>
          <a:p>
            <a:pPr>
              <a:defRPr/>
            </a:pPr>
            <a:r>
              <a:rPr lang="en-GB" altLang="en-US" dirty="0"/>
              <a:t>Web-based CALL: The Internet </a:t>
            </a:r>
            <a:r>
              <a:rPr lang="en-GB" altLang="en-US" dirty="0" smtClean="0"/>
              <a:t>(2/2</a:t>
            </a:r>
            <a:r>
              <a:rPr lang="en-GB" altLang="en-US" dirty="0"/>
              <a:t>) </a:t>
            </a:r>
            <a:endParaRPr lang="en-GB" altLang="en-US" dirty="0" smtClean="0"/>
          </a:p>
        </p:txBody>
      </p:sp>
      <p:sp>
        <p:nvSpPr>
          <p:cNvPr id="88067" name="Θέση περιεχομένου 2"/>
          <p:cNvSpPr>
            <a:spLocks noGrp="1"/>
          </p:cNvSpPr>
          <p:nvPr>
            <p:ph idx="1"/>
          </p:nvPr>
        </p:nvSpPr>
        <p:spPr>
          <a:xfrm>
            <a:off x="463550" y="1557338"/>
            <a:ext cx="8229600" cy="4525962"/>
          </a:xfrm>
        </p:spPr>
        <p:txBody>
          <a:bodyPr/>
          <a:lstStyle/>
          <a:p>
            <a:pPr eaLnBrk="1" hangingPunct="1"/>
            <a:r>
              <a:rPr lang="en-GB" altLang="en-US" dirty="0" smtClean="0"/>
              <a:t>Language learners can communicate directly, inexpensive and conveniently with other learners or speakers of the target language from school, home, work, etc.</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5"/>
  <p:tag name="ZHAW.ACCESSIBILITYADDIN.CHECKTIMEDATE" val="9/25/2015 11:38:28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67B4F423-B5D3-4F76-B7CB-E6440B295278}">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2853</TotalTime>
  <Words>1018</Words>
  <Application>Microsoft Office PowerPoint</Application>
  <PresentationFormat>On-screen Show (4:3)</PresentationFormat>
  <Paragraphs>102</Paragraphs>
  <Slides>23</Slides>
  <Notes>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Θέμα του Office</vt:lpstr>
      <vt:lpstr>English and Digital Literacies</vt:lpstr>
      <vt:lpstr>Integrative CALL</vt:lpstr>
      <vt:lpstr>Technologies of Integrative CALL</vt:lpstr>
      <vt:lpstr>Multimedia CALL</vt:lpstr>
      <vt:lpstr>Current practices (1/2)</vt:lpstr>
      <vt:lpstr>Current practices (2/2)</vt:lpstr>
      <vt:lpstr>Electronic Books </vt:lpstr>
      <vt:lpstr>Web-based CALL: The Internet (1/2) </vt:lpstr>
      <vt:lpstr>Web-based CALL: The Internet (2/2) </vt:lpstr>
      <vt:lpstr>Web based suggestions for CALL</vt:lpstr>
      <vt:lpstr>Web-based CALL: Computer-Mediated Communication (CMC)</vt:lpstr>
      <vt:lpstr>Intelligent CALL (1/2)</vt:lpstr>
      <vt:lpstr>Intelligent CALL (2/2)</vt:lpstr>
      <vt:lpstr>First Chatbot Conversation</vt:lpstr>
      <vt:lpstr>Virtual technology for education</vt:lpstr>
      <vt:lpstr>An example of a Virtual Classroom</vt:lpstr>
      <vt:lpstr>Financing</vt:lpstr>
      <vt:lpstr>Notes</vt:lpstr>
      <vt:lpstr>Note on History of Published Version </vt:lpstr>
      <vt:lpstr>Reference Note </vt:lpstr>
      <vt:lpstr>Licensing Note </vt:lpstr>
      <vt:lpstr>Preservation Notices</vt:lpstr>
      <vt:lpstr>Note of use of third parties work</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Integrative CALL</dc:title>
  <dc:subject>English and Digital Literacies</dc:subject>
  <dc:creator> Bessie Mitsikopoulou</dc:creator>
  <cp:lastModifiedBy>Smaragda Papadopoulou</cp:lastModifiedBy>
  <cp:revision>246</cp:revision>
  <dcterms:created xsi:type="dcterms:W3CDTF">2012-09-06T09:03:05Z</dcterms:created>
  <dcterms:modified xsi:type="dcterms:W3CDTF">2015-09-25T08:40:20Z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FB8D02B5-C4A1-4869-99F2-B5386B6DCFBD</vt:lpwstr>
  </property>
  <property fmtid="{D5CDD505-2E9C-101B-9397-08002B2CF9AE}" pid="3" name="ArticulatePath">
    <vt:lpwstr>Unit3</vt:lpwstr>
  </property>
</Properties>
</file>