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4.xml" ContentType="application/vnd.openxmlformats-officedocument.presentationml.tags+xml"/>
  <Override PartName="/ppt/tags/tag15.xml" ContentType="application/vnd.openxmlformats-officedocument.presentationml.tags+xml"/>
  <Override PartName="/ppt/notesSlides/notesSlide1.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2.xml" ContentType="application/vnd.openxmlformats-officedocument.presentationml.notesSlide+xml"/>
  <Override PartName="/ppt/tags/tag41.xml" ContentType="application/vnd.openxmlformats-officedocument.presentationml.tags+xml"/>
  <Override PartName="/ppt/notesSlides/notesSlide3.xml" ContentType="application/vnd.openxmlformats-officedocument.presentationml.notesSlide+xml"/>
  <Override PartName="/ppt/tags/tag42.xml" ContentType="application/vnd.openxmlformats-officedocument.presentationml.tags+xml"/>
  <Override PartName="/ppt/notesSlides/notesSlide4.xml" ContentType="application/vnd.openxmlformats-officedocument.presentationml.notesSlide+xml"/>
  <Override PartName="/ppt/tags/tag43.xml" ContentType="application/vnd.openxmlformats-officedocument.presentationml.tags+xml"/>
  <Override PartName="/ppt/notesSlides/notesSlide5.xml" ContentType="application/vnd.openxmlformats-officedocument.presentationml.notesSlide+xml"/>
  <Override PartName="/ppt/tags/tag44.xml" ContentType="application/vnd.openxmlformats-officedocument.presentationml.tags+xml"/>
  <Override PartName="/ppt/notesSlides/notesSlide6.xml" ContentType="application/vnd.openxmlformats-officedocument.presentationml.notesSlide+xml"/>
  <Override PartName="/ppt/comments/comment1.xml" ContentType="application/vnd.openxmlformats-officedocument.presentationml.comments+xml"/>
  <Override PartName="/ppt/tags/tag45.xml" ContentType="application/vnd.openxmlformats-officedocument.presentationml.tags+xml"/>
  <Override PartName="/ppt/notesSlides/notesSlide7.xml" ContentType="application/vnd.openxmlformats-officedocument.presentationml.notesSlide+xml"/>
  <Override PartName="/ppt/tags/tag46.xml" ContentType="application/vnd.openxmlformats-officedocument.presentationml.tags+xml"/>
  <Override PartName="/ppt/notesSlides/notesSlide8.xml" ContentType="application/vnd.openxmlformats-officedocument.presentationml.notesSlide+xml"/>
  <Override PartName="/ppt/tags/tag47.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5"/>
  </p:notesMasterIdLst>
  <p:handoutMasterIdLst>
    <p:handoutMasterId r:id="rId36"/>
  </p:handoutMasterIdLst>
  <p:sldIdLst>
    <p:sldId id="528" r:id="rId3"/>
    <p:sldId id="463" r:id="rId4"/>
    <p:sldId id="461" r:id="rId5"/>
    <p:sldId id="462" r:id="rId6"/>
    <p:sldId id="464" r:id="rId7"/>
    <p:sldId id="503" r:id="rId8"/>
    <p:sldId id="465" r:id="rId9"/>
    <p:sldId id="466" r:id="rId10"/>
    <p:sldId id="469" r:id="rId11"/>
    <p:sldId id="470" r:id="rId12"/>
    <p:sldId id="471" r:id="rId13"/>
    <p:sldId id="472" r:id="rId14"/>
    <p:sldId id="473" r:id="rId15"/>
    <p:sldId id="474" r:id="rId16"/>
    <p:sldId id="475" r:id="rId17"/>
    <p:sldId id="514" r:id="rId18"/>
    <p:sldId id="477" r:id="rId19"/>
    <p:sldId id="488" r:id="rId20"/>
    <p:sldId id="487" r:id="rId21"/>
    <p:sldId id="489" r:id="rId22"/>
    <p:sldId id="492" r:id="rId23"/>
    <p:sldId id="491" r:id="rId24"/>
    <p:sldId id="531" r:id="rId25"/>
    <p:sldId id="532" r:id="rId26"/>
    <p:sldId id="290" r:id="rId27"/>
    <p:sldId id="295" r:id="rId28"/>
    <p:sldId id="299" r:id="rId29"/>
    <p:sldId id="292" r:id="rId30"/>
    <p:sldId id="291" r:id="rId31"/>
    <p:sldId id="533" r:id="rId32"/>
    <p:sldId id="293" r:id="rId33"/>
    <p:sldId id="300" r:id="rId34"/>
  </p:sldIdLst>
  <p:sldSz cx="9144000" cy="6858000" type="screen4x3"/>
  <p:notesSz cx="6858000" cy="9144000"/>
  <p:custDataLst>
    <p:tags r:id="rId37"/>
  </p:custDataLst>
  <p:defaultTextStyle>
    <a:defPPr>
      <a:defRPr lang="el-GR"/>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bstaff" initials="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Φωτεινό στυλ 3 - Έμφαση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59" autoAdjust="0"/>
    <p:restoredTop sz="99309" autoAdjust="0"/>
  </p:normalViewPr>
  <p:slideViewPr>
    <p:cSldViewPr>
      <p:cViewPr varScale="1">
        <p:scale>
          <a:sx n="78" d="100"/>
          <a:sy n="78" d="100"/>
        </p:scale>
        <p:origin x="-90" y="-79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5" d="100"/>
          <a:sy n="85" d="100"/>
        </p:scale>
        <p:origin x="-383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gs" Target="tags/tag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4-12-29T10:46:44.692" idx="2">
    <p:pos x="5640" y="511"/>
    <p:text>Attribution-NonCommercial-ShareAlike 4.0 International</p:tex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3CFD34-4B9B-4986-B19F-6D6300F67779}" type="doc">
      <dgm:prSet loTypeId="urn:microsoft.com/office/officeart/2005/8/layout/funnel1" loCatId="process" qsTypeId="urn:microsoft.com/office/officeart/2005/8/quickstyle/simple4" qsCatId="simple" csTypeId="urn:microsoft.com/office/officeart/2005/8/colors/accent1_2" csCatId="accent1" phldr="1"/>
      <dgm:spPr/>
      <dgm:t>
        <a:bodyPr/>
        <a:lstStyle/>
        <a:p>
          <a:endParaRPr lang="en-US"/>
        </a:p>
      </dgm:t>
    </dgm:pt>
    <dgm:pt modelId="{580F861C-EA04-40EE-BC26-74CBFE559FBC}">
      <dgm:prSet phldrT="[Κείμενο]" custT="1"/>
      <dgm:spPr/>
      <dgm:t>
        <a:bodyPr/>
        <a:lstStyle/>
        <a:p>
          <a:r>
            <a:rPr lang="en-US" sz="2000" b="1" dirty="0" smtClean="0"/>
            <a:t>Real</a:t>
          </a:r>
          <a:endParaRPr lang="en-US" sz="2000" dirty="0"/>
        </a:p>
      </dgm:t>
    </dgm:pt>
    <dgm:pt modelId="{60F39AE4-AE84-43DE-957D-015B09A61ACB}" type="parTrans" cxnId="{E7573ECA-0FD1-497D-90E5-6825FA1F345A}">
      <dgm:prSet/>
      <dgm:spPr/>
      <dgm:t>
        <a:bodyPr/>
        <a:lstStyle/>
        <a:p>
          <a:endParaRPr lang="en-US"/>
        </a:p>
      </dgm:t>
    </dgm:pt>
    <dgm:pt modelId="{C6CE3662-A18E-4D86-91F5-F1BCB34DBA62}" type="sibTrans" cxnId="{E7573ECA-0FD1-497D-90E5-6825FA1F345A}">
      <dgm:prSet/>
      <dgm:spPr/>
      <dgm:t>
        <a:bodyPr/>
        <a:lstStyle/>
        <a:p>
          <a:endParaRPr lang="en-US"/>
        </a:p>
      </dgm:t>
    </dgm:pt>
    <dgm:pt modelId="{DFECE62F-0631-441E-B024-BA7E0E49F110}">
      <dgm:prSet phldrT="[Κείμενο]" custT="1"/>
      <dgm:spPr/>
      <dgm:t>
        <a:bodyPr/>
        <a:lstStyle/>
        <a:p>
          <a:r>
            <a:rPr lang="en-US" sz="2000" b="1" dirty="0" smtClean="0"/>
            <a:t>Rich</a:t>
          </a:r>
          <a:endParaRPr lang="en-US" sz="2000" dirty="0"/>
        </a:p>
      </dgm:t>
    </dgm:pt>
    <dgm:pt modelId="{E958D133-2C65-4F82-88E3-D673C93A1F16}" type="parTrans" cxnId="{47C69560-173A-4710-80F8-C48D84A03A88}">
      <dgm:prSet/>
      <dgm:spPr/>
      <dgm:t>
        <a:bodyPr/>
        <a:lstStyle/>
        <a:p>
          <a:endParaRPr lang="en-US"/>
        </a:p>
      </dgm:t>
    </dgm:pt>
    <dgm:pt modelId="{A98353A1-0BFB-455A-BAEC-D7D42F45A044}" type="sibTrans" cxnId="{47C69560-173A-4710-80F8-C48D84A03A88}">
      <dgm:prSet/>
      <dgm:spPr/>
      <dgm:t>
        <a:bodyPr/>
        <a:lstStyle/>
        <a:p>
          <a:endParaRPr lang="en-US"/>
        </a:p>
      </dgm:t>
    </dgm:pt>
    <dgm:pt modelId="{C5E3EF50-883B-47C1-9010-95378C7D1640}">
      <dgm:prSet phldrT="[Κείμενο]"/>
      <dgm:spPr/>
      <dgm:t>
        <a:bodyPr/>
        <a:lstStyle/>
        <a:p>
          <a:r>
            <a:rPr lang="en-US" b="1" dirty="0" smtClean="0"/>
            <a:t>Relevant</a:t>
          </a:r>
          <a:endParaRPr lang="en-US" dirty="0"/>
        </a:p>
      </dgm:t>
    </dgm:pt>
    <dgm:pt modelId="{EC128C41-2796-4B5F-BA5E-580A5A4BEEBF}" type="parTrans" cxnId="{BCB29843-1C63-4676-A3EE-8B8E8236A743}">
      <dgm:prSet/>
      <dgm:spPr/>
      <dgm:t>
        <a:bodyPr/>
        <a:lstStyle/>
        <a:p>
          <a:endParaRPr lang="en-US"/>
        </a:p>
      </dgm:t>
    </dgm:pt>
    <dgm:pt modelId="{1265B2D0-719A-4FD3-B2EE-2092590BF640}" type="sibTrans" cxnId="{BCB29843-1C63-4676-A3EE-8B8E8236A743}">
      <dgm:prSet/>
      <dgm:spPr/>
      <dgm:t>
        <a:bodyPr/>
        <a:lstStyle/>
        <a:p>
          <a:endParaRPr lang="en-US"/>
        </a:p>
      </dgm:t>
    </dgm:pt>
    <dgm:pt modelId="{52C69D92-4410-45A5-A47F-BAE627DE73FF}">
      <dgm:prSet phldrT="[Κείμενο]" custT="1"/>
      <dgm:spPr/>
      <dgm:t>
        <a:bodyPr/>
        <a:lstStyle/>
        <a:p>
          <a:r>
            <a:rPr lang="en-US" sz="2000" b="1" dirty="0" smtClean="0"/>
            <a:t>Effective </a:t>
          </a:r>
          <a:r>
            <a:rPr lang="en-US" sz="2000" b="1" dirty="0" err="1" smtClean="0"/>
            <a:t>Webquest</a:t>
          </a:r>
          <a:r>
            <a:rPr lang="en-US" sz="2000" b="1" dirty="0" smtClean="0"/>
            <a:t> Task</a:t>
          </a:r>
          <a:endParaRPr lang="en-US" sz="2000" b="1" dirty="0"/>
        </a:p>
      </dgm:t>
      <dgm:extLst>
        <a:ext uri="{E40237B7-FDA0-4F09-8148-C483321AD2D9}">
          <dgm14:cNvPr xmlns:dgm14="http://schemas.microsoft.com/office/drawing/2010/diagram" id="0" name="" descr="&#10;"/>
        </a:ext>
      </dgm:extLst>
    </dgm:pt>
    <dgm:pt modelId="{619374B1-DD2A-4D06-BD41-FB7AAEF4410B}" type="parTrans" cxnId="{D15305E6-E20B-4CB4-B414-EB0DDE2D9AE0}">
      <dgm:prSet/>
      <dgm:spPr/>
      <dgm:t>
        <a:bodyPr/>
        <a:lstStyle/>
        <a:p>
          <a:endParaRPr lang="en-US"/>
        </a:p>
      </dgm:t>
    </dgm:pt>
    <dgm:pt modelId="{42FEDC52-6AFF-43AC-B55A-D9E597244963}" type="sibTrans" cxnId="{D15305E6-E20B-4CB4-B414-EB0DDE2D9AE0}">
      <dgm:prSet/>
      <dgm:spPr/>
      <dgm:t>
        <a:bodyPr/>
        <a:lstStyle/>
        <a:p>
          <a:endParaRPr lang="en-US"/>
        </a:p>
      </dgm:t>
    </dgm:pt>
    <dgm:pt modelId="{AC62068F-4C3C-4506-8F16-3C76E3AC07EC}" type="pres">
      <dgm:prSet presAssocID="{E83CFD34-4B9B-4986-B19F-6D6300F67779}" presName="Name0" presStyleCnt="0">
        <dgm:presLayoutVars>
          <dgm:chMax val="4"/>
          <dgm:resizeHandles val="exact"/>
        </dgm:presLayoutVars>
      </dgm:prSet>
      <dgm:spPr/>
      <dgm:t>
        <a:bodyPr/>
        <a:lstStyle/>
        <a:p>
          <a:endParaRPr lang="en-GB"/>
        </a:p>
      </dgm:t>
    </dgm:pt>
    <dgm:pt modelId="{057F2A20-1BE1-46C5-B4F8-2405198D9AE6}" type="pres">
      <dgm:prSet presAssocID="{E83CFD34-4B9B-4986-B19F-6D6300F67779}" presName="ellipse" presStyleLbl="trBgShp" presStyleIdx="0" presStyleCnt="1" custLinFactNeighborX="-6987" custLinFactNeighborY="-8771"/>
      <dgm:spPr/>
      <dgm:t>
        <a:bodyPr/>
        <a:lstStyle/>
        <a:p>
          <a:endParaRPr lang="en-US"/>
        </a:p>
      </dgm:t>
    </dgm:pt>
    <dgm:pt modelId="{A8DAA5A1-E227-4D4C-91F3-00F17947DF72}" type="pres">
      <dgm:prSet presAssocID="{E83CFD34-4B9B-4986-B19F-6D6300F67779}" presName="arrow1" presStyleLbl="fgShp" presStyleIdx="0" presStyleCnt="1" custLinFactNeighborX="-36062" custLinFactNeighborY="-24560"/>
      <dgm:spPr/>
      <dgm:t>
        <a:bodyPr/>
        <a:lstStyle/>
        <a:p>
          <a:endParaRPr lang="en-US"/>
        </a:p>
      </dgm:t>
    </dgm:pt>
    <dgm:pt modelId="{1517ACD3-0C29-4573-9890-A773CE202E4C}" type="pres">
      <dgm:prSet presAssocID="{E83CFD34-4B9B-4986-B19F-6D6300F67779}" presName="rectangle" presStyleLbl="revTx" presStyleIdx="0" presStyleCnt="1" custLinFactNeighborX="-7516" custLinFactNeighborY="-13099">
        <dgm:presLayoutVars>
          <dgm:bulletEnabled val="1"/>
        </dgm:presLayoutVars>
      </dgm:prSet>
      <dgm:spPr/>
      <dgm:t>
        <a:bodyPr/>
        <a:lstStyle/>
        <a:p>
          <a:endParaRPr lang="en-US"/>
        </a:p>
      </dgm:t>
    </dgm:pt>
    <dgm:pt modelId="{17A34C00-30AB-4E0A-83F3-B9003B8A6917}" type="pres">
      <dgm:prSet presAssocID="{DFECE62F-0631-441E-B024-BA7E0E49F110}" presName="item1" presStyleLbl="node1" presStyleIdx="0" presStyleCnt="3" custLinFactNeighborX="-20047" custLinFactNeighborY="-8732">
        <dgm:presLayoutVars>
          <dgm:bulletEnabled val="1"/>
        </dgm:presLayoutVars>
      </dgm:prSet>
      <dgm:spPr/>
      <dgm:t>
        <a:bodyPr/>
        <a:lstStyle/>
        <a:p>
          <a:endParaRPr lang="en-GB"/>
        </a:p>
      </dgm:t>
    </dgm:pt>
    <dgm:pt modelId="{171A0E53-64E5-4837-B39B-519E51D50B23}" type="pres">
      <dgm:prSet presAssocID="{C5E3EF50-883B-47C1-9010-95378C7D1640}" presName="item2" presStyleLbl="node1" presStyleIdx="1" presStyleCnt="3" custLinFactNeighborX="-20047" custLinFactNeighborY="-8732">
        <dgm:presLayoutVars>
          <dgm:bulletEnabled val="1"/>
        </dgm:presLayoutVars>
      </dgm:prSet>
      <dgm:spPr/>
      <dgm:t>
        <a:bodyPr/>
        <a:lstStyle/>
        <a:p>
          <a:endParaRPr lang="en-US"/>
        </a:p>
      </dgm:t>
    </dgm:pt>
    <dgm:pt modelId="{3E368C8F-C6A7-4F34-BBEB-FB8A27A0C3C1}" type="pres">
      <dgm:prSet presAssocID="{52C69D92-4410-45A5-A47F-BAE627DE73FF}" presName="item3" presStyleLbl="node1" presStyleIdx="2" presStyleCnt="3" custLinFactNeighborX="-20047" custLinFactNeighborY="-8732">
        <dgm:presLayoutVars>
          <dgm:bulletEnabled val="1"/>
        </dgm:presLayoutVars>
      </dgm:prSet>
      <dgm:spPr/>
      <dgm:t>
        <a:bodyPr/>
        <a:lstStyle/>
        <a:p>
          <a:endParaRPr lang="en-US"/>
        </a:p>
      </dgm:t>
    </dgm:pt>
    <dgm:pt modelId="{1E9CC467-6759-4ADA-9006-F19147372405}" type="pres">
      <dgm:prSet presAssocID="{E83CFD34-4B9B-4986-B19F-6D6300F67779}" presName="funnel" presStyleLbl="trAlignAcc1" presStyleIdx="0" presStyleCnt="1" custLinFactNeighborX="-6446" custLinFactNeighborY="-3509"/>
      <dgm:spPr/>
      <dgm:t>
        <a:bodyPr/>
        <a:lstStyle/>
        <a:p>
          <a:endParaRPr lang="en-US"/>
        </a:p>
      </dgm:t>
    </dgm:pt>
  </dgm:ptLst>
  <dgm:cxnLst>
    <dgm:cxn modelId="{E824987D-5813-43F1-BA7E-D2C7DC600C27}" type="presOf" srcId="{DFECE62F-0631-441E-B024-BA7E0E49F110}" destId="{171A0E53-64E5-4837-B39B-519E51D50B23}" srcOrd="0" destOrd="0" presId="urn:microsoft.com/office/officeart/2005/8/layout/funnel1"/>
    <dgm:cxn modelId="{BCB29843-1C63-4676-A3EE-8B8E8236A743}" srcId="{E83CFD34-4B9B-4986-B19F-6D6300F67779}" destId="{C5E3EF50-883B-47C1-9010-95378C7D1640}" srcOrd="2" destOrd="0" parTransId="{EC128C41-2796-4B5F-BA5E-580A5A4BEEBF}" sibTransId="{1265B2D0-719A-4FD3-B2EE-2092590BF640}"/>
    <dgm:cxn modelId="{277411F7-0E9B-45A3-9EDF-143390E6BD06}" type="presOf" srcId="{E83CFD34-4B9B-4986-B19F-6D6300F67779}" destId="{AC62068F-4C3C-4506-8F16-3C76E3AC07EC}" srcOrd="0" destOrd="0" presId="urn:microsoft.com/office/officeart/2005/8/layout/funnel1"/>
    <dgm:cxn modelId="{47C69560-173A-4710-80F8-C48D84A03A88}" srcId="{E83CFD34-4B9B-4986-B19F-6D6300F67779}" destId="{DFECE62F-0631-441E-B024-BA7E0E49F110}" srcOrd="1" destOrd="0" parTransId="{E958D133-2C65-4F82-88E3-D673C93A1F16}" sibTransId="{A98353A1-0BFB-455A-BAEC-D7D42F45A044}"/>
    <dgm:cxn modelId="{89D47199-6FC3-40CB-9BB6-E32D59E5A0DD}" type="presOf" srcId="{580F861C-EA04-40EE-BC26-74CBFE559FBC}" destId="{3E368C8F-C6A7-4F34-BBEB-FB8A27A0C3C1}" srcOrd="0" destOrd="0" presId="urn:microsoft.com/office/officeart/2005/8/layout/funnel1"/>
    <dgm:cxn modelId="{2AF021FB-8D04-445C-A33F-C60AE0DF2BD5}" type="presOf" srcId="{52C69D92-4410-45A5-A47F-BAE627DE73FF}" destId="{1517ACD3-0C29-4573-9890-A773CE202E4C}" srcOrd="0" destOrd="0" presId="urn:microsoft.com/office/officeart/2005/8/layout/funnel1"/>
    <dgm:cxn modelId="{A36F3234-5465-4FD4-A827-9EEF394127A1}" type="presOf" srcId="{C5E3EF50-883B-47C1-9010-95378C7D1640}" destId="{17A34C00-30AB-4E0A-83F3-B9003B8A6917}" srcOrd="0" destOrd="0" presId="urn:microsoft.com/office/officeart/2005/8/layout/funnel1"/>
    <dgm:cxn modelId="{E7573ECA-0FD1-497D-90E5-6825FA1F345A}" srcId="{E83CFD34-4B9B-4986-B19F-6D6300F67779}" destId="{580F861C-EA04-40EE-BC26-74CBFE559FBC}" srcOrd="0" destOrd="0" parTransId="{60F39AE4-AE84-43DE-957D-015B09A61ACB}" sibTransId="{C6CE3662-A18E-4D86-91F5-F1BCB34DBA62}"/>
    <dgm:cxn modelId="{D15305E6-E20B-4CB4-B414-EB0DDE2D9AE0}" srcId="{E83CFD34-4B9B-4986-B19F-6D6300F67779}" destId="{52C69D92-4410-45A5-A47F-BAE627DE73FF}" srcOrd="3" destOrd="0" parTransId="{619374B1-DD2A-4D06-BD41-FB7AAEF4410B}" sibTransId="{42FEDC52-6AFF-43AC-B55A-D9E597244963}"/>
    <dgm:cxn modelId="{C0B92C59-ADEA-4C78-AC98-F79D9683D956}" type="presParOf" srcId="{AC62068F-4C3C-4506-8F16-3C76E3AC07EC}" destId="{057F2A20-1BE1-46C5-B4F8-2405198D9AE6}" srcOrd="0" destOrd="0" presId="urn:microsoft.com/office/officeart/2005/8/layout/funnel1"/>
    <dgm:cxn modelId="{46052DC8-46DF-4060-80AD-3651945722CF}" type="presParOf" srcId="{AC62068F-4C3C-4506-8F16-3C76E3AC07EC}" destId="{A8DAA5A1-E227-4D4C-91F3-00F17947DF72}" srcOrd="1" destOrd="0" presId="urn:microsoft.com/office/officeart/2005/8/layout/funnel1"/>
    <dgm:cxn modelId="{742E7F40-7240-40AA-B76C-50C647F84EF6}" type="presParOf" srcId="{AC62068F-4C3C-4506-8F16-3C76E3AC07EC}" destId="{1517ACD3-0C29-4573-9890-A773CE202E4C}" srcOrd="2" destOrd="0" presId="urn:microsoft.com/office/officeart/2005/8/layout/funnel1"/>
    <dgm:cxn modelId="{80987479-F284-4FE2-B8BD-D5BF4C20013D}" type="presParOf" srcId="{AC62068F-4C3C-4506-8F16-3C76E3AC07EC}" destId="{17A34C00-30AB-4E0A-83F3-B9003B8A6917}" srcOrd="3" destOrd="0" presId="urn:microsoft.com/office/officeart/2005/8/layout/funnel1"/>
    <dgm:cxn modelId="{1F0F7FFD-F7D4-4F5C-8381-F8DE925BF2EF}" type="presParOf" srcId="{AC62068F-4C3C-4506-8F16-3C76E3AC07EC}" destId="{171A0E53-64E5-4837-B39B-519E51D50B23}" srcOrd="4" destOrd="0" presId="urn:microsoft.com/office/officeart/2005/8/layout/funnel1"/>
    <dgm:cxn modelId="{6D0E26DC-B41D-4A65-80F8-6D3968BEDE03}" type="presParOf" srcId="{AC62068F-4C3C-4506-8F16-3C76E3AC07EC}" destId="{3E368C8F-C6A7-4F34-BBEB-FB8A27A0C3C1}" srcOrd="5" destOrd="0" presId="urn:microsoft.com/office/officeart/2005/8/layout/funnel1"/>
    <dgm:cxn modelId="{7493D7EA-F3FD-4CDD-B82E-DE7995C1F50F}" type="presParOf" srcId="{AC62068F-4C3C-4506-8F16-3C76E3AC07EC}" destId="{1E9CC467-6759-4ADA-9006-F19147372405}"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7F2A20-1BE1-46C5-B4F8-2405198D9AE6}">
      <dsp:nvSpPr>
        <dsp:cNvPr id="0" name=""/>
        <dsp:cNvSpPr/>
      </dsp:nvSpPr>
      <dsp:spPr>
        <a:xfrm>
          <a:off x="776071" y="198305"/>
          <a:ext cx="3808503" cy="1322642"/>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DAA5A1-E227-4D4C-91F3-00F17947DF72}">
      <dsp:nvSpPr>
        <dsp:cNvPr id="0" name=""/>
        <dsp:cNvSpPr/>
      </dsp:nvSpPr>
      <dsp:spPr>
        <a:xfrm>
          <a:off x="2317119" y="3437004"/>
          <a:ext cx="738082" cy="472372"/>
        </a:xfrm>
        <a:prstGeom prst="downArrow">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1517ACD3-0C29-4573-9890-A773CE202E4C}">
      <dsp:nvSpPr>
        <dsp:cNvPr id="0" name=""/>
        <dsp:cNvSpPr/>
      </dsp:nvSpPr>
      <dsp:spPr>
        <a:xfrm>
          <a:off x="914654" y="3814899"/>
          <a:ext cx="3542793" cy="885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dirty="0" smtClean="0"/>
            <a:t>Effective </a:t>
          </a:r>
          <a:r>
            <a:rPr lang="en-US" sz="2000" b="1" kern="1200" dirty="0" err="1" smtClean="0"/>
            <a:t>Webquest</a:t>
          </a:r>
          <a:r>
            <a:rPr lang="en-US" sz="2000" b="1" kern="1200" dirty="0" smtClean="0"/>
            <a:t> Task</a:t>
          </a:r>
          <a:endParaRPr lang="en-US" sz="2000" b="1" kern="1200" dirty="0"/>
        </a:p>
      </dsp:txBody>
      <dsp:txXfrm>
        <a:off x="914654" y="3814899"/>
        <a:ext cx="3542793" cy="885698"/>
      </dsp:txXfrm>
    </dsp:sp>
    <dsp:sp modelId="{17A34C00-30AB-4E0A-83F3-B9003B8A6917}">
      <dsp:nvSpPr>
        <dsp:cNvPr id="0" name=""/>
        <dsp:cNvSpPr/>
      </dsp:nvSpPr>
      <dsp:spPr>
        <a:xfrm>
          <a:off x="2160479" y="1623099"/>
          <a:ext cx="1328547" cy="132854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b="1" kern="1200" dirty="0" smtClean="0"/>
            <a:t>Relevant</a:t>
          </a:r>
          <a:endParaRPr lang="en-US" sz="1900" kern="1200" dirty="0"/>
        </a:p>
      </dsp:txBody>
      <dsp:txXfrm>
        <a:off x="2355040" y="1817660"/>
        <a:ext cx="939425" cy="939425"/>
      </dsp:txXfrm>
    </dsp:sp>
    <dsp:sp modelId="{171A0E53-64E5-4837-B39B-519E51D50B23}">
      <dsp:nvSpPr>
        <dsp:cNvPr id="0" name=""/>
        <dsp:cNvSpPr/>
      </dsp:nvSpPr>
      <dsp:spPr>
        <a:xfrm>
          <a:off x="1209830" y="626393"/>
          <a:ext cx="1328547" cy="132854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Rich</a:t>
          </a:r>
          <a:endParaRPr lang="en-US" sz="2000" kern="1200" dirty="0"/>
        </a:p>
      </dsp:txBody>
      <dsp:txXfrm>
        <a:off x="1404391" y="820954"/>
        <a:ext cx="939425" cy="939425"/>
      </dsp:txXfrm>
    </dsp:sp>
    <dsp:sp modelId="{3E368C8F-C6A7-4F34-BBEB-FB8A27A0C3C1}">
      <dsp:nvSpPr>
        <dsp:cNvPr id="0" name=""/>
        <dsp:cNvSpPr/>
      </dsp:nvSpPr>
      <dsp:spPr>
        <a:xfrm>
          <a:off x="2567900" y="305180"/>
          <a:ext cx="1328547" cy="132854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t>Real</a:t>
          </a:r>
          <a:endParaRPr lang="en-US" sz="2000" kern="1200" dirty="0"/>
        </a:p>
      </dsp:txBody>
      <dsp:txXfrm>
        <a:off x="2762461" y="499741"/>
        <a:ext cx="939425" cy="939425"/>
      </dsp:txXfrm>
    </dsp:sp>
    <dsp:sp modelId="{1E9CC467-6759-4ADA-9006-F19147372405}">
      <dsp:nvSpPr>
        <dsp:cNvPr id="0" name=""/>
        <dsp:cNvSpPr/>
      </dsp:nvSpPr>
      <dsp:spPr>
        <a:xfrm>
          <a:off x="619268" y="35908"/>
          <a:ext cx="4133259" cy="3306607"/>
        </a:xfrm>
        <a:prstGeom prst="funnel">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tags" Target="../tags/tag14.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atin typeface="Arial" charset="0"/>
                <a:cs typeface="Arial" charset="0"/>
              </a:defRPr>
            </a:lvl1pPr>
          </a:lstStyle>
          <a:p>
            <a:pPr>
              <a:defRPr/>
            </a:pPr>
            <a:endParaRPr lang="en-US"/>
          </a:p>
        </p:txBody>
      </p:sp>
      <p:sp>
        <p:nvSpPr>
          <p:cNvPr id="3" name="Θέση ημερομηνίας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atin typeface="Arial" charset="0"/>
                <a:cs typeface="Arial" charset="0"/>
              </a:defRPr>
            </a:lvl1pPr>
          </a:lstStyle>
          <a:p>
            <a:pPr>
              <a:defRPr/>
            </a:pPr>
            <a:fld id="{076979B4-70EE-4F35-AA95-960452595E0C}" type="datetimeFigureOut">
              <a:rPr lang="en-US"/>
              <a:pPr>
                <a:defRPr/>
              </a:pPr>
              <a:t>9/28/2015</a:t>
            </a:fld>
            <a:endParaRPr lang="en-US"/>
          </a:p>
        </p:txBody>
      </p:sp>
      <p:sp>
        <p:nvSpPr>
          <p:cNvPr id="4" name="Θέση υποσέλιδου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atin typeface="Arial" charset="0"/>
                <a:cs typeface="Arial" charset="0"/>
              </a:defRPr>
            </a:lvl1pPr>
          </a:lstStyle>
          <a:p>
            <a:pPr>
              <a:defRPr/>
            </a:pPr>
            <a:endParaRPr lang="en-US"/>
          </a:p>
        </p:txBody>
      </p:sp>
      <p:sp>
        <p:nvSpPr>
          <p:cNvPr id="5" name="Θέση αριθμού διαφάνειας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6DF54AAF-9545-4EC6-B94F-32BD493AC747}" type="slidenum">
              <a:rPr lang="en-US" altLang="en-US"/>
              <a:pPr/>
              <a:t>‹#›</a:t>
            </a:fld>
            <a:endParaRPr lang="en-US" altLang="en-US"/>
          </a:p>
        </p:txBody>
      </p:sp>
    </p:spTree>
    <p:custDataLst>
      <p:tags r:id="rId2"/>
    </p:custDataLst>
    <p:extLst>
      <p:ext uri="{BB962C8B-B14F-4D97-AF65-F5344CB8AC3E}">
        <p14:creationId xmlns:p14="http://schemas.microsoft.com/office/powerpoint/2010/main" val="35265767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1108A92-0255-4F26-9876-E03390038CC1}" type="datetimeFigureOut">
              <a:rPr lang="el-GR"/>
              <a:pPr>
                <a:defRPr/>
              </a:pPr>
              <a:t>28/9/2015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D2041862-04C1-4231-ACAB-85D5E23FF7EF}" type="slidenum">
              <a:rPr lang="el-GR" altLang="en-US"/>
              <a:pPr/>
              <a:t>‹#›</a:t>
            </a:fld>
            <a:endParaRPr lang="el-GR" altLang="en-US"/>
          </a:p>
        </p:txBody>
      </p:sp>
    </p:spTree>
    <p:extLst>
      <p:ext uri="{BB962C8B-B14F-4D97-AF65-F5344CB8AC3E}">
        <p14:creationId xmlns:p14="http://schemas.microsoft.com/office/powerpoint/2010/main" val="720615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endParaRPr lang="en-US" altLang="en-US" smtClean="0">
              <a:solidFill>
                <a:srgbClr val="FF0000"/>
              </a:solidFill>
            </a:endParaRPr>
          </a:p>
        </p:txBody>
      </p:sp>
      <p:sp>
        <p:nvSpPr>
          <p:cNvPr id="11268"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54C40DD-53F5-4BDD-B1E5-3B07234C4671}" type="slidenum">
              <a:rPr lang="el-GR" altLang="en-US" smtClean="0">
                <a:latin typeface="Calibri" panose="020F0502020204030204" pitchFamily="34" charset="0"/>
              </a:rPr>
              <a:pPr/>
              <a:t>1</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3348819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3475"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endParaRPr lang="en-US" altLang="en-US" smtClean="0"/>
          </a:p>
        </p:txBody>
      </p:sp>
      <p:sp>
        <p:nvSpPr>
          <p:cNvPr id="65540" name="Θέση αριθμού διαφάνειας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A3DAA07-F491-4307-A501-83447BD239BA}" type="slidenum">
              <a:rPr lang="el-GR" altLang="en-US">
                <a:latin typeface="Calibri" panose="020F0502020204030204" pitchFamily="34" charset="0"/>
              </a:rPr>
              <a:pPr eaLnBrk="1" hangingPunct="1"/>
              <a:t>25</a:t>
            </a:fld>
            <a:endParaRPr lang="el-GR" altLang="en-US">
              <a:latin typeface="Calibri" panose="020F0502020204030204" pitchFamily="34" charset="0"/>
            </a:endParaRPr>
          </a:p>
        </p:txBody>
      </p:sp>
    </p:spTree>
    <p:extLst>
      <p:ext uri="{BB962C8B-B14F-4D97-AF65-F5344CB8AC3E}">
        <p14:creationId xmlns:p14="http://schemas.microsoft.com/office/powerpoint/2010/main" val="2427220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4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65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28FDCF9-402C-4F64-AAD7-CB2072D27BA0}" type="slidenum">
              <a:rPr lang="el-GR" altLang="en-US">
                <a:latin typeface="Calibri" panose="020F0502020204030204" pitchFamily="34" charset="0"/>
              </a:rPr>
              <a:pPr eaLnBrk="1" hangingPunct="1"/>
              <a:t>26</a:t>
            </a:fld>
            <a:endParaRPr lang="el-GR" altLang="en-US">
              <a:latin typeface="Calibri" panose="020F0502020204030204" pitchFamily="34" charset="0"/>
            </a:endParaRPr>
          </a:p>
        </p:txBody>
      </p:sp>
    </p:spTree>
    <p:extLst>
      <p:ext uri="{BB962C8B-B14F-4D97-AF65-F5344CB8AC3E}">
        <p14:creationId xmlns:p14="http://schemas.microsoft.com/office/powerpoint/2010/main" val="959934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75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57FCEB1-CBF2-40C7-851F-D9CCACE1D5EF}" type="slidenum">
              <a:rPr lang="el-GR" altLang="en-US">
                <a:latin typeface="Calibri" panose="020F0502020204030204" pitchFamily="34" charset="0"/>
              </a:rPr>
              <a:pPr eaLnBrk="1" hangingPunct="1"/>
              <a:t>27</a:t>
            </a:fld>
            <a:endParaRPr lang="el-GR" altLang="en-US">
              <a:latin typeface="Calibri" panose="020F0502020204030204" pitchFamily="34" charset="0"/>
            </a:endParaRPr>
          </a:p>
        </p:txBody>
      </p:sp>
    </p:spTree>
    <p:extLst>
      <p:ext uri="{BB962C8B-B14F-4D97-AF65-F5344CB8AC3E}">
        <p14:creationId xmlns:p14="http://schemas.microsoft.com/office/powerpoint/2010/main" val="3374426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6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86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F3E3AA9-ABEE-49A7-A184-51A9774C7130}" type="slidenum">
              <a:rPr lang="el-GR" altLang="en-US">
                <a:latin typeface="Calibri" panose="020F0502020204030204" pitchFamily="34" charset="0"/>
              </a:rPr>
              <a:pPr eaLnBrk="1" hangingPunct="1"/>
              <a:t>28</a:t>
            </a:fld>
            <a:endParaRPr lang="el-GR" altLang="en-US">
              <a:latin typeface="Calibri" panose="020F0502020204030204" pitchFamily="34" charset="0"/>
            </a:endParaRPr>
          </a:p>
        </p:txBody>
      </p:sp>
    </p:spTree>
    <p:extLst>
      <p:ext uri="{BB962C8B-B14F-4D97-AF65-F5344CB8AC3E}">
        <p14:creationId xmlns:p14="http://schemas.microsoft.com/office/powerpoint/2010/main" val="2942572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7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963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4ADCA34-AED0-43CD-8151-C872B0A99B0A}" type="slidenum">
              <a:rPr lang="el-GR" altLang="en-US">
                <a:latin typeface="Calibri" panose="020F0502020204030204" pitchFamily="34" charset="0"/>
              </a:rPr>
              <a:pPr eaLnBrk="1" hangingPunct="1"/>
              <a:t>29</a:t>
            </a:fld>
            <a:endParaRPr lang="el-GR" altLang="en-US">
              <a:latin typeface="Calibri" panose="020F0502020204030204" pitchFamily="34" charset="0"/>
            </a:endParaRPr>
          </a:p>
        </p:txBody>
      </p:sp>
    </p:spTree>
    <p:extLst>
      <p:ext uri="{BB962C8B-B14F-4D97-AF65-F5344CB8AC3E}">
        <p14:creationId xmlns:p14="http://schemas.microsoft.com/office/powerpoint/2010/main" val="3693109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30</a:t>
            </a:fld>
            <a:endParaRPr lang="el-GR" altLang="el-GR"/>
          </a:p>
        </p:txBody>
      </p:sp>
    </p:spTree>
    <p:extLst>
      <p:ext uri="{BB962C8B-B14F-4D97-AF65-F5344CB8AC3E}">
        <p14:creationId xmlns:p14="http://schemas.microsoft.com/office/powerpoint/2010/main" val="1063771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9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16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76D5A16-4A5A-40AD-A9AF-DB957A4A1637}" type="slidenum">
              <a:rPr lang="el-GR" altLang="en-US">
                <a:latin typeface="Calibri" panose="020F0502020204030204" pitchFamily="34" charset="0"/>
              </a:rPr>
              <a:pPr eaLnBrk="1" hangingPunct="1"/>
              <a:t>31</a:t>
            </a:fld>
            <a:endParaRPr lang="el-GR" altLang="en-US">
              <a:latin typeface="Calibri" panose="020F0502020204030204" pitchFamily="34" charset="0"/>
            </a:endParaRPr>
          </a:p>
        </p:txBody>
      </p:sp>
    </p:spTree>
    <p:extLst>
      <p:ext uri="{BB962C8B-B14F-4D97-AF65-F5344CB8AC3E}">
        <p14:creationId xmlns:p14="http://schemas.microsoft.com/office/powerpoint/2010/main" val="24514605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06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270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25215BF-B6D4-4FCB-A13F-FE55542BE5F6}" type="slidenum">
              <a:rPr lang="el-GR" altLang="en-US">
                <a:latin typeface="Calibri" panose="020F0502020204030204" pitchFamily="34" charset="0"/>
              </a:rPr>
              <a:pPr eaLnBrk="1" hangingPunct="1"/>
              <a:t>32</a:t>
            </a:fld>
            <a:endParaRPr lang="el-GR" altLang="en-US">
              <a:latin typeface="Calibri" panose="020F0502020204030204" pitchFamily="34" charset="0"/>
            </a:endParaRPr>
          </a:p>
        </p:txBody>
      </p:sp>
    </p:spTree>
    <p:extLst>
      <p:ext uri="{BB962C8B-B14F-4D97-AF65-F5344CB8AC3E}">
        <p14:creationId xmlns:p14="http://schemas.microsoft.com/office/powerpoint/2010/main" val="41510032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ustDataLst>
      <p:tags r:id="rId1"/>
    </p:custDataLst>
    <p:extLst>
      <p:ext uri="{BB962C8B-B14F-4D97-AF65-F5344CB8AC3E}">
        <p14:creationId xmlns:p14="http://schemas.microsoft.com/office/powerpoint/2010/main" val="130416435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4"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fld id="{4F3280A1-7B48-4467-A690-EDA980D114BD}" type="slidenum">
              <a:rPr lang="el-GR" altLang="en-US" sz="1200">
                <a:solidFill>
                  <a:srgbClr val="5075BC"/>
                </a:solidFill>
                <a:latin typeface="Calibri" panose="020F0502020204030204" pitchFamily="34" charset="0"/>
              </a:rPr>
              <a:pPr algn="ctr" eaLnBrk="1" hangingPunct="1"/>
              <a:t>‹#›</a:t>
            </a:fld>
            <a:endParaRPr lang="el-GR" altLang="en-US" sz="1200">
              <a:solidFill>
                <a:srgbClr val="5075BC"/>
              </a:solidFill>
              <a:latin typeface="Calibri" panose="020F0502020204030204" pitchFamily="34" charset="0"/>
            </a:endParaRPr>
          </a:p>
        </p:txBody>
      </p:sp>
      <p:sp>
        <p:nvSpPr>
          <p:cNvPr id="5"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latin typeface="+mn-lt"/>
                <a:cs typeface="+mn-cs"/>
              </a:rPr>
              <a:t>Introduction to Webquests</a:t>
            </a: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157911008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3736709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 name="Θέση αριθμού διαφάνειας 5" descr="[DECORATIVE]"/>
          <p:cNvSpPr txBox="1">
            <a:spLocks/>
          </p:cNvSpPr>
          <p:nvPr userDrawn="1"/>
        </p:nvSpPr>
        <p:spPr>
          <a:xfrm>
            <a:off x="8645525" y="6442075"/>
            <a:ext cx="431800" cy="268288"/>
          </a:xfrm>
          <a:prstGeom prst="rect">
            <a:avLst/>
          </a:prstGeom>
          <a:solidFill>
            <a:schemeClr val="bg1">
              <a:lumMod val="95000"/>
            </a:schemeClr>
          </a:solid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fld id="{82055444-6929-4CE2-8FFF-378174128218}" type="slidenum">
              <a:rPr lang="el-GR" altLang="en-US" sz="1200">
                <a:solidFill>
                  <a:srgbClr val="5075BC"/>
                </a:solidFill>
                <a:latin typeface="Calibri" panose="020F0502020204030204" pitchFamily="34" charset="0"/>
              </a:rPr>
              <a:pPr algn="ctr" eaLnBrk="1" hangingPunct="1"/>
              <a:t>‹#›</a:t>
            </a:fld>
            <a:endParaRPr lang="el-GR" altLang="en-US" sz="1200">
              <a:solidFill>
                <a:srgbClr val="5075BC"/>
              </a:solidFill>
              <a:latin typeface="Calibri" panose="020F0502020204030204" pitchFamily="34" charset="0"/>
            </a:endParaRPr>
          </a:p>
        </p:txBody>
      </p:sp>
      <p:sp>
        <p:nvSpPr>
          <p:cNvPr id="5" name="2 - Θέση υποσέλιδου" descr="[DECORATIVE]"/>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latin typeface="+mn-lt"/>
                <a:cs typeface="+mn-cs"/>
              </a:rPr>
              <a:t>Introduction to Webquests</a:t>
            </a:r>
            <a:endParaRPr lang="en-US" sz="1000" dirty="0">
              <a:solidFill>
                <a:srgbClr val="5075BC"/>
              </a:solidFill>
              <a:latin typeface="+mn-lt"/>
              <a:ea typeface="ＭＳ Ｐゴシック" pitchFamily="34" charset="-128"/>
              <a:cs typeface="+mn-cs"/>
            </a:endParaRPr>
          </a:p>
        </p:txBody>
      </p:sp>
      <p:pic>
        <p:nvPicPr>
          <p:cNvPr id="6" name="Picture 5" descr="[DECORATIVE]"/>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Tree>
    <p:custDataLst>
      <p:tags r:id="rId1"/>
    </p:custDataLst>
    <p:extLst>
      <p:ext uri="{BB962C8B-B14F-4D97-AF65-F5344CB8AC3E}">
        <p14:creationId xmlns:p14="http://schemas.microsoft.com/office/powerpoint/2010/main" val="420089075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ustDataLst>
      <p:tags r:id="rId1"/>
    </p:custDataLst>
    <p:extLst>
      <p:ext uri="{BB962C8B-B14F-4D97-AF65-F5344CB8AC3E}">
        <p14:creationId xmlns:p14="http://schemas.microsoft.com/office/powerpoint/2010/main" val="37089444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Θέση αριθμού διαφάνειας 5" descr="[DECORATIVE]"/>
          <p:cNvSpPr txBox="1">
            <a:spLocks/>
          </p:cNvSpPr>
          <p:nvPr userDrawn="1"/>
        </p:nvSpPr>
        <p:spPr>
          <a:xfrm>
            <a:off x="8645525" y="6442075"/>
            <a:ext cx="431800" cy="268288"/>
          </a:xfrm>
          <a:prstGeom prst="rect">
            <a:avLst/>
          </a:prstGeom>
          <a:solidFill>
            <a:schemeClr val="bg1">
              <a:lumMod val="95000"/>
            </a:schemeClr>
          </a:solid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fld id="{02A2F1A6-A757-47D2-A7B0-9BD04A72DC2F}" type="slidenum">
              <a:rPr lang="el-GR" altLang="en-US" sz="1200">
                <a:solidFill>
                  <a:srgbClr val="5075BC"/>
                </a:solidFill>
                <a:latin typeface="Calibri" panose="020F0502020204030204" pitchFamily="34" charset="0"/>
              </a:rPr>
              <a:pPr algn="ctr" eaLnBrk="1" hangingPunct="1"/>
              <a:t>‹#›</a:t>
            </a:fld>
            <a:endParaRPr lang="el-GR" altLang="en-US" sz="1200">
              <a:solidFill>
                <a:srgbClr val="5075BC"/>
              </a:solidFill>
              <a:latin typeface="Calibri" panose="020F0502020204030204" pitchFamily="34" charset="0"/>
            </a:endParaRPr>
          </a:p>
        </p:txBody>
      </p:sp>
      <p:sp>
        <p:nvSpPr>
          <p:cNvPr id="6" name="2 - Θέση υποσέλιδου" descr="[DECORATIVE]"/>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latin typeface="+mn-lt"/>
                <a:cs typeface="+mn-cs"/>
              </a:rPr>
              <a:t>Introduction to Webquests</a:t>
            </a:r>
          </a:p>
        </p:txBody>
      </p:sp>
      <p:pic>
        <p:nvPicPr>
          <p:cNvPr id="7" name="Picture 6" descr="[DECORATIVE]"/>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389579995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7"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fld id="{5F2E4CAD-3529-40F9-BA47-88F39DC00159}" type="slidenum">
              <a:rPr lang="el-GR" altLang="en-US" sz="1200">
                <a:solidFill>
                  <a:srgbClr val="5075BC"/>
                </a:solidFill>
                <a:latin typeface="Calibri" panose="020F0502020204030204" pitchFamily="34" charset="0"/>
              </a:rPr>
              <a:pPr algn="ctr" eaLnBrk="1" hangingPunct="1"/>
              <a:t>‹#›</a:t>
            </a:fld>
            <a:endParaRPr lang="el-GR" altLang="en-US" sz="1200">
              <a:solidFill>
                <a:srgbClr val="5075BC"/>
              </a:solidFill>
              <a:latin typeface="Calibri" panose="020F0502020204030204" pitchFamily="34" charset="0"/>
            </a:endParaRPr>
          </a:p>
        </p:txBody>
      </p:sp>
      <p:sp>
        <p:nvSpPr>
          <p:cNvPr id="8"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latin typeface="+mn-lt"/>
                <a:cs typeface="+mn-cs"/>
              </a:rPr>
              <a:t>Introduction to Webquests</a:t>
            </a:r>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86914997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fld id="{E15ED5F2-D6AA-4B34-8B70-060E2DDB850B}" type="slidenum">
              <a:rPr lang="el-GR" altLang="en-US" sz="1200">
                <a:solidFill>
                  <a:srgbClr val="5075BC"/>
                </a:solidFill>
                <a:latin typeface="Calibri" panose="020F0502020204030204" pitchFamily="34" charset="0"/>
              </a:rPr>
              <a:pPr algn="ctr" eaLnBrk="1" hangingPunct="1"/>
              <a:t>‹#›</a:t>
            </a:fld>
            <a:endParaRPr lang="el-GR" altLang="en-US" sz="1200">
              <a:solidFill>
                <a:srgbClr val="5075BC"/>
              </a:solidFill>
              <a:latin typeface="Calibri" panose="020F0502020204030204" pitchFamily="34" charset="0"/>
            </a:endParaRPr>
          </a:p>
        </p:txBody>
      </p:sp>
      <p:sp>
        <p:nvSpPr>
          <p:cNvPr id="4"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latin typeface="+mn-lt"/>
                <a:cs typeface="+mn-cs"/>
              </a:rPr>
              <a:t>Introduction to Webquests</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Tree>
    <p:custDataLst>
      <p:tags r:id="rId1"/>
    </p:custDataLst>
    <p:extLst>
      <p:ext uri="{BB962C8B-B14F-4D97-AF65-F5344CB8AC3E}">
        <p14:creationId xmlns:p14="http://schemas.microsoft.com/office/powerpoint/2010/main" val="269857443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54282977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5"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fld id="{44801DB9-4B14-4330-9A9A-A997B6DE84EE}" type="slidenum">
              <a:rPr lang="el-GR" altLang="en-US" sz="1200">
                <a:solidFill>
                  <a:srgbClr val="5075BC"/>
                </a:solidFill>
                <a:latin typeface="Calibri" panose="020F0502020204030204" pitchFamily="34" charset="0"/>
              </a:rPr>
              <a:pPr algn="ctr" eaLnBrk="1" hangingPunct="1"/>
              <a:t>‹#›</a:t>
            </a:fld>
            <a:endParaRPr lang="el-GR" altLang="en-US" sz="1200">
              <a:solidFill>
                <a:srgbClr val="5075BC"/>
              </a:solidFill>
              <a:latin typeface="Calibri" panose="020F0502020204030204" pitchFamily="34" charset="0"/>
            </a:endParaRPr>
          </a:p>
        </p:txBody>
      </p:sp>
      <p:sp>
        <p:nvSpPr>
          <p:cNvPr id="7"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latin typeface="+mn-lt"/>
                <a:cs typeface="+mn-cs"/>
              </a:rPr>
              <a:t>Introduction to Webquests</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dirty="0" smtClean="0"/>
              <a:t>Στυλ κύριου τίτλου</a:t>
            </a:r>
            <a:endParaRPr lang="el-GR" dirty="0"/>
          </a:p>
        </p:txBody>
      </p:sp>
    </p:spTree>
    <p:custDataLst>
      <p:tags r:id="rId1"/>
    </p:custDataLst>
    <p:extLst>
      <p:ext uri="{BB962C8B-B14F-4D97-AF65-F5344CB8AC3E}">
        <p14:creationId xmlns:p14="http://schemas.microsoft.com/office/powerpoint/2010/main" val="29137582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5" name="Θέση αριθμού διαφάνειας 5" descr="[DECORATIVE]"/>
          <p:cNvSpPr txBox="1">
            <a:spLocks/>
          </p:cNvSpPr>
          <p:nvPr userDrawn="1"/>
        </p:nvSpPr>
        <p:spPr>
          <a:xfrm>
            <a:off x="8645525" y="6442075"/>
            <a:ext cx="431800" cy="268288"/>
          </a:xfrm>
          <a:prstGeom prst="rect">
            <a:avLst/>
          </a:prstGeom>
          <a:solidFill>
            <a:schemeClr val="bg1">
              <a:lumMod val="95000"/>
            </a:schemeClr>
          </a:solid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fld id="{227F6822-CB22-4A73-A5F7-2F06CEABAD1E}" type="slidenum">
              <a:rPr lang="el-GR" altLang="en-US" sz="1200">
                <a:solidFill>
                  <a:srgbClr val="5075BC"/>
                </a:solidFill>
                <a:latin typeface="Calibri" panose="020F0502020204030204" pitchFamily="34" charset="0"/>
              </a:rPr>
              <a:pPr algn="ctr" eaLnBrk="1" hangingPunct="1"/>
              <a:t>‹#›</a:t>
            </a:fld>
            <a:endParaRPr lang="el-GR" altLang="en-US" sz="1200">
              <a:solidFill>
                <a:srgbClr val="5075BC"/>
              </a:solidFill>
              <a:latin typeface="Calibri" panose="020F0502020204030204" pitchFamily="34" charset="0"/>
            </a:endParaRPr>
          </a:p>
        </p:txBody>
      </p:sp>
      <p:sp>
        <p:nvSpPr>
          <p:cNvPr id="6" name="2 - Θέση υποσέλιδου" descr="[DECORATIVE]"/>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latin typeface="+mn-lt"/>
                <a:cs typeface="+mn-cs"/>
              </a:rPr>
              <a:t>Introduction to Webquests</a:t>
            </a:r>
          </a:p>
        </p:txBody>
      </p:sp>
      <p:pic>
        <p:nvPicPr>
          <p:cNvPr id="7" name="Picture 6" descr="[DECORATIVE]"/>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εικόνας 2"/>
          <p:cNvSpPr>
            <a:spLocks noGrp="1"/>
          </p:cNvSpPr>
          <p:nvPr>
            <p:ph type="pic" idx="1"/>
          </p:nvPr>
        </p:nvSpPr>
        <p:spPr>
          <a:xfrm>
            <a:off x="1792288" y="1556792"/>
            <a:ext cx="5486400" cy="345638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dirty="0" smtClean="0"/>
              <a:t>Στυλ κύριου τίτλου</a:t>
            </a:r>
            <a:endParaRPr lang="el-GR" dirty="0"/>
          </a:p>
        </p:txBody>
      </p:sp>
    </p:spTree>
    <p:custDataLst>
      <p:tags r:id="rId1"/>
    </p:custDataLst>
    <p:extLst>
      <p:ext uri="{BB962C8B-B14F-4D97-AF65-F5344CB8AC3E}">
        <p14:creationId xmlns:p14="http://schemas.microsoft.com/office/powerpoint/2010/main" val="325707228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el-GR" altLang="en-US" dirty="0" smtClean="0"/>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n-US" smtClean="0"/>
              <a:t>Στυλ υποδείγματος κειμένου</a:t>
            </a:r>
          </a:p>
          <a:p>
            <a:pPr lvl="1"/>
            <a:r>
              <a:rPr lang="el-GR" altLang="en-US" smtClean="0"/>
              <a:t>Δεύτερου επιπέδου</a:t>
            </a:r>
          </a:p>
          <a:p>
            <a:pPr lvl="2"/>
            <a:r>
              <a:rPr lang="el-GR" altLang="en-US" smtClean="0"/>
              <a:t>Τρίτου επιπέδου</a:t>
            </a:r>
          </a:p>
          <a:p>
            <a:pPr lvl="3"/>
            <a:r>
              <a:rPr lang="el-GR" altLang="en-US" smtClean="0"/>
              <a:t>Τέταρτου επιπέδου</a:t>
            </a:r>
          </a:p>
          <a:p>
            <a:pPr lvl="4"/>
            <a:r>
              <a:rPr lang="el-GR" altLang="en-US" smtClean="0"/>
              <a:t>Πέμπτου επιπέδου</a:t>
            </a:r>
          </a:p>
        </p:txBody>
      </p:sp>
    </p:spTree>
    <p:custDataLst>
      <p:tags r:id="rId13"/>
    </p:custDataLst>
  </p:cSld>
  <p:clrMap bg1="lt1" tx1="dk1" bg2="lt2" tx2="dk2" accent1="accent1" accent2="accent2" accent3="accent3" accent4="accent4" accent5="accent5" accent6="accent6" hlink="hlink" folHlink="folHlink"/>
  <p:sldLayoutIdLst>
    <p:sldLayoutId id="2147483687" r:id="rId1"/>
    <p:sldLayoutId id="2147483691" r:id="rId2"/>
    <p:sldLayoutId id="2147483688" r:id="rId3"/>
    <p:sldLayoutId id="2147483692" r:id="rId4"/>
    <p:sldLayoutId id="2147483693" r:id="rId5"/>
    <p:sldLayoutId id="2147483694" r:id="rId6"/>
    <p:sldLayoutId id="2147483689" r:id="rId7"/>
    <p:sldLayoutId id="2147483695" r:id="rId8"/>
    <p:sldLayoutId id="2147483696" r:id="rId9"/>
    <p:sldLayoutId id="2147483697" r:id="rId10"/>
    <p:sldLayoutId id="2147483690"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accent1"/>
          </a:solidFill>
          <a:latin typeface="+mj-lt"/>
          <a:ea typeface="+mj-ea"/>
          <a:cs typeface="+mj-cs"/>
        </a:defRPr>
      </a:lvl1pPr>
      <a:lvl2pPr algn="ctr" rtl="0" eaLnBrk="0" fontAlgn="base" hangingPunct="0">
        <a:spcBef>
          <a:spcPct val="0"/>
        </a:spcBef>
        <a:spcAft>
          <a:spcPct val="0"/>
        </a:spcAft>
        <a:defRPr sz="4400">
          <a:solidFill>
            <a:schemeClr val="accent1"/>
          </a:solidFill>
          <a:latin typeface="Calibri" pitchFamily="34" charset="0"/>
        </a:defRPr>
      </a:lvl2pPr>
      <a:lvl3pPr algn="ctr" rtl="0" eaLnBrk="0" fontAlgn="base" hangingPunct="0">
        <a:spcBef>
          <a:spcPct val="0"/>
        </a:spcBef>
        <a:spcAft>
          <a:spcPct val="0"/>
        </a:spcAft>
        <a:defRPr sz="4400">
          <a:solidFill>
            <a:schemeClr val="accent1"/>
          </a:solidFill>
          <a:latin typeface="Calibri" pitchFamily="34" charset="0"/>
        </a:defRPr>
      </a:lvl3pPr>
      <a:lvl4pPr algn="ctr" rtl="0" eaLnBrk="0" fontAlgn="base" hangingPunct="0">
        <a:spcBef>
          <a:spcPct val="0"/>
        </a:spcBef>
        <a:spcAft>
          <a:spcPct val="0"/>
        </a:spcAft>
        <a:defRPr sz="4400">
          <a:solidFill>
            <a:schemeClr val="accent1"/>
          </a:solidFill>
          <a:latin typeface="Calibri" pitchFamily="34" charset="0"/>
        </a:defRPr>
      </a:lvl4pPr>
      <a:lvl5pPr algn="ctr" rtl="0" eaLnBrk="0" fontAlgn="base" hangingPunct="0">
        <a:spcBef>
          <a:spcPct val="0"/>
        </a:spcBef>
        <a:spcAft>
          <a:spcPct val="0"/>
        </a:spcAft>
        <a:defRPr sz="4400">
          <a:solidFill>
            <a:schemeClr val="accent1"/>
          </a:solidFill>
          <a:latin typeface="Calibri" pitchFamily="34" charset="0"/>
        </a:defRPr>
      </a:lvl5pPr>
      <a:lvl6pPr marL="457200" algn="ctr" rtl="0" fontAlgn="base">
        <a:spcBef>
          <a:spcPct val="0"/>
        </a:spcBef>
        <a:spcAft>
          <a:spcPct val="0"/>
        </a:spcAft>
        <a:defRPr sz="4400">
          <a:solidFill>
            <a:schemeClr val="accent1"/>
          </a:solidFill>
          <a:latin typeface="Calibri" pitchFamily="34" charset="0"/>
        </a:defRPr>
      </a:lvl6pPr>
      <a:lvl7pPr marL="914400" algn="ctr" rtl="0" fontAlgn="base">
        <a:spcBef>
          <a:spcPct val="0"/>
        </a:spcBef>
        <a:spcAft>
          <a:spcPct val="0"/>
        </a:spcAft>
        <a:defRPr sz="4400">
          <a:solidFill>
            <a:schemeClr val="accent1"/>
          </a:solidFill>
          <a:latin typeface="Calibri" pitchFamily="34" charset="0"/>
        </a:defRPr>
      </a:lvl7pPr>
      <a:lvl8pPr marL="1371600" algn="ctr" rtl="0" fontAlgn="base">
        <a:spcBef>
          <a:spcPct val="0"/>
        </a:spcBef>
        <a:spcAft>
          <a:spcPct val="0"/>
        </a:spcAft>
        <a:defRPr sz="4400">
          <a:solidFill>
            <a:schemeClr val="accent1"/>
          </a:solidFill>
          <a:latin typeface="Calibri" pitchFamily="34" charset="0"/>
        </a:defRPr>
      </a:lvl8pPr>
      <a:lvl9pPr marL="1828800" algn="ctr" rtl="0" fontAlgn="base">
        <a:spcBef>
          <a:spcPct val="0"/>
        </a:spcBef>
        <a:spcAft>
          <a:spcPct val="0"/>
        </a:spcAft>
        <a:defRPr sz="4400">
          <a:solidFill>
            <a:schemeClr val="accent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5.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3.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4.xml"/><Relationship Id="rId1" Type="http://schemas.openxmlformats.org/officeDocument/2006/relationships/tags" Target="../tags/tag3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0.xml"/><Relationship Id="rId4" Type="http://schemas.openxmlformats.org/officeDocument/2006/relationships/image" Target="../media/image3.jpe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41.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3.xml"/><Relationship Id="rId4" Type="http://schemas.openxmlformats.org/officeDocument/2006/relationships/hyperlink" Target="http://opencourses.uoa.gr/courses/ENL10/" TargetMode="Externa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44.xml"/><Relationship Id="rId6" Type="http://schemas.openxmlformats.org/officeDocument/2006/relationships/comments" Target="../comments/comment1.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31.xml.rels><?xml version="1.0" encoding="UTF-8" standalone="yes"?>
<Relationships xmlns="http://schemas.openxmlformats.org/package/2006/relationships"><Relationship Id="rId8" Type="http://schemas.openxmlformats.org/officeDocument/2006/relationships/hyperlink" Target="http://zunal.com/" TargetMode="External"/><Relationship Id="rId3" Type="http://schemas.openxmlformats.org/officeDocument/2006/relationships/notesSlide" Target="../notesSlides/notesSlide8.xml"/><Relationship Id="rId7" Type="http://schemas.openxmlformats.org/officeDocument/2006/relationships/hyperlink" Target="http://questgarden.com/78/95/3/090403032327/index.htm" TargetMode="External"/><Relationship Id="rId2" Type="http://schemas.openxmlformats.org/officeDocument/2006/relationships/slideLayout" Target="../slideLayouts/slideLayout2.xml"/><Relationship Id="rId1" Type="http://schemas.openxmlformats.org/officeDocument/2006/relationships/tags" Target="../tags/tag46.xml"/><Relationship Id="rId6" Type="http://schemas.openxmlformats.org/officeDocument/2006/relationships/hyperlink" Target="http://questgarden.com/140/71/7/120311194444/" TargetMode="External"/><Relationship Id="rId5" Type="http://schemas.openxmlformats.org/officeDocument/2006/relationships/hyperlink" Target="http://questgarden.com/110/26/9/140901082850/" TargetMode="External"/><Relationship Id="rId4" Type="http://schemas.openxmlformats.org/officeDocument/2006/relationships/hyperlink" Target="http://questgarden.com/" TargetMode="Externa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47.xml"/><Relationship Id="rId5" Type="http://schemas.openxmlformats.org/officeDocument/2006/relationships/hyperlink" Target="http://www.raco.cat/index.php/iem/article/viewFile/205330/273868" TargetMode="External"/><Relationship Id="rId4" Type="http://schemas.openxmlformats.org/officeDocument/2006/relationships/hyperlink" Target="http://zunal.com/webquest.php?w=171293" TargetMode="Externa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21.xml"/><Relationship Id="rId1" Type="http://schemas.openxmlformats.org/officeDocument/2006/relationships/tags" Target="../tags/tag2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title="University of Athens Logo"/>
          <p:cNvPicPr>
            <a:picLocks noChangeAspect="1"/>
          </p:cNvPicPr>
          <p:nvPr/>
        </p:nvPicPr>
        <p:blipFill>
          <a:blip r:embed="rId4"/>
          <a:stretch>
            <a:fillRect/>
          </a:stretch>
        </p:blipFill>
        <p:spPr>
          <a:xfrm>
            <a:off x="179388" y="260350"/>
            <a:ext cx="3938587" cy="1112838"/>
          </a:xfrm>
          <a:prstGeom prst="rect">
            <a:avLst/>
          </a:prstGeom>
        </p:spPr>
      </p:pic>
      <p:sp>
        <p:nvSpPr>
          <p:cNvPr id="10242" name="Τίτλος 1"/>
          <p:cNvSpPr>
            <a:spLocks noGrp="1"/>
          </p:cNvSpPr>
          <p:nvPr>
            <p:ph type="ctrTitle"/>
          </p:nvPr>
        </p:nvSpPr>
        <p:spPr>
          <a:xfrm>
            <a:off x="685800" y="2006600"/>
            <a:ext cx="7772400" cy="1470025"/>
          </a:xfrm>
        </p:spPr>
        <p:txBody>
          <a:bodyPr/>
          <a:lstStyle/>
          <a:p>
            <a:pPr eaLnBrk="1" hangingPunct="1"/>
            <a:r>
              <a:rPr lang="en-GB" altLang="en-US" dirty="0" smtClean="0">
                <a:solidFill>
                  <a:srgbClr val="5075BC"/>
                </a:solidFill>
              </a:rPr>
              <a:t>English and Digital Literacies</a:t>
            </a:r>
            <a:endParaRPr lang="el-GR" altLang="en-US" dirty="0" smtClean="0">
              <a:solidFill>
                <a:srgbClr val="5075BC"/>
              </a:solidFill>
            </a:endParaRPr>
          </a:p>
        </p:txBody>
      </p:sp>
      <p:sp>
        <p:nvSpPr>
          <p:cNvPr id="3" name="Υπότιτλος 2"/>
          <p:cNvSpPr>
            <a:spLocks noGrp="1"/>
          </p:cNvSpPr>
          <p:nvPr>
            <p:ph type="subTitle" idx="1"/>
          </p:nvPr>
        </p:nvSpPr>
        <p:spPr>
          <a:xfrm>
            <a:off x="684213" y="3384550"/>
            <a:ext cx="7775575" cy="2996778"/>
          </a:xfrm>
        </p:spPr>
        <p:txBody>
          <a:bodyPr rtlCol="0">
            <a:noAutofit/>
          </a:bodyPr>
          <a:lstStyle/>
          <a:p>
            <a:pPr eaLnBrk="1" fontAlgn="auto" hangingPunct="1">
              <a:spcAft>
                <a:spcPts val="0"/>
              </a:spcAft>
              <a:defRPr/>
            </a:pPr>
            <a:r>
              <a:rPr lang="en-GB" sz="2800" dirty="0" smtClean="0">
                <a:solidFill>
                  <a:srgbClr val="5075BC"/>
                </a:solidFill>
                <a:latin typeface="+mj-lt"/>
                <a:ea typeface="+mj-ea"/>
                <a:cs typeface="+mj-cs"/>
              </a:rPr>
              <a:t>Unit 6.1: </a:t>
            </a:r>
            <a:r>
              <a:rPr lang="en-GB" sz="2800" dirty="0" smtClean="0"/>
              <a:t>Introduction to </a:t>
            </a:r>
            <a:r>
              <a:rPr lang="en-GB" sz="2800" dirty="0" err="1" smtClean="0"/>
              <a:t>Webquests</a:t>
            </a:r>
            <a:r>
              <a:rPr lang="en-GB" sz="2800" dirty="0" smtClean="0"/>
              <a:t/>
            </a:r>
            <a:br>
              <a:rPr lang="en-GB" sz="2800" dirty="0" smtClean="0"/>
            </a:br>
            <a:endParaRPr lang="en-GB" sz="2800" dirty="0" smtClean="0"/>
          </a:p>
          <a:p>
            <a:pPr eaLnBrk="1" fontAlgn="auto" hangingPunct="1">
              <a:spcAft>
                <a:spcPts val="0"/>
              </a:spcAft>
              <a:defRPr/>
            </a:pPr>
            <a:r>
              <a:rPr lang="en-GB" sz="2800" dirty="0" smtClean="0"/>
              <a:t>Bessie </a:t>
            </a:r>
            <a:r>
              <a:rPr lang="en-GB" sz="2800" dirty="0" err="1" smtClean="0"/>
              <a:t>Mitsikopoulou</a:t>
            </a:r>
            <a:endParaRPr lang="en-GB" sz="2800" dirty="0" smtClean="0"/>
          </a:p>
          <a:p>
            <a:pPr eaLnBrk="1" fontAlgn="auto" hangingPunct="1">
              <a:spcAft>
                <a:spcPts val="0"/>
              </a:spcAft>
              <a:defRPr/>
            </a:pPr>
            <a:r>
              <a:rPr lang="en-GB" sz="2800" dirty="0" smtClean="0"/>
              <a:t>School of Philosophy</a:t>
            </a:r>
          </a:p>
          <a:p>
            <a:pPr eaLnBrk="1" fontAlgn="auto" hangingPunct="1">
              <a:spcAft>
                <a:spcPts val="0"/>
              </a:spcAft>
              <a:defRPr/>
            </a:pPr>
            <a:r>
              <a:rPr lang="en-GB" sz="2800" dirty="0" smtClean="0"/>
              <a:t>Faculty of English Language and Literature</a:t>
            </a:r>
          </a:p>
          <a:p>
            <a:pPr eaLnBrk="1" fontAlgn="auto" hangingPunct="1">
              <a:spcAft>
                <a:spcPts val="0"/>
              </a:spcAft>
              <a:defRPr/>
            </a:pPr>
            <a:endParaRPr lang="en-GB" sz="2800" dirty="0" smtClean="0"/>
          </a:p>
        </p:txBody>
      </p:sp>
    </p:spTree>
    <p:custDataLst>
      <p:tags r:id="rId1"/>
    </p:custDataLst>
    <p:extLst>
      <p:ext uri="{BB962C8B-B14F-4D97-AF65-F5344CB8AC3E}">
        <p14:creationId xmlns:p14="http://schemas.microsoft.com/office/powerpoint/2010/main" val="31059683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Structural Parts of a </a:t>
            </a:r>
            <a:r>
              <a:rPr lang="en-GB" dirty="0" err="1"/>
              <a:t>Webquest</a:t>
            </a:r>
            <a:r>
              <a:rPr lang="en-GB" dirty="0"/>
              <a:t> </a:t>
            </a:r>
            <a:r>
              <a:rPr lang="en-GB" dirty="0" smtClean="0"/>
              <a:t>(2/2</a:t>
            </a:r>
            <a:r>
              <a:rPr lang="en-GB" dirty="0"/>
              <a:t>)</a:t>
            </a:r>
          </a:p>
        </p:txBody>
      </p:sp>
      <p:sp>
        <p:nvSpPr>
          <p:cNvPr id="3" name="Θέση περιεχομένου 2"/>
          <p:cNvSpPr>
            <a:spLocks noGrp="1"/>
          </p:cNvSpPr>
          <p:nvPr>
            <p:ph idx="1"/>
          </p:nvPr>
        </p:nvSpPr>
        <p:spPr/>
        <p:txBody>
          <a:bodyPr/>
          <a:lstStyle/>
          <a:p>
            <a:pPr eaLnBrk="1" hangingPunct="1"/>
            <a:r>
              <a:rPr lang="en-GB" altLang="en-US" sz="2800" dirty="0" smtClean="0"/>
              <a:t>a list of </a:t>
            </a:r>
            <a:r>
              <a:rPr lang="en-GB" altLang="en-US" sz="2800" b="1" dirty="0" smtClean="0"/>
              <a:t>resources</a:t>
            </a:r>
            <a:r>
              <a:rPr lang="en-GB" altLang="en-US" sz="2800" dirty="0" smtClean="0"/>
              <a:t> mainly from the Internet for learners to find relevant information for the completion of the assigned task.</a:t>
            </a:r>
          </a:p>
          <a:p>
            <a:pPr eaLnBrk="1" hangingPunct="1"/>
            <a:r>
              <a:rPr lang="en-GB" altLang="en-US" sz="2800" b="1" dirty="0" smtClean="0"/>
              <a:t>evaluation</a:t>
            </a:r>
            <a:r>
              <a:rPr lang="en-GB" altLang="en-US" sz="2800" dirty="0" smtClean="0"/>
              <a:t> charts for students to measure their performance.</a:t>
            </a:r>
          </a:p>
          <a:p>
            <a:pPr eaLnBrk="1" hangingPunct="1"/>
            <a:r>
              <a:rPr lang="en-GB" altLang="en-US" sz="2800" dirty="0" smtClean="0"/>
              <a:t>a </a:t>
            </a:r>
            <a:r>
              <a:rPr lang="en-GB" altLang="en-US" sz="2800" b="1" dirty="0" smtClean="0"/>
              <a:t>conclusion</a:t>
            </a:r>
            <a:r>
              <a:rPr lang="en-GB" altLang="en-US" sz="2800" dirty="0" smtClean="0"/>
              <a:t> which sums up and reminds learners about what they have learned and more importantly it encourages them to extend the experience to other domains.</a:t>
            </a:r>
            <a:endParaRPr lang="en-GB" sz="2800" dirty="0"/>
          </a:p>
        </p:txBody>
      </p:sp>
    </p:spTree>
    <p:custDataLst>
      <p:tags r:id="rId1"/>
    </p:custDataLst>
    <p:extLst>
      <p:ext uri="{BB962C8B-B14F-4D97-AF65-F5344CB8AC3E}">
        <p14:creationId xmlns:p14="http://schemas.microsoft.com/office/powerpoint/2010/main" val="24765049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err="1"/>
              <a:t>Webquest</a:t>
            </a:r>
            <a:r>
              <a:rPr lang="en-GB" dirty="0"/>
              <a:t> as scaffolding</a:t>
            </a:r>
          </a:p>
        </p:txBody>
      </p:sp>
      <p:sp>
        <p:nvSpPr>
          <p:cNvPr id="3" name="Θέση περιεχομένου 2"/>
          <p:cNvSpPr>
            <a:spLocks noGrp="1"/>
          </p:cNvSpPr>
          <p:nvPr>
            <p:ph idx="1"/>
          </p:nvPr>
        </p:nvSpPr>
        <p:spPr/>
        <p:txBody>
          <a:bodyPr/>
          <a:lstStyle/>
          <a:p>
            <a:pPr marL="0" indent="0">
              <a:buNone/>
            </a:pPr>
            <a:r>
              <a:rPr lang="en-GB" altLang="en-US" dirty="0" smtClean="0"/>
              <a:t>A </a:t>
            </a:r>
            <a:r>
              <a:rPr lang="en-GB" altLang="en-US" dirty="0" err="1" smtClean="0"/>
              <a:t>webquest</a:t>
            </a:r>
            <a:r>
              <a:rPr lang="en-GB" altLang="en-US" dirty="0" smtClean="0"/>
              <a:t> is a </a:t>
            </a:r>
            <a:r>
              <a:rPr lang="en-GB" altLang="en-US" b="1" dirty="0" err="1" smtClean="0"/>
              <a:t>scaffolded</a:t>
            </a:r>
            <a:r>
              <a:rPr lang="en-GB" altLang="en-US" b="1" dirty="0" smtClean="0"/>
              <a:t> learning structure </a:t>
            </a:r>
            <a:r>
              <a:rPr lang="en-GB" altLang="en-US" dirty="0" smtClean="0"/>
              <a:t>that uses links to essential resources on the web and an authentic task to motivate students’ investigation of a central, open-ended question, development of individual expertise and participation in a final group process that attempts to transform newly acquired information into a more sophisticated understanding.</a:t>
            </a:r>
            <a:endParaRPr lang="en-GB" dirty="0"/>
          </a:p>
        </p:txBody>
      </p:sp>
    </p:spTree>
    <p:custDataLst>
      <p:tags r:id="rId1"/>
    </p:custDataLst>
    <p:extLst>
      <p:ext uri="{BB962C8B-B14F-4D97-AF65-F5344CB8AC3E}">
        <p14:creationId xmlns:p14="http://schemas.microsoft.com/office/powerpoint/2010/main" val="3167882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The </a:t>
            </a:r>
            <a:r>
              <a:rPr lang="en-GB" dirty="0" smtClean="0"/>
              <a:t>Best </a:t>
            </a:r>
            <a:r>
              <a:rPr lang="en-GB" dirty="0" err="1"/>
              <a:t>webquests</a:t>
            </a:r>
            <a:endParaRPr lang="en-GB" dirty="0"/>
          </a:p>
        </p:txBody>
      </p:sp>
      <p:sp>
        <p:nvSpPr>
          <p:cNvPr id="3" name="Θέση περιεχομένου 2"/>
          <p:cNvSpPr>
            <a:spLocks noGrp="1"/>
          </p:cNvSpPr>
          <p:nvPr>
            <p:ph idx="1"/>
          </p:nvPr>
        </p:nvSpPr>
        <p:spPr/>
        <p:txBody>
          <a:bodyPr/>
          <a:lstStyle/>
          <a:p>
            <a:pPr eaLnBrk="1" hangingPunct="1">
              <a:defRPr/>
            </a:pPr>
            <a:r>
              <a:rPr lang="en-GB" b="1" dirty="0" smtClean="0"/>
              <a:t>Inspire</a:t>
            </a:r>
            <a:r>
              <a:rPr lang="en-GB" dirty="0" smtClean="0"/>
              <a:t> students to see richer thematic relationships exploring web resources.</a:t>
            </a:r>
          </a:p>
          <a:p>
            <a:pPr eaLnBrk="1" hangingPunct="1">
              <a:defRPr/>
            </a:pPr>
            <a:r>
              <a:rPr lang="en-GB" b="1" dirty="0" smtClean="0"/>
              <a:t>Facilitate</a:t>
            </a:r>
            <a:r>
              <a:rPr lang="en-GB" dirty="0" smtClean="0"/>
              <a:t> a contribution to the real world of learning. </a:t>
            </a:r>
          </a:p>
          <a:p>
            <a:pPr eaLnBrk="1" hangingPunct="1">
              <a:defRPr/>
            </a:pPr>
            <a:r>
              <a:rPr lang="en-GB" b="1" dirty="0" smtClean="0"/>
              <a:t>Reflect</a:t>
            </a:r>
            <a:r>
              <a:rPr lang="en-GB" dirty="0" smtClean="0"/>
              <a:t> on their </a:t>
            </a:r>
            <a:r>
              <a:rPr lang="en-GB" dirty="0" err="1" smtClean="0"/>
              <a:t>metagognitive</a:t>
            </a:r>
            <a:r>
              <a:rPr lang="en-GB" dirty="0" smtClean="0"/>
              <a:t> processes. (March, 2003)</a:t>
            </a:r>
            <a:endParaRPr lang="en-GB" dirty="0"/>
          </a:p>
        </p:txBody>
      </p:sp>
    </p:spTree>
    <p:custDataLst>
      <p:tags r:id="rId1"/>
    </p:custDataLst>
    <p:extLst>
      <p:ext uri="{BB962C8B-B14F-4D97-AF65-F5344CB8AC3E}">
        <p14:creationId xmlns:p14="http://schemas.microsoft.com/office/powerpoint/2010/main" val="1335969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A real </a:t>
            </a:r>
            <a:r>
              <a:rPr lang="en-GB" altLang="en-US" dirty="0" err="1" smtClean="0"/>
              <a:t>webquest</a:t>
            </a:r>
            <a:r>
              <a:rPr lang="en-GB" altLang="en-US" dirty="0" smtClean="0"/>
              <a:t>…</a:t>
            </a:r>
            <a:endParaRPr lang="en-GB" dirty="0"/>
          </a:p>
        </p:txBody>
      </p:sp>
      <p:sp>
        <p:nvSpPr>
          <p:cNvPr id="3" name="Θέση περιεχομένου 2"/>
          <p:cNvSpPr>
            <a:spLocks noGrp="1"/>
          </p:cNvSpPr>
          <p:nvPr>
            <p:ph idx="1"/>
          </p:nvPr>
        </p:nvSpPr>
        <p:spPr/>
        <p:txBody>
          <a:bodyPr/>
          <a:lstStyle/>
          <a:p>
            <a:pPr marL="0" indent="0">
              <a:buNone/>
            </a:pPr>
            <a:r>
              <a:rPr lang="en-GB" altLang="en-US" dirty="0" smtClean="0"/>
              <a:t>“… can create an authentic </a:t>
            </a:r>
            <a:r>
              <a:rPr lang="en-GB" altLang="en-US" dirty="0" err="1" smtClean="0"/>
              <a:t>microworld</a:t>
            </a:r>
            <a:r>
              <a:rPr lang="en-GB" altLang="en-US" dirty="0" smtClean="0"/>
              <a:t> where pupils are engaged to the understanding and exploration of real issues both independently and collaboratively by taking on authentic roles, sharing their beliefs, opinions and values to solve a real problem. In this way, they assume ownership in their learning.” (</a:t>
            </a:r>
            <a:r>
              <a:rPr lang="en-GB" altLang="en-US" dirty="0" err="1" smtClean="0"/>
              <a:t>Kundu</a:t>
            </a:r>
            <a:r>
              <a:rPr lang="en-GB" altLang="en-US" dirty="0" smtClean="0"/>
              <a:t> and Bain, 2006)</a:t>
            </a:r>
            <a:endParaRPr lang="en-GB" dirty="0"/>
          </a:p>
        </p:txBody>
      </p:sp>
    </p:spTree>
    <p:custDataLst>
      <p:tags r:id="rId1"/>
    </p:custDataLst>
    <p:extLst>
      <p:ext uri="{BB962C8B-B14F-4D97-AF65-F5344CB8AC3E}">
        <p14:creationId xmlns:p14="http://schemas.microsoft.com/office/powerpoint/2010/main" val="24173039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What learners are asked to do</a:t>
            </a:r>
          </a:p>
        </p:txBody>
      </p:sp>
      <p:sp>
        <p:nvSpPr>
          <p:cNvPr id="3" name="Θέση περιεχομένου 2"/>
          <p:cNvSpPr>
            <a:spLocks noGrp="1"/>
          </p:cNvSpPr>
          <p:nvPr>
            <p:ph idx="1"/>
          </p:nvPr>
        </p:nvSpPr>
        <p:spPr/>
        <p:txBody>
          <a:bodyPr/>
          <a:lstStyle/>
          <a:p>
            <a:pPr marL="0" indent="0" eaLnBrk="1" hangingPunct="1">
              <a:spcBef>
                <a:spcPts val="600"/>
              </a:spcBef>
              <a:buFont typeface="Arial" charset="0"/>
              <a:buNone/>
              <a:defRPr/>
            </a:pPr>
            <a:r>
              <a:rPr lang="en-GB" sz="2800" dirty="0" smtClean="0"/>
              <a:t>Learners are required:</a:t>
            </a:r>
          </a:p>
          <a:p>
            <a:pPr eaLnBrk="1" hangingPunct="1">
              <a:spcBef>
                <a:spcPts val="600"/>
              </a:spcBef>
              <a:defRPr/>
            </a:pPr>
            <a:r>
              <a:rPr lang="en-GB" sz="2800" dirty="0" smtClean="0"/>
              <a:t>to </a:t>
            </a:r>
            <a:r>
              <a:rPr lang="en-GB" sz="2800" b="1" dirty="0" smtClean="0"/>
              <a:t>collaborate</a:t>
            </a:r>
            <a:r>
              <a:rPr lang="en-GB" sz="2800" dirty="0" smtClean="0"/>
              <a:t> as it is natural in the real world in order to respond to the requirements of an authentic task,</a:t>
            </a:r>
          </a:p>
          <a:p>
            <a:pPr eaLnBrk="1" hangingPunct="1">
              <a:spcBef>
                <a:spcPts val="600"/>
              </a:spcBef>
              <a:defRPr/>
            </a:pPr>
            <a:r>
              <a:rPr lang="en-GB" sz="2800" dirty="0" smtClean="0"/>
              <a:t>to </a:t>
            </a:r>
            <a:r>
              <a:rPr lang="en-GB" sz="2800" b="1" dirty="0" smtClean="0"/>
              <a:t>collect information </a:t>
            </a:r>
            <a:r>
              <a:rPr lang="en-GB" sz="2800" dirty="0" smtClean="0"/>
              <a:t>from the internet and relate it to their existing knowledge base of language/s and the world,</a:t>
            </a:r>
          </a:p>
          <a:p>
            <a:pPr eaLnBrk="1" hangingPunct="1">
              <a:spcBef>
                <a:spcPts val="600"/>
              </a:spcBef>
              <a:defRPr/>
            </a:pPr>
            <a:r>
              <a:rPr lang="en-GB" sz="2800" dirty="0" smtClean="0"/>
              <a:t>to </a:t>
            </a:r>
            <a:r>
              <a:rPr lang="en-GB" sz="2800" b="1" dirty="0" smtClean="0"/>
              <a:t>process</a:t>
            </a:r>
            <a:r>
              <a:rPr lang="en-GB" sz="2800" dirty="0" smtClean="0"/>
              <a:t> and </a:t>
            </a:r>
            <a:r>
              <a:rPr lang="en-GB" sz="2800" b="1" dirty="0" smtClean="0"/>
              <a:t>transform</a:t>
            </a:r>
            <a:r>
              <a:rPr lang="en-GB" sz="2800" dirty="0" smtClean="0"/>
              <a:t> selected information into something else and to make sense of the new knowledge and experience.</a:t>
            </a:r>
            <a:endParaRPr lang="en-GB" dirty="0"/>
          </a:p>
        </p:txBody>
      </p:sp>
    </p:spTree>
    <p:custDataLst>
      <p:tags r:id="rId1"/>
    </p:custDataLst>
    <p:extLst>
      <p:ext uri="{BB962C8B-B14F-4D97-AF65-F5344CB8AC3E}">
        <p14:creationId xmlns:p14="http://schemas.microsoft.com/office/powerpoint/2010/main" val="19761529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Learning by doing</a:t>
            </a:r>
            <a:r>
              <a:rPr lang="en-GB" dirty="0" smtClean="0"/>
              <a:t>… and </a:t>
            </a:r>
            <a:r>
              <a:rPr lang="en-GB" dirty="0"/>
              <a:t>more</a:t>
            </a:r>
          </a:p>
        </p:txBody>
      </p:sp>
      <p:sp>
        <p:nvSpPr>
          <p:cNvPr id="3" name="Θέση περιεχομένου 2"/>
          <p:cNvSpPr>
            <a:spLocks noGrp="1"/>
          </p:cNvSpPr>
          <p:nvPr>
            <p:ph idx="1"/>
          </p:nvPr>
        </p:nvSpPr>
        <p:spPr/>
        <p:txBody>
          <a:bodyPr/>
          <a:lstStyle/>
          <a:p>
            <a:pPr marL="0" indent="0">
              <a:buNone/>
            </a:pPr>
            <a:r>
              <a:rPr lang="en-GB" sz="3000" dirty="0" smtClean="0"/>
              <a:t>The </a:t>
            </a:r>
            <a:r>
              <a:rPr lang="en-GB" sz="3000" dirty="0" err="1" smtClean="0"/>
              <a:t>webquest</a:t>
            </a:r>
            <a:r>
              <a:rPr lang="en-GB" sz="3000" dirty="0" smtClean="0"/>
              <a:t> learning experience goes beyond the concept of learning by just doing and is considered inseparable from social practice from participating in social interactions… Children develop socially as they continually transform the circumstances of their environment, working jointly (</a:t>
            </a:r>
            <a:r>
              <a:rPr lang="en-GB" sz="3000" dirty="0" err="1" smtClean="0"/>
              <a:t>Kundu</a:t>
            </a:r>
            <a:r>
              <a:rPr lang="en-GB" sz="3000" dirty="0" smtClean="0"/>
              <a:t> and Bain, 2006). </a:t>
            </a:r>
          </a:p>
          <a:p>
            <a:pPr marL="0" indent="0">
              <a:buNone/>
            </a:pPr>
            <a:r>
              <a:rPr lang="en-GB" sz="3000" dirty="0" err="1" smtClean="0"/>
              <a:t>Webquests</a:t>
            </a:r>
            <a:r>
              <a:rPr lang="en-GB" sz="3000" dirty="0" smtClean="0"/>
              <a:t> promote </a:t>
            </a:r>
            <a:r>
              <a:rPr lang="en-GB" sz="3000" b="1" dirty="0" smtClean="0"/>
              <a:t>learning in context </a:t>
            </a:r>
            <a:r>
              <a:rPr lang="en-GB" sz="3000" dirty="0" smtClean="0"/>
              <a:t>(</a:t>
            </a:r>
            <a:r>
              <a:rPr lang="en-GB" sz="3000" dirty="0" err="1" smtClean="0"/>
              <a:t>Laborda</a:t>
            </a:r>
            <a:r>
              <a:rPr lang="en-GB" sz="3000" dirty="0" smtClean="0"/>
              <a:t>, 2009). </a:t>
            </a:r>
            <a:endParaRPr lang="en-GB" sz="3000" dirty="0"/>
          </a:p>
        </p:txBody>
      </p:sp>
    </p:spTree>
    <p:custDataLst>
      <p:tags r:id="rId1"/>
    </p:custDataLst>
    <p:extLst>
      <p:ext uri="{BB962C8B-B14F-4D97-AF65-F5344CB8AC3E}">
        <p14:creationId xmlns:p14="http://schemas.microsoft.com/office/powerpoint/2010/main" val="32354992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Cooperative </a:t>
            </a:r>
            <a:r>
              <a:rPr lang="en-GB" dirty="0" smtClean="0"/>
              <a:t>learning (1/2)</a:t>
            </a:r>
            <a:endParaRPr lang="en-GB" dirty="0"/>
          </a:p>
        </p:txBody>
      </p:sp>
      <p:sp>
        <p:nvSpPr>
          <p:cNvPr id="3" name="Θέση περιεχομένου 2"/>
          <p:cNvSpPr>
            <a:spLocks noGrp="1"/>
          </p:cNvSpPr>
          <p:nvPr>
            <p:ph idx="1"/>
          </p:nvPr>
        </p:nvSpPr>
        <p:spPr/>
        <p:txBody>
          <a:bodyPr/>
          <a:lstStyle/>
          <a:p>
            <a:pPr marL="0" indent="0">
              <a:buNone/>
            </a:pPr>
            <a:r>
              <a:rPr lang="en-GB" dirty="0" err="1" smtClean="0"/>
              <a:t>Webquests</a:t>
            </a:r>
            <a:r>
              <a:rPr lang="en-GB" dirty="0" smtClean="0"/>
              <a:t> incorporate  all the critical attributes of cooperative learning which are: </a:t>
            </a:r>
          </a:p>
          <a:p>
            <a:pPr eaLnBrk="1" hangingPunct="1">
              <a:defRPr/>
            </a:pPr>
            <a:r>
              <a:rPr lang="en-GB" b="1" dirty="0" smtClean="0"/>
              <a:t>positive interdependence </a:t>
            </a:r>
            <a:r>
              <a:rPr lang="en-GB" dirty="0" smtClean="0"/>
              <a:t>with respect to the task, resources, roles and rewards,</a:t>
            </a:r>
          </a:p>
          <a:p>
            <a:pPr eaLnBrk="1" hangingPunct="1">
              <a:defRPr/>
            </a:pPr>
            <a:r>
              <a:rPr lang="en-GB" b="1" dirty="0" smtClean="0"/>
              <a:t>face-to-face interaction </a:t>
            </a:r>
            <a:r>
              <a:rPr lang="en-GB" dirty="0" smtClean="0"/>
              <a:t>providing assistance for students to complete the task.</a:t>
            </a:r>
            <a:endParaRPr lang="en-GB" dirty="0"/>
          </a:p>
        </p:txBody>
      </p:sp>
    </p:spTree>
    <p:custDataLst>
      <p:tags r:id="rId1"/>
    </p:custDataLst>
    <p:extLst>
      <p:ext uri="{BB962C8B-B14F-4D97-AF65-F5344CB8AC3E}">
        <p14:creationId xmlns:p14="http://schemas.microsoft.com/office/powerpoint/2010/main" val="34877774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Cooperative </a:t>
            </a:r>
            <a:r>
              <a:rPr lang="en-GB" dirty="0" smtClean="0"/>
              <a:t>learning (2/2)</a:t>
            </a:r>
            <a:endParaRPr lang="en-GB" dirty="0"/>
          </a:p>
        </p:txBody>
      </p:sp>
      <p:sp>
        <p:nvSpPr>
          <p:cNvPr id="3" name="Θέση περιεχομένου 2"/>
          <p:cNvSpPr>
            <a:spLocks noGrp="1"/>
          </p:cNvSpPr>
          <p:nvPr>
            <p:ph idx="1"/>
          </p:nvPr>
        </p:nvSpPr>
        <p:spPr/>
        <p:txBody>
          <a:bodyPr/>
          <a:lstStyle/>
          <a:p>
            <a:pPr eaLnBrk="1" hangingPunct="1">
              <a:spcBef>
                <a:spcPts val="600"/>
              </a:spcBef>
              <a:defRPr/>
            </a:pPr>
            <a:r>
              <a:rPr lang="en-GB" b="1" dirty="0" smtClean="0"/>
              <a:t>individual accountability </a:t>
            </a:r>
            <a:r>
              <a:rPr lang="en-GB" dirty="0" smtClean="0"/>
              <a:t>for the completion of the task making pupils aware that individual work has a direct impact on the quality of the final product (</a:t>
            </a:r>
            <a:r>
              <a:rPr lang="en-GB" dirty="0" err="1" smtClean="0"/>
              <a:t>Hwee</a:t>
            </a:r>
            <a:r>
              <a:rPr lang="en-GB" dirty="0" smtClean="0"/>
              <a:t>-Hwang et al, 2002: 3),</a:t>
            </a:r>
          </a:p>
          <a:p>
            <a:pPr eaLnBrk="1" hangingPunct="1">
              <a:spcBef>
                <a:spcPts val="600"/>
              </a:spcBef>
              <a:defRPr/>
            </a:pPr>
            <a:r>
              <a:rPr lang="en-GB" b="1" dirty="0" smtClean="0"/>
              <a:t>small-group and interpersonal skills </a:t>
            </a:r>
            <a:r>
              <a:rPr lang="en-GB" dirty="0" smtClean="0"/>
              <a:t>developed through collaboration,</a:t>
            </a:r>
          </a:p>
          <a:p>
            <a:pPr eaLnBrk="1" hangingPunct="1">
              <a:spcBef>
                <a:spcPts val="600"/>
              </a:spcBef>
              <a:defRPr/>
            </a:pPr>
            <a:r>
              <a:rPr lang="en-GB" b="1" dirty="0" smtClean="0"/>
              <a:t>group-self evaluation </a:t>
            </a:r>
            <a:r>
              <a:rPr lang="en-GB" dirty="0" smtClean="0"/>
              <a:t>allowing pupils along with their teachers to monitor progress and achievement.</a:t>
            </a:r>
            <a:endParaRPr lang="en-GB" dirty="0"/>
          </a:p>
        </p:txBody>
      </p:sp>
    </p:spTree>
    <p:custDataLst>
      <p:tags r:id="rId1"/>
    </p:custDataLst>
    <p:extLst>
      <p:ext uri="{BB962C8B-B14F-4D97-AF65-F5344CB8AC3E}">
        <p14:creationId xmlns:p14="http://schemas.microsoft.com/office/powerpoint/2010/main" val="14452105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The role of teachers in the design of </a:t>
            </a:r>
            <a:r>
              <a:rPr lang="en-GB" dirty="0" err="1"/>
              <a:t>Webquests</a:t>
            </a:r>
            <a:endParaRPr lang="en-GB" dirty="0"/>
          </a:p>
        </p:txBody>
      </p:sp>
      <p:sp>
        <p:nvSpPr>
          <p:cNvPr id="4" name="Θέση κειμένου 3"/>
          <p:cNvSpPr>
            <a:spLocks noGrp="1"/>
          </p:cNvSpPr>
          <p:nvPr>
            <p:ph type="body" idx="1"/>
          </p:nvPr>
        </p:nvSpPr>
        <p:spPr/>
        <p:txBody>
          <a:bodyPr/>
          <a:lstStyle/>
          <a:p>
            <a:endParaRPr lang="en-GB"/>
          </a:p>
        </p:txBody>
      </p:sp>
    </p:spTree>
    <p:custDataLst>
      <p:tags r:id="rId1"/>
    </p:custDataLst>
    <p:extLst>
      <p:ext uri="{BB962C8B-B14F-4D97-AF65-F5344CB8AC3E}">
        <p14:creationId xmlns:p14="http://schemas.microsoft.com/office/powerpoint/2010/main" val="9049562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marL="0" indent="0" eaLnBrk="1" hangingPunct="1">
              <a:buFont typeface="Arial" charset="0"/>
              <a:buNone/>
              <a:defRPr/>
            </a:pPr>
            <a:r>
              <a:rPr lang="en-GB" dirty="0" smtClean="0"/>
              <a:t>Teachers need… (1/2)</a:t>
            </a:r>
            <a:endParaRPr lang="en-GB" dirty="0"/>
          </a:p>
        </p:txBody>
      </p:sp>
      <p:sp>
        <p:nvSpPr>
          <p:cNvPr id="3" name="Θέση περιεχομένου 2"/>
          <p:cNvSpPr>
            <a:spLocks noGrp="1"/>
          </p:cNvSpPr>
          <p:nvPr>
            <p:ph idx="1"/>
          </p:nvPr>
        </p:nvSpPr>
        <p:spPr/>
        <p:txBody>
          <a:bodyPr/>
          <a:lstStyle/>
          <a:p>
            <a:r>
              <a:rPr lang="en-GB" dirty="0" smtClean="0"/>
              <a:t>to use </a:t>
            </a:r>
            <a:r>
              <a:rPr lang="en-GB" dirty="0"/>
              <a:t>high quality authentic and interesting web </a:t>
            </a:r>
            <a:r>
              <a:rPr lang="en-GB" dirty="0" smtClean="0"/>
              <a:t>resources.</a:t>
            </a:r>
            <a:endParaRPr lang="en-GB" dirty="0"/>
          </a:p>
          <a:p>
            <a:r>
              <a:rPr lang="en-GB" dirty="0" smtClean="0"/>
              <a:t>to orchestrate </a:t>
            </a:r>
            <a:r>
              <a:rPr lang="en-GB" dirty="0"/>
              <a:t>both the resources and the </a:t>
            </a:r>
            <a:r>
              <a:rPr lang="en-GB" dirty="0" smtClean="0"/>
              <a:t>pupils.  </a:t>
            </a:r>
            <a:endParaRPr lang="en-GB" dirty="0"/>
          </a:p>
          <a:p>
            <a:r>
              <a:rPr lang="en-GB" dirty="0" smtClean="0"/>
              <a:t>to secure </a:t>
            </a:r>
            <a:r>
              <a:rPr lang="en-GB" dirty="0"/>
              <a:t>access to a computer </a:t>
            </a:r>
            <a:r>
              <a:rPr lang="en-GB" dirty="0" smtClean="0"/>
              <a:t>lab. </a:t>
            </a:r>
            <a:endParaRPr lang="en-GB" dirty="0"/>
          </a:p>
          <a:p>
            <a:endParaRPr lang="en-GB" dirty="0"/>
          </a:p>
        </p:txBody>
      </p:sp>
    </p:spTree>
    <p:custDataLst>
      <p:tags r:id="rId1"/>
    </p:custDataLst>
    <p:extLst>
      <p:ext uri="{BB962C8B-B14F-4D97-AF65-F5344CB8AC3E}">
        <p14:creationId xmlns:p14="http://schemas.microsoft.com/office/powerpoint/2010/main" val="3449682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What is a </a:t>
            </a:r>
            <a:r>
              <a:rPr lang="en-GB" dirty="0" err="1" smtClean="0"/>
              <a:t>Webquest</a:t>
            </a:r>
            <a:r>
              <a:rPr lang="en-GB" dirty="0" smtClean="0"/>
              <a:t>? (1/2)</a:t>
            </a:r>
            <a:endParaRPr lang="en-GB" dirty="0"/>
          </a:p>
        </p:txBody>
      </p:sp>
      <p:sp>
        <p:nvSpPr>
          <p:cNvPr id="3" name="Θέση περιεχομένου 2"/>
          <p:cNvSpPr>
            <a:spLocks noGrp="1"/>
          </p:cNvSpPr>
          <p:nvPr>
            <p:ph idx="1"/>
          </p:nvPr>
        </p:nvSpPr>
        <p:spPr/>
        <p:txBody>
          <a:bodyPr/>
          <a:lstStyle/>
          <a:p>
            <a:pPr eaLnBrk="1" hangingPunct="1">
              <a:buFont typeface="Arial" charset="0"/>
              <a:buChar char="•"/>
              <a:defRPr/>
            </a:pPr>
            <a:r>
              <a:rPr lang="en-GB" sz="3000" dirty="0" smtClean="0"/>
              <a:t>“</a:t>
            </a:r>
            <a:r>
              <a:rPr lang="en-GB" sz="3000" dirty="0" err="1" smtClean="0"/>
              <a:t>WebQuest</a:t>
            </a:r>
            <a:r>
              <a:rPr lang="en-GB" sz="3000" dirty="0" smtClean="0"/>
              <a:t>” is the name given to an instructional model for </a:t>
            </a:r>
            <a:r>
              <a:rPr lang="en-GB" sz="3000" b="1" dirty="0" smtClean="0"/>
              <a:t>web-based learning projects</a:t>
            </a:r>
            <a:r>
              <a:rPr lang="en-GB" sz="3000" dirty="0" smtClean="0"/>
              <a:t> that draw on information and communication resources on the Internet. </a:t>
            </a:r>
          </a:p>
          <a:p>
            <a:pPr eaLnBrk="1" hangingPunct="1">
              <a:buFont typeface="Arial" charset="0"/>
              <a:buChar char="•"/>
              <a:defRPr/>
            </a:pPr>
            <a:r>
              <a:rPr lang="en-GB" sz="3000" dirty="0" smtClean="0"/>
              <a:t>The </a:t>
            </a:r>
            <a:r>
              <a:rPr lang="en-GB" sz="3000" dirty="0" err="1" smtClean="0"/>
              <a:t>WebQuest</a:t>
            </a:r>
            <a:r>
              <a:rPr lang="en-GB" sz="3000" dirty="0" smtClean="0"/>
              <a:t> instructional design is based on </a:t>
            </a:r>
            <a:r>
              <a:rPr lang="en-GB" sz="3000" b="1" dirty="0" smtClean="0"/>
              <a:t>constructivist</a:t>
            </a:r>
            <a:r>
              <a:rPr lang="en-GB" sz="3000" dirty="0" smtClean="0"/>
              <a:t> principles and is sometimes referred to as </a:t>
            </a:r>
            <a:r>
              <a:rPr lang="en-GB" sz="3000" b="1" dirty="0" smtClean="0"/>
              <a:t>inquiry-based learning</a:t>
            </a:r>
            <a:r>
              <a:rPr lang="en-GB" sz="3000" dirty="0" smtClean="0"/>
              <a:t>. The constructivist approach emphasises the role of students as primary agents of learning.</a:t>
            </a:r>
            <a:endParaRPr lang="en-GB" sz="3000" dirty="0"/>
          </a:p>
        </p:txBody>
      </p:sp>
    </p:spTree>
    <p:custDataLst>
      <p:tags r:id="rId1"/>
    </p:custDataLst>
    <p:extLst>
      <p:ext uri="{BB962C8B-B14F-4D97-AF65-F5344CB8AC3E}">
        <p14:creationId xmlns:p14="http://schemas.microsoft.com/office/powerpoint/2010/main" val="24074061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marL="0" indent="0" eaLnBrk="1" hangingPunct="1">
              <a:buFont typeface="Arial" charset="0"/>
              <a:buNone/>
              <a:defRPr/>
            </a:pPr>
            <a:r>
              <a:rPr lang="en-GB" dirty="0" smtClean="0"/>
              <a:t>Teachers need… (2/2)</a:t>
            </a:r>
            <a:endParaRPr lang="en-GB" dirty="0"/>
          </a:p>
        </p:txBody>
      </p:sp>
      <p:sp>
        <p:nvSpPr>
          <p:cNvPr id="3" name="Θέση περιεχομένου 2"/>
          <p:cNvSpPr>
            <a:spLocks noGrp="1"/>
          </p:cNvSpPr>
          <p:nvPr>
            <p:ph idx="1"/>
          </p:nvPr>
        </p:nvSpPr>
        <p:spPr/>
        <p:txBody>
          <a:bodyPr/>
          <a:lstStyle/>
          <a:p>
            <a:r>
              <a:rPr lang="en-GB" dirty="0" smtClean="0"/>
              <a:t>to take </a:t>
            </a:r>
            <a:r>
              <a:rPr lang="en-GB" dirty="0"/>
              <a:t>care of the class dynamics by creating the groups collaboratively with students in terms of their linguistic competences and electronic </a:t>
            </a:r>
            <a:r>
              <a:rPr lang="en-GB" dirty="0" smtClean="0"/>
              <a:t>literacies. </a:t>
            </a:r>
            <a:endParaRPr lang="en-GB" dirty="0"/>
          </a:p>
          <a:p>
            <a:r>
              <a:rPr lang="en-GB" dirty="0"/>
              <a:t>to make students understand how important it is to be accountable individually and within the </a:t>
            </a:r>
            <a:r>
              <a:rPr lang="en-GB" dirty="0" smtClean="0"/>
              <a:t>groups. </a:t>
            </a:r>
            <a:endParaRPr lang="en-GB" dirty="0"/>
          </a:p>
          <a:p>
            <a:r>
              <a:rPr lang="en-GB" dirty="0"/>
              <a:t>to choose an engaging </a:t>
            </a:r>
            <a:r>
              <a:rPr lang="en-GB" dirty="0" smtClean="0"/>
              <a:t>topic. </a:t>
            </a:r>
            <a:endParaRPr lang="en-GB" dirty="0"/>
          </a:p>
          <a:p>
            <a:endParaRPr lang="en-GB" dirty="0"/>
          </a:p>
        </p:txBody>
      </p:sp>
    </p:spTree>
    <p:custDataLst>
      <p:tags r:id="rId1"/>
    </p:custDataLst>
    <p:extLst>
      <p:ext uri="{BB962C8B-B14F-4D97-AF65-F5344CB8AC3E}">
        <p14:creationId xmlns:p14="http://schemas.microsoft.com/office/powerpoint/2010/main" val="37487488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The </a:t>
            </a:r>
            <a:r>
              <a:rPr lang="en-GB" dirty="0" err="1" smtClean="0"/>
              <a:t>Webquest</a:t>
            </a:r>
            <a:r>
              <a:rPr lang="en-GB" dirty="0" smtClean="0"/>
              <a:t> </a:t>
            </a:r>
            <a:r>
              <a:rPr lang="en-GB" dirty="0"/>
              <a:t>task </a:t>
            </a:r>
            <a:r>
              <a:rPr lang="en-GB" dirty="0" smtClean="0"/>
              <a:t>under Keller’s </a:t>
            </a:r>
            <a:r>
              <a:rPr lang="en-GB" dirty="0"/>
              <a:t>ARCS filter </a:t>
            </a:r>
          </a:p>
        </p:txBody>
      </p:sp>
      <p:sp>
        <p:nvSpPr>
          <p:cNvPr id="3" name="Θέση περιεχομένου 2"/>
          <p:cNvSpPr>
            <a:spLocks noGrp="1"/>
          </p:cNvSpPr>
          <p:nvPr>
            <p:ph idx="1"/>
          </p:nvPr>
        </p:nvSpPr>
        <p:spPr>
          <a:xfrm>
            <a:off x="464156" y="1556792"/>
            <a:ext cx="8229600" cy="4608512"/>
          </a:xfrm>
        </p:spPr>
        <p:txBody>
          <a:bodyPr/>
          <a:lstStyle/>
          <a:p>
            <a:pPr marL="0" indent="0" eaLnBrk="1" hangingPunct="1">
              <a:spcBef>
                <a:spcPts val="600"/>
              </a:spcBef>
              <a:buFont typeface="Arial" charset="0"/>
              <a:buNone/>
              <a:defRPr/>
            </a:pPr>
            <a:r>
              <a:rPr lang="en-GB" sz="2800" dirty="0" smtClean="0"/>
              <a:t>The </a:t>
            </a:r>
            <a:r>
              <a:rPr lang="en-GB" sz="2800" dirty="0" err="1" smtClean="0"/>
              <a:t>webquest</a:t>
            </a:r>
            <a:r>
              <a:rPr lang="en-GB" sz="2800" dirty="0" smtClean="0"/>
              <a:t> task:</a:t>
            </a:r>
          </a:p>
          <a:p>
            <a:pPr eaLnBrk="1" hangingPunct="1">
              <a:spcBef>
                <a:spcPts val="600"/>
              </a:spcBef>
              <a:defRPr/>
            </a:pPr>
            <a:r>
              <a:rPr lang="en-GB" sz="2800" dirty="0" smtClean="0"/>
              <a:t>should get students’ </a:t>
            </a:r>
            <a:r>
              <a:rPr lang="en-GB" sz="2800" b="1" dirty="0" smtClean="0"/>
              <a:t>Attention,</a:t>
            </a:r>
          </a:p>
          <a:p>
            <a:pPr eaLnBrk="1" hangingPunct="1">
              <a:spcBef>
                <a:spcPts val="600"/>
              </a:spcBef>
              <a:defRPr/>
            </a:pPr>
            <a:r>
              <a:rPr lang="en-GB" sz="2800" dirty="0" smtClean="0"/>
              <a:t>its topic should be </a:t>
            </a:r>
            <a:r>
              <a:rPr lang="en-GB" sz="2800" b="1" dirty="0" smtClean="0"/>
              <a:t>Relevant</a:t>
            </a:r>
            <a:r>
              <a:rPr lang="en-GB" sz="2800" i="1" dirty="0" smtClean="0"/>
              <a:t> </a:t>
            </a:r>
            <a:r>
              <a:rPr lang="en-GB" sz="2800" dirty="0" smtClean="0"/>
              <a:t>to their needs, interests and motives,</a:t>
            </a:r>
          </a:p>
          <a:p>
            <a:pPr eaLnBrk="1" hangingPunct="1">
              <a:spcBef>
                <a:spcPts val="600"/>
              </a:spcBef>
              <a:defRPr/>
            </a:pPr>
            <a:r>
              <a:rPr lang="en-GB" sz="2800" dirty="0" smtClean="0"/>
              <a:t>should inspire pupils’ </a:t>
            </a:r>
            <a:r>
              <a:rPr lang="en-GB" sz="2800" b="1" dirty="0" smtClean="0"/>
              <a:t>Confidence</a:t>
            </a:r>
            <a:r>
              <a:rPr lang="en-GB" sz="2800" i="1" dirty="0" smtClean="0"/>
              <a:t> </a:t>
            </a:r>
            <a:r>
              <a:rPr lang="en-GB" sz="2800" dirty="0" smtClean="0"/>
              <a:t>in achieving success through effective support/scaffolding at all critical steps of the process,</a:t>
            </a:r>
          </a:p>
          <a:p>
            <a:pPr eaLnBrk="1" hangingPunct="1">
              <a:spcBef>
                <a:spcPts val="600"/>
              </a:spcBef>
              <a:defRPr/>
            </a:pPr>
            <a:r>
              <a:rPr lang="en-GB" sz="2800" dirty="0" smtClean="0"/>
              <a:t>should leave both pupils and the teacher after its completion with a sense of </a:t>
            </a:r>
            <a:r>
              <a:rPr lang="en-GB" sz="2800" b="1" dirty="0" smtClean="0"/>
              <a:t>Satisfaction</a:t>
            </a:r>
            <a:r>
              <a:rPr lang="en-GB" sz="2800" i="1" dirty="0" smtClean="0"/>
              <a:t> </a:t>
            </a:r>
            <a:r>
              <a:rPr lang="en-GB" sz="2800" dirty="0" smtClean="0"/>
              <a:t>in their accomplishment otherwise none would be engaged.</a:t>
            </a:r>
            <a:endParaRPr lang="en-GB" sz="2800" dirty="0"/>
          </a:p>
        </p:txBody>
      </p:sp>
    </p:spTree>
    <p:custDataLst>
      <p:tags r:id="rId1"/>
    </p:custDataLst>
    <p:extLst>
      <p:ext uri="{BB962C8B-B14F-4D97-AF65-F5344CB8AC3E}">
        <p14:creationId xmlns:p14="http://schemas.microsoft.com/office/powerpoint/2010/main" val="26546117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Authentic Tasks</a:t>
            </a:r>
            <a:endParaRPr lang="en-GB" dirty="0"/>
          </a:p>
        </p:txBody>
      </p:sp>
      <p:sp>
        <p:nvSpPr>
          <p:cNvPr id="3" name="Θέση περιεχομένου 2"/>
          <p:cNvSpPr>
            <a:spLocks noGrp="1"/>
          </p:cNvSpPr>
          <p:nvPr>
            <p:ph sz="half" idx="1"/>
          </p:nvPr>
        </p:nvSpPr>
        <p:spPr>
          <a:xfrm>
            <a:off x="683568" y="1556792"/>
            <a:ext cx="2818656" cy="4525963"/>
          </a:xfrm>
        </p:spPr>
        <p:txBody>
          <a:bodyPr/>
          <a:lstStyle/>
          <a:p>
            <a:pPr marL="0" indent="0">
              <a:buNone/>
            </a:pPr>
            <a:r>
              <a:rPr lang="en-GB" dirty="0" smtClean="0"/>
              <a:t>Consequently, tasks should be: </a:t>
            </a:r>
          </a:p>
          <a:p>
            <a:r>
              <a:rPr lang="en-GB" b="1" dirty="0" smtClean="0"/>
              <a:t>real</a:t>
            </a:r>
            <a:r>
              <a:rPr lang="en-GB" dirty="0" smtClean="0"/>
              <a:t>, </a:t>
            </a:r>
          </a:p>
          <a:p>
            <a:r>
              <a:rPr lang="en-GB" b="1" dirty="0" smtClean="0"/>
              <a:t>rich</a:t>
            </a:r>
            <a:r>
              <a:rPr lang="en-GB" dirty="0" smtClean="0"/>
              <a:t> and </a:t>
            </a:r>
          </a:p>
          <a:p>
            <a:r>
              <a:rPr lang="en-GB" b="1" dirty="0" smtClean="0"/>
              <a:t>relevant.</a:t>
            </a:r>
          </a:p>
          <a:p>
            <a:pPr marL="0" indent="0">
              <a:buNone/>
            </a:pPr>
            <a:endParaRPr lang="en-GB" dirty="0"/>
          </a:p>
        </p:txBody>
      </p:sp>
      <p:graphicFrame>
        <p:nvGraphicFramePr>
          <p:cNvPr id="5" name="Θέση περιεχομένου 4" descr="Features of an Effective Webquest Task.&#10;"/>
          <p:cNvGraphicFramePr>
            <a:graphicFrameLocks noGrp="1"/>
          </p:cNvGraphicFramePr>
          <p:nvPr>
            <p:ph sz="half" idx="2"/>
            <p:extLst>
              <p:ext uri="{D42A27DB-BD31-4B8C-83A1-F6EECF244321}">
                <p14:modId xmlns:p14="http://schemas.microsoft.com/office/powerpoint/2010/main" val="3047010530"/>
              </p:ext>
            </p:extLst>
          </p:nvPr>
        </p:nvGraphicFramePr>
        <p:xfrm>
          <a:off x="3059832" y="1340768"/>
          <a:ext cx="5904656"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11990000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References (1/2)</a:t>
            </a:r>
            <a:endParaRPr lang="en-GB" dirty="0"/>
          </a:p>
        </p:txBody>
      </p:sp>
      <p:sp>
        <p:nvSpPr>
          <p:cNvPr id="3" name="Θέση περιεχομένου 2"/>
          <p:cNvSpPr>
            <a:spLocks noGrp="1"/>
          </p:cNvSpPr>
          <p:nvPr>
            <p:ph idx="1"/>
          </p:nvPr>
        </p:nvSpPr>
        <p:spPr/>
        <p:txBody>
          <a:bodyPr/>
          <a:lstStyle/>
          <a:p>
            <a:pPr marL="538163" indent="-538163">
              <a:buNone/>
            </a:pPr>
            <a:r>
              <a:rPr lang="en-GB" sz="2000" dirty="0" err="1"/>
              <a:t>Carvalho</a:t>
            </a:r>
            <a:r>
              <a:rPr lang="en-GB" sz="2000" dirty="0"/>
              <a:t>, A. A. A. (2007). Guest Editor’s Introduction. </a:t>
            </a:r>
            <a:r>
              <a:rPr lang="en-GB" sz="2000" i="1" dirty="0"/>
              <a:t>Interactive Educational Multimedia, 15</a:t>
            </a:r>
            <a:r>
              <a:rPr lang="en-GB" sz="2000" dirty="0"/>
              <a:t>. </a:t>
            </a:r>
          </a:p>
          <a:p>
            <a:pPr marL="538163" indent="-538163">
              <a:buNone/>
            </a:pPr>
            <a:r>
              <a:rPr lang="en-GB" sz="2000" dirty="0"/>
              <a:t>Dodge, B. (1995, 1997). Some Thoughts About </a:t>
            </a:r>
            <a:r>
              <a:rPr lang="en-GB" sz="2000" dirty="0" err="1"/>
              <a:t>Webquests</a:t>
            </a:r>
            <a:r>
              <a:rPr lang="en-GB" sz="2000" dirty="0"/>
              <a:t>. Retrieved </a:t>
            </a:r>
            <a:r>
              <a:rPr lang="en-GB" sz="2000" dirty="0" smtClean="0"/>
              <a:t>November, </a:t>
            </a:r>
            <a:r>
              <a:rPr lang="en-GB" sz="2000" dirty="0"/>
              <a:t>28, </a:t>
            </a:r>
            <a:r>
              <a:rPr lang="en-GB" sz="2000" dirty="0" smtClean="0"/>
              <a:t>2014.</a:t>
            </a:r>
            <a:endParaRPr lang="en-GB" sz="2000" dirty="0"/>
          </a:p>
          <a:p>
            <a:pPr marL="538163" indent="-538163">
              <a:buNone/>
            </a:pPr>
            <a:r>
              <a:rPr lang="en-US" sz="2000" dirty="0"/>
              <a:t>Dodge, B. (2001). FOCUS: Five rules for writing a great </a:t>
            </a:r>
            <a:r>
              <a:rPr lang="en-US" sz="2000" dirty="0" err="1"/>
              <a:t>WebQuest</a:t>
            </a:r>
            <a:r>
              <a:rPr lang="en-US" sz="2000" dirty="0"/>
              <a:t>. </a:t>
            </a:r>
            <a:r>
              <a:rPr lang="en-US" sz="2000" i="1" dirty="0"/>
              <a:t>Learning and leading with technology</a:t>
            </a:r>
            <a:r>
              <a:rPr lang="en-US" sz="2000" dirty="0"/>
              <a:t>, </a:t>
            </a:r>
            <a:r>
              <a:rPr lang="en-US" sz="2000" i="1" dirty="0"/>
              <a:t>28</a:t>
            </a:r>
            <a:r>
              <a:rPr lang="en-US" sz="2000" dirty="0"/>
              <a:t>(8), 6-9. </a:t>
            </a:r>
            <a:endParaRPr lang="en-US" sz="2000" dirty="0" smtClean="0"/>
          </a:p>
          <a:p>
            <a:pPr marL="538163" indent="-538163">
              <a:buNone/>
            </a:pPr>
            <a:r>
              <a:rPr lang="en-GB" sz="2000" dirty="0" smtClean="0"/>
              <a:t>Dodge</a:t>
            </a:r>
            <a:r>
              <a:rPr lang="en-GB" sz="2000" dirty="0"/>
              <a:t>, B., (2002). </a:t>
            </a:r>
            <a:r>
              <a:rPr lang="en-GB" sz="2000" dirty="0" err="1"/>
              <a:t>Webquest</a:t>
            </a:r>
            <a:r>
              <a:rPr lang="en-GB" sz="2000" dirty="0"/>
              <a:t> </a:t>
            </a:r>
            <a:r>
              <a:rPr lang="en-GB" sz="2000" dirty="0" err="1"/>
              <a:t>Taskonomy</a:t>
            </a:r>
            <a:r>
              <a:rPr lang="en-GB" sz="2000" dirty="0"/>
              <a:t>: A Taxonomy of Tasks. Retrieved </a:t>
            </a:r>
            <a:r>
              <a:rPr lang="en-GB" sz="2000" dirty="0" smtClean="0"/>
              <a:t>November, </a:t>
            </a:r>
            <a:r>
              <a:rPr lang="en-GB" sz="2000" dirty="0"/>
              <a:t>28, </a:t>
            </a:r>
            <a:r>
              <a:rPr lang="en-GB" sz="2000" dirty="0" smtClean="0"/>
              <a:t>2014.</a:t>
            </a:r>
            <a:endParaRPr lang="en-GB" sz="2000" dirty="0"/>
          </a:p>
          <a:p>
            <a:pPr marL="538163" indent="-538163">
              <a:buNone/>
            </a:pPr>
            <a:r>
              <a:rPr lang="en-GB" sz="2000" dirty="0"/>
              <a:t>Sim, H. H., Lee, C. K. E., Chang, C. H., &amp; Kho, E. M. (2004). Exploring the use of </a:t>
            </a:r>
            <a:r>
              <a:rPr lang="en-GB" sz="2000" dirty="0" err="1"/>
              <a:t>WebQuests</a:t>
            </a:r>
            <a:r>
              <a:rPr lang="en-GB" sz="2000" dirty="0"/>
              <a:t> in the learning of social studies content. Teaching and Learning,25(2), 223-232</a:t>
            </a:r>
            <a:r>
              <a:rPr lang="en-GB" sz="2000" dirty="0" smtClean="0"/>
              <a:t>. </a:t>
            </a:r>
          </a:p>
        </p:txBody>
      </p:sp>
    </p:spTree>
    <p:custDataLst>
      <p:tags r:id="rId1"/>
    </p:custDataLst>
    <p:extLst>
      <p:ext uri="{BB962C8B-B14F-4D97-AF65-F5344CB8AC3E}">
        <p14:creationId xmlns:p14="http://schemas.microsoft.com/office/powerpoint/2010/main" val="31504254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Reference (2/2)</a:t>
            </a:r>
            <a:endParaRPr lang="en-GB" dirty="0"/>
          </a:p>
        </p:txBody>
      </p:sp>
      <p:sp>
        <p:nvSpPr>
          <p:cNvPr id="3" name="Θέση περιεχομένου 2"/>
          <p:cNvSpPr>
            <a:spLocks noGrp="1"/>
          </p:cNvSpPr>
          <p:nvPr>
            <p:ph idx="1"/>
          </p:nvPr>
        </p:nvSpPr>
        <p:spPr/>
        <p:txBody>
          <a:bodyPr/>
          <a:lstStyle/>
          <a:p>
            <a:pPr marL="538163" indent="-538163">
              <a:buNone/>
            </a:pPr>
            <a:r>
              <a:rPr lang="en-GB" sz="2000" dirty="0" err="1"/>
              <a:t>Kundu</a:t>
            </a:r>
            <a:r>
              <a:rPr lang="en-GB" sz="2000" dirty="0"/>
              <a:t>, R., &amp; Bain, C. (2006). </a:t>
            </a:r>
            <a:r>
              <a:rPr lang="en-GB" sz="2000" dirty="0" err="1"/>
              <a:t>Webquests</a:t>
            </a:r>
            <a:r>
              <a:rPr lang="en-GB" sz="2000" dirty="0"/>
              <a:t>: Utilizing technology in a constructivist manner to facilitate meaningful preservice learning. </a:t>
            </a:r>
            <a:r>
              <a:rPr lang="en-GB" sz="2000" i="1" dirty="0"/>
              <a:t>Art Education</a:t>
            </a:r>
            <a:r>
              <a:rPr lang="en-GB" sz="2000" dirty="0"/>
              <a:t>, 6-11. </a:t>
            </a:r>
          </a:p>
          <a:p>
            <a:pPr marL="538163" indent="-538163">
              <a:buNone/>
            </a:pPr>
            <a:r>
              <a:rPr lang="en-GB" sz="2000" dirty="0" err="1"/>
              <a:t>Laborda</a:t>
            </a:r>
            <a:r>
              <a:rPr lang="en-GB" sz="2000" dirty="0"/>
              <a:t>, J., G. (2009). </a:t>
            </a:r>
            <a:r>
              <a:rPr lang="en-GB" sz="2000" dirty="0" smtClean="0"/>
              <a:t>Using </a:t>
            </a:r>
            <a:r>
              <a:rPr lang="en-GB" sz="2000" dirty="0" err="1"/>
              <a:t>Webquests</a:t>
            </a:r>
            <a:r>
              <a:rPr lang="en-GB" sz="2000" dirty="0"/>
              <a:t> for oral communication in English as a foreign language for Tourism </a:t>
            </a:r>
            <a:r>
              <a:rPr lang="en-GB" sz="2000" dirty="0" smtClean="0"/>
              <a:t>Studies, </a:t>
            </a:r>
            <a:r>
              <a:rPr lang="en-GB" sz="2000" i="1" dirty="0" smtClean="0"/>
              <a:t>Educational </a:t>
            </a:r>
            <a:r>
              <a:rPr lang="en-GB" sz="2000" i="1" dirty="0"/>
              <a:t>Technology and Society, </a:t>
            </a:r>
            <a:r>
              <a:rPr lang="en-GB" sz="2000" i="1" dirty="0" smtClean="0"/>
              <a:t>12</a:t>
            </a:r>
            <a:r>
              <a:rPr lang="en-GB" sz="2000" dirty="0" smtClean="0"/>
              <a:t>(1</a:t>
            </a:r>
            <a:r>
              <a:rPr lang="en-GB" sz="2000" dirty="0"/>
              <a:t>): 258-270.</a:t>
            </a:r>
          </a:p>
          <a:p>
            <a:pPr marL="538163" indent="-538163">
              <a:buNone/>
            </a:pPr>
            <a:r>
              <a:rPr lang="en-GB" sz="2000" dirty="0"/>
              <a:t>March, T. (2003). What </a:t>
            </a:r>
            <a:r>
              <a:rPr lang="en-GB" sz="2000" dirty="0" err="1"/>
              <a:t>WebQuests</a:t>
            </a:r>
            <a:r>
              <a:rPr lang="en-GB" sz="2000" dirty="0"/>
              <a:t> are (really). Retrieved </a:t>
            </a:r>
            <a:r>
              <a:rPr lang="en-GB" sz="2000" dirty="0" smtClean="0"/>
              <a:t>November, </a:t>
            </a:r>
            <a:r>
              <a:rPr lang="en-GB" sz="2000" dirty="0"/>
              <a:t>28, </a:t>
            </a:r>
            <a:r>
              <a:rPr lang="en-GB" sz="2000" dirty="0" smtClean="0"/>
              <a:t>2014. </a:t>
            </a:r>
            <a:endParaRPr lang="en-GB" sz="2000" dirty="0"/>
          </a:p>
          <a:p>
            <a:pPr marL="538163" indent="-538163">
              <a:buNone/>
            </a:pPr>
            <a:r>
              <a:rPr lang="en-GB" sz="2000" dirty="0"/>
              <a:t>March, T. (2005). The new www: Whatever, whenever, wherever. </a:t>
            </a:r>
            <a:r>
              <a:rPr lang="en-GB" sz="2000" i="1" dirty="0"/>
              <a:t>Educational Leadership, 63</a:t>
            </a:r>
            <a:r>
              <a:rPr lang="en-GB" sz="2000" dirty="0"/>
              <a:t>(4), 14. </a:t>
            </a:r>
          </a:p>
          <a:p>
            <a:pPr marL="0" indent="0">
              <a:buNone/>
            </a:pPr>
            <a:endParaRPr lang="en-GB" sz="2000" dirty="0"/>
          </a:p>
          <a:p>
            <a:pPr marL="0" indent="0">
              <a:buNone/>
            </a:pPr>
            <a:endParaRPr lang="en-GB" sz="2000" dirty="0"/>
          </a:p>
        </p:txBody>
      </p:sp>
    </p:spTree>
    <p:custDataLst>
      <p:tags r:id="rId1"/>
    </p:custDataLst>
    <p:extLst>
      <p:ext uri="{BB962C8B-B14F-4D97-AF65-F5344CB8AC3E}">
        <p14:creationId xmlns:p14="http://schemas.microsoft.com/office/powerpoint/2010/main" val="29079505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Title 1"/>
          <p:cNvSpPr>
            <a:spLocks noGrp="1"/>
          </p:cNvSpPr>
          <p:nvPr>
            <p:ph type="title"/>
          </p:nvPr>
        </p:nvSpPr>
        <p:spPr/>
        <p:txBody>
          <a:bodyPr/>
          <a:lstStyle/>
          <a:p>
            <a:pPr eaLnBrk="1" hangingPunct="1"/>
            <a:r>
              <a:rPr lang="en-GB" altLang="en-US" dirty="0" smtClean="0"/>
              <a:t>Financing</a:t>
            </a:r>
          </a:p>
        </p:txBody>
      </p:sp>
      <p:sp>
        <p:nvSpPr>
          <p:cNvPr id="196611" name="Content Placeholder 2"/>
          <p:cNvSpPr>
            <a:spLocks noGrp="1"/>
          </p:cNvSpPr>
          <p:nvPr>
            <p:ph idx="1"/>
          </p:nvPr>
        </p:nvSpPr>
        <p:spPr>
          <a:xfrm>
            <a:off x="457200" y="1341438"/>
            <a:ext cx="8229600" cy="4525962"/>
          </a:xfrm>
        </p:spPr>
        <p:txBody>
          <a:bodyPr/>
          <a:lstStyle/>
          <a:p>
            <a:pPr eaLnBrk="1" hangingPunct="1"/>
            <a:r>
              <a:rPr lang="en-GB" altLang="en-US" sz="2000" dirty="0" smtClean="0"/>
              <a:t>The present educational material has been developed as part of the educational work of the instructor.</a:t>
            </a:r>
          </a:p>
          <a:p>
            <a:pPr eaLnBrk="1" hangingPunct="1"/>
            <a:r>
              <a:rPr lang="en-GB" altLang="en-US" sz="2000" dirty="0" smtClean="0"/>
              <a:t>The project “Open Academic Courses of the University of Athens” has only financed the reform of the educational material.</a:t>
            </a:r>
            <a:r>
              <a:rPr lang="en-GB" altLang="en-US" dirty="0" smtClean="0"/>
              <a:t> </a:t>
            </a:r>
            <a:endParaRPr lang="en-GB" altLang="en-US" sz="2000" dirty="0" smtClean="0"/>
          </a:p>
          <a:p>
            <a:pPr eaLnBrk="1" hangingPunct="1"/>
            <a:r>
              <a:rPr lang="en-GB" altLang="en-US" sz="2000" dirty="0" smtClean="0"/>
              <a:t>The project is implemented under the operational program “Education and Lifelong Learning” and funded by the European Union (European Social Fund) and National Resources</a:t>
            </a:r>
            <a:r>
              <a:rPr lang="en-GB" altLang="en-US" dirty="0" smtClean="0"/>
              <a:t> </a:t>
            </a:r>
          </a:p>
        </p:txBody>
      </p:sp>
      <p:pic>
        <p:nvPicPr>
          <p:cNvPr id="196612" name="Picture 6" descr="Λογότυπο Επιχειρησιακού Προγράμματος Εκπαίδευση και Δια βίου Μάθηση"/>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250" y="4652963"/>
            <a:ext cx="5502275"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Title 3"/>
          <p:cNvSpPr>
            <a:spLocks noGrp="1"/>
          </p:cNvSpPr>
          <p:nvPr>
            <p:ph type="title"/>
          </p:nvPr>
        </p:nvSpPr>
        <p:spPr/>
        <p:txBody>
          <a:bodyPr/>
          <a:lstStyle/>
          <a:p>
            <a:pPr eaLnBrk="1" hangingPunct="1"/>
            <a:r>
              <a:rPr lang="en-GB" altLang="en-US" sz="4400" dirty="0" smtClean="0"/>
              <a:t>Notes</a:t>
            </a:r>
          </a:p>
        </p:txBody>
      </p:sp>
      <p:sp>
        <p:nvSpPr>
          <p:cNvPr id="197635" name="Text Placeholder 4"/>
          <p:cNvSpPr>
            <a:spLocks noGrp="1"/>
          </p:cNvSpPr>
          <p:nvPr>
            <p:ph type="body" idx="1"/>
          </p:nvPr>
        </p:nvSpPr>
        <p:spPr/>
        <p:txBody>
          <a:bodyPr/>
          <a:lstStyle/>
          <a:p>
            <a:pPr eaLnBrk="1" hangingPunct="1"/>
            <a:endParaRPr lang="en-US" altLang="en-US" smtClean="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Title 3"/>
          <p:cNvSpPr>
            <a:spLocks noGrp="1"/>
          </p:cNvSpPr>
          <p:nvPr>
            <p:ph type="title"/>
          </p:nvPr>
        </p:nvSpPr>
        <p:spPr>
          <a:xfrm>
            <a:off x="0" y="274638"/>
            <a:ext cx="9144000" cy="1143000"/>
          </a:xfrm>
        </p:spPr>
        <p:txBody>
          <a:bodyPr/>
          <a:lstStyle/>
          <a:p>
            <a:pPr eaLnBrk="1" hangingPunct="1"/>
            <a:r>
              <a:rPr lang="en-GB" altLang="en-US" dirty="0" smtClean="0">
                <a:solidFill>
                  <a:schemeClr val="accent1"/>
                </a:solidFill>
              </a:rPr>
              <a:t>Note on History of Published Version </a:t>
            </a:r>
          </a:p>
        </p:txBody>
      </p:sp>
      <p:sp>
        <p:nvSpPr>
          <p:cNvPr id="198659" name="Content Placeholder 4"/>
          <p:cNvSpPr>
            <a:spLocks noGrp="1"/>
          </p:cNvSpPr>
          <p:nvPr>
            <p:ph idx="1"/>
          </p:nvPr>
        </p:nvSpPr>
        <p:spPr>
          <a:xfrm>
            <a:off x="234950" y="1557338"/>
            <a:ext cx="8585200" cy="4525962"/>
          </a:xfrm>
        </p:spPr>
        <p:txBody>
          <a:bodyPr/>
          <a:lstStyle/>
          <a:p>
            <a:pPr marL="0" indent="0" eaLnBrk="1" hangingPunct="1">
              <a:buFont typeface="Arial" panose="020B0604020202020204" pitchFamily="34" charset="0"/>
              <a:buNone/>
            </a:pPr>
            <a:r>
              <a:rPr lang="en-GB" altLang="en-US" sz="2000" dirty="0" smtClean="0"/>
              <a:t>The present work is the edition 1.0</a:t>
            </a: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Title 1"/>
          <p:cNvSpPr>
            <a:spLocks noGrp="1"/>
          </p:cNvSpPr>
          <p:nvPr>
            <p:ph type="title"/>
          </p:nvPr>
        </p:nvSpPr>
        <p:spPr/>
        <p:txBody>
          <a:bodyPr/>
          <a:lstStyle/>
          <a:p>
            <a:pPr eaLnBrk="1" hangingPunct="1"/>
            <a:r>
              <a:rPr lang="en-GB" altLang="en-US" dirty="0" smtClean="0">
                <a:solidFill>
                  <a:schemeClr val="accent1"/>
                </a:solidFill>
              </a:rPr>
              <a:t>Reference Note </a:t>
            </a:r>
          </a:p>
        </p:txBody>
      </p:sp>
      <p:sp>
        <p:nvSpPr>
          <p:cNvPr id="199683" name="Content Placeholder 2"/>
          <p:cNvSpPr>
            <a:spLocks noGrp="1"/>
          </p:cNvSpPr>
          <p:nvPr>
            <p:ph idx="1"/>
          </p:nvPr>
        </p:nvSpPr>
        <p:spPr>
          <a:xfrm>
            <a:off x="463550" y="1557338"/>
            <a:ext cx="8229600" cy="4525962"/>
          </a:xfrm>
        </p:spPr>
        <p:txBody>
          <a:bodyPr/>
          <a:lstStyle/>
          <a:p>
            <a:pPr marL="0" indent="0">
              <a:buNone/>
            </a:pPr>
            <a:r>
              <a:rPr lang="en-GB" altLang="en-US" sz="2000" dirty="0" smtClean="0"/>
              <a:t>Copyright National and </a:t>
            </a:r>
            <a:r>
              <a:rPr lang="en-GB" altLang="en-US" sz="2000" dirty="0" err="1" smtClean="0"/>
              <a:t>Kapodistrian</a:t>
            </a:r>
            <a:r>
              <a:rPr lang="en-GB" altLang="en-US" sz="2000" dirty="0" smtClean="0"/>
              <a:t> University of Athens , Bessie </a:t>
            </a:r>
            <a:r>
              <a:rPr lang="en-GB" altLang="en-US" sz="2000" dirty="0" err="1" smtClean="0"/>
              <a:t>Mitsikopoulou</a:t>
            </a:r>
            <a:r>
              <a:rPr lang="en-GB" altLang="en-US" sz="2000" dirty="0" smtClean="0"/>
              <a:t> 2014. Bessie </a:t>
            </a:r>
            <a:r>
              <a:rPr lang="en-GB" altLang="en-US" sz="2000" dirty="0" err="1" smtClean="0"/>
              <a:t>Mitsikopoulou</a:t>
            </a:r>
            <a:r>
              <a:rPr lang="en-GB" altLang="en-US" sz="2000" dirty="0" smtClean="0"/>
              <a:t>. “</a:t>
            </a:r>
            <a:r>
              <a:rPr lang="en-GB" sz="2000" dirty="0" err="1" smtClean="0"/>
              <a:t>Webquests</a:t>
            </a:r>
            <a:r>
              <a:rPr lang="en-GB" sz="2000" dirty="0" smtClean="0"/>
              <a:t> </a:t>
            </a:r>
            <a:br>
              <a:rPr lang="en-GB" sz="2000" dirty="0" smtClean="0"/>
            </a:br>
            <a:r>
              <a:rPr lang="en-GB" sz="2000" dirty="0" smtClean="0"/>
              <a:t>in Foreign Language Teaching</a:t>
            </a:r>
            <a:r>
              <a:rPr lang="en-GB" altLang="en-US" sz="2000" dirty="0" smtClean="0"/>
              <a:t>”.</a:t>
            </a:r>
            <a:r>
              <a:rPr lang="en-GB" altLang="en-US" sz="2000" dirty="0" smtClean="0">
                <a:solidFill>
                  <a:srgbClr val="FF0000"/>
                </a:solidFill>
              </a:rPr>
              <a:t> </a:t>
            </a:r>
            <a:r>
              <a:rPr lang="en-GB" altLang="en-US" sz="2000" dirty="0" smtClean="0"/>
              <a:t>Edition: 1.0. Athens 2014. </a:t>
            </a:r>
            <a:r>
              <a:rPr lang="en-US" altLang="en-US" sz="2000" dirty="0"/>
              <a:t>Available at:</a:t>
            </a:r>
            <a:r>
              <a:rPr lang="el-GR" altLang="en-US" sz="2000" dirty="0"/>
              <a:t> </a:t>
            </a:r>
            <a:r>
              <a:rPr lang="en-GB" altLang="en-US" sz="2000" dirty="0">
                <a:hlinkClick r:id="rId4" tooltip="English and Digital Literacies Open Online Course"/>
              </a:rPr>
              <a:t>http://opencourses.uoa.gr/courses/ENL10/</a:t>
            </a:r>
            <a:r>
              <a:rPr lang="en-GB" altLang="en-US" sz="2000" dirty="0"/>
              <a:t>.  </a:t>
            </a:r>
          </a:p>
          <a:p>
            <a:pPr marL="0" indent="0" eaLnBrk="1" hangingPunct="1">
              <a:buNone/>
            </a:pPr>
            <a:endParaRPr lang="en-GB" altLang="en-US" sz="2000" dirty="0" smtClean="0"/>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Title 1"/>
          <p:cNvSpPr>
            <a:spLocks noGrp="1"/>
          </p:cNvSpPr>
          <p:nvPr>
            <p:ph type="title"/>
          </p:nvPr>
        </p:nvSpPr>
        <p:spPr>
          <a:xfrm>
            <a:off x="457200" y="-161925"/>
            <a:ext cx="8229600" cy="1143000"/>
          </a:xfrm>
        </p:spPr>
        <p:txBody>
          <a:bodyPr/>
          <a:lstStyle/>
          <a:p>
            <a:pPr eaLnBrk="1" hangingPunct="1"/>
            <a:r>
              <a:rPr lang="en-GB" altLang="en-US" dirty="0" smtClean="0">
                <a:solidFill>
                  <a:schemeClr val="accent1"/>
                </a:solidFill>
              </a:rPr>
              <a:t>Licensing Note </a:t>
            </a:r>
          </a:p>
        </p:txBody>
      </p:sp>
      <p:sp>
        <p:nvSpPr>
          <p:cNvPr id="200707" name="Content Placeholder 2"/>
          <p:cNvSpPr>
            <a:spLocks noGrp="1"/>
          </p:cNvSpPr>
          <p:nvPr>
            <p:ph idx="1"/>
          </p:nvPr>
        </p:nvSpPr>
        <p:spPr>
          <a:xfrm>
            <a:off x="107950" y="765175"/>
            <a:ext cx="8928100" cy="1439863"/>
          </a:xfrm>
        </p:spPr>
        <p:txBody>
          <a:bodyPr/>
          <a:lstStyle/>
          <a:p>
            <a:pPr marL="0" indent="0" eaLnBrk="1" hangingPunct="1">
              <a:buFont typeface="Arial" panose="020B0604020202020204" pitchFamily="34" charset="0"/>
              <a:buNone/>
            </a:pPr>
            <a:r>
              <a:rPr lang="en-GB" altLang="en-US" sz="1800" dirty="0" smtClean="0"/>
              <a:t>The current material is available under the Creative Commons Attribution-</a:t>
            </a:r>
            <a:r>
              <a:rPr lang="en-GB" altLang="en-US" sz="1800" dirty="0" err="1" smtClean="0"/>
              <a:t>NonCommercial</a:t>
            </a:r>
            <a:r>
              <a:rPr lang="en-GB" altLang="en-US" sz="1800" dirty="0" smtClean="0"/>
              <a:t>-</a:t>
            </a:r>
            <a:r>
              <a:rPr lang="en-GB" altLang="en-US" sz="1800" dirty="0" err="1" smtClean="0"/>
              <a:t>ShareAlike</a:t>
            </a:r>
            <a:r>
              <a:rPr lang="en-GB" altLang="en-US" sz="18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n-GB" altLang="en-US" dirty="0" smtClean="0"/>
              <a:t> </a:t>
            </a:r>
            <a:endParaRPr lang="en-GB" altLang="en-US" sz="2000" dirty="0" smtClean="0"/>
          </a:p>
          <a:p>
            <a:pPr marL="0" indent="0" eaLnBrk="1" hangingPunct="1">
              <a:buFont typeface="Arial" panose="020B0604020202020204" pitchFamily="34" charset="0"/>
              <a:buNone/>
            </a:pPr>
            <a:endParaRPr lang="en-GB" altLang="en-US" sz="2000" dirty="0" smtClean="0"/>
          </a:p>
        </p:txBody>
      </p:sp>
      <p:pic>
        <p:nvPicPr>
          <p:cNvPr id="20070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0709" name="TextBox 5"/>
          <p:cNvSpPr txBox="1">
            <a:spLocks noChangeArrowheads="1"/>
          </p:cNvSpPr>
          <p:nvPr/>
        </p:nvSpPr>
        <p:spPr bwMode="auto">
          <a:xfrm>
            <a:off x="107950" y="2924175"/>
            <a:ext cx="9036050" cy="345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dirty="0" smtClean="0"/>
              <a:t>[1] http://creativecommons.org/licenses/by-nc-sa/4.0/ </a:t>
            </a:r>
          </a:p>
          <a:p>
            <a:pPr eaLnBrk="1" hangingPunct="1">
              <a:spcBef>
                <a:spcPct val="0"/>
              </a:spcBef>
              <a:buFontTx/>
              <a:buNone/>
            </a:pPr>
            <a:endParaRPr lang="en-GB" altLang="en-US" sz="1800" dirty="0" smtClean="0"/>
          </a:p>
          <a:p>
            <a:pPr eaLnBrk="1" hangingPunct="1">
              <a:spcBef>
                <a:spcPct val="0"/>
              </a:spcBef>
              <a:buFontTx/>
              <a:buNone/>
            </a:pPr>
            <a:r>
              <a:rPr lang="en-GB" altLang="en-US" sz="1800" dirty="0" smtClean="0"/>
              <a:t>As Non-Commercial is defined the use that:</a:t>
            </a:r>
          </a:p>
          <a:p>
            <a:pPr eaLnBrk="1" hangingPunct="1">
              <a:spcBef>
                <a:spcPct val="0"/>
              </a:spcBef>
            </a:pPr>
            <a:r>
              <a:rPr lang="en-GB" altLang="en-US" sz="1800" dirty="0" smtClean="0"/>
              <a:t>Does not involve direct or indirect financial benefits from the use of the work for the distributor of the work and the license holder </a:t>
            </a:r>
          </a:p>
          <a:p>
            <a:pPr eaLnBrk="1" hangingPunct="1">
              <a:spcBef>
                <a:spcPct val="0"/>
              </a:spcBef>
            </a:pPr>
            <a:r>
              <a:rPr lang="en-GB" altLang="en-US" sz="1800" dirty="0" smtClean="0"/>
              <a:t>Does not include financial transaction as a condition for  the use or access  to the work </a:t>
            </a:r>
          </a:p>
          <a:p>
            <a:pPr eaLnBrk="1" hangingPunct="1">
              <a:spcBef>
                <a:spcPct val="0"/>
              </a:spcBef>
            </a:pPr>
            <a:r>
              <a:rPr lang="en-GB" altLang="en-US" sz="1800" dirty="0" smtClean="0"/>
              <a:t>Does not confer to the distributor and license holder of the work  indirect financial benefit (e.g. advertisements) from the viewing of the work on website</a:t>
            </a:r>
            <a:r>
              <a:rPr lang="en-GB" altLang="en-US" sz="1800" dirty="0" smtClean="0">
                <a:latin typeface="Arial" panose="020B0604020202020204" pitchFamily="34" charset="0"/>
              </a:rPr>
              <a:t> </a:t>
            </a:r>
            <a:endParaRPr lang="en-GB" altLang="en-US" sz="1800" dirty="0" smtClean="0"/>
          </a:p>
          <a:p>
            <a:pPr eaLnBrk="1" hangingPunct="1">
              <a:spcBef>
                <a:spcPct val="0"/>
              </a:spcBef>
            </a:pPr>
            <a:endParaRPr lang="en-GB" altLang="en-US" sz="1800" dirty="0" smtClean="0"/>
          </a:p>
          <a:p>
            <a:pPr eaLnBrk="1" hangingPunct="1">
              <a:spcBef>
                <a:spcPct val="0"/>
              </a:spcBef>
              <a:buFontTx/>
              <a:buNone/>
            </a:pPr>
            <a:r>
              <a:rPr lang="en-GB" altLang="en-US" sz="1800" dirty="0" smtClean="0"/>
              <a:t>The copyright holder may give to the license holder a separate license to use the work for commercial use, if requested. </a:t>
            </a:r>
            <a:endParaRPr lang="en-GB" altLang="en-US" sz="1800"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What is a </a:t>
            </a:r>
            <a:r>
              <a:rPr lang="en-GB" dirty="0" err="1"/>
              <a:t>Webquest</a:t>
            </a:r>
            <a:r>
              <a:rPr lang="en-GB" dirty="0"/>
              <a:t>? </a:t>
            </a:r>
            <a:r>
              <a:rPr lang="en-GB" dirty="0" smtClean="0"/>
              <a:t>(2/2</a:t>
            </a:r>
            <a:r>
              <a:rPr lang="en-GB" dirty="0"/>
              <a:t>)</a:t>
            </a:r>
          </a:p>
        </p:txBody>
      </p:sp>
      <p:sp>
        <p:nvSpPr>
          <p:cNvPr id="3" name="Θέση περιεχομένου 2"/>
          <p:cNvSpPr>
            <a:spLocks noGrp="1"/>
          </p:cNvSpPr>
          <p:nvPr>
            <p:ph idx="1"/>
          </p:nvPr>
        </p:nvSpPr>
        <p:spPr/>
        <p:txBody>
          <a:bodyPr/>
          <a:lstStyle/>
          <a:p>
            <a:pPr eaLnBrk="1" hangingPunct="1">
              <a:buFont typeface="Arial" charset="0"/>
              <a:buChar char="•"/>
              <a:defRPr/>
            </a:pPr>
            <a:r>
              <a:rPr lang="en-GB" dirty="0" smtClean="0"/>
              <a:t>Learners engaged in </a:t>
            </a:r>
            <a:r>
              <a:rPr lang="en-GB" dirty="0" err="1" smtClean="0"/>
              <a:t>WebQuests</a:t>
            </a:r>
            <a:r>
              <a:rPr lang="en-GB" dirty="0" smtClean="0"/>
              <a:t> find, analyse, classify, synthesize and evaluate information they source on the Internet, and integrate new concepts into established knowledge structures.</a:t>
            </a:r>
            <a:endParaRPr lang="en-GB" dirty="0"/>
          </a:p>
        </p:txBody>
      </p:sp>
    </p:spTree>
    <p:custDataLst>
      <p:tags r:id="rId1"/>
    </p:custDataLst>
    <p:extLst>
      <p:ext uri="{BB962C8B-B14F-4D97-AF65-F5344CB8AC3E}">
        <p14:creationId xmlns:p14="http://schemas.microsoft.com/office/powerpoint/2010/main" val="39852047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dirty="0" smtClean="0"/>
              <a:t> </a:t>
            </a:r>
            <a:endParaRPr lang="en-GB" altLang="el-GR" sz="2000" dirty="0" smtClean="0"/>
          </a:p>
          <a:p>
            <a:pPr lvl="1">
              <a:buFont typeface="Wingdings" panose="05000000000000000000" pitchFamily="2" charset="2"/>
              <a:buChar char="§"/>
            </a:pPr>
            <a:r>
              <a:rPr lang="en-GB" altLang="el-GR" sz="2000" dirty="0" smtClean="0"/>
              <a:t>the Licensing Note</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sz="2000" dirty="0" smtClean="0"/>
              <a:t>,</a:t>
            </a:r>
            <a:endParaRPr lang="en-GB" altLang="el-GR" sz="2000" dirty="0" smtClean="0"/>
          </a:p>
          <a:p>
            <a:pPr lvl="1">
              <a:buFont typeface="Wingdings" panose="05000000000000000000" pitchFamily="2" charset="2"/>
              <a:buChar char="§"/>
            </a:pPr>
            <a:r>
              <a:rPr lang="en-GB" altLang="el-GR" sz="2000" dirty="0"/>
              <a:t>the Use of Third Parties Work Note (if available</a:t>
            </a:r>
            <a:r>
              <a:rPr lang="en-GB" altLang="el-GR" sz="2000" dirty="0" smtClean="0"/>
              <a:t>), </a:t>
            </a:r>
            <a:endParaRPr lang="en-GB" altLang="el-GR" sz="2000" dirty="0"/>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3396352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Title 1"/>
          <p:cNvSpPr>
            <a:spLocks noGrp="1"/>
          </p:cNvSpPr>
          <p:nvPr>
            <p:ph type="title"/>
          </p:nvPr>
        </p:nvSpPr>
        <p:spPr/>
        <p:txBody>
          <a:bodyPr>
            <a:normAutofit fontScale="90000"/>
          </a:bodyPr>
          <a:lstStyle/>
          <a:p>
            <a:pPr eaLnBrk="1" hangingPunct="1"/>
            <a:r>
              <a:rPr lang="en-GB" altLang="en-US" dirty="0" smtClean="0"/>
              <a:t>Note of use of third parties work (1/2)</a:t>
            </a:r>
          </a:p>
        </p:txBody>
      </p:sp>
      <p:sp>
        <p:nvSpPr>
          <p:cNvPr id="202755" name="Content Placeholder 2"/>
          <p:cNvSpPr>
            <a:spLocks noGrp="1"/>
          </p:cNvSpPr>
          <p:nvPr>
            <p:ph idx="1"/>
          </p:nvPr>
        </p:nvSpPr>
        <p:spPr/>
        <p:txBody>
          <a:bodyPr/>
          <a:lstStyle/>
          <a:p>
            <a:pPr marL="0" indent="0" eaLnBrk="1" hangingPunct="1">
              <a:spcBef>
                <a:spcPts val="600"/>
              </a:spcBef>
              <a:buFont typeface="Arial" panose="020B0604020202020204" pitchFamily="34" charset="0"/>
              <a:buNone/>
            </a:pPr>
            <a:r>
              <a:rPr lang="en-GB" altLang="en-US" sz="2000" dirty="0" smtClean="0"/>
              <a:t>This work makes use of the following works:</a:t>
            </a:r>
          </a:p>
          <a:p>
            <a:pPr marL="0" indent="0">
              <a:spcBef>
                <a:spcPts val="600"/>
              </a:spcBef>
              <a:buNone/>
            </a:pPr>
            <a:r>
              <a:rPr lang="en-GB" sz="2000" dirty="0" smtClean="0"/>
              <a:t>Image 1: Screenshot of </a:t>
            </a:r>
            <a:r>
              <a:rPr lang="en-GB" sz="2000" u="sng" dirty="0" err="1" smtClean="0">
                <a:hlinkClick r:id="rId4"/>
              </a:rPr>
              <a:t>QuestGarden</a:t>
            </a:r>
            <a:r>
              <a:rPr lang="en-GB" sz="2000" u="sng" dirty="0" smtClean="0">
                <a:hlinkClick r:id="rId4"/>
              </a:rPr>
              <a:t> Website</a:t>
            </a:r>
            <a:r>
              <a:rPr lang="en-GB" sz="2000" dirty="0" smtClean="0"/>
              <a:t>, Copyright </a:t>
            </a:r>
            <a:r>
              <a:rPr lang="en-GB" sz="2000" dirty="0" err="1" smtClean="0"/>
              <a:t>QuestGarden</a:t>
            </a:r>
            <a:r>
              <a:rPr lang="en-GB" sz="2000" dirty="0" smtClean="0"/>
              <a:t>, Inc.</a:t>
            </a:r>
          </a:p>
          <a:p>
            <a:pPr marL="0" indent="0">
              <a:spcBef>
                <a:spcPts val="600"/>
              </a:spcBef>
              <a:buNone/>
            </a:pPr>
            <a:r>
              <a:rPr lang="en-GB" sz="2000" dirty="0" smtClean="0"/>
              <a:t>Image 2: </a:t>
            </a:r>
            <a:r>
              <a:rPr lang="en-GB" sz="2000" u="sng" dirty="0" err="1" smtClean="0">
                <a:hlinkClick r:id="rId5"/>
              </a:rPr>
              <a:t>Webquest</a:t>
            </a:r>
            <a:r>
              <a:rPr lang="en-GB" sz="2000" u="sng" dirty="0" smtClean="0">
                <a:hlinkClick r:id="rId5"/>
              </a:rPr>
              <a:t> - Dinosaurs Before Dark</a:t>
            </a:r>
            <a:r>
              <a:rPr lang="en-GB" sz="2000" dirty="0" smtClean="0"/>
              <a:t>, Copyright Beth Szabo, Creative Commons Attribution-</a:t>
            </a:r>
            <a:r>
              <a:rPr lang="en-GB" sz="2000" dirty="0" err="1" smtClean="0"/>
              <a:t>NonCommercial</a:t>
            </a:r>
            <a:r>
              <a:rPr lang="en-GB" sz="2000" dirty="0" smtClean="0"/>
              <a:t>-</a:t>
            </a:r>
            <a:r>
              <a:rPr lang="en-GB" sz="2000" dirty="0" err="1" smtClean="0"/>
              <a:t>ShareAlike</a:t>
            </a:r>
            <a:r>
              <a:rPr lang="en-GB" sz="2000" dirty="0" smtClean="0"/>
              <a:t>, </a:t>
            </a:r>
            <a:r>
              <a:rPr lang="en-GB" sz="2000" dirty="0" err="1" smtClean="0"/>
              <a:t>QuestGarden</a:t>
            </a:r>
            <a:r>
              <a:rPr lang="en-GB" sz="2000" dirty="0" smtClean="0"/>
              <a:t>.</a:t>
            </a:r>
          </a:p>
          <a:p>
            <a:pPr marL="0" indent="0">
              <a:spcBef>
                <a:spcPts val="600"/>
              </a:spcBef>
              <a:buNone/>
            </a:pPr>
            <a:r>
              <a:rPr lang="en-GB" sz="2000" dirty="0" smtClean="0"/>
              <a:t>Image 3: </a:t>
            </a:r>
            <a:r>
              <a:rPr lang="en-GB" sz="2000" u="sng" dirty="0" err="1" smtClean="0">
                <a:hlinkClick r:id="rId6"/>
              </a:rPr>
              <a:t>Webquest</a:t>
            </a:r>
            <a:r>
              <a:rPr lang="en-GB" sz="2000" u="sng" dirty="0" smtClean="0">
                <a:hlinkClick r:id="rId6"/>
              </a:rPr>
              <a:t> - Using your English</a:t>
            </a:r>
            <a:r>
              <a:rPr lang="en-GB" sz="2000" dirty="0" smtClean="0"/>
              <a:t>, Copyright Karlee Ontiveros, Creative Commons Attribution-</a:t>
            </a:r>
            <a:r>
              <a:rPr lang="en-GB" sz="2000" dirty="0" err="1" smtClean="0"/>
              <a:t>NonCommercial</a:t>
            </a:r>
            <a:r>
              <a:rPr lang="en-GB" sz="2000" dirty="0" smtClean="0"/>
              <a:t>-</a:t>
            </a:r>
            <a:r>
              <a:rPr lang="en-GB" sz="2000" dirty="0" err="1" smtClean="0"/>
              <a:t>ShareAlike</a:t>
            </a:r>
            <a:r>
              <a:rPr lang="en-GB" sz="2000" dirty="0" smtClean="0"/>
              <a:t>, </a:t>
            </a:r>
            <a:r>
              <a:rPr lang="en-GB" sz="2000" dirty="0" err="1" smtClean="0"/>
              <a:t>QuestGarden</a:t>
            </a:r>
            <a:r>
              <a:rPr lang="en-GB" sz="2000" dirty="0" smtClean="0"/>
              <a:t>.</a:t>
            </a:r>
          </a:p>
          <a:p>
            <a:pPr marL="0" indent="0">
              <a:spcBef>
                <a:spcPts val="600"/>
              </a:spcBef>
              <a:buNone/>
            </a:pPr>
            <a:r>
              <a:rPr lang="en-GB" sz="2000" dirty="0" smtClean="0"/>
              <a:t>Image 4: </a:t>
            </a:r>
            <a:r>
              <a:rPr lang="en-GB" sz="2000" u="sng" dirty="0" err="1" smtClean="0">
                <a:hlinkClick r:id="rId7"/>
              </a:rPr>
              <a:t>Webquest</a:t>
            </a:r>
            <a:r>
              <a:rPr lang="en-GB" sz="2000" u="sng" dirty="0" smtClean="0">
                <a:hlinkClick r:id="rId7"/>
              </a:rPr>
              <a:t> - Ferocious Predator or Soup of the Day?,</a:t>
            </a:r>
            <a:r>
              <a:rPr lang="en-GB" sz="2000" dirty="0" smtClean="0"/>
              <a:t> Copyright Rebecca </a:t>
            </a:r>
            <a:r>
              <a:rPr lang="en-GB" sz="2000" dirty="0" err="1" smtClean="0"/>
              <a:t>Tibbey</a:t>
            </a:r>
            <a:r>
              <a:rPr lang="en-GB" sz="2000" dirty="0" smtClean="0"/>
              <a:t>, Creative Commons Attribution-</a:t>
            </a:r>
            <a:r>
              <a:rPr lang="en-GB" sz="2000" dirty="0" err="1" smtClean="0"/>
              <a:t>NonCommercial</a:t>
            </a:r>
            <a:r>
              <a:rPr lang="en-GB" sz="2000" dirty="0" smtClean="0"/>
              <a:t>-</a:t>
            </a:r>
            <a:r>
              <a:rPr lang="en-GB" sz="2000" dirty="0" err="1" smtClean="0"/>
              <a:t>ShareAlike</a:t>
            </a:r>
            <a:r>
              <a:rPr lang="en-GB" sz="2000" dirty="0" smtClean="0"/>
              <a:t>, </a:t>
            </a:r>
            <a:r>
              <a:rPr lang="en-GB" sz="2000" dirty="0" err="1" smtClean="0"/>
              <a:t>QuestGarden</a:t>
            </a:r>
            <a:r>
              <a:rPr lang="en-GB" sz="2000" dirty="0" smtClean="0"/>
              <a:t>.</a:t>
            </a:r>
          </a:p>
          <a:p>
            <a:pPr marL="0" indent="0">
              <a:spcBef>
                <a:spcPts val="600"/>
              </a:spcBef>
              <a:buNone/>
            </a:pPr>
            <a:r>
              <a:rPr lang="en-GB" sz="2000" dirty="0" smtClean="0"/>
              <a:t>Image 5: Screenshot of </a:t>
            </a:r>
            <a:r>
              <a:rPr lang="en-GB" sz="2000" u="sng" dirty="0" err="1" smtClean="0">
                <a:hlinkClick r:id="rId8"/>
              </a:rPr>
              <a:t>Zunal</a:t>
            </a:r>
            <a:r>
              <a:rPr lang="en-GB" sz="2000" u="sng" dirty="0" smtClean="0">
                <a:hlinkClick r:id="rId8"/>
              </a:rPr>
              <a:t> </a:t>
            </a:r>
            <a:r>
              <a:rPr lang="en-GB" sz="2000" u="sng" dirty="0" err="1" smtClean="0">
                <a:hlinkClick r:id="rId8"/>
              </a:rPr>
              <a:t>Webquest</a:t>
            </a:r>
            <a:r>
              <a:rPr lang="en-GB" sz="2000" u="sng" dirty="0" smtClean="0">
                <a:hlinkClick r:id="rId8"/>
              </a:rPr>
              <a:t> Maker Website</a:t>
            </a:r>
            <a:r>
              <a:rPr lang="en-GB" sz="2000" dirty="0" smtClean="0"/>
              <a:t>, Copyright Zunal.com. All rights reserved.</a:t>
            </a:r>
            <a:endParaRPr lang="en-GB" sz="2000" dirty="0"/>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itle 1"/>
          <p:cNvSpPr>
            <a:spLocks noGrp="1"/>
          </p:cNvSpPr>
          <p:nvPr>
            <p:ph type="title"/>
          </p:nvPr>
        </p:nvSpPr>
        <p:spPr/>
        <p:txBody>
          <a:bodyPr>
            <a:normAutofit fontScale="90000"/>
          </a:bodyPr>
          <a:lstStyle/>
          <a:p>
            <a:pPr eaLnBrk="1" hangingPunct="1"/>
            <a:r>
              <a:rPr lang="en-GB" altLang="en-US" dirty="0" smtClean="0"/>
              <a:t>Note of use of third parties work (2/2) </a:t>
            </a:r>
          </a:p>
        </p:txBody>
      </p:sp>
      <p:sp>
        <p:nvSpPr>
          <p:cNvPr id="203779" name="Content Placeholder 2"/>
          <p:cNvSpPr>
            <a:spLocks noGrp="1"/>
          </p:cNvSpPr>
          <p:nvPr>
            <p:ph idx="1"/>
          </p:nvPr>
        </p:nvSpPr>
        <p:spPr/>
        <p:txBody>
          <a:bodyPr/>
          <a:lstStyle/>
          <a:p>
            <a:pPr marL="0" indent="0">
              <a:buNone/>
            </a:pPr>
            <a:r>
              <a:rPr lang="en-GB" sz="2000" dirty="0" smtClean="0"/>
              <a:t>Image 6: </a:t>
            </a:r>
            <a:r>
              <a:rPr lang="en-GB" sz="2000" u="sng" dirty="0" err="1" smtClean="0">
                <a:hlinkClick r:id="rId4"/>
              </a:rPr>
              <a:t>Webquest</a:t>
            </a:r>
            <a:r>
              <a:rPr lang="en-GB" sz="2000" u="sng" dirty="0" smtClean="0">
                <a:hlinkClick r:id="rId4"/>
              </a:rPr>
              <a:t> - Horror Stories around the World</a:t>
            </a:r>
            <a:r>
              <a:rPr lang="en-GB" sz="2000" dirty="0" smtClean="0"/>
              <a:t>, </a:t>
            </a:r>
            <a:r>
              <a:rPr lang="en-US" sz="2000" dirty="0" smtClean="0"/>
              <a:t>Copyright </a:t>
            </a:r>
            <a:r>
              <a:rPr lang="en-GB" sz="2000" dirty="0" smtClean="0"/>
              <a:t>Ana Maria Silva. Permission is granted for others to print/</a:t>
            </a:r>
            <a:r>
              <a:rPr lang="en-GB" sz="2000" dirty="0" err="1" smtClean="0"/>
              <a:t>distribute,share,use</a:t>
            </a:r>
            <a:r>
              <a:rPr lang="en-GB" sz="2000" dirty="0" smtClean="0"/>
              <a:t> and modify this </a:t>
            </a:r>
            <a:r>
              <a:rPr lang="en-GB" sz="2000" dirty="0" err="1" smtClean="0"/>
              <a:t>WebQuest</a:t>
            </a:r>
            <a:r>
              <a:rPr lang="en-GB" sz="2000" dirty="0" smtClean="0"/>
              <a:t> for educational, non-commercial purposes as long as the original authorship is credited. Zunal.com.</a:t>
            </a:r>
          </a:p>
          <a:p>
            <a:pPr marL="0" indent="0">
              <a:buNone/>
            </a:pPr>
            <a:r>
              <a:rPr lang="en-GB" sz="2000" dirty="0" smtClean="0"/>
              <a:t>Table 1: Based on a table from </a:t>
            </a:r>
            <a:r>
              <a:rPr lang="en-GB" sz="2000" dirty="0" err="1" smtClean="0"/>
              <a:t>Carvalho</a:t>
            </a:r>
            <a:r>
              <a:rPr lang="en-GB" sz="2000" dirty="0"/>
              <a:t>, A. A. A. (2007). </a:t>
            </a:r>
            <a:r>
              <a:rPr lang="en-GB" sz="2000" u="sng" dirty="0">
                <a:hlinkClick r:id="rId5"/>
              </a:rPr>
              <a:t>Guest Editor’s Introduction</a:t>
            </a:r>
            <a:r>
              <a:rPr lang="en-GB" sz="2000" dirty="0"/>
              <a:t>. </a:t>
            </a:r>
            <a:r>
              <a:rPr lang="en-GB" sz="2000" i="1" dirty="0"/>
              <a:t>Interactive Educational Multimedia</a:t>
            </a:r>
            <a:r>
              <a:rPr lang="en-GB" sz="2000" dirty="0"/>
              <a:t>, </a:t>
            </a:r>
            <a:r>
              <a:rPr lang="en-GB" sz="2000" i="1" dirty="0"/>
              <a:t>15</a:t>
            </a:r>
            <a:r>
              <a:rPr lang="en-GB" sz="2000" dirty="0"/>
              <a:t>. </a:t>
            </a:r>
          </a:p>
          <a:p>
            <a:pPr marL="0" indent="0">
              <a:buNone/>
            </a:pPr>
            <a:endParaRPr lang="en-GB" sz="2000"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Evolution of </a:t>
            </a:r>
            <a:r>
              <a:rPr lang="en-GB" dirty="0" err="1" smtClean="0"/>
              <a:t>Webquests</a:t>
            </a:r>
            <a:r>
              <a:rPr lang="en-GB" dirty="0" smtClean="0"/>
              <a:t> (1/3)</a:t>
            </a:r>
            <a:endParaRPr lang="en-GB" dirty="0"/>
          </a:p>
        </p:txBody>
      </p:sp>
      <p:sp>
        <p:nvSpPr>
          <p:cNvPr id="3" name="Θέση περιεχομένου 2"/>
          <p:cNvSpPr>
            <a:spLocks noGrp="1"/>
          </p:cNvSpPr>
          <p:nvPr>
            <p:ph idx="1"/>
          </p:nvPr>
        </p:nvSpPr>
        <p:spPr/>
        <p:txBody>
          <a:bodyPr/>
          <a:lstStyle/>
          <a:p>
            <a:pPr eaLnBrk="1" hangingPunct="1"/>
            <a:r>
              <a:rPr lang="en-GB" altLang="en-US" dirty="0" smtClean="0"/>
              <a:t>Originally developed as a means of helping school teachers integrate computer technology into curriculum learning areas (Dodge, 1995; 1997)</a:t>
            </a:r>
          </a:p>
          <a:p>
            <a:pPr eaLnBrk="1" hangingPunct="1"/>
            <a:r>
              <a:rPr lang="en-GB" altLang="en-US" dirty="0" err="1" smtClean="0"/>
              <a:t>WebQuests</a:t>
            </a:r>
            <a:r>
              <a:rPr lang="en-GB" altLang="en-US" dirty="0" smtClean="0"/>
              <a:t> are now used widely in diverse educational sectors and curriculum areas.</a:t>
            </a:r>
            <a:endParaRPr lang="en-GB" dirty="0"/>
          </a:p>
        </p:txBody>
      </p:sp>
    </p:spTree>
    <p:custDataLst>
      <p:tags r:id="rId1"/>
    </p:custDataLst>
    <p:extLst>
      <p:ext uri="{BB962C8B-B14F-4D97-AF65-F5344CB8AC3E}">
        <p14:creationId xmlns:p14="http://schemas.microsoft.com/office/powerpoint/2010/main" val="97729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Evolution of </a:t>
            </a:r>
            <a:r>
              <a:rPr lang="en-GB" dirty="0" err="1" smtClean="0"/>
              <a:t>Webquests</a:t>
            </a:r>
            <a:r>
              <a:rPr lang="en-GB" dirty="0" smtClean="0"/>
              <a:t> (2/3</a:t>
            </a:r>
            <a:r>
              <a:rPr lang="en-GB" dirty="0"/>
              <a:t>)</a:t>
            </a:r>
          </a:p>
        </p:txBody>
      </p:sp>
      <p:sp>
        <p:nvSpPr>
          <p:cNvPr id="3" name="Θέση περιεχομένου 2"/>
          <p:cNvSpPr>
            <a:spLocks noGrp="1"/>
          </p:cNvSpPr>
          <p:nvPr>
            <p:ph idx="1"/>
          </p:nvPr>
        </p:nvSpPr>
        <p:spPr/>
        <p:txBody>
          <a:bodyPr/>
          <a:lstStyle/>
          <a:p>
            <a:pPr marL="0" indent="0">
              <a:buNone/>
            </a:pPr>
            <a:r>
              <a:rPr lang="en-GB" altLang="en-US" b="1" dirty="0" smtClean="0"/>
              <a:t>Primary goal</a:t>
            </a:r>
            <a:r>
              <a:rPr lang="en-GB" altLang="en-US" dirty="0" smtClean="0"/>
              <a:t>: to </a:t>
            </a:r>
            <a:r>
              <a:rPr lang="en-GB" altLang="en-US" dirty="0" err="1" smtClean="0"/>
              <a:t>instill</a:t>
            </a:r>
            <a:r>
              <a:rPr lang="en-GB" altLang="en-US" dirty="0" smtClean="0"/>
              <a:t> in learners the capacity to navigate the Internet with a clear task in mind, retrieve data from multiple resources and use them to produce a final product of value.</a:t>
            </a:r>
            <a:endParaRPr lang="en-GB" dirty="0"/>
          </a:p>
        </p:txBody>
      </p:sp>
    </p:spTree>
    <p:custDataLst>
      <p:tags r:id="rId1"/>
    </p:custDataLst>
    <p:extLst>
      <p:ext uri="{BB962C8B-B14F-4D97-AF65-F5344CB8AC3E}">
        <p14:creationId xmlns:p14="http://schemas.microsoft.com/office/powerpoint/2010/main" val="371512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descr="3 phases."/>
          <p:cNvGraphicFramePr>
            <a:graphicFrameLocks noGrp="1"/>
          </p:cNvGraphicFramePr>
          <p:nvPr>
            <p:ph type="pic" idx="1"/>
            <p:custDataLst>
              <p:tags r:id="rId2"/>
            </p:custDataLst>
            <p:extLst>
              <p:ext uri="{D42A27DB-BD31-4B8C-83A1-F6EECF244321}">
                <p14:modId xmlns:p14="http://schemas.microsoft.com/office/powerpoint/2010/main" val="3928956970"/>
              </p:ext>
            </p:extLst>
          </p:nvPr>
        </p:nvGraphicFramePr>
        <p:xfrm>
          <a:off x="971601" y="1557338"/>
          <a:ext cx="7416822" cy="3931920"/>
        </p:xfrm>
        <a:graphic>
          <a:graphicData uri="http://schemas.openxmlformats.org/drawingml/2006/table">
            <a:tbl>
              <a:tblPr firstRow="1" bandRow="1">
                <a:tableStyleId>{69012ECD-51FC-41F1-AA8D-1B2483CD663E}</a:tableStyleId>
              </a:tblPr>
              <a:tblGrid>
                <a:gridCol w="2448271"/>
                <a:gridCol w="2664296"/>
                <a:gridCol w="2304255"/>
              </a:tblGrid>
              <a:tr h="350344">
                <a:tc>
                  <a:txBody>
                    <a:bodyPr/>
                    <a:lstStyle/>
                    <a:p>
                      <a:pPr algn="ctr"/>
                      <a:r>
                        <a:rPr lang="en-GB" sz="2400" dirty="0" smtClean="0"/>
                        <a:t>1st</a:t>
                      </a:r>
                      <a:r>
                        <a:rPr lang="en-GB" sz="2400" baseline="0" dirty="0" smtClean="0"/>
                        <a:t> phase: </a:t>
                      </a:r>
                    </a:p>
                    <a:p>
                      <a:pPr algn="ctr"/>
                      <a:r>
                        <a:rPr lang="en-GB" sz="2400" baseline="0" dirty="0" smtClean="0"/>
                        <a:t>Dodge (1995)</a:t>
                      </a:r>
                      <a:endParaRPr lang="en-GB" sz="2400" dirty="0"/>
                    </a:p>
                  </a:txBody>
                  <a:tcPr marL="66953" marR="66953">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r>
                        <a:rPr lang="en-GB" sz="2400" dirty="0" smtClean="0"/>
                        <a:t>2nd phase: </a:t>
                      </a:r>
                    </a:p>
                    <a:p>
                      <a:pPr algn="ctr"/>
                      <a:r>
                        <a:rPr lang="en-GB" sz="2400" dirty="0" smtClean="0"/>
                        <a:t>Dodge (1997,</a:t>
                      </a:r>
                      <a:r>
                        <a:rPr lang="en-GB" sz="2400" baseline="0" dirty="0" smtClean="0"/>
                        <a:t> 1998</a:t>
                      </a:r>
                      <a:r>
                        <a:rPr lang="en-GB" sz="2400" dirty="0" smtClean="0"/>
                        <a:t>)</a:t>
                      </a:r>
                    </a:p>
                  </a:txBody>
                  <a:tcPr marL="66953" marR="66953">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a:r>
                        <a:rPr lang="en-GB" sz="2400" dirty="0" smtClean="0"/>
                        <a:t>3</a:t>
                      </a:r>
                      <a:r>
                        <a:rPr lang="en-GB" sz="2400" baseline="30000" dirty="0" smtClean="0"/>
                        <a:t>rd</a:t>
                      </a:r>
                      <a:r>
                        <a:rPr lang="en-GB" sz="2400" dirty="0" smtClean="0"/>
                        <a:t> phase: </a:t>
                      </a:r>
                    </a:p>
                    <a:p>
                      <a:pPr algn="ctr"/>
                      <a:r>
                        <a:rPr lang="en-GB" sz="2400" dirty="0" smtClean="0"/>
                        <a:t>Dodge (1999)</a:t>
                      </a:r>
                    </a:p>
                  </a:txBody>
                  <a:tcPr marL="66953" marR="66953">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503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Introduction</a:t>
                      </a:r>
                    </a:p>
                  </a:txBody>
                  <a:tcPr marL="66953" marR="6695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Introduction</a:t>
                      </a:r>
                    </a:p>
                  </a:txBody>
                  <a:tcPr marL="66953" marR="6695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Introduction</a:t>
                      </a:r>
                    </a:p>
                  </a:txBody>
                  <a:tcPr marL="66953" marR="6695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50344">
                <a:tc>
                  <a:txBody>
                    <a:bodyPr/>
                    <a:lstStyle/>
                    <a:p>
                      <a:r>
                        <a:rPr lang="en-GB" sz="2400" dirty="0" smtClean="0"/>
                        <a:t>Task</a:t>
                      </a:r>
                      <a:endParaRPr lang="en-GB" sz="2400" dirty="0"/>
                    </a:p>
                  </a:txBody>
                  <a:tcPr marL="66953" marR="6695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Task</a:t>
                      </a:r>
                    </a:p>
                  </a:txBody>
                  <a:tcPr marL="66953" marR="6695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Task</a:t>
                      </a:r>
                    </a:p>
                  </a:txBody>
                  <a:tcPr marL="66953" marR="6695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50344">
                <a:tc>
                  <a:txBody>
                    <a:bodyPr/>
                    <a:lstStyle/>
                    <a:p>
                      <a:r>
                        <a:rPr lang="en-GB" sz="2400" dirty="0" smtClean="0"/>
                        <a:t>Information sources</a:t>
                      </a:r>
                      <a:endParaRPr lang="en-GB" sz="2400" dirty="0"/>
                    </a:p>
                  </a:txBody>
                  <a:tcPr marL="66953" marR="6695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Process</a:t>
                      </a:r>
                      <a:endParaRPr lang="en-GB" sz="2400" dirty="0"/>
                    </a:p>
                  </a:txBody>
                  <a:tcPr marL="66953" marR="6695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Process</a:t>
                      </a:r>
                      <a:endParaRPr lang="en-GB" sz="2400" dirty="0"/>
                    </a:p>
                  </a:txBody>
                  <a:tcPr marL="66953" marR="6695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50344">
                <a:tc>
                  <a:txBody>
                    <a:bodyPr/>
                    <a:lstStyle/>
                    <a:p>
                      <a:r>
                        <a:rPr lang="en-GB" sz="2400" dirty="0" smtClean="0"/>
                        <a:t>Process</a:t>
                      </a:r>
                      <a:endParaRPr lang="en-GB" sz="2400" dirty="0"/>
                    </a:p>
                  </a:txBody>
                  <a:tcPr marL="66953" marR="6695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Resources</a:t>
                      </a:r>
                      <a:endParaRPr lang="en-GB" sz="2400" dirty="0"/>
                    </a:p>
                  </a:txBody>
                  <a:tcPr marL="66953" marR="6695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Evaluation</a:t>
                      </a:r>
                      <a:endParaRPr lang="en-GB" sz="2400" dirty="0"/>
                    </a:p>
                  </a:txBody>
                  <a:tcPr marL="66953" marR="6695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50344">
                <a:tc>
                  <a:txBody>
                    <a:bodyPr/>
                    <a:lstStyle/>
                    <a:p>
                      <a:r>
                        <a:rPr lang="en-GB" sz="2400" dirty="0" smtClean="0"/>
                        <a:t>Guidance</a:t>
                      </a:r>
                      <a:endParaRPr lang="en-GB" sz="2400" dirty="0"/>
                    </a:p>
                  </a:txBody>
                  <a:tcPr marL="66953" marR="6695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Evaluation</a:t>
                      </a:r>
                      <a:endParaRPr lang="en-GB" sz="2400" dirty="0"/>
                    </a:p>
                  </a:txBody>
                  <a:tcPr marL="66953" marR="6695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Conclusion</a:t>
                      </a:r>
                      <a:endParaRPr lang="en-GB" sz="2400" dirty="0"/>
                    </a:p>
                  </a:txBody>
                  <a:tcPr marL="66953" marR="6695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50344">
                <a:tc>
                  <a:txBody>
                    <a:bodyPr/>
                    <a:lstStyle/>
                    <a:p>
                      <a:r>
                        <a:rPr lang="en-GB" sz="2400" dirty="0" smtClean="0"/>
                        <a:t>Conclusion</a:t>
                      </a:r>
                      <a:endParaRPr lang="en-GB" sz="2400" dirty="0"/>
                    </a:p>
                  </a:txBody>
                  <a:tcPr marL="66953" marR="6695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Conclusion</a:t>
                      </a:r>
                      <a:endParaRPr lang="en-GB" sz="2400" dirty="0"/>
                    </a:p>
                  </a:txBody>
                  <a:tcPr marL="66953" marR="6695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r>
                        <a:rPr lang="en-GB" sz="2400" dirty="0" smtClean="0"/>
                        <a:t>Teacher Page</a:t>
                      </a:r>
                      <a:endParaRPr lang="en-GB" sz="2400" dirty="0"/>
                    </a:p>
                  </a:txBody>
                  <a:tcPr marL="66953" marR="66953">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
        <p:nvSpPr>
          <p:cNvPr id="3" name="Θέση κειμένου 2"/>
          <p:cNvSpPr>
            <a:spLocks noGrp="1"/>
          </p:cNvSpPr>
          <p:nvPr>
            <p:ph type="body" sz="half" idx="2"/>
          </p:nvPr>
        </p:nvSpPr>
        <p:spPr>
          <a:xfrm>
            <a:off x="1828800" y="5595554"/>
            <a:ext cx="5486400" cy="576646"/>
          </a:xfrm>
        </p:spPr>
        <p:txBody>
          <a:bodyPr/>
          <a:lstStyle/>
          <a:p>
            <a:pPr algn="ctr"/>
            <a:r>
              <a:rPr lang="en-GB" b="1" dirty="0" smtClean="0"/>
              <a:t>[Table 1]</a:t>
            </a:r>
            <a:endParaRPr lang="en-US" dirty="0"/>
          </a:p>
        </p:txBody>
      </p:sp>
      <p:sp>
        <p:nvSpPr>
          <p:cNvPr id="2" name="Τίτλος 1"/>
          <p:cNvSpPr>
            <a:spLocks noGrp="1"/>
          </p:cNvSpPr>
          <p:nvPr>
            <p:ph type="title"/>
          </p:nvPr>
        </p:nvSpPr>
        <p:spPr/>
        <p:txBody>
          <a:bodyPr/>
          <a:lstStyle/>
          <a:p>
            <a:r>
              <a:rPr lang="en-GB" dirty="0"/>
              <a:t>Evolution of </a:t>
            </a:r>
            <a:r>
              <a:rPr lang="en-GB" dirty="0" err="1" smtClean="0"/>
              <a:t>Webquests</a:t>
            </a:r>
            <a:r>
              <a:rPr lang="en-GB" dirty="0" smtClean="0"/>
              <a:t> (3/3</a:t>
            </a:r>
            <a:r>
              <a:rPr lang="en-GB" dirty="0"/>
              <a:t>)</a:t>
            </a:r>
          </a:p>
        </p:txBody>
      </p:sp>
    </p:spTree>
    <p:custDataLst>
      <p:tags r:id="rId1"/>
    </p:custDataLst>
    <p:extLst>
      <p:ext uri="{BB962C8B-B14F-4D97-AF65-F5344CB8AC3E}">
        <p14:creationId xmlns:p14="http://schemas.microsoft.com/office/powerpoint/2010/main" val="42574751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Types of </a:t>
            </a:r>
            <a:r>
              <a:rPr lang="en-GB" dirty="0" err="1"/>
              <a:t>W</a:t>
            </a:r>
            <a:r>
              <a:rPr lang="en-GB" dirty="0" err="1" smtClean="0"/>
              <a:t>ebquests</a:t>
            </a:r>
            <a:endParaRPr lang="en-GB" dirty="0"/>
          </a:p>
        </p:txBody>
      </p:sp>
      <p:sp>
        <p:nvSpPr>
          <p:cNvPr id="6" name="Θέση περιεχομένου 5"/>
          <p:cNvSpPr>
            <a:spLocks noGrp="1"/>
          </p:cNvSpPr>
          <p:nvPr>
            <p:ph idx="1"/>
          </p:nvPr>
        </p:nvSpPr>
        <p:spPr/>
        <p:txBody>
          <a:bodyPr>
            <a:noAutofit/>
          </a:bodyPr>
          <a:lstStyle/>
          <a:p>
            <a:pPr marL="0" indent="0">
              <a:spcBef>
                <a:spcPts val="600"/>
              </a:spcBef>
              <a:buNone/>
            </a:pPr>
            <a:r>
              <a:rPr lang="en-GB" sz="2800" dirty="0" smtClean="0"/>
              <a:t>Two basic types of </a:t>
            </a:r>
            <a:r>
              <a:rPr lang="en-GB" sz="2800" dirty="0" err="1" smtClean="0"/>
              <a:t>webquests</a:t>
            </a:r>
            <a:r>
              <a:rPr lang="en-GB" sz="2800" dirty="0" smtClean="0"/>
              <a:t> in terms of their </a:t>
            </a:r>
            <a:r>
              <a:rPr lang="en-GB" sz="2800" b="1" dirty="0" smtClean="0"/>
              <a:t>duration</a:t>
            </a:r>
            <a:r>
              <a:rPr lang="en-GB" sz="2800" dirty="0" smtClean="0"/>
              <a:t> and the </a:t>
            </a:r>
            <a:r>
              <a:rPr lang="en-GB" sz="2800" b="1" dirty="0" smtClean="0"/>
              <a:t>different educational benefits </a:t>
            </a:r>
            <a:r>
              <a:rPr lang="en-GB" sz="2800" dirty="0" smtClean="0"/>
              <a:t>they can produce:</a:t>
            </a:r>
          </a:p>
          <a:p>
            <a:pPr eaLnBrk="1" hangingPunct="1">
              <a:spcBef>
                <a:spcPts val="600"/>
              </a:spcBef>
              <a:defRPr/>
            </a:pPr>
            <a:r>
              <a:rPr lang="en-GB" sz="2800" b="1" dirty="0" smtClean="0"/>
              <a:t>short-term </a:t>
            </a:r>
            <a:r>
              <a:rPr lang="en-GB" sz="2800" b="1" dirty="0" err="1" smtClean="0"/>
              <a:t>webquests</a:t>
            </a:r>
            <a:r>
              <a:rPr lang="en-GB" sz="2800" b="1" dirty="0" smtClean="0"/>
              <a:t> </a:t>
            </a:r>
          </a:p>
          <a:p>
            <a:pPr lvl="1" eaLnBrk="1" hangingPunct="1">
              <a:spcBef>
                <a:spcPts val="600"/>
              </a:spcBef>
              <a:defRPr/>
            </a:pPr>
            <a:r>
              <a:rPr lang="en-GB" dirty="0" smtClean="0"/>
              <a:t>designed to be completed in one to three teaching sessions, </a:t>
            </a:r>
          </a:p>
          <a:p>
            <a:pPr lvl="1" eaLnBrk="1" hangingPunct="1">
              <a:spcBef>
                <a:spcPts val="600"/>
              </a:spcBef>
              <a:defRPr/>
            </a:pPr>
            <a:r>
              <a:rPr lang="en-GB" dirty="0" smtClean="0"/>
              <a:t>focusing on knowledge acquisition and integration of specific skills. </a:t>
            </a:r>
          </a:p>
          <a:p>
            <a:pPr eaLnBrk="1" hangingPunct="1">
              <a:spcBef>
                <a:spcPts val="600"/>
              </a:spcBef>
              <a:defRPr/>
            </a:pPr>
            <a:r>
              <a:rPr lang="en-GB" sz="2800" b="1" dirty="0" smtClean="0"/>
              <a:t>long-term </a:t>
            </a:r>
            <a:r>
              <a:rPr lang="en-GB" sz="2800" b="1" dirty="0" err="1" smtClean="0"/>
              <a:t>webquests</a:t>
            </a:r>
            <a:r>
              <a:rPr lang="en-GB" sz="2800" b="1" dirty="0" smtClean="0"/>
              <a:t> </a:t>
            </a:r>
            <a:r>
              <a:rPr lang="en-GB" sz="2800" dirty="0" smtClean="0"/>
              <a:t>to be completed between one week and a month.</a:t>
            </a:r>
            <a:endParaRPr lang="en-GB" sz="2800" dirty="0"/>
          </a:p>
        </p:txBody>
      </p:sp>
    </p:spTree>
    <p:custDataLst>
      <p:tags r:id="rId1"/>
    </p:custDataLst>
    <p:extLst>
      <p:ext uri="{BB962C8B-B14F-4D97-AF65-F5344CB8AC3E}">
        <p14:creationId xmlns:p14="http://schemas.microsoft.com/office/powerpoint/2010/main" val="4055956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How </a:t>
            </a:r>
            <a:r>
              <a:rPr lang="en-GB" dirty="0" smtClean="0"/>
              <a:t>a </a:t>
            </a:r>
            <a:r>
              <a:rPr lang="en-GB" dirty="0" err="1" smtClean="0"/>
              <a:t>Webquest</a:t>
            </a:r>
            <a:r>
              <a:rPr lang="en-GB" dirty="0" smtClean="0"/>
              <a:t> Works</a:t>
            </a:r>
            <a:endParaRPr lang="en-GB" dirty="0"/>
          </a:p>
        </p:txBody>
      </p:sp>
      <p:sp>
        <p:nvSpPr>
          <p:cNvPr id="3" name="Θέση περιεχομένου 2"/>
          <p:cNvSpPr>
            <a:spLocks noGrp="1"/>
          </p:cNvSpPr>
          <p:nvPr>
            <p:ph idx="1"/>
          </p:nvPr>
        </p:nvSpPr>
        <p:spPr/>
        <p:txBody>
          <a:bodyPr/>
          <a:lstStyle/>
          <a:p>
            <a:pPr marL="0" indent="0" eaLnBrk="1" hangingPunct="1">
              <a:buFont typeface="Arial" charset="0"/>
              <a:buNone/>
              <a:defRPr/>
            </a:pPr>
            <a:r>
              <a:rPr lang="en-GB" dirty="0" smtClean="0"/>
              <a:t>Students:</a:t>
            </a:r>
          </a:p>
          <a:p>
            <a:pPr eaLnBrk="1" hangingPunct="1">
              <a:defRPr/>
            </a:pPr>
            <a:r>
              <a:rPr lang="en-GB" b="1" dirty="0" smtClean="0"/>
              <a:t>retrieve</a:t>
            </a:r>
            <a:r>
              <a:rPr lang="en-GB" dirty="0" smtClean="0"/>
              <a:t> and </a:t>
            </a:r>
            <a:r>
              <a:rPr lang="en-GB" b="1" dirty="0" err="1" smtClean="0"/>
              <a:t>analyze</a:t>
            </a:r>
            <a:r>
              <a:rPr lang="en-GB" dirty="0" smtClean="0"/>
              <a:t> a body of knowledge about a topic,</a:t>
            </a:r>
          </a:p>
          <a:p>
            <a:pPr eaLnBrk="1" hangingPunct="1">
              <a:defRPr/>
            </a:pPr>
            <a:r>
              <a:rPr lang="en-GB" b="1" dirty="0" smtClean="0"/>
              <a:t>transform</a:t>
            </a:r>
            <a:r>
              <a:rPr lang="en-GB" dirty="0" smtClean="0"/>
              <a:t> it in some way,</a:t>
            </a:r>
          </a:p>
          <a:p>
            <a:pPr eaLnBrk="1" hangingPunct="1">
              <a:defRPr/>
            </a:pPr>
            <a:r>
              <a:rPr lang="en-GB" b="1" dirty="0" smtClean="0"/>
              <a:t>demonstrate</a:t>
            </a:r>
            <a:r>
              <a:rPr lang="en-GB" dirty="0" smtClean="0"/>
              <a:t> their in-depth understanding by creating a final product on- or off-line for others to respond to.</a:t>
            </a:r>
            <a:endParaRPr lang="en-GB" dirty="0"/>
          </a:p>
        </p:txBody>
      </p:sp>
    </p:spTree>
    <p:custDataLst>
      <p:tags r:id="rId1"/>
    </p:custDataLst>
    <p:extLst>
      <p:ext uri="{BB962C8B-B14F-4D97-AF65-F5344CB8AC3E}">
        <p14:creationId xmlns:p14="http://schemas.microsoft.com/office/powerpoint/2010/main" val="3403398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Structural </a:t>
            </a:r>
            <a:r>
              <a:rPr lang="en-GB" dirty="0" smtClean="0"/>
              <a:t>Parts of a </a:t>
            </a:r>
            <a:r>
              <a:rPr lang="en-GB" dirty="0" err="1" smtClean="0"/>
              <a:t>Webquest</a:t>
            </a:r>
            <a:r>
              <a:rPr lang="en-GB" dirty="0" smtClean="0"/>
              <a:t> (1/2)</a:t>
            </a:r>
            <a:endParaRPr lang="en-GB" dirty="0"/>
          </a:p>
        </p:txBody>
      </p:sp>
      <p:sp>
        <p:nvSpPr>
          <p:cNvPr id="3" name="Θέση περιεχομένου 2"/>
          <p:cNvSpPr>
            <a:spLocks noGrp="1"/>
          </p:cNvSpPr>
          <p:nvPr>
            <p:ph idx="1"/>
          </p:nvPr>
        </p:nvSpPr>
        <p:spPr/>
        <p:txBody>
          <a:bodyPr/>
          <a:lstStyle/>
          <a:p>
            <a:pPr marL="0" indent="0" eaLnBrk="1" hangingPunct="1">
              <a:buFont typeface="Arial" charset="0"/>
              <a:buNone/>
              <a:defRPr/>
            </a:pPr>
            <a:r>
              <a:rPr lang="en-GB" sz="2800" dirty="0" smtClean="0"/>
              <a:t>A </a:t>
            </a:r>
            <a:r>
              <a:rPr lang="en-GB" sz="2800" dirty="0" err="1" smtClean="0"/>
              <a:t>webquest</a:t>
            </a:r>
            <a:r>
              <a:rPr lang="en-GB" sz="2800" dirty="0" smtClean="0"/>
              <a:t> consists of the following structural properties:</a:t>
            </a:r>
          </a:p>
          <a:p>
            <a:pPr eaLnBrk="1" hangingPunct="1">
              <a:defRPr/>
            </a:pPr>
            <a:r>
              <a:rPr lang="en-GB" sz="2800" dirty="0" smtClean="0"/>
              <a:t>an </a:t>
            </a:r>
            <a:r>
              <a:rPr lang="en-GB" sz="2800" b="1" dirty="0" smtClean="0"/>
              <a:t>introduction</a:t>
            </a:r>
            <a:r>
              <a:rPr lang="en-GB" sz="2800" dirty="0" smtClean="0"/>
              <a:t> which sets the context, orients students by providing some background information and captures their interest.</a:t>
            </a:r>
          </a:p>
          <a:p>
            <a:pPr eaLnBrk="1" hangingPunct="1">
              <a:defRPr/>
            </a:pPr>
            <a:r>
              <a:rPr lang="en-GB" sz="2800" dirty="0" smtClean="0"/>
              <a:t>a </a:t>
            </a:r>
            <a:r>
              <a:rPr lang="en-GB" sz="2800" b="1" dirty="0" smtClean="0"/>
              <a:t>task</a:t>
            </a:r>
            <a:r>
              <a:rPr lang="en-GB" sz="2800" dirty="0" smtClean="0"/>
              <a:t>, which describes the final product that has to be completed by the end of the </a:t>
            </a:r>
            <a:r>
              <a:rPr lang="en-GB" sz="2800" dirty="0" err="1" smtClean="0"/>
              <a:t>webquest</a:t>
            </a:r>
            <a:r>
              <a:rPr lang="en-GB" sz="2800" dirty="0" smtClean="0"/>
              <a:t> process. </a:t>
            </a:r>
          </a:p>
          <a:p>
            <a:pPr eaLnBrk="1" hangingPunct="1">
              <a:defRPr/>
            </a:pPr>
            <a:r>
              <a:rPr lang="en-GB" sz="2800" dirty="0" smtClean="0"/>
              <a:t>the </a:t>
            </a:r>
            <a:r>
              <a:rPr lang="en-GB" sz="2800" b="1" dirty="0" smtClean="0"/>
              <a:t>process</a:t>
            </a:r>
            <a:r>
              <a:rPr lang="en-GB" sz="2800" dirty="0" smtClean="0"/>
              <a:t>, which outlines specific steps learners should follow to complete the assigned task.</a:t>
            </a:r>
            <a:endParaRPr lang="en-GB" dirty="0"/>
          </a:p>
        </p:txBody>
      </p:sp>
    </p:spTree>
    <p:custDataLst>
      <p:tags r:id="rId1"/>
    </p:custDataLst>
    <p:extLst>
      <p:ext uri="{BB962C8B-B14F-4D97-AF65-F5344CB8AC3E}">
        <p14:creationId xmlns:p14="http://schemas.microsoft.com/office/powerpoint/2010/main" val="299039180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51"/>
  <p:tag name="ZHAW.ACCESSIBILITYADDIN.CHECKTIMEDATE" val="9/28/2015 9:36:38 A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5,10242,3,"/>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196610,196611,196612,"/>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ZHAW.ACCESSIBILITYADDIN.READINGORDER" val="200706,200707,200708,200709,"/>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47D30ED4-D9F0-4D05-AA30-2AFE3629334F}">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2093</TotalTime>
  <Words>1755</Words>
  <Application>Microsoft Office PowerPoint</Application>
  <PresentationFormat>On-screen Show (4:3)</PresentationFormat>
  <Paragraphs>165</Paragraphs>
  <Slides>32</Slides>
  <Notes>9</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Θέμα του Office</vt:lpstr>
      <vt:lpstr>English and Digital Literacies</vt:lpstr>
      <vt:lpstr>What is a Webquest? (1/2)</vt:lpstr>
      <vt:lpstr>What is a Webquest? (2/2)</vt:lpstr>
      <vt:lpstr>Evolution of Webquests (1/3)</vt:lpstr>
      <vt:lpstr>Evolution of Webquests (2/3)</vt:lpstr>
      <vt:lpstr>Evolution of Webquests (3/3)</vt:lpstr>
      <vt:lpstr>Types of Webquests</vt:lpstr>
      <vt:lpstr>How a Webquest Works</vt:lpstr>
      <vt:lpstr>Structural Parts of a Webquest (1/2)</vt:lpstr>
      <vt:lpstr>Structural Parts of a Webquest (2/2)</vt:lpstr>
      <vt:lpstr>Webquest as scaffolding</vt:lpstr>
      <vt:lpstr>The Best webquests</vt:lpstr>
      <vt:lpstr>A real webquest…</vt:lpstr>
      <vt:lpstr>What learners are asked to do</vt:lpstr>
      <vt:lpstr>Learning by doing… and more</vt:lpstr>
      <vt:lpstr>Cooperative learning (1/2)</vt:lpstr>
      <vt:lpstr>Cooperative learning (2/2)</vt:lpstr>
      <vt:lpstr>The role of teachers in the design of Webquests</vt:lpstr>
      <vt:lpstr>Teachers need… (1/2)</vt:lpstr>
      <vt:lpstr>Teachers need… (2/2)</vt:lpstr>
      <vt:lpstr>The Webquest task under Keller’s ARCS filter </vt:lpstr>
      <vt:lpstr>Authentic Tasks</vt:lpstr>
      <vt:lpstr>References (1/2)</vt:lpstr>
      <vt:lpstr>Reference (2/2)</vt:lpstr>
      <vt:lpstr>Financing</vt:lpstr>
      <vt:lpstr>Notes</vt:lpstr>
      <vt:lpstr>Note on History of Published Version </vt:lpstr>
      <vt:lpstr>Reference Note </vt:lpstr>
      <vt:lpstr>Licensing Note </vt:lpstr>
      <vt:lpstr>Preservation Notices</vt:lpstr>
      <vt:lpstr>Note of use of third parties work (1/2)</vt:lpstr>
      <vt:lpstr>Note of use of third parties work (2/2) </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Webquests</dc:title>
  <dc:subject>English and Digital Literacies</dc:subject>
  <dc:creator> Bessie Mitsikopoulou</dc:creator>
  <cp:lastModifiedBy>Smaragda Papadopoulou</cp:lastModifiedBy>
  <cp:revision>224</cp:revision>
  <dcterms:created xsi:type="dcterms:W3CDTF">2012-09-06T09:03:05Z</dcterms:created>
  <dcterms:modified xsi:type="dcterms:W3CDTF">2015-09-28T06:36:55Z</dcterms:modified>
  <cp:category>ELT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6B420E8F-2B9E-4260-A7CD-DD0EC9BD9570</vt:lpwstr>
  </property>
  <property fmtid="{D5CDD505-2E9C-101B-9397-08002B2CF9AE}" pid="3" name="ArticulatePath">
    <vt:lpwstr>eng_prototype_template_MS-PowerPoint_2013_v2-eng</vt:lpwstr>
  </property>
</Properties>
</file>