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notesSlides/notesSlide2.xml" ContentType="application/vnd.openxmlformats-officedocument.presentationml.notesSlide+xml"/>
  <Override PartName="/ppt/tags/tag19.xml" ContentType="application/vnd.openxmlformats-officedocument.presentationml.tags+xml"/>
  <Override PartName="/ppt/notesSlides/notesSlide3.xml" ContentType="application/vnd.openxmlformats-officedocument.presentationml.notesSlide+xml"/>
  <Override PartName="/ppt/tags/tag20.xml" ContentType="application/vnd.openxmlformats-officedocument.presentationml.tags+xml"/>
  <Override PartName="/ppt/notesSlides/notesSlide4.xml" ContentType="application/vnd.openxmlformats-officedocument.presentationml.notesSlide+xml"/>
  <Override PartName="/ppt/tags/tag21.xml" ContentType="application/vnd.openxmlformats-officedocument.presentationml.tags+xml"/>
  <Override PartName="/ppt/notesSlides/notesSlide5.xml" ContentType="application/vnd.openxmlformats-officedocument.presentationml.notesSlide+xml"/>
  <Override PartName="/ppt/tags/tag22.xml" ContentType="application/vnd.openxmlformats-officedocument.presentationml.tags+xml"/>
  <Override PartName="/ppt/notesSlides/notesSlide6.xml" ContentType="application/vnd.openxmlformats-officedocument.presentationml.notesSlide+xml"/>
  <Override PartName="/ppt/tags/tag23.xml" ContentType="application/vnd.openxmlformats-officedocument.presentationml.tags+xml"/>
  <Override PartName="/ppt/notesSlides/notesSlide7.xml" ContentType="application/vnd.openxmlformats-officedocument.presentationml.notesSlide+xml"/>
  <Override PartName="/ppt/tags/tag24.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26"/>
  </p:notesMasterIdLst>
  <p:sldIdLst>
    <p:sldId id="256" r:id="rId3"/>
    <p:sldId id="308" r:id="rId4"/>
    <p:sldId id="368" r:id="rId5"/>
    <p:sldId id="369" r:id="rId6"/>
    <p:sldId id="370" r:id="rId7"/>
    <p:sldId id="371" r:id="rId8"/>
    <p:sldId id="372" r:id="rId9"/>
    <p:sldId id="373" r:id="rId10"/>
    <p:sldId id="375" r:id="rId11"/>
    <p:sldId id="376" r:id="rId12"/>
    <p:sldId id="377" r:id="rId13"/>
    <p:sldId id="431" r:id="rId14"/>
    <p:sldId id="378" r:id="rId15"/>
    <p:sldId id="379" r:id="rId16"/>
    <p:sldId id="380" r:id="rId17"/>
    <p:sldId id="381" r:id="rId18"/>
    <p:sldId id="432" r:id="rId19"/>
    <p:sldId id="295" r:id="rId20"/>
    <p:sldId id="299" r:id="rId21"/>
    <p:sldId id="292" r:id="rId22"/>
    <p:sldId id="433" r:id="rId23"/>
    <p:sldId id="434" r:id="rId24"/>
    <p:sldId id="293" r:id="rId25"/>
  </p:sldIdLst>
  <p:sldSz cx="9144000" cy="6858000" type="screen4x3"/>
  <p:notesSz cx="6858000" cy="9144000"/>
  <p:custDataLst>
    <p:tags r:id="rId27"/>
  </p:custDataLst>
  <p:defaultTextStyle>
    <a:defPPr>
      <a:defRPr lang="el-G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4F81BD"/>
    <a:srgbClr val="5075BC"/>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Φωτεινό στυλ 2 - Έμφαση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78" d="100"/>
          <a:sy n="78" d="100"/>
        </p:scale>
        <p:origin x="-84" y="-79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gs" Target="tags/tag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1AC809ED-95ED-4C4A-9718-F4A184138D22}" type="datetimeFigureOut">
              <a:rPr lang="el-GR"/>
              <a:pPr>
                <a:defRPr/>
              </a:pPr>
              <a:t>28/9/2015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l-GR" noProof="0"/>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noProof="0" smtClean="0"/>
              <a:t>Στυλ υποδείγματος κειμένου</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AB215D62-4BAE-4A53-B1DD-A12ECC42738D}" type="slidenum">
              <a:rPr lang="el-GR" altLang="en-US"/>
              <a:pPr>
                <a:defRPr/>
              </a:pPr>
              <a:t>‹#›</a:t>
            </a:fld>
            <a:endParaRPr lang="el-GR" altLang="en-US"/>
          </a:p>
        </p:txBody>
      </p:sp>
    </p:spTree>
    <p:extLst>
      <p:ext uri="{BB962C8B-B14F-4D97-AF65-F5344CB8AC3E}">
        <p14:creationId xmlns:p14="http://schemas.microsoft.com/office/powerpoint/2010/main" val="407401623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0"/>
              </a:spcBef>
              <a:buFontTx/>
              <a:buChar char="•"/>
            </a:pPr>
            <a:endParaRPr lang="en-US" altLang="en-US" smtClean="0">
              <a:solidFill>
                <a:srgbClr val="FF0000"/>
              </a:solidFill>
            </a:endParaRPr>
          </a:p>
        </p:txBody>
      </p:sp>
      <p:sp>
        <p:nvSpPr>
          <p:cNvPr id="11268"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6023FEF-F5E2-45F5-9AAC-9D1836DB751D}" type="slidenum">
              <a:rPr lang="el-GR" altLang="en-US" smtClean="0">
                <a:latin typeface="Calibri" panose="020F0502020204030204" pitchFamily="34" charset="0"/>
              </a:rPr>
              <a:pPr/>
              <a:t>1</a:t>
            </a:fld>
            <a:endParaRPr lang="el-GR" altLang="en-US" smtClean="0">
              <a:latin typeface="Calibri" panose="020F0502020204030204" pitchFamily="34" charset="0"/>
            </a:endParaRPr>
          </a:p>
        </p:txBody>
      </p:sp>
    </p:spTree>
    <p:extLst>
      <p:ext uri="{BB962C8B-B14F-4D97-AF65-F5344CB8AC3E}">
        <p14:creationId xmlns:p14="http://schemas.microsoft.com/office/powerpoint/2010/main" val="27463713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l-GR" altLang="el-GR" dirty="0" smtClean="0"/>
          </a:p>
        </p:txBody>
      </p:sp>
      <p:sp>
        <p:nvSpPr>
          <p:cNvPr id="65540"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6EBD6250-4A85-4A1B-933B-14F114803BDD}" type="slidenum">
              <a:rPr lang="el-GR" altLang="el-GR"/>
              <a:pPr/>
              <a:t>17</a:t>
            </a:fld>
            <a:endParaRPr lang="el-GR" altLang="el-GR" dirty="0"/>
          </a:p>
        </p:txBody>
      </p:sp>
    </p:spTree>
    <p:extLst>
      <p:ext uri="{BB962C8B-B14F-4D97-AF65-F5344CB8AC3E}">
        <p14:creationId xmlns:p14="http://schemas.microsoft.com/office/powerpoint/2010/main" val="39999510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95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1095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4FDB709-523E-4F6A-B090-6111EA5E89CE}" type="slidenum">
              <a:rPr lang="el-GR" altLang="en-US" smtClean="0">
                <a:latin typeface="Calibri" panose="020F0502020204030204" pitchFamily="34" charset="0"/>
              </a:rPr>
              <a:pPr/>
              <a:t>18</a:t>
            </a:fld>
            <a:endParaRPr lang="el-GR" altLang="en-US" dirty="0" smtClean="0">
              <a:latin typeface="Calibri" panose="020F0502020204030204" pitchFamily="34" charset="0"/>
            </a:endParaRPr>
          </a:p>
        </p:txBody>
      </p:sp>
    </p:spTree>
    <p:extLst>
      <p:ext uri="{BB962C8B-B14F-4D97-AF65-F5344CB8AC3E}">
        <p14:creationId xmlns:p14="http://schemas.microsoft.com/office/powerpoint/2010/main" val="24466750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16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1116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65A29E3-3DDE-4294-A57A-12F1BEE9ADD7}" type="slidenum">
              <a:rPr lang="el-GR" altLang="en-US" smtClean="0">
                <a:latin typeface="Calibri" panose="020F0502020204030204" pitchFamily="34" charset="0"/>
              </a:rPr>
              <a:pPr/>
              <a:t>19</a:t>
            </a:fld>
            <a:endParaRPr lang="el-GR" altLang="en-US" dirty="0" smtClean="0">
              <a:latin typeface="Calibri" panose="020F0502020204030204" pitchFamily="34" charset="0"/>
            </a:endParaRPr>
          </a:p>
        </p:txBody>
      </p:sp>
    </p:spTree>
    <p:extLst>
      <p:ext uri="{BB962C8B-B14F-4D97-AF65-F5344CB8AC3E}">
        <p14:creationId xmlns:p14="http://schemas.microsoft.com/office/powerpoint/2010/main" val="38836622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36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136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AF16013-F27C-43E7-B1A5-5C7DC310E18F}" type="slidenum">
              <a:rPr lang="el-GR" altLang="en-US" smtClean="0">
                <a:latin typeface="Calibri" panose="020F0502020204030204" pitchFamily="34" charset="0"/>
              </a:rPr>
              <a:pPr/>
              <a:t>20</a:t>
            </a:fld>
            <a:endParaRPr lang="el-GR" altLang="en-US" smtClean="0">
              <a:latin typeface="Calibri" panose="020F0502020204030204" pitchFamily="34" charset="0"/>
            </a:endParaRPr>
          </a:p>
        </p:txBody>
      </p:sp>
    </p:spTree>
    <p:extLst>
      <p:ext uri="{BB962C8B-B14F-4D97-AF65-F5344CB8AC3E}">
        <p14:creationId xmlns:p14="http://schemas.microsoft.com/office/powerpoint/2010/main" val="32639019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9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CA7EF54-667E-457E-BF87-FAB16EFF87C7}" type="slidenum">
              <a:rPr lang="el-GR" altLang="el-GR"/>
              <a:pPr/>
              <a:t>21</a:t>
            </a:fld>
            <a:endParaRPr lang="el-GR" altLang="el-GR"/>
          </a:p>
        </p:txBody>
      </p:sp>
    </p:spTree>
    <p:extLst>
      <p:ext uri="{BB962C8B-B14F-4D97-AF65-F5344CB8AC3E}">
        <p14:creationId xmlns:p14="http://schemas.microsoft.com/office/powerpoint/2010/main" val="4440000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706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FF3DE28D-DFFF-4209-8934-00DEF19FACFB}" type="slidenum">
              <a:rPr lang="el-GR" altLang="el-GR"/>
              <a:pPr/>
              <a:t>22</a:t>
            </a:fld>
            <a:endParaRPr lang="el-GR" altLang="el-GR"/>
          </a:p>
        </p:txBody>
      </p:sp>
    </p:spTree>
    <p:extLst>
      <p:ext uri="{BB962C8B-B14F-4D97-AF65-F5344CB8AC3E}">
        <p14:creationId xmlns:p14="http://schemas.microsoft.com/office/powerpoint/2010/main" val="42611575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198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A286CF8-2994-4601-A9D9-BB190E0CA667}" type="slidenum">
              <a:rPr lang="el-GR" altLang="en-US" smtClean="0">
                <a:latin typeface="Calibri" panose="020F0502020204030204" pitchFamily="34" charset="0"/>
              </a:rPr>
              <a:pPr/>
              <a:t>23</a:t>
            </a:fld>
            <a:endParaRPr lang="el-GR" altLang="en-US" smtClean="0">
              <a:latin typeface="Calibri" panose="020F0502020204030204" pitchFamily="34" charset="0"/>
            </a:endParaRPr>
          </a:p>
        </p:txBody>
      </p:sp>
    </p:spTree>
    <p:extLst>
      <p:ext uri="{BB962C8B-B14F-4D97-AF65-F5344CB8AC3E}">
        <p14:creationId xmlns:p14="http://schemas.microsoft.com/office/powerpoint/2010/main" val="324890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23380765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4"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fld id="{E868850F-2166-45D7-A258-51C4BD307318}" type="slidenum">
              <a:rPr lang="el-GR" altLang="en-US" sz="1200" smtClean="0">
                <a:solidFill>
                  <a:srgbClr val="5075BC"/>
                </a:solidFill>
              </a:rPr>
              <a:pPr algn="ctr" eaLnBrk="1" hangingPunct="1">
                <a:defRPr/>
              </a:pPr>
              <a:t>‹#›</a:t>
            </a:fld>
            <a:endParaRPr lang="el-GR" altLang="en-US" sz="1200" smtClean="0">
              <a:solidFill>
                <a:srgbClr val="5075BC"/>
              </a:solidFill>
            </a:endParaRPr>
          </a:p>
        </p:txBody>
      </p:sp>
      <p:sp>
        <p:nvSpPr>
          <p:cNvPr id="5"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n-GB" sz="1000" dirty="0" smtClean="0">
                <a:solidFill>
                  <a:srgbClr val="5075BC"/>
                </a:solidFill>
                <a:latin typeface="+mn-lt"/>
                <a:cs typeface="+mn-cs"/>
              </a:rPr>
              <a:t>Behaviouristic CALL </a:t>
            </a:r>
            <a:endParaRPr lang="en-US" sz="1000" dirty="0">
              <a:solidFill>
                <a:srgbClr val="5075BC"/>
              </a:solidFill>
              <a:latin typeface="+mn-lt"/>
              <a:ea typeface="ＭＳ Ｐゴシック" pitchFamily="34" charset="-128"/>
              <a:cs typeface="+mn-cs"/>
            </a:endParaRP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12907283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2374661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4" name="Θέση αριθμού διαφάνειας 5" descr="[DECORATIVE]"/>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fld id="{C5568954-1155-46D4-A51C-5C1DC060CC89}" type="slidenum">
              <a:rPr lang="el-GR" altLang="en-US" sz="1200" smtClean="0">
                <a:solidFill>
                  <a:srgbClr val="5075BC"/>
                </a:solidFill>
              </a:rPr>
              <a:pPr algn="ctr" eaLnBrk="1" hangingPunct="1">
                <a:defRPr/>
              </a:pPr>
              <a:t>‹#›</a:t>
            </a:fld>
            <a:endParaRPr lang="el-GR" altLang="en-US" sz="1200" smtClean="0">
              <a:solidFill>
                <a:srgbClr val="5075BC"/>
              </a:solidFill>
            </a:endParaRPr>
          </a:p>
        </p:txBody>
      </p:sp>
      <p:sp>
        <p:nvSpPr>
          <p:cNvPr id="5" name="2 - Θέση υποσέλιδου" descr="[DECORATIVE]"/>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n-GB" sz="1000" dirty="0" smtClean="0">
                <a:solidFill>
                  <a:srgbClr val="5075BC"/>
                </a:solidFill>
                <a:latin typeface="+mn-lt"/>
                <a:cs typeface="+mn-cs"/>
              </a:rPr>
              <a:t>Behaviouristic CALL </a:t>
            </a:r>
            <a:endParaRPr lang="en-US" sz="1000" dirty="0">
              <a:solidFill>
                <a:srgbClr val="5075BC"/>
              </a:solidFill>
              <a:latin typeface="+mn-lt"/>
              <a:ea typeface="ＭＳ Ｐゴシック" pitchFamily="34" charset="-128"/>
              <a:cs typeface="+mn-cs"/>
            </a:endParaRPr>
          </a:p>
        </p:txBody>
      </p:sp>
      <p:pic>
        <p:nvPicPr>
          <p:cNvPr id="6" name="Picture 5" descr="[DECORATIVE]"/>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Tree>
    <p:extLst>
      <p:ext uri="{BB962C8B-B14F-4D97-AF65-F5344CB8AC3E}">
        <p14:creationId xmlns:p14="http://schemas.microsoft.com/office/powerpoint/2010/main" val="494719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3570044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5" name="Θέση αριθμού διαφάνειας 5" descr="[DECORATIVE]"/>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fld id="{C67735FB-DD71-4B1F-95B7-B4A73C57BA2F}" type="slidenum">
              <a:rPr lang="el-GR" altLang="en-US" sz="1200" smtClean="0">
                <a:solidFill>
                  <a:srgbClr val="5075BC"/>
                </a:solidFill>
              </a:rPr>
              <a:pPr algn="ctr" eaLnBrk="1" hangingPunct="1">
                <a:defRPr/>
              </a:pPr>
              <a:t>‹#›</a:t>
            </a:fld>
            <a:endParaRPr lang="el-GR" altLang="en-US" sz="1200" smtClean="0">
              <a:solidFill>
                <a:srgbClr val="5075BC"/>
              </a:solidFill>
            </a:endParaRPr>
          </a:p>
        </p:txBody>
      </p:sp>
      <p:sp>
        <p:nvSpPr>
          <p:cNvPr id="6" name="2 - Θέση υποσέλιδου" descr="[DECORATIVE]"/>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n-GB" sz="1000" dirty="0" smtClean="0">
                <a:solidFill>
                  <a:srgbClr val="5075BC"/>
                </a:solidFill>
                <a:latin typeface="+mn-lt"/>
                <a:cs typeface="+mn-cs"/>
              </a:rPr>
              <a:t>Behaviouristic CALL </a:t>
            </a:r>
            <a:endParaRPr lang="en-US" sz="1000" dirty="0">
              <a:solidFill>
                <a:srgbClr val="5075BC"/>
              </a:solidFill>
              <a:latin typeface="+mn-lt"/>
              <a:ea typeface="ＭＳ Ｐゴシック" pitchFamily="34" charset="-128"/>
              <a:cs typeface="+mn-cs"/>
            </a:endParaRPr>
          </a:p>
        </p:txBody>
      </p:sp>
      <p:pic>
        <p:nvPicPr>
          <p:cNvPr id="7" name="Picture 6" descr="[DECORATIVE]"/>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134194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7"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fld id="{FBE0CD2E-2AE4-4490-971F-E4698F28EB8A}" type="slidenum">
              <a:rPr lang="el-GR" altLang="en-US" sz="1200" smtClean="0">
                <a:solidFill>
                  <a:srgbClr val="5075BC"/>
                </a:solidFill>
              </a:rPr>
              <a:pPr algn="ctr" eaLnBrk="1" hangingPunct="1">
                <a:defRPr/>
              </a:pPr>
              <a:t>‹#›</a:t>
            </a:fld>
            <a:endParaRPr lang="el-GR" altLang="en-US" sz="1200" smtClean="0">
              <a:solidFill>
                <a:srgbClr val="5075BC"/>
              </a:solidFill>
            </a:endParaRPr>
          </a:p>
        </p:txBody>
      </p:sp>
      <p:sp>
        <p:nvSpPr>
          <p:cNvPr id="8"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n-GB" sz="1000" dirty="0" smtClean="0">
                <a:solidFill>
                  <a:srgbClr val="5075BC"/>
                </a:solidFill>
                <a:latin typeface="+mn-lt"/>
                <a:cs typeface="+mn-cs"/>
              </a:rPr>
              <a:t>Behaviouristic CALL </a:t>
            </a:r>
            <a:endParaRPr lang="en-US" sz="1000" dirty="0">
              <a:solidFill>
                <a:srgbClr val="5075BC"/>
              </a:solidFill>
              <a:latin typeface="+mn-lt"/>
              <a:ea typeface="ＭＳ Ｐゴシック" pitchFamily="34" charset="-128"/>
              <a:cs typeface="+mn-cs"/>
            </a:endParaRP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1130806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3"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fld id="{8FFE48E0-9A12-4BD4-AC13-DA255B709D26}" type="slidenum">
              <a:rPr lang="el-GR" altLang="en-US" sz="1200" smtClean="0">
                <a:solidFill>
                  <a:srgbClr val="5075BC"/>
                </a:solidFill>
              </a:rPr>
              <a:pPr algn="ctr" eaLnBrk="1" hangingPunct="1">
                <a:defRPr/>
              </a:pPr>
              <a:t>‹#›</a:t>
            </a:fld>
            <a:endParaRPr lang="el-GR" altLang="en-US" sz="1200" smtClean="0">
              <a:solidFill>
                <a:srgbClr val="5075BC"/>
              </a:solidFill>
            </a:endParaRPr>
          </a:p>
        </p:txBody>
      </p:sp>
      <p:sp>
        <p:nvSpPr>
          <p:cNvPr id="4"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n-GB" sz="1000" dirty="0" smtClean="0">
                <a:solidFill>
                  <a:srgbClr val="5075BC"/>
                </a:solidFill>
                <a:latin typeface="+mn-lt"/>
                <a:cs typeface="+mn-cs"/>
              </a:rPr>
              <a:t>Behaviouristic CALL </a:t>
            </a:r>
            <a:endParaRPr lang="en-US" sz="1000" dirty="0">
              <a:solidFill>
                <a:srgbClr val="5075BC"/>
              </a:solidFill>
              <a:latin typeface="+mn-lt"/>
              <a:ea typeface="ＭＳ Ｐゴシック" pitchFamily="34" charset="-128"/>
              <a:cs typeface="+mn-cs"/>
            </a:endParaRPr>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Tree>
    <p:extLst>
      <p:ext uri="{BB962C8B-B14F-4D97-AF65-F5344CB8AC3E}">
        <p14:creationId xmlns:p14="http://schemas.microsoft.com/office/powerpoint/2010/main" val="353162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747229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5"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fld id="{43DA4927-BCEC-4616-9F69-20A2C5CAF050}" type="slidenum">
              <a:rPr lang="el-GR" altLang="en-US" sz="1200" smtClean="0">
                <a:solidFill>
                  <a:srgbClr val="5075BC"/>
                </a:solidFill>
              </a:rPr>
              <a:pPr algn="ctr" eaLnBrk="1" hangingPunct="1">
                <a:defRPr/>
              </a:pPr>
              <a:t>‹#›</a:t>
            </a:fld>
            <a:endParaRPr lang="el-GR" altLang="en-US" sz="1200" smtClean="0">
              <a:solidFill>
                <a:srgbClr val="5075BC"/>
              </a:solidFill>
            </a:endParaRPr>
          </a:p>
        </p:txBody>
      </p:sp>
      <p:sp>
        <p:nvSpPr>
          <p:cNvPr id="7"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n-GB" sz="1000" dirty="0" smtClean="0">
                <a:solidFill>
                  <a:srgbClr val="5075BC"/>
                </a:solidFill>
                <a:latin typeface="+mn-lt"/>
                <a:cs typeface="+mn-cs"/>
              </a:rPr>
              <a:t>Behaviouristic CALL </a:t>
            </a:r>
            <a:endParaRPr lang="en-US" sz="1000" dirty="0">
              <a:solidFill>
                <a:srgbClr val="5075BC"/>
              </a:solidFill>
              <a:latin typeface="+mn-lt"/>
              <a:ea typeface="ＭＳ Ｐゴシック" pitchFamily="34" charset="-128"/>
              <a:cs typeface="+mn-cs"/>
            </a:endParaRP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rtlCol="0">
            <a:normAutofit/>
          </a:bodyPr>
          <a:lstStyle>
            <a:lvl1pPr>
              <a:defRPr lang="el-GR" b="0">
                <a:solidFill>
                  <a:schemeClr val="accent1"/>
                </a:solidFill>
              </a:defRPr>
            </a:lvl1pPr>
          </a:lstStyle>
          <a:p>
            <a:pPr lvl="0"/>
            <a:r>
              <a:rPr lang="el-GR" dirty="0" smtClean="0"/>
              <a:t>Στυλ κύριου τίτλου</a:t>
            </a:r>
            <a:endParaRPr lang="el-GR" dirty="0"/>
          </a:p>
        </p:txBody>
      </p:sp>
    </p:spTree>
    <p:extLst>
      <p:ext uri="{BB962C8B-B14F-4D97-AF65-F5344CB8AC3E}">
        <p14:creationId xmlns:p14="http://schemas.microsoft.com/office/powerpoint/2010/main" val="21734340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5" name="Θέση αριθμού διαφάνειας 5" descr="[DECORATIVE]"/>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fld id="{66D1FDE6-22CC-4214-9489-90F0AFDA3A3E}" type="slidenum">
              <a:rPr lang="el-GR" altLang="en-US" sz="1200" smtClean="0">
                <a:solidFill>
                  <a:srgbClr val="5075BC"/>
                </a:solidFill>
              </a:rPr>
              <a:pPr algn="ctr" eaLnBrk="1" hangingPunct="1">
                <a:defRPr/>
              </a:pPr>
              <a:t>‹#›</a:t>
            </a:fld>
            <a:endParaRPr lang="el-GR" altLang="en-US" sz="1200" smtClean="0">
              <a:solidFill>
                <a:srgbClr val="5075BC"/>
              </a:solidFill>
            </a:endParaRPr>
          </a:p>
        </p:txBody>
      </p:sp>
      <p:sp>
        <p:nvSpPr>
          <p:cNvPr id="6" name="2 - Θέση υποσέλιδου" descr="[DECORATIVE]"/>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n-GB" sz="1000" dirty="0" smtClean="0">
                <a:solidFill>
                  <a:srgbClr val="5075BC"/>
                </a:solidFill>
                <a:latin typeface="+mn-lt"/>
                <a:cs typeface="+mn-cs"/>
              </a:rPr>
              <a:t>Behaviouristic CALL </a:t>
            </a:r>
            <a:endParaRPr lang="en-US" sz="1000" dirty="0">
              <a:solidFill>
                <a:srgbClr val="5075BC"/>
              </a:solidFill>
              <a:latin typeface="+mn-lt"/>
              <a:ea typeface="ＭＳ Ｐゴシック" pitchFamily="34" charset="-128"/>
              <a:cs typeface="+mn-cs"/>
            </a:endParaRPr>
          </a:p>
        </p:txBody>
      </p:sp>
      <p:pic>
        <p:nvPicPr>
          <p:cNvPr id="7" name="Picture 6" descr="[DECORATIVE]"/>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Θέση εικόνας 2"/>
          <p:cNvSpPr>
            <a:spLocks noGrp="1"/>
          </p:cNvSpPr>
          <p:nvPr>
            <p:ph type="pic" idx="1"/>
          </p:nvPr>
        </p:nvSpPr>
        <p:spPr>
          <a:xfrm>
            <a:off x="1792288" y="1556792"/>
            <a:ext cx="5486400" cy="3456384"/>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rtlCol="0">
            <a:normAutofit/>
          </a:bodyPr>
          <a:lstStyle>
            <a:lvl1pPr>
              <a:defRPr lang="el-GR" b="0">
                <a:solidFill>
                  <a:schemeClr val="accent1"/>
                </a:solidFill>
              </a:defRPr>
            </a:lvl1pPr>
          </a:lstStyle>
          <a:p>
            <a:pPr lvl="0"/>
            <a:r>
              <a:rPr lang="el-GR" dirty="0" smtClean="0"/>
              <a:t>Στυλ κύριου τίτλου</a:t>
            </a:r>
            <a:endParaRPr lang="el-GR" dirty="0"/>
          </a:p>
        </p:txBody>
      </p:sp>
    </p:spTree>
    <p:extLst>
      <p:ext uri="{BB962C8B-B14F-4D97-AF65-F5344CB8AC3E}">
        <p14:creationId xmlns:p14="http://schemas.microsoft.com/office/powerpoint/2010/main" val="36589775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Θέση τίτλου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n-US" smtClean="0"/>
              <a:t>Στυλ κύριου τίτλου</a:t>
            </a:r>
          </a:p>
        </p:txBody>
      </p:sp>
      <p:sp>
        <p:nvSpPr>
          <p:cNvPr id="1027" name="Θέση κειμένου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n-US" smtClean="0"/>
              <a:t>Στυλ υποδείγματος κειμένου</a:t>
            </a:r>
          </a:p>
          <a:p>
            <a:pPr lvl="1"/>
            <a:r>
              <a:rPr lang="el-GR" altLang="en-US" smtClean="0"/>
              <a:t>Δεύτερου επιπέδου</a:t>
            </a:r>
          </a:p>
          <a:p>
            <a:pPr lvl="2"/>
            <a:r>
              <a:rPr lang="el-GR" altLang="en-US" smtClean="0"/>
              <a:t>Τρίτου επιπέδου</a:t>
            </a:r>
          </a:p>
          <a:p>
            <a:pPr lvl="3"/>
            <a:r>
              <a:rPr lang="el-GR" altLang="en-US" smtClean="0"/>
              <a:t>Τέταρτου επιπέδου</a:t>
            </a:r>
          </a:p>
          <a:p>
            <a:pPr lvl="4"/>
            <a:r>
              <a:rPr lang="el-GR" altLang="en-US" smtClean="0"/>
              <a:t>Πέμπτου επιπέδου</a:t>
            </a:r>
          </a:p>
        </p:txBody>
      </p:sp>
    </p:spTree>
  </p:cSld>
  <p:clrMap bg1="lt1" tx1="dk1" bg2="lt2" tx2="dk2" accent1="accent1" accent2="accent2" accent3="accent3" accent4="accent4" accent5="accent5" accent6="accent6" hlink="hlink" folHlink="folHlink"/>
  <p:sldLayoutIdLst>
    <p:sldLayoutId id="2147483723" r:id="rId1"/>
    <p:sldLayoutId id="2147483727" r:id="rId2"/>
    <p:sldLayoutId id="2147483724" r:id="rId3"/>
    <p:sldLayoutId id="2147483728" r:id="rId4"/>
    <p:sldLayoutId id="2147483729" r:id="rId5"/>
    <p:sldLayoutId id="2147483730" r:id="rId6"/>
    <p:sldLayoutId id="2147483725" r:id="rId7"/>
    <p:sldLayoutId id="2147483731" r:id="rId8"/>
    <p:sldLayoutId id="2147483732" r:id="rId9"/>
    <p:sldLayoutId id="2147483733" r:id="rId10"/>
    <p:sldLayoutId id="2147483726"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chemeClr val="accent1"/>
          </a:solidFill>
          <a:latin typeface="+mj-lt"/>
          <a:ea typeface="+mj-ea"/>
          <a:cs typeface="+mj-cs"/>
        </a:defRPr>
      </a:lvl1pPr>
      <a:lvl2pPr algn="ctr" rtl="0" eaLnBrk="0" fontAlgn="base" hangingPunct="0">
        <a:spcBef>
          <a:spcPct val="0"/>
        </a:spcBef>
        <a:spcAft>
          <a:spcPct val="0"/>
        </a:spcAft>
        <a:defRPr sz="4400">
          <a:solidFill>
            <a:schemeClr val="accent1"/>
          </a:solidFill>
          <a:latin typeface="Calibri" panose="020F0502020204030204" pitchFamily="34" charset="0"/>
        </a:defRPr>
      </a:lvl2pPr>
      <a:lvl3pPr algn="ctr" rtl="0" eaLnBrk="0" fontAlgn="base" hangingPunct="0">
        <a:spcBef>
          <a:spcPct val="0"/>
        </a:spcBef>
        <a:spcAft>
          <a:spcPct val="0"/>
        </a:spcAft>
        <a:defRPr sz="4400">
          <a:solidFill>
            <a:schemeClr val="accent1"/>
          </a:solidFill>
          <a:latin typeface="Calibri" panose="020F0502020204030204" pitchFamily="34" charset="0"/>
        </a:defRPr>
      </a:lvl3pPr>
      <a:lvl4pPr algn="ctr" rtl="0" eaLnBrk="0" fontAlgn="base" hangingPunct="0">
        <a:spcBef>
          <a:spcPct val="0"/>
        </a:spcBef>
        <a:spcAft>
          <a:spcPct val="0"/>
        </a:spcAft>
        <a:defRPr sz="4400">
          <a:solidFill>
            <a:schemeClr val="accent1"/>
          </a:solidFill>
          <a:latin typeface="Calibri" panose="020F0502020204030204" pitchFamily="34" charset="0"/>
        </a:defRPr>
      </a:lvl4pPr>
      <a:lvl5pPr algn="ctr" rtl="0" eaLnBrk="0" fontAlgn="base" hangingPunct="0">
        <a:spcBef>
          <a:spcPct val="0"/>
        </a:spcBef>
        <a:spcAft>
          <a:spcPct val="0"/>
        </a:spcAft>
        <a:defRPr sz="4400">
          <a:solidFill>
            <a:schemeClr val="accent1"/>
          </a:solidFill>
          <a:latin typeface="Calibri" panose="020F0502020204030204" pitchFamily="34" charset="0"/>
        </a:defRPr>
      </a:lvl5pPr>
      <a:lvl6pPr marL="457200" algn="ctr" rtl="0" fontAlgn="base">
        <a:spcBef>
          <a:spcPct val="0"/>
        </a:spcBef>
        <a:spcAft>
          <a:spcPct val="0"/>
        </a:spcAft>
        <a:defRPr sz="4400">
          <a:solidFill>
            <a:schemeClr val="accent1"/>
          </a:solidFill>
          <a:latin typeface="Calibri" panose="020F0502020204030204" pitchFamily="34" charset="0"/>
        </a:defRPr>
      </a:lvl6pPr>
      <a:lvl7pPr marL="914400" algn="ctr" rtl="0" fontAlgn="base">
        <a:spcBef>
          <a:spcPct val="0"/>
        </a:spcBef>
        <a:spcAft>
          <a:spcPct val="0"/>
        </a:spcAft>
        <a:defRPr sz="4400">
          <a:solidFill>
            <a:schemeClr val="accent1"/>
          </a:solidFill>
          <a:latin typeface="Calibri" panose="020F0502020204030204" pitchFamily="34" charset="0"/>
        </a:defRPr>
      </a:lvl7pPr>
      <a:lvl8pPr marL="1371600" algn="ctr" rtl="0" fontAlgn="base">
        <a:spcBef>
          <a:spcPct val="0"/>
        </a:spcBef>
        <a:spcAft>
          <a:spcPct val="0"/>
        </a:spcAft>
        <a:defRPr sz="4400">
          <a:solidFill>
            <a:schemeClr val="accent1"/>
          </a:solidFill>
          <a:latin typeface="Calibri" panose="020F0502020204030204" pitchFamily="34" charset="0"/>
        </a:defRPr>
      </a:lvl8pPr>
      <a:lvl9pPr marL="1828800" algn="ctr" rtl="0" fontAlgn="base">
        <a:spcBef>
          <a:spcPct val="0"/>
        </a:spcBef>
        <a:spcAft>
          <a:spcPct val="0"/>
        </a:spcAft>
        <a:defRPr sz="4400">
          <a:solidFill>
            <a:schemeClr val="accent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4.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3" Type="http://schemas.openxmlformats.org/officeDocument/2006/relationships/hyperlink" Target="https://youtu.be/jTH3ob1IRFo" TargetMode="External"/><Relationship Id="rId2" Type="http://schemas.openxmlformats.org/officeDocument/2006/relationships/slideLayout" Target="../slideLayouts/slideLayout9.xml"/><Relationship Id="rId1" Type="http://schemas.openxmlformats.org/officeDocument/2006/relationships/tags" Target="../tags/tag13.xml"/><Relationship Id="rId4" Type="http://schemas.openxmlformats.org/officeDocument/2006/relationships/image" Target="../media/image8.jpe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slideLayout" Target="../slideLayouts/slideLayout4.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8.xml"/><Relationship Id="rId4" Type="http://schemas.openxmlformats.org/officeDocument/2006/relationships/image" Target="../media/image10.jpeg"/></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19.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21.xml"/><Relationship Id="rId4" Type="http://schemas.openxmlformats.org/officeDocument/2006/relationships/hyperlink" Target="http://opencourses.uoa.gr/courses/ENL10/" TargetMode="Externa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22.xml"/><Relationship Id="rId5" Type="http://schemas.openxmlformats.org/officeDocument/2006/relationships/image" Target="../media/image11.png"/><Relationship Id="rId4" Type="http://schemas.openxmlformats.org/officeDocument/2006/relationships/hyperlink" Target="%5b1%5d%20http:/creativecommons.org/licenses/by-nc-sa/4.0/" TargetMode="Externa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23.xml.rels><?xml version="1.0" encoding="UTF-8" standalone="yes"?>
<Relationships xmlns="http://schemas.openxmlformats.org/package/2006/relationships"><Relationship Id="rId8" Type="http://schemas.openxmlformats.org/officeDocument/2006/relationships/hyperlink" Target="https://pixabay.com/en/language-lab-college-university-181083/" TargetMode="External"/><Relationship Id="rId3" Type="http://schemas.openxmlformats.org/officeDocument/2006/relationships/notesSlide" Target="../notesSlides/notesSlide8.xml"/><Relationship Id="rId7" Type="http://schemas.openxmlformats.org/officeDocument/2006/relationships/hyperlink" Target="http://www.imdb.com/media/rm1732352256/tt0211181" TargetMode="External"/><Relationship Id="rId2" Type="http://schemas.openxmlformats.org/officeDocument/2006/relationships/slideLayout" Target="../slideLayouts/slideLayout2.xml"/><Relationship Id="rId1" Type="http://schemas.openxmlformats.org/officeDocument/2006/relationships/tags" Target="../tags/tag24.xml"/><Relationship Id="rId6" Type="http://schemas.openxmlformats.org/officeDocument/2006/relationships/hyperlink" Target="https://commons.wikimedia.org/wiki/File:Pavlov's_dog_conditioning.svg" TargetMode="External"/><Relationship Id="rId5" Type="http://schemas.openxmlformats.org/officeDocument/2006/relationships/hyperlink" Target="https://commons.wikimedia.org/wiki/File:Skinner_box_scheme_01.png" TargetMode="External"/><Relationship Id="rId10" Type="http://schemas.openxmlformats.org/officeDocument/2006/relationships/hyperlink" Target="http://www.markstivers.com/cartoons/Cartoons%202003/Stivers%202-14-03%20Behaviorism%20cafe.gif" TargetMode="External"/><Relationship Id="rId4" Type="http://schemas.openxmlformats.org/officeDocument/2006/relationships/hyperlink" Target="https://commons.wikimedia.org/wiki/File:B.F._Skinner_at_Harvard_circa_1950.jpg" TargetMode="External"/><Relationship Id="rId9" Type="http://schemas.openxmlformats.org/officeDocument/2006/relationships/hyperlink" Target="https://youtu.be/jTH3ob1IRFo"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4.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4.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4.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4.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The logo depicts the goddess Athena." title="University of Athens Logo"/>
          <p:cNvPicPr>
            <a:picLocks noChangeAspect="1"/>
          </p:cNvPicPr>
          <p:nvPr/>
        </p:nvPicPr>
        <p:blipFill>
          <a:blip r:embed="rId4"/>
          <a:stretch>
            <a:fillRect/>
          </a:stretch>
        </p:blipFill>
        <p:spPr>
          <a:xfrm>
            <a:off x="179388" y="260350"/>
            <a:ext cx="3938587" cy="1112838"/>
          </a:xfrm>
          <a:prstGeom prst="rect">
            <a:avLst/>
          </a:prstGeom>
        </p:spPr>
      </p:pic>
      <p:sp>
        <p:nvSpPr>
          <p:cNvPr id="10242" name="Τίτλος 1"/>
          <p:cNvSpPr>
            <a:spLocks noGrp="1"/>
          </p:cNvSpPr>
          <p:nvPr>
            <p:ph type="ctrTitle"/>
          </p:nvPr>
        </p:nvSpPr>
        <p:spPr>
          <a:xfrm>
            <a:off x="685800" y="2006600"/>
            <a:ext cx="7772400" cy="1470025"/>
          </a:xfrm>
        </p:spPr>
        <p:txBody>
          <a:bodyPr/>
          <a:lstStyle/>
          <a:p>
            <a:pPr eaLnBrk="1" hangingPunct="1"/>
            <a:r>
              <a:rPr lang="en-GB" altLang="en-US" dirty="0" smtClean="0">
                <a:solidFill>
                  <a:srgbClr val="5075BC"/>
                </a:solidFill>
              </a:rPr>
              <a:t>English and Digital Literacies</a:t>
            </a:r>
            <a:endParaRPr lang="el-GR" altLang="en-US" dirty="0" smtClean="0">
              <a:solidFill>
                <a:srgbClr val="5075BC"/>
              </a:solidFill>
            </a:endParaRPr>
          </a:p>
        </p:txBody>
      </p:sp>
      <p:sp>
        <p:nvSpPr>
          <p:cNvPr id="3" name="Υπότιτλος 2"/>
          <p:cNvSpPr>
            <a:spLocks noGrp="1"/>
          </p:cNvSpPr>
          <p:nvPr>
            <p:ph type="subTitle" idx="1"/>
          </p:nvPr>
        </p:nvSpPr>
        <p:spPr>
          <a:xfrm>
            <a:off x="684213" y="3384550"/>
            <a:ext cx="7775575" cy="1752600"/>
          </a:xfrm>
        </p:spPr>
        <p:txBody>
          <a:bodyPr rtlCol="0">
            <a:noAutofit/>
          </a:bodyPr>
          <a:lstStyle/>
          <a:p>
            <a:pPr eaLnBrk="1" fontAlgn="auto" hangingPunct="1">
              <a:spcAft>
                <a:spcPts val="0"/>
              </a:spcAft>
              <a:defRPr/>
            </a:pPr>
            <a:r>
              <a:rPr lang="en-GB" sz="2800" dirty="0" smtClean="0">
                <a:solidFill>
                  <a:srgbClr val="5075BC"/>
                </a:solidFill>
                <a:latin typeface="+mj-lt"/>
                <a:ea typeface="+mj-ea"/>
                <a:cs typeface="+mj-cs"/>
              </a:rPr>
              <a:t>Unit 2.2</a:t>
            </a:r>
            <a:r>
              <a:rPr lang="el-GR" sz="2800" dirty="0" smtClean="0">
                <a:solidFill>
                  <a:srgbClr val="5075BC"/>
                </a:solidFill>
                <a:latin typeface="+mj-lt"/>
                <a:ea typeface="+mj-ea"/>
                <a:cs typeface="+mj-cs"/>
              </a:rPr>
              <a:t>:</a:t>
            </a:r>
            <a:r>
              <a:rPr lang="en-US" sz="2800" dirty="0" smtClean="0">
                <a:solidFill>
                  <a:srgbClr val="5075BC"/>
                </a:solidFill>
                <a:latin typeface="+mj-lt"/>
                <a:ea typeface="+mj-ea"/>
                <a:cs typeface="+mj-cs"/>
              </a:rPr>
              <a:t> </a:t>
            </a:r>
            <a:r>
              <a:rPr lang="en-GB" altLang="en-US" sz="2800" dirty="0"/>
              <a:t>Behaviouristic CALL </a:t>
            </a:r>
            <a:r>
              <a:rPr lang="en-GB" sz="2800" dirty="0"/>
              <a:t/>
            </a:r>
            <a:br>
              <a:rPr lang="en-GB" sz="2800" dirty="0"/>
            </a:br>
            <a:endParaRPr lang="en-US" sz="2800" dirty="0" smtClean="0"/>
          </a:p>
          <a:p>
            <a:pPr eaLnBrk="1" fontAlgn="auto" hangingPunct="1">
              <a:spcAft>
                <a:spcPts val="0"/>
              </a:spcAft>
              <a:defRPr/>
            </a:pPr>
            <a:r>
              <a:rPr lang="en-GB" sz="2800" dirty="0"/>
              <a:t>Bessie </a:t>
            </a:r>
            <a:r>
              <a:rPr lang="en-GB" sz="2800" dirty="0" err="1"/>
              <a:t>Mitsikopoulou</a:t>
            </a:r>
            <a:endParaRPr lang="en-GB" sz="2800" dirty="0"/>
          </a:p>
          <a:p>
            <a:pPr eaLnBrk="1" fontAlgn="auto" hangingPunct="1">
              <a:spcAft>
                <a:spcPts val="0"/>
              </a:spcAft>
              <a:defRPr/>
            </a:pPr>
            <a:r>
              <a:rPr lang="en-GB" sz="2800" dirty="0"/>
              <a:t>School of Philosophy</a:t>
            </a:r>
          </a:p>
          <a:p>
            <a:pPr eaLnBrk="1" fontAlgn="auto" hangingPunct="1">
              <a:spcAft>
                <a:spcPts val="0"/>
              </a:spcAft>
              <a:defRPr/>
            </a:pPr>
            <a:r>
              <a:rPr lang="en-GB" sz="2800" dirty="0"/>
              <a:t>Faculty of English Language and </a:t>
            </a:r>
            <a:r>
              <a:rPr lang="en-GB" sz="2800" dirty="0" smtClean="0"/>
              <a:t>Literature</a:t>
            </a:r>
            <a:endParaRPr lang="en-US" sz="2800" dirty="0"/>
          </a:p>
        </p:txBody>
      </p:sp>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eaLnBrk="1" hangingPunct="1">
              <a:defRPr/>
            </a:pPr>
            <a:r>
              <a:rPr lang="en-GB" dirty="0"/>
              <a:t>Behaviouristic CALL programs</a:t>
            </a:r>
            <a:br>
              <a:rPr lang="en-GB" dirty="0"/>
            </a:br>
            <a:r>
              <a:rPr lang="en-GB" dirty="0"/>
              <a:t>in Language </a:t>
            </a:r>
            <a:r>
              <a:rPr lang="en-GB" dirty="0" smtClean="0"/>
              <a:t>Laboratories (1/2)</a:t>
            </a:r>
            <a:endParaRPr lang="en-GB" dirty="0"/>
          </a:p>
        </p:txBody>
      </p:sp>
      <p:sp>
        <p:nvSpPr>
          <p:cNvPr id="31747" name="Θέση περιεχομένου 2"/>
          <p:cNvSpPr>
            <a:spLocks noGrp="1"/>
          </p:cNvSpPr>
          <p:nvPr>
            <p:ph sz="half" idx="1"/>
          </p:nvPr>
        </p:nvSpPr>
        <p:spPr>
          <a:xfrm>
            <a:off x="457200" y="1556792"/>
            <a:ext cx="3970784" cy="4525963"/>
          </a:xfrm>
        </p:spPr>
        <p:txBody>
          <a:bodyPr/>
          <a:lstStyle/>
          <a:p>
            <a:pPr marL="57150" lvl="1" indent="0" eaLnBrk="1" hangingPunct="1">
              <a:spcBef>
                <a:spcPts val="600"/>
              </a:spcBef>
              <a:buNone/>
            </a:pPr>
            <a:r>
              <a:rPr lang="en-GB" altLang="en-US" sz="2800" b="1" dirty="0" smtClean="0"/>
              <a:t>Language Labs</a:t>
            </a:r>
            <a:r>
              <a:rPr lang="en-GB" altLang="en-US" sz="2800" dirty="0" smtClean="0"/>
              <a:t>: the dominant technical device for language learning, it provided increased opportunities for students to hear and repeat language, important facets of the audio-lingual method of language instruction. </a:t>
            </a:r>
            <a:endParaRPr lang="en-GB" altLang="en-US" sz="3600" dirty="0" smtClean="0"/>
          </a:p>
        </p:txBody>
      </p:sp>
      <p:pic>
        <p:nvPicPr>
          <p:cNvPr id="1026" name="Picture 2" descr="Language Lab, College, University, Cubicles, Computers"/>
          <p:cNvPicPr>
            <a:picLocks noGrp="1" noChangeAspect="1" noChangeArrowheads="1"/>
          </p:cNvPicPr>
          <p:nvPr>
            <p:ph sz="half" idx="2"/>
          </p:nvPr>
        </p:nvPicPr>
        <p:blipFill rotWithShape="1">
          <a:blip r:embed="rId3">
            <a:extLst>
              <a:ext uri="{28A0092B-C50C-407E-A947-70E740481C1C}">
                <a14:useLocalDpi xmlns:a14="http://schemas.microsoft.com/office/drawing/2010/main" val="0"/>
              </a:ext>
            </a:extLst>
          </a:blip>
          <a:srcRect l="6185" t="443" r="19616" b="1"/>
          <a:stretch/>
        </p:blipFill>
        <p:spPr bwMode="auto">
          <a:xfrm>
            <a:off x="4679565" y="1700808"/>
            <a:ext cx="4007235" cy="4032448"/>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a:spLocks noChangeArrowheads="1"/>
          </p:cNvSpPr>
          <p:nvPr/>
        </p:nvSpPr>
        <p:spPr bwMode="auto">
          <a:xfrm>
            <a:off x="8388424" y="5733256"/>
            <a:ext cx="463104"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GB" altLang="en-US" b="1" dirty="0" smtClean="0">
                <a:latin typeface="+mj-lt"/>
              </a:rPr>
              <a:t>[5]</a:t>
            </a:r>
            <a:endParaRPr lang="en-GB" altLang="en-US" b="1" dirty="0">
              <a:latin typeface="+mj-lt"/>
            </a:endParaRPr>
          </a:p>
        </p:txBody>
      </p:sp>
    </p:spTree>
    <p:custDataLst>
      <p:tags r:id="rId1"/>
    </p:custData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eaLnBrk="1" hangingPunct="1">
              <a:defRPr/>
            </a:pPr>
            <a:r>
              <a:rPr lang="en-GB" dirty="0"/>
              <a:t>Behaviouristic CALL programs</a:t>
            </a:r>
            <a:br>
              <a:rPr lang="en-GB" dirty="0"/>
            </a:br>
            <a:r>
              <a:rPr lang="en-GB" dirty="0"/>
              <a:t>in Language </a:t>
            </a:r>
            <a:r>
              <a:rPr lang="en-GB" dirty="0" smtClean="0"/>
              <a:t>Laboratories (2/2</a:t>
            </a:r>
            <a:r>
              <a:rPr lang="en-GB" dirty="0"/>
              <a:t>)</a:t>
            </a:r>
          </a:p>
        </p:txBody>
      </p:sp>
      <p:sp>
        <p:nvSpPr>
          <p:cNvPr id="32771" name="Θέση περιεχομένου 2"/>
          <p:cNvSpPr>
            <a:spLocks noGrp="1"/>
          </p:cNvSpPr>
          <p:nvPr>
            <p:ph idx="1"/>
          </p:nvPr>
        </p:nvSpPr>
        <p:spPr/>
        <p:txBody>
          <a:bodyPr/>
          <a:lstStyle/>
          <a:p>
            <a:pPr marL="342900" lvl="1" indent="-342900" eaLnBrk="1" hangingPunct="1">
              <a:buFont typeface="Arial" panose="020B0604020202020204" pitchFamily="34" charset="0"/>
              <a:buChar char="•"/>
            </a:pPr>
            <a:r>
              <a:rPr lang="en-GB" altLang="en-US" sz="3000" dirty="0"/>
              <a:t>In their original design (programmed instruction), programs entailed repetitive drills, commonly referred to as </a:t>
            </a:r>
            <a:r>
              <a:rPr lang="en-GB" altLang="en-US" sz="3000" b="1" dirty="0"/>
              <a:t>drill and practice.</a:t>
            </a:r>
          </a:p>
          <a:p>
            <a:pPr marL="342900" lvl="1" indent="-342900" eaLnBrk="1" hangingPunct="1">
              <a:buFont typeface="Arial" panose="020B0604020202020204" pitchFamily="34" charset="0"/>
              <a:buChar char="•"/>
            </a:pPr>
            <a:r>
              <a:rPr lang="en-GB" altLang="en-US" sz="3000" dirty="0" smtClean="0"/>
              <a:t>Learning is broken into chunks and the learner is drilled to mastery before moving on to the next level.</a:t>
            </a:r>
            <a:endParaRPr lang="en-US" altLang="en-US" sz="3000" dirty="0" smtClean="0"/>
          </a:p>
          <a:p>
            <a:pPr marL="342900" lvl="1" indent="-342900" eaLnBrk="1" hangingPunct="1">
              <a:buFont typeface="Arial" panose="020B0604020202020204" pitchFamily="34" charset="0"/>
              <a:buChar char="•"/>
            </a:pPr>
            <a:r>
              <a:rPr lang="en-US" altLang="en-US" sz="3000" dirty="0" smtClean="0"/>
              <a:t>Repeated exposure to the same material is considered to be beneficial to learning.</a:t>
            </a:r>
          </a:p>
          <a:p>
            <a:pPr eaLnBrk="1" hangingPunct="1"/>
            <a:endParaRPr lang="en-GB" altLang="en-US" sz="3000" dirty="0" smtClean="0"/>
          </a:p>
        </p:txBody>
      </p:sp>
    </p:spTree>
    <p:custDataLst>
      <p:tags r:id="rId1"/>
    </p:custData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8229600" cy="1144588"/>
          </a:xfrm>
        </p:spPr>
        <p:txBody>
          <a:bodyPr>
            <a:normAutofit fontScale="90000"/>
          </a:bodyPr>
          <a:lstStyle/>
          <a:p>
            <a:pPr fontAlgn="t">
              <a:defRPr/>
            </a:pPr>
            <a:r>
              <a:rPr lang="en-GB" dirty="0"/>
              <a:t>Teaching machine and programmed learning</a:t>
            </a:r>
          </a:p>
        </p:txBody>
      </p:sp>
      <p:pic>
        <p:nvPicPr>
          <p:cNvPr id="33796" name="Θέση εικόνας 7" descr="Screenshot of B.F. Skinner's experimental study of learning come devices which arrange optimal conditions for self-instruction: the Teaching Machines.&#10;">
            <a:hlinkClick r:id="rId3"/>
          </p:cNvPr>
          <p:cNvPicPr>
            <a:picLocks noGrp="1" noChangeAspect="1"/>
          </p:cNvPicPr>
          <p:nvPr>
            <p:ph type="pic" idx="1"/>
          </p:nvPr>
        </p:nvPicPr>
        <p:blipFill>
          <a:blip r:embed="rId4">
            <a:extLst>
              <a:ext uri="{28A0092B-C50C-407E-A947-70E740481C1C}">
                <a14:useLocalDpi xmlns:a14="http://schemas.microsoft.com/office/drawing/2010/main" val="0"/>
              </a:ext>
            </a:extLst>
          </a:blip>
          <a:srcRect l="-163" r="-179"/>
          <a:stretch>
            <a:fillRect/>
          </a:stretch>
        </p:blipFill>
        <p:spPr>
          <a:xfrm>
            <a:off x="1476375" y="1557338"/>
            <a:ext cx="6119813" cy="3455987"/>
          </a:xfrm>
        </p:spPr>
      </p:pic>
      <p:sp>
        <p:nvSpPr>
          <p:cNvPr id="33794" name="Θέση κειμένου 5"/>
          <p:cNvSpPr>
            <a:spLocks noGrp="1"/>
          </p:cNvSpPr>
          <p:nvPr>
            <p:ph type="body" sz="half" idx="2"/>
          </p:nvPr>
        </p:nvSpPr>
        <p:spPr>
          <a:xfrm>
            <a:off x="1792288" y="5157788"/>
            <a:ext cx="5486400" cy="1014412"/>
          </a:xfrm>
        </p:spPr>
        <p:txBody>
          <a:bodyPr/>
          <a:lstStyle/>
          <a:p>
            <a:pPr algn="ctr"/>
            <a:r>
              <a:rPr lang="en-GB" altLang="en-US" b="1" dirty="0" smtClean="0"/>
              <a:t>Watch the Video</a:t>
            </a:r>
            <a:r>
              <a:rPr lang="en-GB" altLang="en-US" dirty="0" smtClean="0"/>
              <a:t>: </a:t>
            </a:r>
            <a:br>
              <a:rPr lang="en-GB" altLang="en-US" dirty="0" smtClean="0"/>
            </a:br>
            <a:r>
              <a:rPr lang="en-GB" altLang="en-US" dirty="0" smtClean="0">
                <a:hlinkClick r:id="rId3"/>
              </a:rPr>
              <a:t>B.F Skinner - Teaching machine and programmed learning</a:t>
            </a:r>
            <a:endParaRPr lang="en-GB" altLang="en-US" dirty="0" smtClean="0"/>
          </a:p>
          <a:p>
            <a:pPr algn="ctr"/>
            <a:endParaRPr lang="en-GB" altLang="en-US" dirty="0" smtClean="0"/>
          </a:p>
        </p:txBody>
      </p:sp>
      <p:sp>
        <p:nvSpPr>
          <p:cNvPr id="5" name="TextBox 5"/>
          <p:cNvSpPr txBox="1">
            <a:spLocks noChangeArrowheads="1"/>
          </p:cNvSpPr>
          <p:nvPr/>
        </p:nvSpPr>
        <p:spPr bwMode="auto">
          <a:xfrm>
            <a:off x="7596188" y="4581525"/>
            <a:ext cx="463104"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GB" altLang="en-US" b="1" dirty="0" smtClean="0">
                <a:latin typeface="+mj-lt"/>
              </a:rPr>
              <a:t>[6]</a:t>
            </a:r>
            <a:endParaRPr lang="en-GB" altLang="en-US" b="1" dirty="0">
              <a:latin typeface="+mj-lt"/>
            </a:endParaRPr>
          </a:p>
        </p:txBody>
      </p:sp>
    </p:spTree>
    <p:custDataLst>
      <p:tags r:id="rId1"/>
    </p:custData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Τίτλος 1"/>
          <p:cNvSpPr>
            <a:spLocks noGrp="1"/>
          </p:cNvSpPr>
          <p:nvPr>
            <p:ph type="title"/>
          </p:nvPr>
        </p:nvSpPr>
        <p:spPr/>
        <p:txBody>
          <a:bodyPr/>
          <a:lstStyle/>
          <a:p>
            <a:pPr eaLnBrk="1" hangingPunct="1"/>
            <a:r>
              <a:rPr lang="en-GB" altLang="en-US" dirty="0" smtClean="0"/>
              <a:t> Critique of Behaviourist CALL (1/2) </a:t>
            </a:r>
          </a:p>
        </p:txBody>
      </p:sp>
      <p:sp>
        <p:nvSpPr>
          <p:cNvPr id="3" name="Θέση περιεχομένου 2"/>
          <p:cNvSpPr>
            <a:spLocks noGrp="1"/>
          </p:cNvSpPr>
          <p:nvPr>
            <p:ph idx="1"/>
          </p:nvPr>
        </p:nvSpPr>
        <p:spPr>
          <a:xfrm>
            <a:off x="463550" y="1557338"/>
            <a:ext cx="8229600" cy="4525962"/>
          </a:xfrm>
        </p:spPr>
        <p:txBody>
          <a:bodyPr/>
          <a:lstStyle/>
          <a:p>
            <a:pPr marL="114300" indent="0" algn="just" eaLnBrk="1" fontAlgn="auto" hangingPunct="1">
              <a:spcAft>
                <a:spcPts val="0"/>
              </a:spcAft>
              <a:buFont typeface="Arial" panose="020B0604020202020204" pitchFamily="34" charset="0"/>
              <a:buNone/>
              <a:defRPr/>
            </a:pPr>
            <a:r>
              <a:rPr lang="en-GB" b="1" dirty="0" smtClean="0"/>
              <a:t>Late 70’s and early 80’s:</a:t>
            </a:r>
          </a:p>
          <a:p>
            <a:pPr marL="114300" indent="0" algn="just" eaLnBrk="1" fontAlgn="auto" hangingPunct="1">
              <a:spcAft>
                <a:spcPts val="0"/>
              </a:spcAft>
              <a:buFont typeface="Arial" panose="020B0604020202020204" pitchFamily="34" charset="0"/>
              <a:buNone/>
              <a:defRPr/>
            </a:pPr>
            <a:r>
              <a:rPr lang="en-GB" dirty="0" smtClean="0"/>
              <a:t>Behaviouristic approaches to language learning were rejected both at a theoretical and a pedagogical level.</a:t>
            </a:r>
          </a:p>
          <a:p>
            <a:pPr marL="57150" lvl="1" indent="0" eaLnBrk="1" fontAlgn="auto" hangingPunct="1">
              <a:spcAft>
                <a:spcPts val="0"/>
              </a:spcAft>
              <a:buClr>
                <a:schemeClr val="tx1"/>
              </a:buClr>
              <a:buFont typeface="Arial" panose="020B0604020202020204" pitchFamily="34" charset="0"/>
              <a:buNone/>
              <a:defRPr/>
            </a:pPr>
            <a:r>
              <a:rPr lang="en-GB" sz="3200" dirty="0" smtClean="0"/>
              <a:t>Critics claimed that this over-emphasis on repetition and accuracy ultimately did not help students achieve communicative competence in the target language.</a:t>
            </a:r>
          </a:p>
          <a:p>
            <a:pPr marL="0" indent="0" eaLnBrk="1" hangingPunct="1">
              <a:buFont typeface="Arial" panose="020B0604020202020204" pitchFamily="34" charset="0"/>
              <a:buNone/>
              <a:defRPr/>
            </a:pPr>
            <a:endParaRPr lang="en-GB" sz="3600" dirty="0"/>
          </a:p>
        </p:txBody>
      </p:sp>
    </p:spTree>
    <p:custDataLst>
      <p:tags r:id="rId1"/>
    </p:custData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Τίτλος 1"/>
          <p:cNvSpPr>
            <a:spLocks noGrp="1"/>
          </p:cNvSpPr>
          <p:nvPr>
            <p:ph type="title"/>
          </p:nvPr>
        </p:nvSpPr>
        <p:spPr/>
        <p:txBody>
          <a:bodyPr/>
          <a:lstStyle/>
          <a:p>
            <a:pPr eaLnBrk="1" hangingPunct="1"/>
            <a:r>
              <a:rPr lang="en-GB" altLang="en-US" dirty="0" smtClean="0"/>
              <a:t> Critique of Behaviourist CALL (2/2) </a:t>
            </a:r>
          </a:p>
        </p:txBody>
      </p:sp>
      <p:sp>
        <p:nvSpPr>
          <p:cNvPr id="3" name="Θέση περιεχομένου 2"/>
          <p:cNvSpPr>
            <a:spLocks noGrp="1"/>
          </p:cNvSpPr>
          <p:nvPr>
            <p:ph idx="1"/>
          </p:nvPr>
        </p:nvSpPr>
        <p:spPr>
          <a:xfrm>
            <a:off x="463550" y="1557338"/>
            <a:ext cx="8229600" cy="4525962"/>
          </a:xfrm>
        </p:spPr>
        <p:txBody>
          <a:bodyPr/>
          <a:lstStyle/>
          <a:p>
            <a:pPr marL="57150" lvl="1" indent="0" eaLnBrk="1" fontAlgn="auto" hangingPunct="1">
              <a:spcAft>
                <a:spcPts val="0"/>
              </a:spcAft>
              <a:buClr>
                <a:schemeClr val="tx1"/>
              </a:buClr>
              <a:buFont typeface="Arial" panose="020B0604020202020204" pitchFamily="34" charset="0"/>
              <a:buNone/>
              <a:defRPr/>
            </a:pPr>
            <a:r>
              <a:rPr lang="en-GB" sz="3000" b="1" dirty="0" smtClean="0"/>
              <a:t>Noam Chomsky </a:t>
            </a:r>
            <a:r>
              <a:rPr lang="en-GB" sz="3000" dirty="0" smtClean="0"/>
              <a:t>argued "Language is not a habit structure. Ordinary linguistic behaviour characteristically involves innovation, formation of new sentences and patterns in accordance with rules of great abstractness and intricacy".</a:t>
            </a:r>
          </a:p>
          <a:p>
            <a:pPr marL="0" indent="0" eaLnBrk="1" fontAlgn="auto" hangingPunct="1">
              <a:spcAft>
                <a:spcPts val="0"/>
              </a:spcAft>
              <a:buFont typeface="Arial" panose="020B0604020202020204" pitchFamily="34" charset="0"/>
              <a:buNone/>
              <a:defRPr/>
            </a:pPr>
            <a:r>
              <a:rPr lang="en-GB" sz="3000" dirty="0" smtClean="0"/>
              <a:t>The drill and practice programs did not allow enough authentic communication to be of much value. </a:t>
            </a:r>
            <a:r>
              <a:rPr lang="en-GB" sz="3000" b="1" dirty="0" smtClean="0"/>
              <a:t>At the same time, the introduction of microcomputers provided more possibilities.</a:t>
            </a:r>
            <a:endParaRPr lang="en-GB" sz="3000" dirty="0"/>
          </a:p>
        </p:txBody>
      </p:sp>
    </p:spTree>
    <p:custDataLst>
      <p:tags r:id="rId1"/>
    </p:custData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eaLnBrk="1" hangingPunct="1">
              <a:defRPr/>
            </a:pPr>
            <a:r>
              <a:rPr lang="en-GB" dirty="0"/>
              <a:t>Echoes of Behaviouristic CALL </a:t>
            </a:r>
            <a:r>
              <a:rPr lang="en-GB" dirty="0" smtClean="0"/>
              <a:t>today (1/2)</a:t>
            </a:r>
            <a:endParaRPr lang="en-GB" dirty="0"/>
          </a:p>
        </p:txBody>
      </p:sp>
      <p:sp>
        <p:nvSpPr>
          <p:cNvPr id="3" name="Θέση περιεχομένου 2"/>
          <p:cNvSpPr>
            <a:spLocks noGrp="1"/>
          </p:cNvSpPr>
          <p:nvPr>
            <p:ph sz="half" idx="1"/>
          </p:nvPr>
        </p:nvSpPr>
        <p:spPr/>
        <p:txBody>
          <a:bodyPr/>
          <a:lstStyle/>
          <a:p>
            <a:pPr marL="14288" indent="-14288" eaLnBrk="1" fontAlgn="auto" hangingPunct="1">
              <a:spcBef>
                <a:spcPts val="1000"/>
              </a:spcBef>
              <a:spcAft>
                <a:spcPts val="0"/>
              </a:spcAft>
              <a:buFont typeface="Arial" panose="020B0604020202020204" pitchFamily="34" charset="0"/>
              <a:buNone/>
              <a:defRPr/>
            </a:pPr>
            <a:r>
              <a:rPr lang="en-GB" dirty="0" smtClean="0"/>
              <a:t>Although behaviourist approaches to language learning have been rejected, the rationale behind these programs has been not rejected completely due to a number of advantages.</a:t>
            </a:r>
            <a:endParaRPr lang="en-GB" dirty="0"/>
          </a:p>
        </p:txBody>
      </p:sp>
      <p:pic>
        <p:nvPicPr>
          <p:cNvPr id="2050" name="Picture 2" descr="[DECORATIVE]"/>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4648200" y="1772816"/>
            <a:ext cx="4038600" cy="3224896"/>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5"/>
          <p:cNvSpPr txBox="1">
            <a:spLocks noChangeArrowheads="1"/>
          </p:cNvSpPr>
          <p:nvPr/>
        </p:nvSpPr>
        <p:spPr bwMode="auto">
          <a:xfrm>
            <a:off x="4650019" y="4997712"/>
            <a:ext cx="463104"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GB" altLang="en-US" b="1" dirty="0" smtClean="0">
                <a:latin typeface="+mj-lt"/>
              </a:rPr>
              <a:t>[7]</a:t>
            </a:r>
            <a:endParaRPr lang="en-GB" altLang="en-US" b="1" dirty="0">
              <a:latin typeface="+mj-lt"/>
            </a:endParaRPr>
          </a:p>
        </p:txBody>
      </p:sp>
    </p:spTree>
    <p:custDataLst>
      <p:tags r:id="rId1"/>
    </p:custData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eaLnBrk="1" hangingPunct="1">
              <a:defRPr/>
            </a:pPr>
            <a:r>
              <a:rPr lang="en-GB" dirty="0"/>
              <a:t>Echoes of Behaviouristic CALL </a:t>
            </a:r>
            <a:r>
              <a:rPr lang="en-GB" dirty="0" smtClean="0"/>
              <a:t>today (2/2)</a:t>
            </a:r>
            <a:endParaRPr lang="en-GB" dirty="0"/>
          </a:p>
        </p:txBody>
      </p:sp>
      <p:sp>
        <p:nvSpPr>
          <p:cNvPr id="37891" name="Θέση περιεχομένου 2"/>
          <p:cNvSpPr>
            <a:spLocks noGrp="1"/>
          </p:cNvSpPr>
          <p:nvPr>
            <p:ph idx="1"/>
          </p:nvPr>
        </p:nvSpPr>
        <p:spPr>
          <a:xfrm>
            <a:off x="463550" y="1557338"/>
            <a:ext cx="8229600" cy="4525962"/>
          </a:xfrm>
        </p:spPr>
        <p:txBody>
          <a:bodyPr/>
          <a:lstStyle/>
          <a:p>
            <a:pPr eaLnBrk="1" fontAlgn="auto" hangingPunct="1">
              <a:spcBef>
                <a:spcPts val="1000"/>
              </a:spcBef>
              <a:spcAft>
                <a:spcPts val="0"/>
              </a:spcAft>
              <a:defRPr/>
            </a:pPr>
            <a:r>
              <a:rPr lang="en-GB" dirty="0" smtClean="0"/>
              <a:t>Repetition is beneficial and even essential to learning (computer is an ideal tool).</a:t>
            </a:r>
          </a:p>
          <a:p>
            <a:pPr eaLnBrk="1" fontAlgn="auto" hangingPunct="1">
              <a:spcBef>
                <a:spcPts val="1000"/>
              </a:spcBef>
              <a:spcAft>
                <a:spcPts val="0"/>
              </a:spcAft>
              <a:defRPr/>
            </a:pPr>
            <a:r>
              <a:rPr lang="en-GB" dirty="0" smtClean="0"/>
              <a:t>Immediate non-judgmental feedback.</a:t>
            </a:r>
            <a:endParaRPr lang="en-GB" altLang="en-US" dirty="0" smtClean="0"/>
          </a:p>
          <a:p>
            <a:pPr eaLnBrk="1" hangingPunct="1"/>
            <a:r>
              <a:rPr lang="en-GB" altLang="en-US" dirty="0" smtClean="0"/>
              <a:t>Students can work at their own pace and acquire these skills outside class to free up class time for communicative activities.</a:t>
            </a:r>
          </a:p>
          <a:p>
            <a:pPr eaLnBrk="1" hangingPunct="1"/>
            <a:r>
              <a:rPr lang="en-GB" altLang="en-US" dirty="0" smtClean="0"/>
              <a:t>Efficient record keeping,</a:t>
            </a:r>
          </a:p>
          <a:p>
            <a:pPr eaLnBrk="1" hangingPunct="1"/>
            <a:r>
              <a:rPr lang="en-GB" altLang="en-US" dirty="0" smtClean="0"/>
              <a:t>Motivation.</a:t>
            </a:r>
          </a:p>
        </p:txBody>
      </p:sp>
    </p:spTree>
    <p:custDataLst>
      <p:tags r:id="rId1"/>
    </p:custData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GB" altLang="el-GR" dirty="0" smtClean="0"/>
              <a:t>Financing</a:t>
            </a:r>
          </a:p>
        </p:txBody>
      </p:sp>
      <p:sp>
        <p:nvSpPr>
          <p:cNvPr id="32771" name="Content Placeholder 2"/>
          <p:cNvSpPr>
            <a:spLocks noGrp="1"/>
          </p:cNvSpPr>
          <p:nvPr>
            <p:ph idx="1"/>
          </p:nvPr>
        </p:nvSpPr>
        <p:spPr>
          <a:xfrm>
            <a:off x="457200" y="1341438"/>
            <a:ext cx="8229600" cy="4525962"/>
          </a:xfrm>
        </p:spPr>
        <p:txBody>
          <a:bodyPr/>
          <a:lstStyle/>
          <a:p>
            <a:r>
              <a:rPr lang="en-GB" altLang="el-GR" sz="2000" dirty="0" smtClean="0"/>
              <a:t>The present educational material has been developed as part of the educational work of the instructor.</a:t>
            </a:r>
          </a:p>
          <a:p>
            <a:r>
              <a:rPr lang="en-GB" altLang="el-GR" sz="2000" dirty="0" smtClean="0"/>
              <a:t>The project “Open Academic Courses of the University of Athens” has only financed the reform of the educational material. </a:t>
            </a:r>
          </a:p>
          <a:p>
            <a:r>
              <a:rPr lang="en-GB" altLang="el-GR" sz="2000" dirty="0" smtClean="0"/>
              <a:t>The project is implemented under the operational program “Education and Lifelong Learning” and funded by the European Union (European Social Fund) and National Resources. </a:t>
            </a:r>
            <a:endParaRPr lang="el-GR" altLang="el-GR" sz="2000" dirty="0" smtClean="0"/>
          </a:p>
        </p:txBody>
      </p:sp>
      <p:pic>
        <p:nvPicPr>
          <p:cNvPr id="5" name="Εικόνα 4" descr="project logo"/>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71663" y="4293096"/>
            <a:ext cx="5400675" cy="1285875"/>
          </a:xfrm>
          <a:prstGeom prst="rect">
            <a:avLst/>
          </a:prstGeom>
          <a:noFill/>
          <a:ln>
            <a:noFill/>
          </a:ln>
        </p:spPr>
      </p:pic>
    </p:spTree>
    <p:custDataLst>
      <p:tags r:id="rId1"/>
    </p:custDataLst>
    <p:extLst>
      <p:ext uri="{BB962C8B-B14F-4D97-AF65-F5344CB8AC3E}">
        <p14:creationId xmlns:p14="http://schemas.microsoft.com/office/powerpoint/2010/main" val="25795025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Title 3"/>
          <p:cNvSpPr>
            <a:spLocks noGrp="1"/>
          </p:cNvSpPr>
          <p:nvPr>
            <p:ph type="title"/>
          </p:nvPr>
        </p:nvSpPr>
        <p:spPr/>
        <p:txBody>
          <a:bodyPr/>
          <a:lstStyle/>
          <a:p>
            <a:pPr eaLnBrk="1" hangingPunct="1"/>
            <a:r>
              <a:rPr lang="en-GB" altLang="en-US" sz="4400" dirty="0" smtClean="0"/>
              <a:t>Notes</a:t>
            </a:r>
          </a:p>
        </p:txBody>
      </p:sp>
      <p:sp>
        <p:nvSpPr>
          <p:cNvPr id="108547" name="Text Placeholder 4"/>
          <p:cNvSpPr>
            <a:spLocks noGrp="1"/>
          </p:cNvSpPr>
          <p:nvPr>
            <p:ph type="body" idx="1"/>
          </p:nvPr>
        </p:nvSpPr>
        <p:spPr/>
        <p:txBody>
          <a:bodyPr/>
          <a:lstStyle/>
          <a:p>
            <a:pPr eaLnBrk="1" hangingPunct="1"/>
            <a:endParaRPr lang="en-US" altLang="en-US" dirty="0" smtClean="0"/>
          </a:p>
        </p:txBody>
      </p:sp>
    </p:spTree>
    <p:custDataLst>
      <p:tags r:id="rId1"/>
    </p:custData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Title 3"/>
          <p:cNvSpPr>
            <a:spLocks noGrp="1"/>
          </p:cNvSpPr>
          <p:nvPr>
            <p:ph type="title"/>
          </p:nvPr>
        </p:nvSpPr>
        <p:spPr>
          <a:xfrm>
            <a:off x="0" y="274638"/>
            <a:ext cx="9144000" cy="1143000"/>
          </a:xfrm>
        </p:spPr>
        <p:txBody>
          <a:bodyPr/>
          <a:lstStyle/>
          <a:p>
            <a:pPr eaLnBrk="1" hangingPunct="1"/>
            <a:r>
              <a:rPr lang="en-GB" altLang="en-US" dirty="0" smtClean="0">
                <a:solidFill>
                  <a:schemeClr val="accent1"/>
                </a:solidFill>
              </a:rPr>
              <a:t>Note on History of Published Version </a:t>
            </a:r>
          </a:p>
        </p:txBody>
      </p:sp>
      <p:sp>
        <p:nvSpPr>
          <p:cNvPr id="110595" name="Content Placeholder 4"/>
          <p:cNvSpPr>
            <a:spLocks noGrp="1"/>
          </p:cNvSpPr>
          <p:nvPr>
            <p:ph idx="1"/>
          </p:nvPr>
        </p:nvSpPr>
        <p:spPr>
          <a:xfrm>
            <a:off x="234950" y="1557338"/>
            <a:ext cx="8585200" cy="4525962"/>
          </a:xfrm>
        </p:spPr>
        <p:txBody>
          <a:bodyPr/>
          <a:lstStyle/>
          <a:p>
            <a:pPr marL="0" indent="0" eaLnBrk="1" hangingPunct="1">
              <a:buFont typeface="Arial" panose="020B0604020202020204" pitchFamily="34" charset="0"/>
              <a:buNone/>
            </a:pPr>
            <a:r>
              <a:rPr lang="en-GB" altLang="en-US" sz="2000" dirty="0" smtClean="0"/>
              <a:t>The present work is the edition</a:t>
            </a:r>
            <a:r>
              <a:rPr lang="en-GB" altLang="en-US" dirty="0" smtClean="0"/>
              <a:t> </a:t>
            </a:r>
            <a:r>
              <a:rPr lang="en-GB" altLang="en-US" sz="2000" dirty="0" smtClean="0"/>
              <a:t>1.0.  </a:t>
            </a:r>
          </a:p>
        </p:txBody>
      </p:sp>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eaLnBrk="1" hangingPunct="1">
              <a:defRPr/>
            </a:pPr>
            <a:r>
              <a:rPr lang="en-GB" dirty="0" smtClean="0">
                <a:latin typeface="+mn-lt"/>
              </a:rPr>
              <a:t>Behaviourism</a:t>
            </a:r>
            <a:endParaRPr lang="en-GB" dirty="0">
              <a:latin typeface="+mn-lt"/>
            </a:endParaRPr>
          </a:p>
        </p:txBody>
      </p:sp>
      <p:sp>
        <p:nvSpPr>
          <p:cNvPr id="3" name="Θέση περιεχομένου 2"/>
          <p:cNvSpPr>
            <a:spLocks noGrp="1"/>
          </p:cNvSpPr>
          <p:nvPr>
            <p:ph idx="1"/>
          </p:nvPr>
        </p:nvSpPr>
        <p:spPr>
          <a:xfrm>
            <a:off x="463550" y="1557338"/>
            <a:ext cx="8229600" cy="4525962"/>
          </a:xfrm>
        </p:spPr>
        <p:txBody>
          <a:bodyPr/>
          <a:lstStyle/>
          <a:p>
            <a:pPr eaLnBrk="1" hangingPunct="1"/>
            <a:r>
              <a:rPr lang="en-GB" altLang="el-GR" dirty="0" smtClean="0"/>
              <a:t>What do you know about behaviourism?</a:t>
            </a:r>
          </a:p>
          <a:p>
            <a:pPr eaLnBrk="1" hangingPunct="1"/>
            <a:r>
              <a:rPr lang="en-GB" altLang="el-GR" dirty="0" smtClean="0"/>
              <a:t>What are the main principles of behaviourism in language learning?</a:t>
            </a:r>
          </a:p>
          <a:p>
            <a:pPr eaLnBrk="1" hangingPunct="1"/>
            <a:r>
              <a:rPr lang="en-GB" altLang="el-GR" dirty="0" smtClean="0"/>
              <a:t>From your experience with computers and language learning, how do you think that behaviourism will affect computer-assisted language programs?</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Title 1"/>
          <p:cNvSpPr>
            <a:spLocks noGrp="1"/>
          </p:cNvSpPr>
          <p:nvPr>
            <p:ph type="title"/>
          </p:nvPr>
        </p:nvSpPr>
        <p:spPr/>
        <p:txBody>
          <a:bodyPr/>
          <a:lstStyle/>
          <a:p>
            <a:pPr eaLnBrk="1" hangingPunct="1"/>
            <a:r>
              <a:rPr lang="en-GB" altLang="en-US" dirty="0" smtClean="0">
                <a:solidFill>
                  <a:schemeClr val="accent1"/>
                </a:solidFill>
              </a:rPr>
              <a:t>Reference Note </a:t>
            </a:r>
          </a:p>
        </p:txBody>
      </p:sp>
      <p:sp>
        <p:nvSpPr>
          <p:cNvPr id="112643" name="Content Placeholder 2"/>
          <p:cNvSpPr>
            <a:spLocks noGrp="1"/>
          </p:cNvSpPr>
          <p:nvPr>
            <p:ph idx="1"/>
          </p:nvPr>
        </p:nvSpPr>
        <p:spPr>
          <a:xfrm>
            <a:off x="463550" y="1557338"/>
            <a:ext cx="8229600" cy="4525962"/>
          </a:xfrm>
        </p:spPr>
        <p:txBody>
          <a:bodyPr/>
          <a:lstStyle/>
          <a:p>
            <a:pPr marL="0" indent="0">
              <a:buNone/>
            </a:pPr>
            <a:r>
              <a:rPr lang="en-GB" altLang="en-US" sz="2000" dirty="0" smtClean="0"/>
              <a:t>Copyright National and </a:t>
            </a:r>
            <a:r>
              <a:rPr lang="en-GB" altLang="en-US" sz="2000" dirty="0" err="1" smtClean="0"/>
              <a:t>Kapodistrian</a:t>
            </a:r>
            <a:r>
              <a:rPr lang="en-GB" altLang="en-US" sz="2000" dirty="0" smtClean="0"/>
              <a:t> University of Athens , Bessie </a:t>
            </a:r>
            <a:r>
              <a:rPr lang="en-GB" altLang="en-US" sz="2000" dirty="0" err="1" smtClean="0"/>
              <a:t>Mitsikopoulou</a:t>
            </a:r>
            <a:r>
              <a:rPr lang="en-GB" altLang="en-US" sz="2000" dirty="0" smtClean="0"/>
              <a:t> 2014. Bessie </a:t>
            </a:r>
            <a:r>
              <a:rPr lang="en-GB" altLang="en-US" sz="2000" dirty="0" err="1" smtClean="0"/>
              <a:t>Mitsikopoulou</a:t>
            </a:r>
            <a:r>
              <a:rPr lang="en-GB" altLang="en-US" sz="2000" dirty="0" smtClean="0"/>
              <a:t>. “English and Digital Literacies. Behaviouristic CALL”.</a:t>
            </a:r>
            <a:r>
              <a:rPr lang="en-GB" altLang="en-US" sz="2000" dirty="0" smtClean="0">
                <a:solidFill>
                  <a:srgbClr val="FF0000"/>
                </a:solidFill>
              </a:rPr>
              <a:t> </a:t>
            </a:r>
            <a:r>
              <a:rPr lang="en-GB" altLang="en-US" sz="2000" dirty="0" smtClean="0"/>
              <a:t>Edition: 1.0. Athens 2014. Available </a:t>
            </a:r>
            <a:r>
              <a:rPr lang="en-GB" altLang="en-US" sz="2000" dirty="0" smtClean="0"/>
              <a:t>at: </a:t>
            </a:r>
            <a:r>
              <a:rPr lang="en-GB" altLang="en-US" sz="2000" dirty="0">
                <a:hlinkClick r:id="rId4" tooltip="English and Digital Literacies Open Online Course"/>
              </a:rPr>
              <a:t>http://opencourses.uoa.gr/courses/ENL10/</a:t>
            </a:r>
            <a:r>
              <a:rPr lang="en-GB" altLang="en-US" sz="2000" dirty="0"/>
              <a:t>. </a:t>
            </a:r>
            <a:r>
              <a:rPr lang="en-GB" altLang="en-US" sz="2000" dirty="0" smtClean="0"/>
              <a:t> </a:t>
            </a:r>
            <a:endParaRPr lang="en-GB" altLang="en-US" sz="2000" dirty="0"/>
          </a:p>
        </p:txBody>
      </p:sp>
    </p:spTree>
    <p:custDataLst>
      <p:tags r:id="rId1"/>
    </p:custData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457200" y="-161925"/>
            <a:ext cx="8229600" cy="1143000"/>
          </a:xfrm>
        </p:spPr>
        <p:txBody>
          <a:bodyPr/>
          <a:lstStyle/>
          <a:p>
            <a:r>
              <a:rPr lang="en-GB" altLang="el-GR" dirty="0" smtClean="0">
                <a:solidFill>
                  <a:schemeClr val="accent1"/>
                </a:solidFill>
              </a:rPr>
              <a:t>Licensing Note </a:t>
            </a:r>
          </a:p>
        </p:txBody>
      </p:sp>
      <p:sp>
        <p:nvSpPr>
          <p:cNvPr id="36867" name="Content Placeholder 2"/>
          <p:cNvSpPr>
            <a:spLocks noGrp="1"/>
          </p:cNvSpPr>
          <p:nvPr>
            <p:ph idx="1"/>
          </p:nvPr>
        </p:nvSpPr>
        <p:spPr>
          <a:xfrm>
            <a:off x="107950" y="765175"/>
            <a:ext cx="8928100" cy="1439863"/>
          </a:xfrm>
        </p:spPr>
        <p:txBody>
          <a:bodyPr>
            <a:noAutofit/>
          </a:bodyPr>
          <a:lstStyle/>
          <a:p>
            <a:pPr marL="0" indent="0">
              <a:buNone/>
            </a:pPr>
            <a:r>
              <a:rPr lang="en-GB" altLang="el-GR" sz="1900" dirty="0" smtClean="0"/>
              <a:t>The current material is available under the Creative Commons Attribution-</a:t>
            </a:r>
            <a:r>
              <a:rPr lang="en-GB" altLang="el-GR" sz="1900" dirty="0" err="1" smtClean="0"/>
              <a:t>NonCommercial</a:t>
            </a:r>
            <a:r>
              <a:rPr lang="en-GB" altLang="el-GR" sz="1900" dirty="0" smtClean="0"/>
              <a:t>-</a:t>
            </a:r>
            <a:r>
              <a:rPr lang="en-GB" altLang="el-GR" sz="1900" dirty="0" err="1" smtClean="0"/>
              <a:t>ShareAlike</a:t>
            </a:r>
            <a:r>
              <a:rPr lang="en-GB" altLang="el-GR" sz="1900" dirty="0" smtClean="0"/>
              <a:t> 4.0 International license or later International Edition.  The individual works of third parties are excluded, e.g. photographs, diagrams etc. They are contained therein and covered under their conditions of use in the section «Use of Third Parties Work Note»</a:t>
            </a:r>
            <a:r>
              <a:rPr lang="el-GR" altLang="el-GR" sz="1900" dirty="0" smtClean="0"/>
              <a:t>.</a:t>
            </a:r>
            <a:endParaRPr lang="en-GB" altLang="el-GR" sz="1900" dirty="0" smtClean="0"/>
          </a:p>
          <a:p>
            <a:pPr marL="0" indent="0">
              <a:buNone/>
            </a:pPr>
            <a:endParaRPr lang="en-GB" altLang="el-GR" sz="2400" dirty="0" smtClean="0"/>
          </a:p>
          <a:p>
            <a:pPr marL="0" indent="0">
              <a:buFont typeface="Arial" panose="020B0604020202020204" pitchFamily="34" charset="0"/>
              <a:buNone/>
            </a:pPr>
            <a:endParaRPr lang="en-GB" altLang="el-GR" sz="2000" dirty="0" smtClean="0"/>
          </a:p>
        </p:txBody>
      </p:sp>
      <p:pic>
        <p:nvPicPr>
          <p:cNvPr id="36868" name="Picture 22" descr="Λογότυπο για Άδειες χρήσης Creative Commons BY-NC-ND">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GB" altLang="el-GR" dirty="0" smtClean="0"/>
              <a:t>[1] http://creativecommons.org/licenses/by-nc-sa/4.0/ </a:t>
            </a:r>
          </a:p>
          <a:p>
            <a:endParaRPr lang="en-GB" altLang="el-GR" dirty="0" smtClean="0"/>
          </a:p>
          <a:p>
            <a:r>
              <a:rPr lang="en-GB" altLang="el-GR" dirty="0" smtClean="0"/>
              <a:t>As Non-Commercial is defined the use that:</a:t>
            </a:r>
          </a:p>
          <a:p>
            <a:pPr marL="285750" indent="-285750">
              <a:buFont typeface="Arial" panose="020B0604020202020204" pitchFamily="34" charset="0"/>
              <a:buChar char="•"/>
            </a:pPr>
            <a:r>
              <a:rPr lang="en-GB" altLang="el-GR" dirty="0" smtClean="0"/>
              <a:t>Does not involve direct or indirect financial benefits from the use of the work for the distributor of the work and the license holder</a:t>
            </a:r>
            <a:r>
              <a:rPr lang="el-GR" altLang="el-GR" dirty="0" smtClean="0"/>
              <a:t>.</a:t>
            </a:r>
            <a:endParaRPr lang="en-GB" altLang="el-GR" dirty="0" smtClean="0"/>
          </a:p>
          <a:p>
            <a:pPr marL="285750" indent="-285750">
              <a:buFont typeface="Arial" panose="020B0604020202020204" pitchFamily="34" charset="0"/>
              <a:buChar char="•"/>
            </a:pPr>
            <a:r>
              <a:rPr lang="en-GB" altLang="el-GR" dirty="0" smtClean="0"/>
              <a:t>Does not include financial transaction as a condition for  the use or access  to the work</a:t>
            </a:r>
            <a:r>
              <a:rPr lang="el-GR" altLang="el-GR" dirty="0" smtClean="0"/>
              <a:t>.</a:t>
            </a:r>
            <a:r>
              <a:rPr lang="en-GB" altLang="el-GR" dirty="0" smtClean="0"/>
              <a:t> </a:t>
            </a:r>
          </a:p>
          <a:p>
            <a:pPr marL="285750" indent="-285750">
              <a:buFont typeface="Arial" panose="020B0604020202020204" pitchFamily="34" charset="0"/>
              <a:buChar char="•"/>
            </a:pPr>
            <a:r>
              <a:rPr lang="en-GB" altLang="el-GR" dirty="0" smtClean="0"/>
              <a:t>Does not confer to the distributor and license holder of the work  indirect financial benefit (e.g. advertisements) from the viewing of the work on website</a:t>
            </a:r>
            <a:r>
              <a:rPr lang="en-GB" altLang="el-GR" dirty="0" smtClean="0">
                <a:latin typeface="Arial" panose="020B0604020202020204" pitchFamily="34" charset="0"/>
              </a:rPr>
              <a:t> </a:t>
            </a:r>
            <a:r>
              <a:rPr lang="el-GR" altLang="el-GR" dirty="0" smtClean="0">
                <a:latin typeface="Arial" panose="020B0604020202020204" pitchFamily="34" charset="0"/>
              </a:rPr>
              <a:t>.</a:t>
            </a:r>
            <a:endParaRPr lang="en-GB" altLang="el-GR" dirty="0" smtClean="0"/>
          </a:p>
          <a:p>
            <a:pPr>
              <a:buFont typeface="Arial" panose="020B0604020202020204" pitchFamily="34" charset="0"/>
              <a:buChar char="•"/>
            </a:pPr>
            <a:endParaRPr lang="en-GB" altLang="el-GR" dirty="0" smtClean="0"/>
          </a:p>
          <a:p>
            <a:r>
              <a:rPr lang="en-GB" altLang="el-GR" dirty="0" smtClean="0"/>
              <a:t>The copyright holder may give to the license holder a separate license to use the work for commercial use, if requested. </a:t>
            </a:r>
            <a:endParaRPr lang="en-GB" altLang="el-GR" dirty="0"/>
          </a:p>
        </p:txBody>
      </p:sp>
    </p:spTree>
    <p:custDataLst>
      <p:tags r:id="rId1"/>
    </p:custDataLst>
    <p:extLst>
      <p:ext uri="{BB962C8B-B14F-4D97-AF65-F5344CB8AC3E}">
        <p14:creationId xmlns:p14="http://schemas.microsoft.com/office/powerpoint/2010/main" val="10812659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GB" altLang="el-GR" dirty="0" smtClean="0"/>
              <a:t>Preservation Notices</a:t>
            </a:r>
          </a:p>
        </p:txBody>
      </p:sp>
      <p:sp>
        <p:nvSpPr>
          <p:cNvPr id="3" name="Content Placeholder 2"/>
          <p:cNvSpPr>
            <a:spLocks noGrp="1"/>
          </p:cNvSpPr>
          <p:nvPr>
            <p:ph idx="1"/>
          </p:nvPr>
        </p:nvSpPr>
        <p:spPr>
          <a:xfrm>
            <a:off x="463550" y="1557338"/>
            <a:ext cx="8229600" cy="4525962"/>
          </a:xfrm>
        </p:spPr>
        <p:txBody>
          <a:bodyPr>
            <a:normAutofit/>
          </a:bodyPr>
          <a:lstStyle/>
          <a:p>
            <a:pPr marL="0" indent="0">
              <a:buFont typeface="Arial" panose="020B0604020202020204" pitchFamily="34" charset="0"/>
              <a:buNone/>
            </a:pPr>
            <a:r>
              <a:rPr lang="en-GB" altLang="el-GR" sz="2400" dirty="0" smtClean="0"/>
              <a:t>Any reproduction or adaptation of the material should include: </a:t>
            </a:r>
          </a:p>
          <a:p>
            <a:pPr lvl="1">
              <a:buFont typeface="Wingdings" panose="05000000000000000000" pitchFamily="2" charset="2"/>
              <a:buChar char="§"/>
            </a:pPr>
            <a:r>
              <a:rPr lang="en-GB" altLang="el-GR" sz="2000" dirty="0"/>
              <a:t>the Reference  Note</a:t>
            </a:r>
            <a:r>
              <a:rPr lang="el-GR" altLang="el-GR" sz="2000" dirty="0"/>
              <a:t>,</a:t>
            </a:r>
            <a:r>
              <a:rPr lang="en-GB" altLang="el-GR" sz="2000" dirty="0"/>
              <a:t> </a:t>
            </a:r>
          </a:p>
          <a:p>
            <a:pPr lvl="1">
              <a:buFont typeface="Wingdings" panose="05000000000000000000" pitchFamily="2" charset="2"/>
              <a:buChar char="§"/>
            </a:pPr>
            <a:r>
              <a:rPr lang="en-GB" altLang="el-GR" sz="2000" dirty="0"/>
              <a:t>the Licensing Note</a:t>
            </a:r>
            <a:r>
              <a:rPr lang="el-GR" altLang="el-GR" sz="2000" dirty="0"/>
              <a:t>,</a:t>
            </a:r>
            <a:endParaRPr lang="en-GB" altLang="el-GR" sz="2000" dirty="0"/>
          </a:p>
          <a:p>
            <a:pPr lvl="1">
              <a:buFont typeface="Wingdings" panose="05000000000000000000" pitchFamily="2" charset="2"/>
              <a:buChar char="§"/>
            </a:pPr>
            <a:r>
              <a:rPr lang="en-GB" altLang="el-GR" sz="2000" dirty="0"/>
              <a:t>the declaration of Notices Preservation</a:t>
            </a:r>
            <a:r>
              <a:rPr lang="el-GR" altLang="el-GR" sz="2000" dirty="0"/>
              <a:t>,</a:t>
            </a:r>
            <a:endParaRPr lang="en-GB" altLang="el-GR" sz="2000" dirty="0"/>
          </a:p>
          <a:p>
            <a:pPr lvl="1">
              <a:buFont typeface="Wingdings" panose="05000000000000000000" pitchFamily="2" charset="2"/>
              <a:buChar char="§"/>
            </a:pPr>
            <a:r>
              <a:rPr lang="en-GB" altLang="el-GR" sz="2000" dirty="0"/>
              <a:t>the Use of Third Parties Work Note (if available</a:t>
            </a:r>
            <a:r>
              <a:rPr lang="en-GB" altLang="el-GR" sz="2000" dirty="0" smtClean="0"/>
              <a:t>), </a:t>
            </a:r>
            <a:endParaRPr lang="en-GB" altLang="el-GR" sz="2000" dirty="0"/>
          </a:p>
          <a:p>
            <a:pPr marL="0" indent="0">
              <a:buFont typeface="Arial" panose="020B0604020202020204" pitchFamily="34" charset="0"/>
              <a:buNone/>
            </a:pPr>
            <a:r>
              <a:rPr lang="en-GB" altLang="el-GR" sz="2400" dirty="0" smtClean="0"/>
              <a:t>together with the accompanied URLs.</a:t>
            </a:r>
          </a:p>
          <a:p>
            <a:pPr marL="0" indent="0"/>
            <a:endParaRPr lang="en-GB" altLang="el-GR" sz="2000" dirty="0" smtClean="0"/>
          </a:p>
        </p:txBody>
      </p:sp>
    </p:spTree>
    <p:custDataLst>
      <p:tags r:id="rId1"/>
    </p:custDataLst>
    <p:extLst>
      <p:ext uri="{BB962C8B-B14F-4D97-AF65-F5344CB8AC3E}">
        <p14:creationId xmlns:p14="http://schemas.microsoft.com/office/powerpoint/2010/main" val="24655461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Title 1"/>
          <p:cNvSpPr>
            <a:spLocks noGrp="1"/>
          </p:cNvSpPr>
          <p:nvPr>
            <p:ph type="title"/>
          </p:nvPr>
        </p:nvSpPr>
        <p:spPr/>
        <p:txBody>
          <a:bodyPr/>
          <a:lstStyle/>
          <a:p>
            <a:pPr eaLnBrk="1" hangingPunct="1"/>
            <a:r>
              <a:rPr lang="en-GB" altLang="en-US" dirty="0" smtClean="0"/>
              <a:t>Note of use of third parties work</a:t>
            </a:r>
          </a:p>
        </p:txBody>
      </p:sp>
      <p:sp>
        <p:nvSpPr>
          <p:cNvPr id="118787" name="Content Placeholder 2"/>
          <p:cNvSpPr>
            <a:spLocks noGrp="1"/>
          </p:cNvSpPr>
          <p:nvPr>
            <p:ph idx="1"/>
          </p:nvPr>
        </p:nvSpPr>
        <p:spPr>
          <a:xfrm>
            <a:off x="464156" y="1556792"/>
            <a:ext cx="8229600" cy="4680520"/>
          </a:xfrm>
        </p:spPr>
        <p:txBody>
          <a:bodyPr/>
          <a:lstStyle/>
          <a:p>
            <a:pPr marL="0" indent="0" eaLnBrk="1" hangingPunct="1">
              <a:spcBef>
                <a:spcPts val="800"/>
              </a:spcBef>
              <a:buFont typeface="Arial" panose="020B0604020202020204" pitchFamily="34" charset="0"/>
              <a:buNone/>
            </a:pPr>
            <a:r>
              <a:rPr lang="en-GB" altLang="en-US" sz="1900" dirty="0" smtClean="0"/>
              <a:t>This work makes use of the following works:</a:t>
            </a:r>
          </a:p>
          <a:p>
            <a:pPr marL="0" indent="0">
              <a:spcBef>
                <a:spcPts val="800"/>
              </a:spcBef>
              <a:buNone/>
            </a:pPr>
            <a:r>
              <a:rPr lang="en-GB" sz="1900" dirty="0" smtClean="0"/>
              <a:t>Image 1: </a:t>
            </a:r>
            <a:r>
              <a:rPr lang="en-GB" sz="1900" u="sng" dirty="0" smtClean="0">
                <a:hlinkClick r:id="rId4"/>
              </a:rPr>
              <a:t>B.F. Skinner at the Harvard Psychology Department</a:t>
            </a:r>
            <a:r>
              <a:rPr lang="en-GB" sz="1900" dirty="0" smtClean="0"/>
              <a:t>, Creative Commons Attribution 3.0 </a:t>
            </a:r>
            <a:r>
              <a:rPr lang="en-GB" sz="1900" dirty="0" err="1" smtClean="0"/>
              <a:t>Unported</a:t>
            </a:r>
            <a:r>
              <a:rPr lang="en-GB" sz="1900" dirty="0" smtClean="0"/>
              <a:t>, Wikimedia Commons.</a:t>
            </a:r>
          </a:p>
          <a:p>
            <a:pPr marL="0" indent="0">
              <a:spcBef>
                <a:spcPts val="800"/>
              </a:spcBef>
              <a:buNone/>
            </a:pPr>
            <a:r>
              <a:rPr lang="en-GB" sz="1900" dirty="0" smtClean="0"/>
              <a:t>Image 2: </a:t>
            </a:r>
            <a:r>
              <a:rPr lang="en-GB" sz="1900" u="sng" dirty="0" smtClean="0">
                <a:hlinkClick r:id="rId5"/>
              </a:rPr>
              <a:t>Skinner box</a:t>
            </a:r>
            <a:r>
              <a:rPr lang="en-GB" sz="1900" dirty="0" smtClean="0"/>
              <a:t>, Attribution-</a:t>
            </a:r>
            <a:r>
              <a:rPr lang="en-GB" sz="1900" dirty="0" err="1" smtClean="0"/>
              <a:t>ShareAlike</a:t>
            </a:r>
            <a:r>
              <a:rPr lang="en-GB" sz="1900" dirty="0" smtClean="0"/>
              <a:t> 3.0 </a:t>
            </a:r>
            <a:r>
              <a:rPr lang="en-GB" sz="1900" dirty="0" err="1" smtClean="0"/>
              <a:t>Unported</a:t>
            </a:r>
            <a:r>
              <a:rPr lang="en-GB" sz="1900" dirty="0" smtClean="0"/>
              <a:t>, Wikimedia Commons.</a:t>
            </a:r>
          </a:p>
          <a:p>
            <a:pPr marL="0" indent="0">
              <a:spcBef>
                <a:spcPts val="800"/>
              </a:spcBef>
              <a:buNone/>
            </a:pPr>
            <a:r>
              <a:rPr lang="en-GB" sz="1900" dirty="0" smtClean="0"/>
              <a:t>Image 3: </a:t>
            </a:r>
            <a:r>
              <a:rPr lang="en-GB" sz="1900" u="sng" dirty="0" smtClean="0">
                <a:hlinkClick r:id="rId6"/>
              </a:rPr>
              <a:t>Diagram Ivan Pavlov's conditioning experiments with dogs</a:t>
            </a:r>
            <a:r>
              <a:rPr lang="en-GB" sz="1900" dirty="0" smtClean="0"/>
              <a:t>, Creative Commons Attribution-Share Alike 4.0 International, Wikimedia Commons.</a:t>
            </a:r>
          </a:p>
          <a:p>
            <a:pPr marL="0" indent="0">
              <a:spcBef>
                <a:spcPts val="800"/>
              </a:spcBef>
              <a:buNone/>
            </a:pPr>
            <a:r>
              <a:rPr lang="en-GB" sz="1900" dirty="0" smtClean="0"/>
              <a:t>Image 4: </a:t>
            </a:r>
            <a:r>
              <a:rPr lang="en-GB" sz="1900" dirty="0" err="1" smtClean="0">
                <a:hlinkClick r:id="rId7"/>
              </a:rPr>
              <a:t>Cruella</a:t>
            </a:r>
            <a:r>
              <a:rPr lang="en-GB" sz="1900" dirty="0" smtClean="0">
                <a:hlinkClick r:id="rId7"/>
              </a:rPr>
              <a:t> De </a:t>
            </a:r>
            <a:r>
              <a:rPr lang="en-GB" sz="1900" dirty="0" err="1" smtClean="0">
                <a:hlinkClick r:id="rId7"/>
              </a:rPr>
              <a:t>Vil</a:t>
            </a:r>
            <a:r>
              <a:rPr lang="en-GB" sz="1900" dirty="0" smtClean="0"/>
              <a:t> from the 101 Dalmatians Movie, Copyright Disney Enterprises Inc. All Rights Reserved. International Movie Database (IMDb).</a:t>
            </a:r>
          </a:p>
          <a:p>
            <a:pPr marL="0" indent="0">
              <a:spcBef>
                <a:spcPts val="800"/>
              </a:spcBef>
              <a:buNone/>
            </a:pPr>
            <a:r>
              <a:rPr lang="en-GB" sz="1900" dirty="0" smtClean="0"/>
              <a:t>Image 5: </a:t>
            </a:r>
            <a:r>
              <a:rPr lang="en-GB" sz="1900" dirty="0" smtClean="0">
                <a:hlinkClick r:id="rId8"/>
              </a:rPr>
              <a:t>Language Lab</a:t>
            </a:r>
            <a:r>
              <a:rPr lang="en-GB" sz="1900" dirty="0" smtClean="0"/>
              <a:t>, CC0 Public Domain, </a:t>
            </a:r>
            <a:r>
              <a:rPr lang="en-GB" sz="1900" dirty="0" err="1" smtClean="0"/>
              <a:t>Pixabay</a:t>
            </a:r>
            <a:r>
              <a:rPr lang="en-GB" sz="1900" dirty="0" smtClean="0"/>
              <a:t>.</a:t>
            </a:r>
          </a:p>
          <a:p>
            <a:pPr marL="0" indent="0">
              <a:spcBef>
                <a:spcPts val="800"/>
              </a:spcBef>
              <a:buNone/>
            </a:pPr>
            <a:r>
              <a:rPr lang="en-GB" sz="1900" dirty="0" smtClean="0"/>
              <a:t>Image 6: Screenshot of the video “</a:t>
            </a:r>
            <a:r>
              <a:rPr lang="en-GB" sz="1900" u="sng" dirty="0" smtClean="0">
                <a:hlinkClick r:id="rId9"/>
              </a:rPr>
              <a:t>B.F Skinner. Teaching machine and programmed learning</a:t>
            </a:r>
            <a:r>
              <a:rPr lang="en-GB" sz="1900" dirty="0" smtClean="0"/>
              <a:t>”, Standard YouTube Licence, </a:t>
            </a:r>
            <a:r>
              <a:rPr lang="en-GB" sz="1900" dirty="0" err="1" smtClean="0"/>
              <a:t>Youtube</a:t>
            </a:r>
            <a:r>
              <a:rPr lang="en-GB" sz="1900" dirty="0" smtClean="0"/>
              <a:t>.</a:t>
            </a:r>
          </a:p>
          <a:p>
            <a:pPr marL="0" indent="0">
              <a:spcBef>
                <a:spcPts val="800"/>
              </a:spcBef>
              <a:buNone/>
            </a:pPr>
            <a:r>
              <a:rPr lang="en-GB" sz="1900" dirty="0" smtClean="0"/>
              <a:t>Image 7: </a:t>
            </a:r>
            <a:r>
              <a:rPr lang="en-GB" sz="1900" dirty="0" smtClean="0">
                <a:hlinkClick r:id="rId10"/>
              </a:rPr>
              <a:t>Behaviourism Café</a:t>
            </a:r>
            <a:r>
              <a:rPr lang="en-GB" sz="1900" dirty="0" smtClean="0"/>
              <a:t>, Copyright Mark </a:t>
            </a:r>
            <a:r>
              <a:rPr lang="en-GB" sz="1900" dirty="0" err="1" smtClean="0"/>
              <a:t>Stivers</a:t>
            </a:r>
            <a:r>
              <a:rPr lang="en-GB" sz="1900" dirty="0" smtClean="0"/>
              <a:t>. All rights reserved. Mark </a:t>
            </a:r>
            <a:r>
              <a:rPr lang="en-GB" sz="1900" dirty="0" err="1" smtClean="0"/>
              <a:t>Stivers</a:t>
            </a:r>
            <a:r>
              <a:rPr lang="en-GB" sz="1900" dirty="0" smtClean="0"/>
              <a:t> Website.</a:t>
            </a:r>
            <a:endParaRPr lang="en-GB" sz="1900" dirty="0"/>
          </a:p>
        </p:txBody>
      </p:sp>
    </p:spTree>
    <p:custDataLst>
      <p:tags r:id="rId1"/>
    </p:custData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Τίτλος 1"/>
          <p:cNvSpPr>
            <a:spLocks noGrp="1"/>
          </p:cNvSpPr>
          <p:nvPr>
            <p:ph type="title"/>
          </p:nvPr>
        </p:nvSpPr>
        <p:spPr/>
        <p:txBody>
          <a:bodyPr/>
          <a:lstStyle/>
          <a:p>
            <a:pPr eaLnBrk="1" hangingPunct="1"/>
            <a:r>
              <a:rPr lang="en-GB" altLang="en-US" dirty="0" smtClean="0"/>
              <a:t>Behaviouristic CALL (1/2) </a:t>
            </a:r>
          </a:p>
        </p:txBody>
      </p:sp>
      <p:sp>
        <p:nvSpPr>
          <p:cNvPr id="3" name="Θέση περιεχομένου 2"/>
          <p:cNvSpPr>
            <a:spLocks noGrp="1"/>
          </p:cNvSpPr>
          <p:nvPr>
            <p:ph sz="half" idx="1"/>
          </p:nvPr>
        </p:nvSpPr>
        <p:spPr/>
        <p:txBody>
          <a:bodyPr/>
          <a:lstStyle/>
          <a:p>
            <a:pPr marL="0" indent="0" eaLnBrk="1" hangingPunct="1">
              <a:buFont typeface="Arial" panose="020B0604020202020204" pitchFamily="34" charset="0"/>
              <a:buNone/>
              <a:defRPr/>
            </a:pPr>
            <a:r>
              <a:rPr lang="en-GB" altLang="el-GR" dirty="0" smtClean="0"/>
              <a:t>Defined by the dominant behaviourist theories of learning of Skinner as well as the technological limitations of computers from the 1960s to the early 1980s.</a:t>
            </a:r>
          </a:p>
          <a:p>
            <a:pPr eaLnBrk="1" hangingPunct="1">
              <a:defRPr/>
            </a:pPr>
            <a:endParaRPr lang="en-GB" dirty="0"/>
          </a:p>
        </p:txBody>
      </p:sp>
      <p:pic>
        <p:nvPicPr>
          <p:cNvPr id="23556" name="Θέση περιεχομένου 6" descr="B.F. Skinner at the Harvard Psychology Department."/>
          <p:cNvPicPr>
            <a:picLocks noGrp="1" noChangeAspect="1"/>
          </p:cNvPicPr>
          <p:nvPr>
            <p:ph sz="half" idx="2"/>
          </p:nvPr>
        </p:nvPicPr>
        <p:blipFill>
          <a:blip r:embed="rId3">
            <a:extLst>
              <a:ext uri="{28A0092B-C50C-407E-A947-70E740481C1C}">
                <a14:useLocalDpi xmlns:a14="http://schemas.microsoft.com/office/drawing/2010/main" val="0"/>
              </a:ext>
            </a:extLst>
          </a:blip>
          <a:srcRect t="11328"/>
          <a:stretch>
            <a:fillRect/>
          </a:stretch>
        </p:blipFill>
        <p:spPr>
          <a:xfrm>
            <a:off x="4859338" y="1700213"/>
            <a:ext cx="3476625" cy="3382962"/>
          </a:xfrm>
        </p:spPr>
      </p:pic>
      <p:sp>
        <p:nvSpPr>
          <p:cNvPr id="5" name="TextBox 5"/>
          <p:cNvSpPr txBox="1">
            <a:spLocks noChangeArrowheads="1"/>
          </p:cNvSpPr>
          <p:nvPr/>
        </p:nvSpPr>
        <p:spPr bwMode="auto">
          <a:xfrm>
            <a:off x="8028384" y="5101348"/>
            <a:ext cx="463104"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GB" altLang="en-US" b="1" dirty="0" smtClean="0">
                <a:latin typeface="+mj-lt"/>
              </a:rPr>
              <a:t>[1]</a:t>
            </a:r>
            <a:endParaRPr lang="en-GB" altLang="en-US" b="1" dirty="0">
              <a:latin typeface="+mj-lt"/>
            </a:endParaRPr>
          </a:p>
        </p:txBody>
      </p:sp>
    </p:spTree>
    <p:custDataLst>
      <p:tags r:id="rId1"/>
    </p:custData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Τίτλος 1"/>
          <p:cNvSpPr>
            <a:spLocks noGrp="1"/>
          </p:cNvSpPr>
          <p:nvPr>
            <p:ph type="title"/>
          </p:nvPr>
        </p:nvSpPr>
        <p:spPr/>
        <p:txBody>
          <a:bodyPr/>
          <a:lstStyle/>
          <a:p>
            <a:pPr eaLnBrk="1" hangingPunct="1"/>
            <a:r>
              <a:rPr lang="en-GB" altLang="en-US" dirty="0" smtClean="0"/>
              <a:t>Behaviouristic CALL (2/2) </a:t>
            </a:r>
          </a:p>
        </p:txBody>
      </p:sp>
      <p:sp>
        <p:nvSpPr>
          <p:cNvPr id="24579" name="Θέση περιεχομένου 2"/>
          <p:cNvSpPr>
            <a:spLocks noGrp="1"/>
          </p:cNvSpPr>
          <p:nvPr>
            <p:ph idx="1"/>
          </p:nvPr>
        </p:nvSpPr>
        <p:spPr>
          <a:xfrm>
            <a:off x="463550" y="1557338"/>
            <a:ext cx="8229600" cy="4525962"/>
          </a:xfrm>
        </p:spPr>
        <p:txBody>
          <a:bodyPr/>
          <a:lstStyle/>
          <a:p>
            <a:pPr eaLnBrk="1" hangingPunct="1"/>
            <a:r>
              <a:rPr lang="en-GB" altLang="el-GR" dirty="0" smtClean="0"/>
              <a:t>In this theory, the learners observe the information, practice the information and then receive reinforcement through praise. </a:t>
            </a:r>
          </a:p>
          <a:p>
            <a:pPr eaLnBrk="1" hangingPunct="1"/>
            <a:r>
              <a:rPr lang="en-GB" altLang="el-GR" dirty="0" smtClean="0"/>
              <a:t>Behaviourists believed that all kind of learning, including the learning of a foreign language, operates through conditioning. </a:t>
            </a:r>
            <a:endParaRPr lang="en-GB" altLang="en-US" dirty="0" smtClean="0"/>
          </a:p>
        </p:txBody>
      </p:sp>
    </p:spTree>
    <p:custDataLst>
      <p:tags r:id="rId1"/>
    </p:custData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Τίτλος 1"/>
          <p:cNvSpPr>
            <a:spLocks noGrp="1"/>
          </p:cNvSpPr>
          <p:nvPr>
            <p:ph type="title"/>
          </p:nvPr>
        </p:nvSpPr>
        <p:spPr/>
        <p:txBody>
          <a:bodyPr/>
          <a:lstStyle/>
          <a:p>
            <a:pPr eaLnBrk="1" hangingPunct="1"/>
            <a:r>
              <a:rPr lang="en-GB" altLang="en-US" dirty="0" smtClean="0"/>
              <a:t>Skinner's box</a:t>
            </a:r>
          </a:p>
        </p:txBody>
      </p:sp>
      <p:sp>
        <p:nvSpPr>
          <p:cNvPr id="25603" name="Θέση περιεχομένου 3"/>
          <p:cNvSpPr>
            <a:spLocks noGrp="1"/>
          </p:cNvSpPr>
          <p:nvPr>
            <p:ph sz="half" idx="1"/>
          </p:nvPr>
        </p:nvSpPr>
        <p:spPr/>
        <p:txBody>
          <a:bodyPr/>
          <a:lstStyle/>
          <a:p>
            <a:pPr marL="0" indent="0" eaLnBrk="1" hangingPunct="1">
              <a:buFont typeface="Arial" panose="020B0604020202020204" pitchFamily="34" charset="0"/>
              <a:buNone/>
            </a:pPr>
            <a:r>
              <a:rPr lang="en-GB" altLang="en-US" sz="2400" dirty="0" smtClean="0"/>
              <a:t>Some time ago, psychologist B.F. Skinner decided to put a mouse inside of a box. This box contained a lever which the mouse could press to open a closed compartment, revealing food. The mouse would then be conditioned to expect food after pressing the lever. This is known in Skinnerian psychology as continuous reinforcement.</a:t>
            </a:r>
          </a:p>
          <a:p>
            <a:pPr marL="0" indent="0" eaLnBrk="1" hangingPunct="1">
              <a:buFont typeface="Arial" panose="020B0604020202020204" pitchFamily="34" charset="0"/>
              <a:buNone/>
            </a:pPr>
            <a:endParaRPr lang="en-GB" altLang="en-US" sz="2400" dirty="0" smtClean="0"/>
          </a:p>
        </p:txBody>
      </p:sp>
      <p:pic>
        <p:nvPicPr>
          <p:cNvPr id="25604" name="Θέση περιεχομένου 7" descr="Skinner box, a cage to perform behavioural experiments with animals."/>
          <p:cNvPicPr>
            <a:picLocks noGrp="1" noChangeAspect="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943475" y="1600200"/>
            <a:ext cx="3743325" cy="3773488"/>
          </a:xfrm>
        </p:spPr>
      </p:pic>
      <p:sp>
        <p:nvSpPr>
          <p:cNvPr id="5" name="TextBox 5"/>
          <p:cNvSpPr txBox="1">
            <a:spLocks noChangeArrowheads="1"/>
          </p:cNvSpPr>
          <p:nvPr/>
        </p:nvSpPr>
        <p:spPr bwMode="auto">
          <a:xfrm>
            <a:off x="8223696" y="5373688"/>
            <a:ext cx="463104"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GB" altLang="en-US" b="1" dirty="0" smtClean="0">
                <a:latin typeface="+mj-lt"/>
              </a:rPr>
              <a:t>[2]</a:t>
            </a:r>
            <a:endParaRPr lang="en-GB" altLang="en-US" b="1" dirty="0">
              <a:latin typeface="+mj-lt"/>
            </a:endParaRPr>
          </a:p>
        </p:txBody>
      </p:sp>
    </p:spTree>
    <p:custDataLst>
      <p:tags r:id="rId1"/>
    </p:custData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Τίτλος 1"/>
          <p:cNvSpPr>
            <a:spLocks noGrp="1"/>
          </p:cNvSpPr>
          <p:nvPr>
            <p:ph type="title"/>
          </p:nvPr>
        </p:nvSpPr>
        <p:spPr/>
        <p:txBody>
          <a:bodyPr/>
          <a:lstStyle/>
          <a:p>
            <a:pPr eaLnBrk="1" hangingPunct="1"/>
            <a:r>
              <a:rPr lang="en-GB" altLang="en-US" dirty="0" smtClean="0"/>
              <a:t>Pavlov’s dog</a:t>
            </a:r>
          </a:p>
        </p:txBody>
      </p:sp>
      <p:sp>
        <p:nvSpPr>
          <p:cNvPr id="3" name="Θέση περιεχομένου 2"/>
          <p:cNvSpPr>
            <a:spLocks noGrp="1"/>
          </p:cNvSpPr>
          <p:nvPr>
            <p:ph sz="half" idx="1"/>
          </p:nvPr>
        </p:nvSpPr>
        <p:spPr/>
        <p:txBody>
          <a:bodyPr/>
          <a:lstStyle/>
          <a:p>
            <a:pPr marL="0" indent="0" eaLnBrk="1" hangingPunct="1">
              <a:buFont typeface="Arial" panose="020B0604020202020204" pitchFamily="34" charset="0"/>
              <a:buNone/>
              <a:defRPr/>
            </a:pPr>
            <a:r>
              <a:rPr lang="en-GB" dirty="0" smtClean="0"/>
              <a:t>Another classic example of behaviourism is Pavlov’s dog. He investigated the digestive system of dogs by conditioning the dogs to react to the sound of a tuning fork. </a:t>
            </a:r>
            <a:endParaRPr lang="en-GB" dirty="0"/>
          </a:p>
        </p:txBody>
      </p:sp>
      <p:pic>
        <p:nvPicPr>
          <p:cNvPr id="26628" name="Θέση περιεχομένου 4" descr="Diagram Ivan Pavlov's conditioning experiments with dogs."/>
          <p:cNvPicPr>
            <a:picLocks noGrp="1" noChangeAspect="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495800" y="1773238"/>
            <a:ext cx="4038600" cy="2374900"/>
          </a:xfrm>
        </p:spPr>
      </p:pic>
      <p:sp>
        <p:nvSpPr>
          <p:cNvPr id="5" name="TextBox 5"/>
          <p:cNvSpPr txBox="1">
            <a:spLocks noChangeArrowheads="1"/>
          </p:cNvSpPr>
          <p:nvPr/>
        </p:nvSpPr>
        <p:spPr bwMode="auto">
          <a:xfrm>
            <a:off x="8223696" y="4221088"/>
            <a:ext cx="463104"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GB" altLang="en-US" b="1" dirty="0" smtClean="0">
                <a:latin typeface="+mj-lt"/>
              </a:rPr>
              <a:t>[3]</a:t>
            </a:r>
            <a:endParaRPr lang="en-GB" altLang="en-US" b="1" dirty="0">
              <a:latin typeface="+mj-lt"/>
            </a:endParaRPr>
          </a:p>
        </p:txBody>
      </p:sp>
    </p:spTree>
    <p:custDataLst>
      <p:tags r:id="rId1"/>
    </p:custData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Τίτλος 1"/>
          <p:cNvSpPr>
            <a:spLocks noGrp="1"/>
          </p:cNvSpPr>
          <p:nvPr>
            <p:ph type="title"/>
          </p:nvPr>
        </p:nvSpPr>
        <p:spPr/>
        <p:txBody>
          <a:bodyPr/>
          <a:lstStyle/>
          <a:p>
            <a:pPr eaLnBrk="1" hangingPunct="1"/>
            <a:r>
              <a:rPr lang="en-GB" altLang="en-US" dirty="0" smtClean="0"/>
              <a:t>Stimuli and Behaviour</a:t>
            </a:r>
          </a:p>
        </p:txBody>
      </p:sp>
      <p:sp>
        <p:nvSpPr>
          <p:cNvPr id="27651" name="Θέση περιεχομένου 2"/>
          <p:cNvSpPr>
            <a:spLocks noGrp="1"/>
          </p:cNvSpPr>
          <p:nvPr>
            <p:ph sz="half" idx="1"/>
          </p:nvPr>
        </p:nvSpPr>
        <p:spPr/>
        <p:txBody>
          <a:bodyPr/>
          <a:lstStyle/>
          <a:p>
            <a:pPr marL="0" indent="0" eaLnBrk="1" hangingPunct="1">
              <a:buFont typeface="Arial" panose="020B0604020202020204" pitchFamily="34" charset="0"/>
              <a:buNone/>
            </a:pPr>
            <a:r>
              <a:rPr lang="en-GB" altLang="en-US" dirty="0" smtClean="0"/>
              <a:t>Behaviourists believe that our responses to environmental stimuli shape our behaviour. </a:t>
            </a:r>
          </a:p>
        </p:txBody>
      </p:sp>
      <p:pic>
        <p:nvPicPr>
          <p:cNvPr id="27652" name="Θέση περιεχομένου 4" descr="[DECORATIVE]"/>
          <p:cNvPicPr>
            <a:picLocks noGrp="1" noChangeAspect="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640263" y="1773238"/>
            <a:ext cx="4038600" cy="2697162"/>
          </a:xfrm>
        </p:spPr>
      </p:pic>
      <p:sp>
        <p:nvSpPr>
          <p:cNvPr id="5" name="TextBox 5"/>
          <p:cNvSpPr txBox="1">
            <a:spLocks noChangeArrowheads="1"/>
          </p:cNvSpPr>
          <p:nvPr/>
        </p:nvSpPr>
        <p:spPr bwMode="auto">
          <a:xfrm>
            <a:off x="8316416" y="4492517"/>
            <a:ext cx="463104"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GB" altLang="en-US" b="1" dirty="0" smtClean="0">
                <a:latin typeface="+mj-lt"/>
              </a:rPr>
              <a:t>[4]</a:t>
            </a:r>
            <a:endParaRPr lang="en-GB" altLang="en-US" b="1" dirty="0">
              <a:latin typeface="+mj-lt"/>
            </a:endParaRPr>
          </a:p>
        </p:txBody>
      </p:sp>
    </p:spTree>
    <p:custDataLst>
      <p:tags r:id="rId1"/>
    </p:custData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Τίτλος 1"/>
          <p:cNvSpPr>
            <a:spLocks noGrp="1"/>
          </p:cNvSpPr>
          <p:nvPr>
            <p:ph type="title"/>
          </p:nvPr>
        </p:nvSpPr>
        <p:spPr/>
        <p:txBody>
          <a:bodyPr>
            <a:normAutofit/>
          </a:bodyPr>
          <a:lstStyle/>
          <a:p>
            <a:pPr eaLnBrk="1" hangingPunct="1">
              <a:defRPr/>
            </a:pPr>
            <a:r>
              <a:rPr lang="en-GB" altLang="en-US" dirty="0" smtClean="0"/>
              <a:t>Behaviourism in Language Teaching </a:t>
            </a:r>
          </a:p>
        </p:txBody>
      </p:sp>
      <p:sp>
        <p:nvSpPr>
          <p:cNvPr id="28675" name="Θέση περιεχομένου 2"/>
          <p:cNvSpPr>
            <a:spLocks noGrp="1"/>
          </p:cNvSpPr>
          <p:nvPr>
            <p:ph idx="1"/>
          </p:nvPr>
        </p:nvSpPr>
        <p:spPr/>
        <p:txBody>
          <a:bodyPr/>
          <a:lstStyle/>
          <a:p>
            <a:pPr eaLnBrk="1" hangingPunct="1"/>
            <a:r>
              <a:rPr lang="en-GB" altLang="el-GR" sz="2800" dirty="0" smtClean="0"/>
              <a:t>In language learning behaviourism was expressed through the </a:t>
            </a:r>
            <a:r>
              <a:rPr lang="en-GB" altLang="el-GR" sz="2800" b="1" dirty="0" smtClean="0"/>
              <a:t>audio-lingual method </a:t>
            </a:r>
            <a:r>
              <a:rPr lang="en-GB" altLang="el-GR" sz="2800" dirty="0" smtClean="0"/>
              <a:t>which arose as a direct result of the need for foreign language proficiency in listening and speaking skills during and after World War II.</a:t>
            </a:r>
          </a:p>
          <a:p>
            <a:pPr eaLnBrk="1" hangingPunct="1">
              <a:defRPr/>
            </a:pPr>
            <a:r>
              <a:rPr lang="en-GB" altLang="el-GR" sz="2800" dirty="0" smtClean="0"/>
              <a:t>This method focused on drilling, repetition and habit-formation as central elements of instruction.</a:t>
            </a:r>
          </a:p>
          <a:p>
            <a:pPr eaLnBrk="1" hangingPunct="1">
              <a:defRPr/>
            </a:pPr>
            <a:r>
              <a:rPr lang="en-GB" altLang="el-GR" sz="2800" dirty="0" smtClean="0"/>
              <a:t>Repeated exposure to material was considered beneficial.</a:t>
            </a:r>
            <a:endParaRPr lang="en-GB" altLang="en-US" sz="2800" dirty="0" smtClean="0"/>
          </a:p>
        </p:txBody>
      </p:sp>
    </p:spTree>
    <p:custDataLst>
      <p:tags r:id="rId1"/>
    </p:custData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Τίτλος 1"/>
          <p:cNvSpPr>
            <a:spLocks noGrp="1"/>
          </p:cNvSpPr>
          <p:nvPr>
            <p:ph type="title"/>
          </p:nvPr>
        </p:nvSpPr>
        <p:spPr/>
        <p:txBody>
          <a:bodyPr/>
          <a:lstStyle/>
          <a:p>
            <a:pPr eaLnBrk="1" hangingPunct="1"/>
            <a:r>
              <a:rPr lang="en-GB" altLang="en-US" dirty="0" smtClean="0"/>
              <a:t>Computers in audio-lingual method</a:t>
            </a:r>
          </a:p>
        </p:txBody>
      </p:sp>
      <p:sp>
        <p:nvSpPr>
          <p:cNvPr id="30723" name="Θέση περιεχομένου 2"/>
          <p:cNvSpPr>
            <a:spLocks noGrp="1"/>
          </p:cNvSpPr>
          <p:nvPr>
            <p:ph idx="1"/>
          </p:nvPr>
        </p:nvSpPr>
        <p:spPr>
          <a:xfrm>
            <a:off x="463550" y="1557338"/>
            <a:ext cx="8229600" cy="4525962"/>
          </a:xfrm>
        </p:spPr>
        <p:txBody>
          <a:bodyPr/>
          <a:lstStyle/>
          <a:p>
            <a:pPr eaLnBrk="1" hangingPunct="1"/>
            <a:r>
              <a:rPr lang="en-GB" altLang="el-GR" sz="2800" dirty="0" smtClean="0"/>
              <a:t>Computers were thought to be ideal for this aspect of learning as the machines did not get bored with learners and the computer could present material to the students at their pace.</a:t>
            </a:r>
          </a:p>
          <a:p>
            <a:pPr eaLnBrk="1" hangingPunct="1"/>
            <a:r>
              <a:rPr lang="en-GB" altLang="el-GR" sz="2800" dirty="0" smtClean="0"/>
              <a:t>CALL programs of this period presented a stimulus to which the learner provided a response. More sophisticated programs reacted to students’ mistakes by offering remedial activities and referring to help screens.</a:t>
            </a:r>
            <a:endParaRPr lang="en-GB" altLang="en-US" sz="2800" dirty="0" smtClean="0"/>
          </a:p>
        </p:txBody>
      </p:sp>
    </p:spTree>
    <p:custDataLst>
      <p:tags r:id="rId1"/>
    </p:custData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85"/>
  <p:tag name="ZHAW.ACCESSIBILITYADDIN.CHECKTIMEDATE" val="9/28/2015 9:28:45 AM"/>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2,31747,1026,6,"/>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2,33796,33794,5,"/>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2,3,2050,7,"/>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32770,32771,5,"/>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5,10242,3,"/>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ZHAW.ACCESSIBILITYADDIN.READINGORDER" val="36866,36867,36868,6,"/>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23554,3,23556,5,"/>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25602,25603,25604,5,"/>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26626,3,26628,5,"/>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27650,27651,27652,5,"/>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D6CEC3E9-A440-4FE7-B868-EB7B6EE52146}">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2999</TotalTime>
  <Words>1200</Words>
  <Application>Microsoft Office PowerPoint</Application>
  <PresentationFormat>On-screen Show (4:3)</PresentationFormat>
  <Paragraphs>100</Paragraphs>
  <Slides>23</Slides>
  <Notes>8</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Θέμα του Office</vt:lpstr>
      <vt:lpstr>English and Digital Literacies</vt:lpstr>
      <vt:lpstr>Behaviourism</vt:lpstr>
      <vt:lpstr>Behaviouristic CALL (1/2) </vt:lpstr>
      <vt:lpstr>Behaviouristic CALL (2/2) </vt:lpstr>
      <vt:lpstr>Skinner's box</vt:lpstr>
      <vt:lpstr>Pavlov’s dog</vt:lpstr>
      <vt:lpstr>Stimuli and Behaviour</vt:lpstr>
      <vt:lpstr>Behaviourism in Language Teaching </vt:lpstr>
      <vt:lpstr>Computers in audio-lingual method</vt:lpstr>
      <vt:lpstr>Behaviouristic CALL programs in Language Laboratories (1/2)</vt:lpstr>
      <vt:lpstr>Behaviouristic CALL programs in Language Laboratories (2/2)</vt:lpstr>
      <vt:lpstr>Teaching machine and programmed learning</vt:lpstr>
      <vt:lpstr> Critique of Behaviourist CALL (1/2) </vt:lpstr>
      <vt:lpstr> Critique of Behaviourist CALL (2/2) </vt:lpstr>
      <vt:lpstr>Echoes of Behaviouristic CALL today (1/2)</vt:lpstr>
      <vt:lpstr>Echoes of Behaviouristic CALL today (2/2)</vt:lpstr>
      <vt:lpstr>Financing</vt:lpstr>
      <vt:lpstr>Notes</vt:lpstr>
      <vt:lpstr>Note on History of Published Version </vt:lpstr>
      <vt:lpstr>Reference Note </vt:lpstr>
      <vt:lpstr>Licensing Note </vt:lpstr>
      <vt:lpstr>Preservation Notices</vt:lpstr>
      <vt:lpstr>Note of use of third parties work</vt:lpstr>
    </vt:vector>
  </TitlesOfParts>
  <Manager>Faculty of English Language and Literature</Manager>
  <Company>National and Kapodistrian University of Athens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Behaviouristic CALL </dc:title>
  <dc:subject>English and Digital Literacies</dc:subject>
  <dc:creator> Bessie Mitsikopoulou</dc:creator>
  <cp:lastModifiedBy>Smaragda Papadopoulou</cp:lastModifiedBy>
  <cp:revision>261</cp:revision>
  <dcterms:created xsi:type="dcterms:W3CDTF">2012-09-06T09:03:05Z</dcterms:created>
  <dcterms:modified xsi:type="dcterms:W3CDTF">2015-09-28T06:38:26Z</dcterms:modified>
  <cp:category>ELT</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FB8D02B5-C4A1-4869-99F2-B5386B6DCFBD</vt:lpwstr>
  </property>
  <property fmtid="{D5CDD505-2E9C-101B-9397-08002B2CF9AE}" pid="3" name="ArticulatePath">
    <vt:lpwstr>Unit3</vt:lpwstr>
  </property>
</Properties>
</file>