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6.xml" ContentType="application/vnd.openxmlformats-officedocument.presentationml.notesSlide+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56" r:id="rId3"/>
    <p:sldId id="309" r:id="rId4"/>
    <p:sldId id="310" r:id="rId5"/>
    <p:sldId id="262" r:id="rId6"/>
    <p:sldId id="304" r:id="rId7"/>
    <p:sldId id="307" r:id="rId8"/>
    <p:sldId id="306" r:id="rId9"/>
    <p:sldId id="308" r:id="rId10"/>
    <p:sldId id="311" r:id="rId11"/>
    <p:sldId id="295" r:id="rId12"/>
    <p:sldId id="299" r:id="rId13"/>
    <p:sldId id="292" r:id="rId14"/>
    <p:sldId id="312" r:id="rId15"/>
    <p:sldId id="313" r:id="rId16"/>
  </p:sldIdLst>
  <p:sldSz cx="9144000" cy="6858000" type="screen4x3"/>
  <p:notesSz cx="6858000" cy="9144000"/>
  <p:custDataLst>
    <p:tags r:id="rId18"/>
  </p:custDataLst>
  <p:defaultTextStyle>
    <a:defPPr>
      <a:defRPr lang="el-G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5075BC"/>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112" d="100"/>
          <a:sy n="112" d="100"/>
        </p:scale>
        <p:origin x="-4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AC809ED-95ED-4C4A-9718-F4A184138D22}" type="datetimeFigureOut">
              <a:rPr lang="el-GR"/>
              <a:pPr>
                <a:defRPr/>
              </a:pPr>
              <a:t>25/9/2015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B215D62-4BAE-4A53-B1DD-A12ECC42738D}" type="slidenum">
              <a:rPr lang="el-GR" altLang="en-US"/>
              <a:pPr>
                <a:defRPr/>
              </a:pPr>
              <a:t>‹#›</a:t>
            </a:fld>
            <a:endParaRPr lang="el-GR" altLang="en-US"/>
          </a:p>
        </p:txBody>
      </p:sp>
    </p:spTree>
    <p:extLst>
      <p:ext uri="{BB962C8B-B14F-4D97-AF65-F5344CB8AC3E}">
        <p14:creationId xmlns:p14="http://schemas.microsoft.com/office/powerpoint/2010/main" val="40740162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6023FEF-F5E2-45F5-9AAC-9D1836DB751D}"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746371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13</a:t>
            </a:fld>
            <a:endParaRPr lang="el-GR" altLang="el-GR"/>
          </a:p>
        </p:txBody>
      </p:sp>
    </p:spTree>
    <p:extLst>
      <p:ext uri="{BB962C8B-B14F-4D97-AF65-F5344CB8AC3E}">
        <p14:creationId xmlns:p14="http://schemas.microsoft.com/office/powerpoint/2010/main" val="642357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14</a:t>
            </a:fld>
            <a:endParaRPr lang="el-GR" altLang="el-GR"/>
          </a:p>
        </p:txBody>
      </p:sp>
    </p:spTree>
    <p:extLst>
      <p:ext uri="{BB962C8B-B14F-4D97-AF65-F5344CB8AC3E}">
        <p14:creationId xmlns:p14="http://schemas.microsoft.com/office/powerpoint/2010/main" val="2056997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l-GR" altLang="en-US" smtClean="0"/>
              <a:t> </a:t>
            </a:r>
          </a:p>
        </p:txBody>
      </p:sp>
      <p:sp>
        <p:nvSpPr>
          <p:cNvPr id="13316"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51E95AC-94AB-41CE-BBE7-D6A1499D9DFB}" type="slidenum">
              <a:rPr lang="el-GR" altLang="en-US" smtClean="0">
                <a:latin typeface="Calibri" panose="020F0502020204030204" pitchFamily="34" charset="0"/>
              </a:rPr>
              <a:pPr/>
              <a:t>2</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4095366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l-GR" altLang="en-US" smtClean="0"/>
              <a:t> </a:t>
            </a:r>
          </a:p>
        </p:txBody>
      </p:sp>
      <p:sp>
        <p:nvSpPr>
          <p:cNvPr id="15364"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CF5322-D354-405A-9C19-672C38BEB3FA}" type="slidenum">
              <a:rPr lang="el-GR" altLang="en-US" smtClean="0">
                <a:latin typeface="Calibri" panose="020F0502020204030204" pitchFamily="34" charset="0"/>
              </a:rPr>
              <a:pPr/>
              <a:t>3</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4021559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l-GR" altLang="en-US" smtClean="0"/>
              <a:t> </a:t>
            </a: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89704CB-B962-458B-AF8F-975AD5693EC9}" type="slidenum">
              <a:rPr lang="el-GR" altLang="en-US" smtClean="0">
                <a:latin typeface="Calibri" panose="020F0502020204030204" pitchFamily="34" charset="0"/>
              </a:rPr>
              <a:pPr/>
              <a:t>4</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609154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l-GR" altLang="en-US" smtClean="0"/>
              <a:t> </a:t>
            </a: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130BF3E-1D10-42F0-A923-B969A3D30C26}" type="slidenum">
              <a:rPr lang="el-GR" altLang="en-US" smtClean="0">
                <a:latin typeface="Calibri" panose="020F0502020204030204" pitchFamily="34" charset="0"/>
              </a:rPr>
              <a:pPr/>
              <a:t>5</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438274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9</a:t>
            </a:fld>
            <a:endParaRPr lang="el-GR" altLang="el-GR"/>
          </a:p>
        </p:txBody>
      </p:sp>
    </p:spTree>
    <p:extLst>
      <p:ext uri="{BB962C8B-B14F-4D97-AF65-F5344CB8AC3E}">
        <p14:creationId xmlns:p14="http://schemas.microsoft.com/office/powerpoint/2010/main" val="909768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095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FDB709-523E-4F6A-B090-6111EA5E89CE}" type="slidenum">
              <a:rPr lang="el-GR" altLang="en-US" smtClean="0">
                <a:latin typeface="Calibri" panose="020F0502020204030204" pitchFamily="34" charset="0"/>
              </a:rPr>
              <a:pPr/>
              <a:t>10</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2446675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16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5A29E3-3DDE-4294-A57A-12F1BEE9ADD7}" type="slidenum">
              <a:rPr lang="el-GR" altLang="en-US" smtClean="0">
                <a:latin typeface="Calibri" panose="020F0502020204030204" pitchFamily="34" charset="0"/>
              </a:rPr>
              <a:pPr/>
              <a:t>11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883662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136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F16013-F27C-43E7-B1A5-5C7DC310E18F}" type="slidenum">
              <a:rPr lang="el-GR" altLang="en-US" smtClean="0">
                <a:latin typeface="Calibri" panose="020F0502020204030204" pitchFamily="34" charset="0"/>
              </a:rPr>
              <a:pPr/>
              <a:t>12</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3263901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23380765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E868850F-2166-45D7-A258-51C4BD307318}"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29072838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37466131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5568954-1155-46D4-A51C-5C1DC060CC89}"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49471949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35700447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C67735FB-DD71-4B1F-95B7-B4A73C57BA2F}"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3419450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FBE0CD2E-2AE4-4490-971F-E4698F28EB8A}"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1308064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8FFE48E0-9A12-4BD4-AC13-DA255B709D26}"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353162422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74722950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43DA4927-BCEC-4616-9F69-20A2C5CAF050}"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217343407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fld id="{66D1FDE6-22CC-4214-9489-90F0AFDA3A3E}" type="slidenum">
              <a:rPr lang="el-GR" altLang="en-US" sz="1200" smtClean="0">
                <a:solidFill>
                  <a:srgbClr val="5075BC"/>
                </a:solidFill>
              </a:rPr>
              <a:pPr algn="ctr" eaLnBrk="1" hangingPunct="1">
                <a:defRPr/>
              </a:pPr>
              <a:t>‹#›</a:t>
            </a:fld>
            <a:endParaRPr lang="el-GR" altLang="en-US" sz="1200" smtClean="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eaLnBrk="1" fontAlgn="auto" hangingPunct="1">
              <a:spcBef>
                <a:spcPts val="0"/>
              </a:spcBef>
              <a:spcAft>
                <a:spcPts val="0"/>
              </a:spcAft>
              <a:defRPr/>
            </a:pPr>
            <a:r>
              <a:rPr lang="en-GB" sz="1000" dirty="0" smtClean="0">
                <a:solidFill>
                  <a:srgbClr val="5075BC"/>
                </a:solidFill>
                <a:latin typeface="+mn-lt"/>
                <a:cs typeface="+mn-cs"/>
              </a:rPr>
              <a:t>Introduction to Computer Assisted Language Learning</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65897752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Sld>
  <p:clrMap bg1="lt1" tx1="dk1" bg2="lt2" tx2="dk2" accent1="accent1" accent2="accent2" accent3="accent3" accent4="accent4" accent5="accent5" accent6="accent6" hlink="hlink" folHlink="folHlink"/>
  <p:sldLayoutIdLst>
    <p:sldLayoutId id="2147483723" r:id="rId1"/>
    <p:sldLayoutId id="2147483727" r:id="rId2"/>
    <p:sldLayoutId id="2147483724" r:id="rId3"/>
    <p:sldLayoutId id="2147483728" r:id="rId4"/>
    <p:sldLayoutId id="2147483729" r:id="rId5"/>
    <p:sldLayoutId id="2147483730" r:id="rId6"/>
    <p:sldLayoutId id="2147483725" r:id="rId7"/>
    <p:sldLayoutId id="2147483731" r:id="rId8"/>
    <p:sldLayoutId id="2147483732" r:id="rId9"/>
    <p:sldLayoutId id="2147483733" r:id="rId10"/>
    <p:sldLayoutId id="214748372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accent1"/>
          </a:solidFill>
          <a:latin typeface="+mj-lt"/>
          <a:ea typeface="+mj-ea"/>
          <a:cs typeface="+mj-cs"/>
        </a:defRPr>
      </a:lvl1pPr>
      <a:lvl2pPr algn="ctr" rtl="0" eaLnBrk="0" fontAlgn="base" hangingPunct="0">
        <a:spcBef>
          <a:spcPct val="0"/>
        </a:spcBef>
        <a:spcAft>
          <a:spcPct val="0"/>
        </a:spcAft>
        <a:defRPr sz="4400">
          <a:solidFill>
            <a:schemeClr val="accent1"/>
          </a:solidFill>
          <a:latin typeface="Calibri" panose="020F0502020204030204" pitchFamily="34" charset="0"/>
        </a:defRPr>
      </a:lvl2pPr>
      <a:lvl3pPr algn="ctr" rtl="0" eaLnBrk="0" fontAlgn="base" hangingPunct="0">
        <a:spcBef>
          <a:spcPct val="0"/>
        </a:spcBef>
        <a:spcAft>
          <a:spcPct val="0"/>
        </a:spcAft>
        <a:defRPr sz="4400">
          <a:solidFill>
            <a:schemeClr val="accent1"/>
          </a:solidFill>
          <a:latin typeface="Calibri" panose="020F0502020204030204" pitchFamily="34" charset="0"/>
        </a:defRPr>
      </a:lvl3pPr>
      <a:lvl4pPr algn="ctr" rtl="0" eaLnBrk="0" fontAlgn="base" hangingPunct="0">
        <a:spcBef>
          <a:spcPct val="0"/>
        </a:spcBef>
        <a:spcAft>
          <a:spcPct val="0"/>
        </a:spcAft>
        <a:defRPr sz="4400">
          <a:solidFill>
            <a:schemeClr val="accent1"/>
          </a:solidFill>
          <a:latin typeface="Calibri" panose="020F0502020204030204" pitchFamily="34" charset="0"/>
        </a:defRPr>
      </a:lvl4pPr>
      <a:lvl5pPr algn="ctr" rtl="0" eaLnBrk="0" fontAlgn="base" hangingPunct="0">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hyperlink" Target="http://opencourses.uoa.gr/courses/ENL10/"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smtClean="0">
                <a:solidFill>
                  <a:srgbClr val="5075BC"/>
                </a:solidFill>
              </a:rPr>
              <a:t>English and Digital Literacies</a:t>
            </a:r>
            <a:endParaRPr lang="el-GR" altLang="en-US"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eaLnBrk="1" fontAlgn="auto" hangingPunct="1">
              <a:spcAft>
                <a:spcPts val="0"/>
              </a:spcAft>
              <a:defRPr/>
            </a:pPr>
            <a:r>
              <a:rPr lang="en-GB" sz="2800" dirty="0" smtClean="0">
                <a:solidFill>
                  <a:srgbClr val="5075BC"/>
                </a:solidFill>
                <a:latin typeface="+mj-lt"/>
                <a:ea typeface="+mj-ea"/>
                <a:cs typeface="+mj-cs"/>
              </a:rPr>
              <a:t>Unit 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n-GB" sz="2800" dirty="0" smtClean="0"/>
              <a:t>Introduction to Computer </a:t>
            </a:r>
            <a:r>
              <a:rPr lang="en-GB" sz="2800" dirty="0"/>
              <a:t>Assisted Language </a:t>
            </a:r>
            <a:r>
              <a:rPr lang="en-GB" sz="2800" dirty="0" smtClean="0"/>
              <a:t>Learning</a:t>
            </a:r>
            <a:r>
              <a:rPr lang="en-GB" sz="2800" dirty="0"/>
              <a:t/>
            </a:r>
            <a:br>
              <a:rPr lang="en-GB" sz="2800" dirty="0"/>
            </a:br>
            <a:endParaRPr lang="en-US" sz="2800" dirty="0" smtClean="0"/>
          </a:p>
          <a:p>
            <a:pPr eaLnBrk="1" fontAlgn="auto" hangingPunct="1">
              <a:spcAft>
                <a:spcPts val="0"/>
              </a:spcAft>
              <a:defRPr/>
            </a:pPr>
            <a:r>
              <a:rPr lang="en-GB" sz="2800" dirty="0"/>
              <a:t>Bessie </a:t>
            </a:r>
            <a:r>
              <a:rPr lang="en-GB" sz="2800" dirty="0" err="1"/>
              <a:t>Mitsikopoulou</a:t>
            </a:r>
            <a:endParaRPr lang="en-GB" sz="2800" dirty="0"/>
          </a:p>
          <a:p>
            <a:pPr eaLnBrk="1" fontAlgn="auto" hangingPunct="1">
              <a:spcAft>
                <a:spcPts val="0"/>
              </a:spcAft>
              <a:defRPr/>
            </a:pPr>
            <a:r>
              <a:rPr lang="en-GB" sz="2800" dirty="0"/>
              <a:t>School of Philosophy</a:t>
            </a:r>
          </a:p>
          <a:p>
            <a:pPr eaLnBrk="1" fontAlgn="auto" hangingPunct="1">
              <a:spcAft>
                <a:spcPts val="0"/>
              </a:spcAft>
              <a:defRPr/>
            </a:pPr>
            <a:r>
              <a:rPr lang="en-GB" sz="2800" dirty="0"/>
              <a:t>Faculty of English Language and </a:t>
            </a:r>
            <a:r>
              <a:rPr lang="en-GB" sz="2800" dirty="0" smtClean="0"/>
              <a:t>Literature</a:t>
            </a:r>
            <a:endParaRPr lang="en-US" sz="2800" dirty="0"/>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3"/>
          <p:cNvSpPr>
            <a:spLocks noGrp="1"/>
          </p:cNvSpPr>
          <p:nvPr>
            <p:ph type="title"/>
          </p:nvPr>
        </p:nvSpPr>
        <p:spPr/>
        <p:txBody>
          <a:bodyPr/>
          <a:lstStyle/>
          <a:p>
            <a:pPr eaLnBrk="1" hangingPunct="1"/>
            <a:r>
              <a:rPr lang="en-GB" altLang="en-US" sz="4400" dirty="0" smtClean="0"/>
              <a:t>Notes</a:t>
            </a:r>
          </a:p>
        </p:txBody>
      </p:sp>
      <p:sp>
        <p:nvSpPr>
          <p:cNvPr id="108547" name="Text Placeholder 4"/>
          <p:cNvSpPr>
            <a:spLocks noGrp="1"/>
          </p:cNvSpPr>
          <p:nvPr>
            <p:ph type="body" idx="1"/>
          </p:nvPr>
        </p:nvSpPr>
        <p:spPr/>
        <p:txBody>
          <a:bodyPr/>
          <a:lstStyle/>
          <a:p>
            <a:pPr eaLnBrk="1" hangingPunct="1"/>
            <a:endParaRPr lang="en-US" altLang="en-US" smtClean="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3"/>
          <p:cNvSpPr>
            <a:spLocks noGrp="1"/>
          </p:cNvSpPr>
          <p:nvPr>
            <p:ph type="title"/>
          </p:nvPr>
        </p:nvSpPr>
        <p:spPr>
          <a:xfrm>
            <a:off x="0" y="274638"/>
            <a:ext cx="9144000" cy="1143000"/>
          </a:xfrm>
        </p:spPr>
        <p:txBody>
          <a:bodyPr/>
          <a:lstStyle/>
          <a:p>
            <a:pPr eaLnBrk="1" hangingPunct="1"/>
            <a:r>
              <a:rPr lang="en-GB" altLang="en-US" dirty="0" smtClean="0">
                <a:solidFill>
                  <a:schemeClr val="accent1"/>
                </a:solidFill>
              </a:rPr>
              <a:t>Note on History of Published Version </a:t>
            </a:r>
          </a:p>
        </p:txBody>
      </p:sp>
      <p:sp>
        <p:nvSpPr>
          <p:cNvPr id="110595" name="Content Placeholder 4"/>
          <p:cNvSpPr>
            <a:spLocks noGrp="1"/>
          </p:cNvSpPr>
          <p:nvPr>
            <p:ph idx="1"/>
          </p:nvPr>
        </p:nvSpPr>
        <p:spPr>
          <a:xfrm>
            <a:off x="234950" y="1557338"/>
            <a:ext cx="8585200" cy="4525962"/>
          </a:xfrm>
        </p:spPr>
        <p:txBody>
          <a:bodyPr/>
          <a:lstStyle/>
          <a:p>
            <a:pPr marL="0" indent="0" eaLnBrk="1" hangingPunct="1">
              <a:buFont typeface="Arial" panose="020B0604020202020204" pitchFamily="34"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GB" altLang="en-US" dirty="0" smtClean="0">
                <a:solidFill>
                  <a:schemeClr val="accent1"/>
                </a:solidFill>
              </a:rPr>
              <a:t>Reference Note </a:t>
            </a:r>
          </a:p>
        </p:txBody>
      </p:sp>
      <p:sp>
        <p:nvSpPr>
          <p:cNvPr id="112643" name="Content Placeholder 2"/>
          <p:cNvSpPr>
            <a:spLocks noGrp="1"/>
          </p:cNvSpPr>
          <p:nvPr>
            <p:ph idx="1"/>
          </p:nvPr>
        </p:nvSpPr>
        <p:spPr>
          <a:xfrm>
            <a:off x="463550" y="1557338"/>
            <a:ext cx="8229600" cy="4525962"/>
          </a:xfrm>
        </p:spPr>
        <p:txBody>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Introduction to </a:t>
            </a:r>
            <a:r>
              <a:rPr lang="en-GB" sz="2000" dirty="0" smtClean="0"/>
              <a:t>Computer Assisted Language Learning</a:t>
            </a:r>
            <a:r>
              <a:rPr lang="en-GB" altLang="en-US" sz="2000" dirty="0" smtClean="0"/>
              <a:t>”.</a:t>
            </a:r>
            <a:r>
              <a:rPr lang="en-GB" altLang="en-US" sz="2000" dirty="0" smtClean="0">
                <a:solidFill>
                  <a:srgbClr val="FF0000"/>
                </a:solidFill>
              </a:rPr>
              <a:t> </a:t>
            </a:r>
            <a:r>
              <a:rPr lang="en-GB" altLang="en-US" sz="2000" dirty="0" smtClean="0"/>
              <a:t>Edition: 1.0. Athens 2014. </a:t>
            </a:r>
            <a:r>
              <a:rPr lang="en-US" altLang="en-US" sz="2000"/>
              <a:t>Available </a:t>
            </a:r>
            <a:r>
              <a:rPr lang="en-US" altLang="en-US" sz="2000" smtClean="0"/>
              <a:t>at:</a:t>
            </a:r>
            <a:r>
              <a:rPr lang="el-GR" altLang="en-US" sz="2000" smtClean="0"/>
              <a:t> </a:t>
            </a:r>
            <a:r>
              <a:rPr lang="en-GB" altLang="en-US" sz="2000" dirty="0">
                <a:hlinkClick r:id="rId4" tooltip="English and Digital Literacies Open Online Course"/>
              </a:rPr>
              <a:t>http://opencourses.uoa.gr/courses/ENL10/</a:t>
            </a:r>
            <a:r>
              <a:rPr lang="en-GB" altLang="en-US" sz="2000" dirty="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383349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3448736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pPr eaLnBrk="1" hangingPunct="1"/>
            <a:r>
              <a:rPr lang="en-GB" altLang="en-US" dirty="0" smtClean="0"/>
              <a:t>Defining </a:t>
            </a:r>
            <a:r>
              <a:rPr lang="en-GB" altLang="en-US" dirty="0"/>
              <a:t>Computer Assisted Language Learning (1/2</a:t>
            </a:r>
            <a:r>
              <a:rPr lang="en-GB" altLang="en-US" dirty="0" smtClean="0"/>
              <a:t>)</a:t>
            </a:r>
            <a:endParaRPr lang="el-GR" altLang="en-US" dirty="0" smtClean="0"/>
          </a:p>
        </p:txBody>
      </p:sp>
      <p:sp>
        <p:nvSpPr>
          <p:cNvPr id="12291" name="Content Placeholder 2"/>
          <p:cNvSpPr>
            <a:spLocks noGrp="1"/>
          </p:cNvSpPr>
          <p:nvPr>
            <p:ph idx="1"/>
          </p:nvPr>
        </p:nvSpPr>
        <p:spPr>
          <a:xfrm>
            <a:off x="463550" y="1557338"/>
            <a:ext cx="8229600" cy="4525962"/>
          </a:xfrm>
        </p:spPr>
        <p:txBody>
          <a:bodyPr/>
          <a:lstStyle/>
          <a:p>
            <a:pPr eaLnBrk="1" hangingPunct="1">
              <a:lnSpc>
                <a:spcPct val="110000"/>
              </a:lnSpc>
              <a:spcBef>
                <a:spcPct val="30000"/>
              </a:spcBef>
            </a:pPr>
            <a:r>
              <a:rPr lang="en-GB" altLang="zh-TW" sz="2800" dirty="0" smtClean="0"/>
              <a:t>Computer Assisted Language Learning (CALL) </a:t>
            </a:r>
            <a:r>
              <a:rPr lang="en-GB" altLang="el-GR" sz="2800" dirty="0" smtClean="0"/>
              <a:t>represents a side of e-learning where computer technology is used in the context of language learning. (Yuan, 2007: 416)</a:t>
            </a:r>
          </a:p>
          <a:p>
            <a:pPr eaLnBrk="1" hangingPunct="1">
              <a:lnSpc>
                <a:spcPct val="110000"/>
              </a:lnSpc>
              <a:spcBef>
                <a:spcPct val="30000"/>
              </a:spcBef>
            </a:pPr>
            <a:r>
              <a:rPr lang="en-GB" altLang="zh-TW" sz="2800" dirty="0" smtClean="0"/>
              <a:t>Computer Assisted Language Learning (CALL) is widely used to refer to </a:t>
            </a:r>
            <a:r>
              <a:rPr lang="en-GB" altLang="zh-TW" sz="2800" b="1" dirty="0" smtClean="0"/>
              <a:t>the area of technology and second language teaching and learning</a:t>
            </a:r>
            <a:r>
              <a:rPr lang="en-GB" altLang="zh-TW" sz="2800" dirty="0" smtClean="0"/>
              <a:t> (</a:t>
            </a:r>
            <a:r>
              <a:rPr lang="en-GB" altLang="zh-TW" sz="2800" dirty="0" err="1" smtClean="0"/>
              <a:t>Chapelle</a:t>
            </a:r>
            <a:r>
              <a:rPr lang="en-GB" altLang="zh-TW" sz="2800" dirty="0" smtClean="0"/>
              <a:t>, 2001: 3). </a:t>
            </a:r>
          </a:p>
          <a:p>
            <a:pPr eaLnBrk="1" hangingPunct="1">
              <a:lnSpc>
                <a:spcPct val="110000"/>
              </a:lnSpc>
              <a:spcBef>
                <a:spcPct val="30000"/>
              </a:spcBef>
            </a:pPr>
            <a:endParaRPr lang="en-GB" altLang="zh-TW" sz="2800" dirty="0" smtClean="0"/>
          </a:p>
        </p:txBody>
      </p:sp>
    </p:spTree>
    <p:custDataLst>
      <p:tags r:id="rId1"/>
    </p:custDataLst>
    <p:extLst>
      <p:ext uri="{BB962C8B-B14F-4D97-AF65-F5344CB8AC3E}">
        <p14:creationId xmlns:p14="http://schemas.microsoft.com/office/powerpoint/2010/main" val="4276575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pPr eaLnBrk="1" hangingPunct="1"/>
            <a:r>
              <a:rPr lang="en-GB" altLang="en-US" dirty="0"/>
              <a:t>Defining Computer Assisted Language </a:t>
            </a:r>
            <a:r>
              <a:rPr lang="en-GB" altLang="en-US" dirty="0" smtClean="0"/>
              <a:t>Learning (2/2)</a:t>
            </a:r>
            <a:endParaRPr lang="el-GR" altLang="en-US" dirty="0" smtClean="0"/>
          </a:p>
        </p:txBody>
      </p:sp>
      <p:sp>
        <p:nvSpPr>
          <p:cNvPr id="14339" name="Content Placeholder 2"/>
          <p:cNvSpPr>
            <a:spLocks noGrp="1"/>
          </p:cNvSpPr>
          <p:nvPr>
            <p:ph idx="1"/>
          </p:nvPr>
        </p:nvSpPr>
        <p:spPr>
          <a:xfrm>
            <a:off x="463550" y="1557338"/>
            <a:ext cx="8229600" cy="4525962"/>
          </a:xfrm>
        </p:spPr>
        <p:txBody>
          <a:bodyPr/>
          <a:lstStyle/>
          <a:p>
            <a:pPr eaLnBrk="1" hangingPunct="1">
              <a:lnSpc>
                <a:spcPct val="110000"/>
              </a:lnSpc>
              <a:spcBef>
                <a:spcPct val="55000"/>
              </a:spcBef>
            </a:pPr>
            <a:r>
              <a:rPr lang="en-GB" altLang="zh-TW" sz="2800" dirty="0" smtClean="0"/>
              <a:t>Computer Assisted Language Learning (CALL) may be defined as </a:t>
            </a:r>
            <a:r>
              <a:rPr lang="en-GB" altLang="zh-TW" sz="2800" b="1" dirty="0" smtClean="0"/>
              <a:t>the study of applications of the computer in language teaching and learning</a:t>
            </a:r>
            <a:r>
              <a:rPr lang="en-GB" altLang="zh-TW" sz="2800" dirty="0" smtClean="0"/>
              <a:t> (Levy, 1997: 1).</a:t>
            </a:r>
          </a:p>
        </p:txBody>
      </p:sp>
    </p:spTree>
    <p:custDataLst>
      <p:tags r:id="rId1"/>
    </p:custDataLst>
    <p:extLst>
      <p:ext uri="{BB962C8B-B14F-4D97-AF65-F5344CB8AC3E}">
        <p14:creationId xmlns:p14="http://schemas.microsoft.com/office/powerpoint/2010/main" val="2157256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altLang="en-US" smtClean="0"/>
              <a:t>Types of CALL programmes (1/2)</a:t>
            </a:r>
          </a:p>
        </p:txBody>
      </p:sp>
      <p:sp>
        <p:nvSpPr>
          <p:cNvPr id="11267" name="Content Placeholder 2"/>
          <p:cNvSpPr>
            <a:spLocks noGrp="1"/>
          </p:cNvSpPr>
          <p:nvPr>
            <p:ph idx="1"/>
          </p:nvPr>
        </p:nvSpPr>
        <p:spPr>
          <a:xfrm>
            <a:off x="463550" y="1557338"/>
            <a:ext cx="8229600" cy="4525962"/>
          </a:xfrm>
        </p:spPr>
        <p:txBody>
          <a:bodyPr/>
          <a:lstStyle/>
          <a:p>
            <a:pPr marL="0" indent="0" eaLnBrk="1" hangingPunct="1">
              <a:buFont typeface="Arial" panose="020B0604020202020204" pitchFamily="34" charset="0"/>
              <a:buNone/>
              <a:defRPr/>
            </a:pPr>
            <a:r>
              <a:rPr lang="en-GB" altLang="en-US" dirty="0"/>
              <a:t>Programmes which have been specifically  designed for English language </a:t>
            </a:r>
            <a:r>
              <a:rPr lang="en-GB" altLang="en-US" dirty="0" smtClean="0"/>
              <a:t>teaching:</a:t>
            </a:r>
            <a:endParaRPr lang="en-GB" altLang="en-US" dirty="0"/>
          </a:p>
          <a:p>
            <a:pPr eaLnBrk="1" hangingPunct="1">
              <a:defRPr/>
            </a:pPr>
            <a:r>
              <a:rPr lang="en-US" altLang="zh-TW" b="1" dirty="0" smtClean="0"/>
              <a:t>CALL-specific</a:t>
            </a:r>
            <a:r>
              <a:rPr lang="en-US" altLang="zh-TW" dirty="0" smtClean="0"/>
              <a:t> </a:t>
            </a:r>
            <a:r>
              <a:rPr lang="en-US" altLang="zh-TW" dirty="0"/>
              <a:t>software </a:t>
            </a:r>
            <a:r>
              <a:rPr lang="en-US" altLang="zh-TW" dirty="0" smtClean="0"/>
              <a:t>(</a:t>
            </a:r>
            <a:r>
              <a:rPr lang="en-US" altLang="zh-TW" dirty="0"/>
              <a:t>CD-ROMs, online</a:t>
            </a:r>
            <a:r>
              <a:rPr lang="en-US" altLang="zh-TW" dirty="0" smtClean="0"/>
              <a:t>),</a:t>
            </a:r>
            <a:endParaRPr lang="en-US" altLang="zh-TW" dirty="0"/>
          </a:p>
          <a:p>
            <a:pPr eaLnBrk="1" hangingPunct="1">
              <a:defRPr/>
            </a:pPr>
            <a:r>
              <a:rPr lang="en-US" altLang="zh-TW" b="1" dirty="0" smtClean="0"/>
              <a:t>Web-based</a:t>
            </a:r>
            <a:r>
              <a:rPr lang="en-US" altLang="zh-TW" dirty="0" smtClean="0"/>
              <a:t> </a:t>
            </a:r>
            <a:r>
              <a:rPr lang="en-US" altLang="zh-TW" dirty="0"/>
              <a:t>learning </a:t>
            </a:r>
            <a:r>
              <a:rPr lang="en-US" altLang="zh-TW" dirty="0" smtClean="0"/>
              <a:t>materials (in </a:t>
            </a:r>
            <a:r>
              <a:rPr lang="en-US" altLang="zh-TW" dirty="0"/>
              <a:t>websites, blogs, wikis, </a:t>
            </a:r>
            <a:r>
              <a:rPr lang="en-US" altLang="zh-TW" dirty="0" smtClean="0"/>
              <a:t>etc.).</a:t>
            </a:r>
            <a:endParaRPr lang="en-US" altLang="zh-TW" dirty="0"/>
          </a:p>
          <a:p>
            <a:pPr marL="0" indent="0" eaLnBrk="1" hangingPunct="1">
              <a:buFont typeface="Arial" panose="020B0604020202020204" pitchFamily="34" charset="0"/>
              <a:buNone/>
              <a:defRPr/>
            </a:pPr>
            <a:endParaRPr lang="en-US" altLang="en-US" dirty="0" smtClean="0"/>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altLang="en-US" smtClean="0"/>
              <a:t>Types of CALL programmes (2/2)</a:t>
            </a:r>
          </a:p>
        </p:txBody>
      </p:sp>
      <p:sp>
        <p:nvSpPr>
          <p:cNvPr id="11267" name="Content Placeholder 2"/>
          <p:cNvSpPr>
            <a:spLocks noGrp="1"/>
          </p:cNvSpPr>
          <p:nvPr>
            <p:ph idx="1"/>
          </p:nvPr>
        </p:nvSpPr>
        <p:spPr>
          <a:xfrm>
            <a:off x="463550" y="1557338"/>
            <a:ext cx="8229600" cy="4525962"/>
          </a:xfrm>
        </p:spPr>
        <p:txBody>
          <a:bodyPr/>
          <a:lstStyle/>
          <a:p>
            <a:pPr marL="0" indent="0" eaLnBrk="1" hangingPunct="1">
              <a:buFont typeface="Arial" panose="020B0604020202020204" pitchFamily="34" charset="0"/>
              <a:buNone/>
              <a:defRPr/>
            </a:pPr>
            <a:r>
              <a:rPr lang="en-GB" altLang="en-US" dirty="0"/>
              <a:t>Programmes </a:t>
            </a:r>
            <a:r>
              <a:rPr lang="en-US" altLang="zh-TW" dirty="0" smtClean="0"/>
              <a:t>which </a:t>
            </a:r>
            <a:r>
              <a:rPr lang="en-US" altLang="zh-TW" dirty="0"/>
              <a:t>have </a:t>
            </a:r>
            <a:r>
              <a:rPr lang="en-US" altLang="zh-TW" dirty="0" smtClean="0"/>
              <a:t>not been specifically designed </a:t>
            </a:r>
            <a:r>
              <a:rPr lang="en-US" altLang="zh-TW" dirty="0"/>
              <a:t>for English language </a:t>
            </a:r>
            <a:r>
              <a:rPr lang="en-US" altLang="zh-TW" dirty="0" smtClean="0"/>
              <a:t>teaching:</a:t>
            </a:r>
            <a:endParaRPr lang="en-US" altLang="zh-TW" dirty="0"/>
          </a:p>
          <a:p>
            <a:pPr eaLnBrk="1" hangingPunct="1">
              <a:lnSpc>
                <a:spcPct val="105000"/>
              </a:lnSpc>
              <a:spcBef>
                <a:spcPct val="60000"/>
              </a:spcBef>
              <a:defRPr/>
            </a:pPr>
            <a:r>
              <a:rPr lang="en-US" altLang="zh-TW" b="1" dirty="0"/>
              <a:t>Generic</a:t>
            </a:r>
            <a:r>
              <a:rPr lang="en-US" altLang="zh-TW" dirty="0"/>
              <a:t> software (e.g. word-processors, presentation software, spreadsheet</a:t>
            </a:r>
            <a:r>
              <a:rPr lang="en-US" altLang="zh-TW" dirty="0" smtClean="0"/>
              <a:t>),</a:t>
            </a:r>
            <a:endParaRPr lang="en-US" altLang="zh-TW" dirty="0"/>
          </a:p>
          <a:p>
            <a:pPr eaLnBrk="1" hangingPunct="1">
              <a:lnSpc>
                <a:spcPct val="105000"/>
              </a:lnSpc>
              <a:spcBef>
                <a:spcPct val="60000"/>
              </a:spcBef>
              <a:defRPr/>
            </a:pPr>
            <a:r>
              <a:rPr lang="en-US" altLang="zh-TW" b="1" dirty="0"/>
              <a:t>Computer-mediated communication</a:t>
            </a:r>
            <a:r>
              <a:rPr lang="en-US" altLang="zh-TW" dirty="0"/>
              <a:t> (</a:t>
            </a:r>
            <a:r>
              <a:rPr lang="en-US" altLang="zh-TW" b="1" dirty="0"/>
              <a:t>CMC</a:t>
            </a:r>
            <a:r>
              <a:rPr lang="en-US" altLang="zh-TW" dirty="0"/>
              <a:t>) programs (e.g. synchronous: online chat; asynchronous: email and discussion forum</a:t>
            </a:r>
            <a:r>
              <a:rPr lang="en-US" altLang="zh-TW" dirty="0" smtClean="0"/>
              <a:t>).</a:t>
            </a:r>
            <a:endParaRPr lang="en-US" altLang="zh-TW" dirty="0"/>
          </a:p>
          <a:p>
            <a:pPr marL="0" indent="0" eaLnBrk="1" hangingPunct="1">
              <a:buFont typeface="Arial" panose="020B0604020202020204" pitchFamily="34" charset="0"/>
              <a:buNone/>
              <a:defRPr/>
            </a:pPr>
            <a:endParaRPr lang="en-US" altLang="en-US" dirty="0" smtClean="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Τίτλος 1"/>
          <p:cNvSpPr>
            <a:spLocks noGrp="1"/>
          </p:cNvSpPr>
          <p:nvPr>
            <p:ph type="title"/>
          </p:nvPr>
        </p:nvSpPr>
        <p:spPr/>
        <p:txBody>
          <a:bodyPr/>
          <a:lstStyle/>
          <a:p>
            <a:pPr eaLnBrk="1" hangingPunct="1"/>
            <a:r>
              <a:rPr lang="en-GB" altLang="en-US" smtClean="0"/>
              <a:t>History of CALL (1/2)</a:t>
            </a:r>
          </a:p>
        </p:txBody>
      </p:sp>
      <p:sp>
        <p:nvSpPr>
          <p:cNvPr id="3" name="Θέση περιεχομένου 2"/>
          <p:cNvSpPr>
            <a:spLocks noGrp="1"/>
          </p:cNvSpPr>
          <p:nvPr>
            <p:ph idx="1"/>
          </p:nvPr>
        </p:nvSpPr>
        <p:spPr>
          <a:xfrm>
            <a:off x="463550" y="1557338"/>
            <a:ext cx="8229600" cy="4525962"/>
          </a:xfrm>
        </p:spPr>
        <p:txBody>
          <a:bodyPr/>
          <a:lstStyle/>
          <a:p>
            <a:pPr marL="114300" lvl="1" indent="0" eaLnBrk="1" fontAlgn="auto" hangingPunct="1">
              <a:spcAft>
                <a:spcPts val="0"/>
              </a:spcAft>
              <a:buClr>
                <a:schemeClr val="accent1"/>
              </a:buClr>
              <a:buFont typeface="Arial" panose="020B0604020202020204" pitchFamily="34" charset="0"/>
              <a:buNone/>
              <a:defRPr/>
            </a:pPr>
            <a:r>
              <a:rPr lang="en-GB" sz="3200" dirty="0" smtClean="0"/>
              <a:t>From the beginning CALL focused on the development of both technology and pedagogy</a:t>
            </a:r>
            <a:endParaRPr lang="en-GB" dirty="0" smtClean="0"/>
          </a:p>
          <a:p>
            <a:pPr marL="114300" indent="0" eaLnBrk="1" fontAlgn="auto" hangingPunct="1">
              <a:spcAft>
                <a:spcPts val="0"/>
              </a:spcAft>
              <a:buFont typeface="Arial" panose="020B0604020202020204" pitchFamily="34" charset="0"/>
              <a:buNone/>
              <a:defRPr/>
            </a:pPr>
            <a:r>
              <a:rPr lang="en-GB" dirty="0" smtClean="0"/>
              <a:t>According to </a:t>
            </a:r>
            <a:r>
              <a:rPr lang="en-GB" dirty="0" err="1" smtClean="0"/>
              <a:t>Warschauer</a:t>
            </a:r>
            <a:r>
              <a:rPr lang="en-GB" dirty="0" smtClean="0"/>
              <a:t> (1996), CALL has developed gradually over the past thirty years and can be categorised into three phases:</a:t>
            </a:r>
          </a:p>
          <a:p>
            <a:pPr marL="925830" lvl="1" indent="-514350" eaLnBrk="1" fontAlgn="auto" hangingPunct="1">
              <a:spcAft>
                <a:spcPts val="0"/>
              </a:spcAft>
              <a:buFont typeface="+mj-lt"/>
              <a:buAutoNum type="alphaUcPeriod"/>
              <a:defRPr/>
            </a:pPr>
            <a:r>
              <a:rPr lang="en-GB" sz="3200" dirty="0" smtClean="0"/>
              <a:t>Behaviouristic CALL (1960s-1970s),</a:t>
            </a:r>
          </a:p>
          <a:p>
            <a:pPr marL="925830" lvl="1" indent="-514350" eaLnBrk="1" fontAlgn="auto" hangingPunct="1">
              <a:spcAft>
                <a:spcPts val="0"/>
              </a:spcAft>
              <a:buFont typeface="+mj-lt"/>
              <a:buAutoNum type="alphaUcPeriod"/>
              <a:defRPr/>
            </a:pPr>
            <a:r>
              <a:rPr lang="en-GB" sz="3200" dirty="0" smtClean="0"/>
              <a:t>Communicative CALL (1970s-1980s),</a:t>
            </a:r>
          </a:p>
          <a:p>
            <a:pPr marL="925830" lvl="1" indent="-514350" eaLnBrk="1" fontAlgn="auto" hangingPunct="1">
              <a:spcAft>
                <a:spcPts val="0"/>
              </a:spcAft>
              <a:buFont typeface="+mj-lt"/>
              <a:buAutoNum type="alphaUcPeriod"/>
              <a:defRPr/>
            </a:pPr>
            <a:r>
              <a:rPr lang="en-GB" sz="3200" dirty="0" smtClean="0"/>
              <a:t>Integrative CALL (1990s-today).</a:t>
            </a:r>
            <a:endParaRPr lang="en-GB" dirty="0"/>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Τίτλος 1"/>
          <p:cNvSpPr>
            <a:spLocks noGrp="1"/>
          </p:cNvSpPr>
          <p:nvPr>
            <p:ph type="title"/>
          </p:nvPr>
        </p:nvSpPr>
        <p:spPr/>
        <p:txBody>
          <a:bodyPr/>
          <a:lstStyle/>
          <a:p>
            <a:pPr eaLnBrk="1" hangingPunct="1"/>
            <a:r>
              <a:rPr lang="en-GB" altLang="en-US" smtClean="0"/>
              <a:t>History of CALL (2/2)</a:t>
            </a:r>
          </a:p>
        </p:txBody>
      </p:sp>
      <p:sp>
        <p:nvSpPr>
          <p:cNvPr id="21507" name="Θέση περιεχομένου 2"/>
          <p:cNvSpPr>
            <a:spLocks noGrp="1"/>
          </p:cNvSpPr>
          <p:nvPr>
            <p:ph idx="1"/>
          </p:nvPr>
        </p:nvSpPr>
        <p:spPr>
          <a:xfrm>
            <a:off x="463550" y="1557338"/>
            <a:ext cx="8229600" cy="4525962"/>
          </a:xfrm>
        </p:spPr>
        <p:txBody>
          <a:bodyPr/>
          <a:lstStyle/>
          <a:p>
            <a:pPr marL="6350" lvl="1" indent="-6350" eaLnBrk="1" hangingPunct="1">
              <a:buFont typeface="Arial" panose="020B0604020202020204" pitchFamily="34" charset="0"/>
              <a:buNone/>
            </a:pPr>
            <a:r>
              <a:rPr lang="en-GB" altLang="en-US" sz="3200" dirty="0" smtClean="0"/>
              <a:t>The introduction of a new phase does not necessarily entail rejecting the programs and methods of a previous phase; rather the old is subsumed within the new. </a:t>
            </a:r>
            <a:endParaRPr lang="en-GB" altLang="en-US" dirty="0" smtClean="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smtClean="0"/>
              <a:t>References</a:t>
            </a:r>
            <a:endParaRPr lang="en-GB" dirty="0"/>
          </a:p>
        </p:txBody>
      </p:sp>
      <p:sp>
        <p:nvSpPr>
          <p:cNvPr id="3" name="Θέση περιεχομένου 2"/>
          <p:cNvSpPr>
            <a:spLocks noGrp="1"/>
          </p:cNvSpPr>
          <p:nvPr>
            <p:ph idx="1"/>
          </p:nvPr>
        </p:nvSpPr>
        <p:spPr/>
        <p:txBody>
          <a:bodyPr/>
          <a:lstStyle/>
          <a:p>
            <a:pPr marL="576263" indent="-576263">
              <a:buNone/>
            </a:pPr>
            <a:r>
              <a:rPr lang="en-GB" sz="2400" dirty="0" err="1" smtClean="0"/>
              <a:t>Chapelle</a:t>
            </a:r>
            <a:r>
              <a:rPr lang="en-GB" sz="2400" dirty="0"/>
              <a:t>, C. (2001). </a:t>
            </a:r>
            <a:r>
              <a:rPr lang="en-GB" sz="2400" i="1" dirty="0"/>
              <a:t>Computer applications in second language acquisition</a:t>
            </a:r>
            <a:r>
              <a:rPr lang="en-GB" sz="2400" dirty="0"/>
              <a:t>. Cambridge University Press</a:t>
            </a:r>
            <a:r>
              <a:rPr lang="en-GB" sz="2400" dirty="0" smtClean="0"/>
              <a:t>.</a:t>
            </a:r>
          </a:p>
          <a:p>
            <a:pPr marL="576263" indent="-576263">
              <a:buNone/>
            </a:pPr>
            <a:r>
              <a:rPr lang="en-GB" sz="2400" dirty="0"/>
              <a:t>Levy, M. (1997). </a:t>
            </a:r>
            <a:r>
              <a:rPr lang="en-GB" sz="2400" i="1" dirty="0"/>
              <a:t>Computer-assisted language learning: Context and conceptualization</a:t>
            </a:r>
            <a:r>
              <a:rPr lang="en-GB" sz="2400" dirty="0"/>
              <a:t>. Oxford University Press</a:t>
            </a:r>
            <a:r>
              <a:rPr lang="en-GB" sz="2400" dirty="0" smtClean="0"/>
              <a:t>.</a:t>
            </a:r>
            <a:r>
              <a:rPr lang="en-GB" sz="2400" dirty="0"/>
              <a:t> </a:t>
            </a:r>
            <a:endParaRPr lang="en-GB" sz="2400" dirty="0" smtClean="0"/>
          </a:p>
          <a:p>
            <a:pPr marL="576263" indent="-576263">
              <a:buNone/>
            </a:pPr>
            <a:r>
              <a:rPr lang="en-GB" sz="2400" dirty="0" err="1"/>
              <a:t>Warschauer</a:t>
            </a:r>
            <a:r>
              <a:rPr lang="en-GB" sz="2400" dirty="0"/>
              <a:t>, M. (1996). Computer-assisted language learning: An </a:t>
            </a:r>
            <a:r>
              <a:rPr lang="en-GB" sz="2400" dirty="0" err="1"/>
              <a:t>introduction.</a:t>
            </a:r>
            <a:r>
              <a:rPr lang="en-GB" sz="2400" i="1" dirty="0" err="1"/>
              <a:t>Multimedia</a:t>
            </a:r>
            <a:r>
              <a:rPr lang="en-GB" sz="2400" i="1" dirty="0"/>
              <a:t> language teaching</a:t>
            </a:r>
            <a:r>
              <a:rPr lang="en-GB" sz="2400" dirty="0"/>
              <a:t>, 3-20.</a:t>
            </a:r>
            <a:endParaRPr lang="en-GB" sz="2400" dirty="0" smtClean="0"/>
          </a:p>
          <a:p>
            <a:pPr marL="576263" indent="-576263">
              <a:buNone/>
            </a:pPr>
            <a:r>
              <a:rPr lang="en-GB" sz="2400" dirty="0" smtClean="0"/>
              <a:t>Yuan</a:t>
            </a:r>
            <a:r>
              <a:rPr lang="en-GB" sz="2400" dirty="0"/>
              <a:t>, Z. (2007). </a:t>
            </a:r>
            <a:r>
              <a:rPr lang="en-GB" sz="2400" i="1" dirty="0"/>
              <a:t>Problems in researching e-learning: The case of computer-assisted language learning</a:t>
            </a:r>
            <a:r>
              <a:rPr lang="en-GB" sz="2400" dirty="0"/>
              <a:t> (pp. 416-36). R. Andrews, &amp; C. </a:t>
            </a:r>
            <a:r>
              <a:rPr lang="en-GB" sz="2400" dirty="0" err="1"/>
              <a:t>Haythornthwaite</a:t>
            </a:r>
            <a:r>
              <a:rPr lang="en-GB" sz="2400" dirty="0"/>
              <a:t> (Eds.). Los Angeles, London: Sage Publications.</a:t>
            </a:r>
          </a:p>
          <a:p>
            <a:pPr marL="0" indent="0">
              <a:buNone/>
            </a:pPr>
            <a:endParaRPr lang="en-GB" dirty="0" smtClean="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700695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769161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5"/>
  <p:tag name="ZHAW.ACCESSIBILITYADDIN.CHECKTIMEDATE" val="9/25/2015 11:41:51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C8A7D70C-B516-46ED-8448-EB1EF66E890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2872</TotalTime>
  <Words>664</Words>
  <Application>Microsoft Office PowerPoint</Application>
  <PresentationFormat>On-screen Show (4:3)</PresentationFormat>
  <Paragraphs>73</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Θέμα του Office</vt:lpstr>
      <vt:lpstr>English and Digital Literacies</vt:lpstr>
      <vt:lpstr>Defining Computer Assisted Language Learning (1/2)</vt:lpstr>
      <vt:lpstr>Defining Computer Assisted Language Learning (2/2)</vt:lpstr>
      <vt:lpstr>Types of CALL programmes (1/2)</vt:lpstr>
      <vt:lpstr>Types of CALL programmes (2/2)</vt:lpstr>
      <vt:lpstr>History of CALL (1/2)</vt:lpstr>
      <vt:lpstr>History of CALL (2/2)</vt:lpstr>
      <vt:lpstr>References</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Assisted Language Learning</dc:title>
  <dc:subject>English and Digital Literacies</dc:subject>
  <dc:creator> Bessie Mitsikopoulou</dc:creator>
  <cp:keywords>Computer Assisted Language Learning</cp:keywords>
  <dc:description/>
  <cp:lastModifiedBy>Smaragda Papadopoulou</cp:lastModifiedBy>
  <cp:revision>250</cp:revision>
  <dcterms:created xsi:type="dcterms:W3CDTF">2012-09-06T09:03:05Z</dcterms:created>
  <dcterms:modified xsi:type="dcterms:W3CDTF">2015-09-25T08:45:53Z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FB8D02B5-C4A1-4869-99F2-B5386B6DCFBD</vt:lpwstr>
  </property>
  <property fmtid="{D5CDD505-2E9C-101B-9397-08002B2CF9AE}" pid="3" name="ArticulatePath">
    <vt:lpwstr>Unit3</vt:lpwstr>
  </property>
</Properties>
</file>