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sldIdLst>
    <p:sldId id="341" r:id="rId3"/>
    <p:sldId id="342" r:id="rId4"/>
    <p:sldId id="343" r:id="rId5"/>
    <p:sldId id="344" r:id="rId6"/>
    <p:sldId id="345" r:id="rId7"/>
    <p:sldId id="346" r:id="rId8"/>
    <p:sldId id="347" r:id="rId9"/>
    <p:sldId id="348" r:id="rId10"/>
    <p:sldId id="349" r:id="rId11"/>
    <p:sldId id="350" r:id="rId12"/>
    <p:sldId id="351" r:id="rId13"/>
    <p:sldId id="352" r:id="rId14"/>
    <p:sldId id="383" r:id="rId15"/>
    <p:sldId id="353" r:id="rId16"/>
    <p:sldId id="354" r:id="rId17"/>
    <p:sldId id="355"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84" r:id="rId31"/>
    <p:sldId id="385" r:id="rId32"/>
    <p:sldId id="295" r:id="rId33"/>
    <p:sldId id="299" r:id="rId34"/>
    <p:sldId id="292" r:id="rId35"/>
    <p:sldId id="386" r:id="rId36"/>
    <p:sldId id="387" r:id="rId37"/>
    <p:sldId id="293" r:id="rId38"/>
  </p:sldIdLst>
  <p:sldSz cx="9144000" cy="6858000" type="screen4x3"/>
  <p:notesSz cx="6858000" cy="9144000"/>
  <p:custDataLst>
    <p:tags r:id="rId40"/>
  </p:custDataLst>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D2F1A90-1C8C-4A33-8B25-DC753DEBED5D}" type="datetimeFigureOut">
              <a:rPr lang="el-GR"/>
              <a:pPr>
                <a:defRPr/>
              </a:pPr>
              <a:t>25/9/2015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705FA0D2-347D-40C6-885B-04ACE13C41A7}" type="slidenum">
              <a:rPr lang="el-GR" altLang="en-US"/>
              <a:pPr/>
              <a:t>‹#›</a:t>
            </a:fld>
            <a:endParaRPr lang="el-GR" altLang="en-US"/>
          </a:p>
        </p:txBody>
      </p:sp>
    </p:spTree>
    <p:extLst>
      <p:ext uri="{BB962C8B-B14F-4D97-AF65-F5344CB8AC3E}">
        <p14:creationId xmlns:p14="http://schemas.microsoft.com/office/powerpoint/2010/main" val="4127427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75477EE-8D53-4DBA-A992-11DFBC77EBFA}" type="slidenum">
              <a:rPr lang="el-GR" altLang="en-US">
                <a:latin typeface="Calibri" pitchFamily="34" charset="0"/>
              </a:rPr>
              <a:pPr/>
              <a:t>1</a:t>
            </a:fld>
            <a:endParaRPr lang="el-GR" altLang="en-US">
              <a:latin typeface="Calibri" pitchFamily="34" charset="0"/>
            </a:endParaRPr>
          </a:p>
        </p:txBody>
      </p:sp>
    </p:spTree>
    <p:extLst>
      <p:ext uri="{BB962C8B-B14F-4D97-AF65-F5344CB8AC3E}">
        <p14:creationId xmlns:p14="http://schemas.microsoft.com/office/powerpoint/2010/main" val="138404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30</a:t>
            </a:fld>
            <a:endParaRPr lang="el-GR" altLang="el-GR"/>
          </a:p>
        </p:txBody>
      </p:sp>
    </p:spTree>
    <p:extLst>
      <p:ext uri="{BB962C8B-B14F-4D97-AF65-F5344CB8AC3E}">
        <p14:creationId xmlns:p14="http://schemas.microsoft.com/office/powerpoint/2010/main" val="67836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E203FB8-9F38-4D43-82EF-532FC248F2AC}" type="slidenum">
              <a:rPr lang="el-GR" altLang="en-US">
                <a:latin typeface="Calibri" pitchFamily="34" charset="0"/>
              </a:rPr>
              <a:pPr/>
              <a:t>31</a:t>
            </a:fld>
            <a:endParaRPr lang="el-GR" altLang="en-US">
              <a:latin typeface="Calibri" pitchFamily="34" charset="0"/>
            </a:endParaRPr>
          </a:p>
        </p:txBody>
      </p:sp>
    </p:spTree>
    <p:extLst>
      <p:ext uri="{BB962C8B-B14F-4D97-AF65-F5344CB8AC3E}">
        <p14:creationId xmlns:p14="http://schemas.microsoft.com/office/powerpoint/2010/main" val="201524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D8047BC-94EA-4D7D-8D74-7DE426F72857}" type="slidenum">
              <a:rPr lang="el-GR" altLang="en-US">
                <a:latin typeface="Calibri" pitchFamily="34" charset="0"/>
              </a:rPr>
              <a:pPr/>
              <a:t>32</a:t>
            </a:fld>
            <a:endParaRPr lang="el-GR" altLang="en-US">
              <a:latin typeface="Calibri" pitchFamily="34" charset="0"/>
            </a:endParaRPr>
          </a:p>
        </p:txBody>
      </p:sp>
    </p:spTree>
    <p:extLst>
      <p:ext uri="{BB962C8B-B14F-4D97-AF65-F5344CB8AC3E}">
        <p14:creationId xmlns:p14="http://schemas.microsoft.com/office/powerpoint/2010/main" val="389976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D02AF8-0490-4873-9690-5E7B3A8369A5}" type="slidenum">
              <a:rPr lang="el-GR" altLang="en-US">
                <a:latin typeface="Calibri" pitchFamily="34" charset="0"/>
              </a:rPr>
              <a:pPr/>
              <a:t>33</a:t>
            </a:fld>
            <a:endParaRPr lang="el-GR" altLang="en-US">
              <a:latin typeface="Calibri" pitchFamily="34" charset="0"/>
            </a:endParaRPr>
          </a:p>
        </p:txBody>
      </p:sp>
    </p:spTree>
    <p:extLst>
      <p:ext uri="{BB962C8B-B14F-4D97-AF65-F5344CB8AC3E}">
        <p14:creationId xmlns:p14="http://schemas.microsoft.com/office/powerpoint/2010/main" val="324587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34</a:t>
            </a:fld>
            <a:endParaRPr lang="el-GR" altLang="el-GR"/>
          </a:p>
        </p:txBody>
      </p:sp>
    </p:spTree>
    <p:extLst>
      <p:ext uri="{BB962C8B-B14F-4D97-AF65-F5344CB8AC3E}">
        <p14:creationId xmlns:p14="http://schemas.microsoft.com/office/powerpoint/2010/main" val="195586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35</a:t>
            </a:fld>
            <a:endParaRPr lang="el-GR" altLang="el-GR"/>
          </a:p>
        </p:txBody>
      </p:sp>
    </p:spTree>
    <p:extLst>
      <p:ext uri="{BB962C8B-B14F-4D97-AF65-F5344CB8AC3E}">
        <p14:creationId xmlns:p14="http://schemas.microsoft.com/office/powerpoint/2010/main" val="106377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AB0215A-B437-40BA-85C9-6F0D07A990F0}" type="slidenum">
              <a:rPr lang="el-GR" altLang="en-US">
                <a:latin typeface="Calibri" pitchFamily="34" charset="0"/>
              </a:rPr>
              <a:pPr/>
              <a:t>36</a:t>
            </a:fld>
            <a:endParaRPr lang="el-GR" altLang="en-US">
              <a:latin typeface="Calibri" pitchFamily="34" charset="0"/>
            </a:endParaRPr>
          </a:p>
        </p:txBody>
      </p:sp>
    </p:spTree>
    <p:extLst>
      <p:ext uri="{BB962C8B-B14F-4D97-AF65-F5344CB8AC3E}">
        <p14:creationId xmlns:p14="http://schemas.microsoft.com/office/powerpoint/2010/main" val="106387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22611332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C80EF154-8C54-4B3A-A4DB-29F43F432CDB}"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Introduction to Digital Storytelling</a:t>
            </a:r>
            <a:endParaRPr lang="en-US" sz="1000" dirty="0">
              <a:solidFill>
                <a:srgbClr val="5075BC"/>
              </a:solidFill>
              <a:latin typeface="+mn-lt"/>
              <a:ea typeface="ＭＳ Ｐゴシック" pitchFamily="34" charset="-128"/>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24930974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09897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7FFEA95-9FA0-43BB-B6A0-2502B5734531}"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Introduction to Digital Storytelling</a:t>
            </a:r>
            <a:endParaRPr lang="en-US" sz="1000" dirty="0">
              <a:solidFill>
                <a:srgbClr val="5075BC"/>
              </a:solidFill>
              <a:latin typeface="+mn-lt"/>
              <a:ea typeface="ＭＳ Ｐゴシック" pitchFamily="34" charset="-128"/>
              <a:cs typeface="+mn-cs"/>
            </a:endParaRPr>
          </a:p>
        </p:txBody>
      </p:sp>
      <p:pic>
        <p:nvPicPr>
          <p:cNvPr id="6" name="Picture 5"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ustDataLst>
      <p:tags r:id="rId1"/>
    </p:custDataLst>
    <p:extLst>
      <p:ext uri="{BB962C8B-B14F-4D97-AF65-F5344CB8AC3E}">
        <p14:creationId xmlns:p14="http://schemas.microsoft.com/office/powerpoint/2010/main" val="41502509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28414418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B5E4DAB1-1048-427B-83F4-03AA71C126E7}"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Introduction to Digital Storytelling</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22218253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38628445-F441-4F7B-A3FA-712421868A7E}"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Introduction to Digital Storytelling</a:t>
            </a:r>
            <a:endParaRPr lang="en-US" sz="1000" dirty="0">
              <a:solidFill>
                <a:srgbClr val="5075BC"/>
              </a:solidFill>
              <a:latin typeface="+mn-lt"/>
              <a:ea typeface="ＭＳ Ｐゴシック" pitchFamily="34" charset="-128"/>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0321259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89B1B4FB-7B71-433E-A2B2-1A20B645D864}"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Introduction to Digital Storytelling</a:t>
            </a:r>
            <a:endParaRPr lang="en-US" sz="1000" dirty="0">
              <a:solidFill>
                <a:srgbClr val="5075BC"/>
              </a:solidFill>
              <a:latin typeface="+mn-lt"/>
              <a:ea typeface="ＭＳ Ｐゴシック" pitchFamily="34" charset="-128"/>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2672134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70922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BE4D5AFE-D80F-42AE-8BC1-86FD89BF1DE4}"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Introduction to Digital Storytelling</a:t>
            </a:r>
            <a:endParaRPr lang="en-US" sz="1000" dirty="0">
              <a:solidFill>
                <a:srgbClr val="5075BC"/>
              </a:solidFill>
              <a:latin typeface="+mn-lt"/>
              <a:ea typeface="ＭＳ Ｐゴシック" pitchFamily="34" charset="-128"/>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22946257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38DC2666-7D82-4AD8-B470-1F183837B455}"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Introduction to Digital Storytelling</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3241949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ustDataLst>
      <p:tags r:id="rId13"/>
    </p:custDataLst>
  </p:cSld>
  <p:clrMap bg1="lt1" tx1="dk1" bg2="lt2" tx2="dk2" accent1="accent1" accent2="accent2" accent3="accent3" accent4="accent4" accent5="accent5" accent6="accent6" hlink="hlink" folHlink="folHlink"/>
  <p:sldLayoutIdLst>
    <p:sldLayoutId id="2147483705" r:id="rId1"/>
    <p:sldLayoutId id="2147483709" r:id="rId2"/>
    <p:sldLayoutId id="2147483706" r:id="rId3"/>
    <p:sldLayoutId id="2147483710" r:id="rId4"/>
    <p:sldLayoutId id="2147483711" r:id="rId5"/>
    <p:sldLayoutId id="2147483712" r:id="rId6"/>
    <p:sldLayoutId id="2147483707" r:id="rId7"/>
    <p:sldLayoutId id="2147483713" r:id="rId8"/>
    <p:sldLayoutId id="2147483714" r:id="rId9"/>
    <p:sldLayoutId id="2147483715" r:id="rId10"/>
    <p:sldLayoutId id="214748370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Hzgzim5m7oU" TargetMode="Externa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vcsUfYBHhm4" TargetMode="Externa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3" Type="http://schemas.openxmlformats.org/officeDocument/2006/relationships/hyperlink" Target="http://photopeach.com/album/14lfmkf?ref=est" TargetMode="Externa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hyperlink" Target="http://opencourses.uoa.gr/courses/ENL10/"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8.png"/><Relationship Id="rId4" Type="http://schemas.openxmlformats.org/officeDocument/2006/relationships/hyperlink" Target="%5b1%5d%20http:/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photopeach.com/album/14lfmkf?ref=est" TargetMode="Externa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s://youtu.be/vcsUfYBHhm4" TargetMode="External"/><Relationship Id="rId5" Type="http://schemas.openxmlformats.org/officeDocument/2006/relationships/hyperlink" Target="https://youtu.be/Hzgzim5m7oU" TargetMode="External"/><Relationship Id="rId4" Type="http://schemas.openxmlformats.org/officeDocument/2006/relationships/hyperlink" Target="https://youtu.be/-QZ79GZMZZ4"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QZ79GZMZZ4" TargetMode="Externa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QZ79GZMZZ4" TargetMode="Externa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buFont typeface="Arial" panose="020B0604020202020204" pitchFamily="34" charset="0"/>
              <a:buNone/>
              <a:defRPr/>
            </a:pPr>
            <a:r>
              <a:rPr lang="en-GB" sz="2800" dirty="0" smtClean="0">
                <a:solidFill>
                  <a:srgbClr val="5075BC"/>
                </a:solidFill>
                <a:latin typeface="+mj-lt"/>
                <a:ea typeface="+mj-ea"/>
                <a:cs typeface="+mj-cs"/>
              </a:rPr>
              <a:t>Unit </a:t>
            </a:r>
            <a:r>
              <a:rPr lang="en-GB" sz="2800" dirty="0">
                <a:solidFill>
                  <a:srgbClr val="5075BC"/>
                </a:solidFill>
                <a:latin typeface="+mj-lt"/>
                <a:ea typeface="+mj-ea"/>
                <a:cs typeface="+mj-cs"/>
              </a:rPr>
              <a:t>3</a:t>
            </a:r>
            <a:r>
              <a:rPr lang="en-GB"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n-GB" sz="2800" dirty="0"/>
              <a:t>I</a:t>
            </a:r>
            <a:r>
              <a:rPr lang="en-GB" sz="2800" dirty="0" smtClean="0"/>
              <a:t>ntroduction to Digital Storytelling</a:t>
            </a:r>
            <a:r>
              <a:rPr lang="en-GB" sz="2800" dirty="0"/>
              <a:t/>
            </a:r>
            <a:br>
              <a:rPr lang="en-GB" sz="2800" dirty="0"/>
            </a:br>
            <a:endParaRPr lang="en-US" sz="2800" dirty="0" smtClean="0"/>
          </a:p>
          <a:p>
            <a:pPr eaLnBrk="1" fontAlgn="auto" hangingPunct="1">
              <a:spcAft>
                <a:spcPts val="0"/>
              </a:spcAft>
              <a:buFont typeface="Arial" panose="020B0604020202020204" pitchFamily="34" charset="0"/>
              <a:buNone/>
              <a:defRPr/>
            </a:pPr>
            <a:r>
              <a:rPr lang="en-GB" sz="2800" dirty="0"/>
              <a:t>Bessie </a:t>
            </a:r>
            <a:r>
              <a:rPr lang="en-GB" sz="2800" dirty="0" err="1"/>
              <a:t>Mitsikopoulou</a:t>
            </a:r>
            <a:endParaRPr lang="en-GB" sz="2800" dirty="0"/>
          </a:p>
          <a:p>
            <a:pPr eaLnBrk="1" fontAlgn="auto" hangingPunct="1">
              <a:spcAft>
                <a:spcPts val="0"/>
              </a:spcAft>
              <a:buFont typeface="Arial" panose="020B0604020202020204" pitchFamily="34" charset="0"/>
              <a:buNone/>
              <a:defRPr/>
            </a:pPr>
            <a:r>
              <a:rPr lang="en-GB" sz="2800" dirty="0"/>
              <a:t>School of Philosophy</a:t>
            </a:r>
          </a:p>
          <a:p>
            <a:pPr eaLnBrk="1" fontAlgn="auto" hangingPunct="1">
              <a:spcAft>
                <a:spcPts val="0"/>
              </a:spcAft>
              <a:buFont typeface="Arial" panose="020B0604020202020204" pitchFamily="34" charset="0"/>
              <a:buNone/>
              <a:defRPr/>
            </a:pPr>
            <a:r>
              <a:rPr lang="en-GB" sz="2800" dirty="0"/>
              <a:t>Faculty of English Language and </a:t>
            </a:r>
            <a:r>
              <a:rPr lang="en-GB" sz="2800" dirty="0" smtClean="0"/>
              <a:t>Literature</a:t>
            </a:r>
            <a:endParaRPr lang="en-US" sz="28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r>
              <a:rPr lang="en-GB" altLang="en-US" smtClean="0"/>
              <a:t>Storytelling vs Digital Storytelling</a:t>
            </a:r>
          </a:p>
        </p:txBody>
      </p:sp>
      <p:sp>
        <p:nvSpPr>
          <p:cNvPr id="20483" name="Θέση περιεχομένου 4"/>
          <p:cNvSpPr>
            <a:spLocks noGrp="1"/>
          </p:cNvSpPr>
          <p:nvPr>
            <p:ph idx="1"/>
          </p:nvPr>
        </p:nvSpPr>
        <p:spPr>
          <a:xfrm>
            <a:off x="463550" y="1557338"/>
            <a:ext cx="8229600" cy="4525962"/>
          </a:xfrm>
        </p:spPr>
        <p:txBody>
          <a:bodyPr/>
          <a:lstStyle/>
          <a:p>
            <a:pPr marL="0" indent="0">
              <a:buFont typeface="Arial" charset="0"/>
              <a:buNone/>
            </a:pPr>
            <a:r>
              <a:rPr lang="en-GB" altLang="en-US" b="1" dirty="0" smtClean="0"/>
              <a:t>“Digital Storytelling </a:t>
            </a:r>
            <a:r>
              <a:rPr lang="en-GB" altLang="en-US" dirty="0" smtClean="0"/>
              <a:t>is the modern expression of the ancient art of storytelling”. (Barrett, 2007)</a:t>
            </a:r>
          </a:p>
          <a:p>
            <a:pPr marL="0" indent="0">
              <a:buFont typeface="Arial" charset="0"/>
              <a:buNone/>
            </a:pPr>
            <a:r>
              <a:rPr lang="en-GB" altLang="en-US" dirty="0" smtClean="0"/>
              <a:t>“As is the case with traditional storytelling, digital stories revolve around a chosen theme and often contain a particular viewpoint.” (Robin, 2008)</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r>
              <a:rPr lang="en-GB" altLang="en-US" smtClean="0"/>
              <a:t>Digital Storytelling Explained (1/2)</a:t>
            </a:r>
          </a:p>
        </p:txBody>
      </p:sp>
      <p:sp>
        <p:nvSpPr>
          <p:cNvPr id="4" name="Θέση περιεχομένου 3"/>
          <p:cNvSpPr>
            <a:spLocks noGrp="1"/>
          </p:cNvSpPr>
          <p:nvPr>
            <p:ph idx="1"/>
          </p:nvPr>
        </p:nvSpPr>
        <p:spPr>
          <a:xfrm>
            <a:off x="463550" y="1557338"/>
            <a:ext cx="8229600" cy="4525962"/>
          </a:xfrm>
        </p:spPr>
        <p:txBody>
          <a:bodyPr/>
          <a:lstStyle/>
          <a:p>
            <a:pPr marL="0" indent="0">
              <a:buFont typeface="Arial" panose="020B0604020202020204" pitchFamily="34" charset="0"/>
              <a:buNone/>
              <a:defRPr/>
            </a:pPr>
            <a:r>
              <a:rPr lang="en-GB" dirty="0" smtClean="0"/>
              <a:t>“Digital storytelling combines the art of telling stories with a variety of digital multimedia, such as images, audio, and video. Just about all digital stories bring together some mixture of digital graphics, text, recorded audio narration, video and music to present information on a specific topic.” (Robin, 2008)</a:t>
            </a:r>
            <a:endParaRPr lang="en-GB"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r>
              <a:rPr lang="en-GB" altLang="en-US" smtClean="0"/>
              <a:t>Digital Storytelling Explained (2/2)</a:t>
            </a:r>
          </a:p>
        </p:txBody>
      </p:sp>
      <p:sp>
        <p:nvSpPr>
          <p:cNvPr id="22531" name="Θέση περιεχομένου 2"/>
          <p:cNvSpPr>
            <a:spLocks noGrp="1"/>
          </p:cNvSpPr>
          <p:nvPr>
            <p:ph idx="1"/>
          </p:nvPr>
        </p:nvSpPr>
        <p:spPr>
          <a:xfrm>
            <a:off x="463550" y="1557338"/>
            <a:ext cx="8229600" cy="4525962"/>
          </a:xfrm>
        </p:spPr>
        <p:txBody>
          <a:bodyPr/>
          <a:lstStyle/>
          <a:p>
            <a:pPr marL="0" indent="0">
              <a:buFont typeface="Arial" charset="0"/>
              <a:buNone/>
            </a:pPr>
            <a:r>
              <a:rPr lang="en-GB" altLang="en-US" dirty="0" smtClean="0"/>
              <a:t>“A digital story is a 2-to-4 minute digital video clip, most often told in </a:t>
            </a:r>
            <a:r>
              <a:rPr lang="en-GB" altLang="en-US" b="1" dirty="0" smtClean="0"/>
              <a:t>first person narrative</a:t>
            </a:r>
            <a:r>
              <a:rPr lang="en-GB" altLang="en-US" dirty="0" smtClean="0"/>
              <a:t>, recorded with </a:t>
            </a:r>
            <a:r>
              <a:rPr lang="en-GB" altLang="en-US" b="1" dirty="0" smtClean="0"/>
              <a:t>your own voice</a:t>
            </a:r>
            <a:r>
              <a:rPr lang="en-GB" altLang="en-US" dirty="0" smtClean="0"/>
              <a:t>, illustrated mostly with </a:t>
            </a:r>
            <a:r>
              <a:rPr lang="en-GB" altLang="en-US" b="1" dirty="0" smtClean="0"/>
              <a:t>still images</a:t>
            </a:r>
            <a:r>
              <a:rPr lang="en-GB" altLang="en-US" dirty="0" smtClean="0"/>
              <a:t>, and with an optional music track to add emotional tone.” (Barrett, 2007)</a:t>
            </a:r>
          </a:p>
          <a:p>
            <a:pPr marL="0" indent="0">
              <a:buFont typeface="Arial" charset="0"/>
              <a:buNone/>
            </a:pP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3"/>
          <p:cNvSpPr>
            <a:spLocks noGrp="1"/>
          </p:cNvSpPr>
          <p:nvPr>
            <p:ph type="title"/>
          </p:nvPr>
        </p:nvSpPr>
        <p:spPr/>
        <p:txBody>
          <a:bodyPr/>
          <a:lstStyle/>
          <a:p>
            <a:r>
              <a:rPr lang="en-GB" altLang="en-US" dirty="0" smtClean="0"/>
              <a:t>Types of Digital Stories</a:t>
            </a:r>
          </a:p>
        </p:txBody>
      </p:sp>
      <p:sp>
        <p:nvSpPr>
          <p:cNvPr id="23555" name="Θέση κειμένου 4"/>
          <p:cNvSpPr>
            <a:spLocks noGrp="1"/>
          </p:cNvSpPr>
          <p:nvPr>
            <p:ph type="body" idx="1"/>
          </p:nvPr>
        </p:nvSpPr>
        <p:spPr/>
        <p:txBody>
          <a:bodyPr/>
          <a:lstStyle/>
          <a:p>
            <a:endParaRPr lang="en-GB" altLang="en-US" smtClean="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r>
              <a:rPr lang="en-GB" altLang="en-US" smtClean="0"/>
              <a:t>Types of digital stories (1/2)</a:t>
            </a:r>
          </a:p>
        </p:txBody>
      </p:sp>
      <p:sp>
        <p:nvSpPr>
          <p:cNvPr id="3" name="Θέση περιεχομένου 2"/>
          <p:cNvSpPr>
            <a:spLocks noGrp="1"/>
          </p:cNvSpPr>
          <p:nvPr>
            <p:ph idx="1"/>
          </p:nvPr>
        </p:nvSpPr>
        <p:spPr>
          <a:xfrm>
            <a:off x="463550" y="1557338"/>
            <a:ext cx="8229600" cy="4525962"/>
          </a:xfrm>
        </p:spPr>
        <p:txBody>
          <a:bodyPr/>
          <a:lstStyle/>
          <a:p>
            <a:pPr marL="114300" indent="0">
              <a:buFont typeface="Arial" panose="020B0604020202020204" pitchFamily="34" charset="0"/>
              <a:buNone/>
              <a:defRPr/>
            </a:pPr>
            <a:r>
              <a:rPr lang="en-GB" sz="2800" dirty="0" smtClean="0"/>
              <a:t>There are many different types of digital stories, but it is possible to categorize the major types into the following three major groups: </a:t>
            </a:r>
          </a:p>
          <a:p>
            <a:pPr marL="628650" indent="-514350">
              <a:buFont typeface="+mj-lt"/>
              <a:buAutoNum type="arabicPeriod"/>
              <a:defRPr/>
            </a:pPr>
            <a:r>
              <a:rPr lang="en-GB" sz="2800" dirty="0" smtClean="0"/>
              <a:t>personal narratives – stories that contain accounts of significant incidents in one’s life,</a:t>
            </a:r>
          </a:p>
          <a:p>
            <a:pPr marL="628650" indent="-514350">
              <a:buFont typeface="+mj-lt"/>
              <a:buAutoNum type="arabicPeriod"/>
              <a:defRPr/>
            </a:pPr>
            <a:r>
              <a:rPr lang="en-GB" sz="2800" dirty="0" smtClean="0"/>
              <a:t>historical documentaries – stories that examine dramatic events that help us understand the past,</a:t>
            </a:r>
          </a:p>
          <a:p>
            <a:pPr marL="628650" indent="-514350">
              <a:buFont typeface="+mj-lt"/>
              <a:buAutoNum type="arabicPeriod"/>
              <a:defRPr/>
            </a:pPr>
            <a:r>
              <a:rPr lang="en-GB" sz="2800" dirty="0" smtClean="0"/>
              <a:t>stories designed to inform or instruct the viewer on a particular concept or practice.</a:t>
            </a:r>
          </a:p>
          <a:p>
            <a:pPr marL="0" indent="0">
              <a:buFont typeface="Arial" panose="020B0604020202020204" pitchFamily="34" charset="0"/>
              <a:buNone/>
              <a:defRPr/>
            </a:pPr>
            <a:endParaRPr lang="en-GB" sz="2800"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r>
              <a:rPr lang="en-GB" altLang="en-US" smtClean="0"/>
              <a:t>Types of digital stories (2/2)</a:t>
            </a:r>
          </a:p>
        </p:txBody>
      </p:sp>
      <p:sp>
        <p:nvSpPr>
          <p:cNvPr id="3" name="Θέση περιεχομένου 2"/>
          <p:cNvSpPr>
            <a:spLocks noGrp="1"/>
          </p:cNvSpPr>
          <p:nvPr>
            <p:ph idx="1"/>
          </p:nvPr>
        </p:nvSpPr>
        <p:spPr>
          <a:xfrm>
            <a:off x="463550" y="1557338"/>
            <a:ext cx="8229600" cy="4525962"/>
          </a:xfrm>
        </p:spPr>
        <p:txBody>
          <a:bodyPr/>
          <a:lstStyle/>
          <a:p>
            <a:pPr marL="0" indent="0">
              <a:buFont typeface="Arial" panose="020B0604020202020204" pitchFamily="34" charset="0"/>
              <a:buNone/>
              <a:defRPr/>
            </a:pPr>
            <a:r>
              <a:rPr lang="en-GB" dirty="0" smtClean="0"/>
              <a:t>And of course… stories can be created using combinations of these three methods such as autobiographical stories that use historical material as the backdrop of a personal narrative.</a:t>
            </a:r>
            <a:endParaRPr lang="en-GB"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r>
              <a:rPr lang="en-GB" altLang="en-US" smtClean="0"/>
              <a:t>Personal narratives </a:t>
            </a:r>
          </a:p>
        </p:txBody>
      </p:sp>
      <p:sp>
        <p:nvSpPr>
          <p:cNvPr id="3" name="Θέση περιεχομένου 2"/>
          <p:cNvSpPr>
            <a:spLocks noGrp="1"/>
          </p:cNvSpPr>
          <p:nvPr>
            <p:ph idx="1"/>
          </p:nvPr>
        </p:nvSpPr>
        <p:spPr>
          <a:xfrm>
            <a:off x="463550" y="1484313"/>
            <a:ext cx="8229600" cy="4525962"/>
          </a:xfrm>
        </p:spPr>
        <p:txBody>
          <a:bodyPr/>
          <a:lstStyle/>
          <a:p>
            <a:pPr marL="0" indent="0">
              <a:spcBef>
                <a:spcPts val="600"/>
              </a:spcBef>
              <a:buFont typeface="Arial" panose="020B0604020202020204" pitchFamily="34" charset="0"/>
              <a:buNone/>
              <a:defRPr/>
            </a:pPr>
            <a:r>
              <a:rPr lang="en-GB" sz="2800" dirty="0"/>
              <a:t>Personal narratives </a:t>
            </a:r>
            <a:r>
              <a:rPr lang="en-GB" sz="2800" dirty="0" smtClean="0"/>
              <a:t>are one </a:t>
            </a:r>
            <a:r>
              <a:rPr lang="en-GB" sz="2800" dirty="0"/>
              <a:t>of the most popular types of </a:t>
            </a:r>
            <a:r>
              <a:rPr lang="en-GB" sz="2800" dirty="0" smtClean="0"/>
              <a:t>digital stories with </a:t>
            </a:r>
            <a:r>
              <a:rPr lang="en-US" sz="2800" dirty="0" smtClean="0"/>
              <a:t>multiple benefits </a:t>
            </a:r>
            <a:r>
              <a:rPr lang="en-US" sz="2800" dirty="0"/>
              <a:t>in an educational </a:t>
            </a:r>
            <a:r>
              <a:rPr lang="en-US" sz="2800" dirty="0" smtClean="0"/>
              <a:t>setting:</a:t>
            </a:r>
            <a:endParaRPr lang="en-US" sz="2800" dirty="0"/>
          </a:p>
          <a:p>
            <a:pPr>
              <a:spcBef>
                <a:spcPts val="600"/>
              </a:spcBef>
              <a:buFont typeface="Arial" panose="020B0604020202020204" pitchFamily="34" charset="0"/>
              <a:buChar char="•"/>
              <a:defRPr/>
            </a:pPr>
            <a:r>
              <a:rPr lang="en-US" sz="2800" dirty="0"/>
              <a:t>other students who view the story learn about people from diverse backgrounds other than their </a:t>
            </a:r>
            <a:r>
              <a:rPr lang="en-US" sz="2800" dirty="0" smtClean="0"/>
              <a:t>own,</a:t>
            </a:r>
            <a:endParaRPr lang="en-US" sz="2800" dirty="0"/>
          </a:p>
          <a:p>
            <a:pPr>
              <a:spcBef>
                <a:spcPts val="600"/>
              </a:spcBef>
              <a:buFont typeface="Arial" panose="020B0604020202020204" pitchFamily="34" charset="0"/>
              <a:buChar char="•"/>
              <a:defRPr/>
            </a:pPr>
            <a:r>
              <a:rPr lang="en-US" sz="2800" dirty="0"/>
              <a:t>can be used to facilitate discussion about current issues such as race and </a:t>
            </a:r>
            <a:r>
              <a:rPr lang="en-US" sz="2800" dirty="0" smtClean="0"/>
              <a:t>multiculturalism, </a:t>
            </a:r>
            <a:endParaRPr lang="en-US" sz="2800" dirty="0"/>
          </a:p>
          <a:p>
            <a:pPr>
              <a:spcBef>
                <a:spcPts val="600"/>
              </a:spcBef>
              <a:buFont typeface="Arial" panose="020B0604020202020204" pitchFamily="34" charset="0"/>
              <a:buChar char="•"/>
              <a:defRPr/>
            </a:pPr>
            <a:r>
              <a:rPr lang="en-US" sz="2800" dirty="0"/>
              <a:t>sharing of their personal stories brings students closer to each </a:t>
            </a:r>
            <a:r>
              <a:rPr lang="en-US" sz="2800" dirty="0" smtClean="0"/>
              <a:t>other.</a:t>
            </a:r>
            <a:endParaRPr lang="en-US" sz="2800" dirty="0"/>
          </a:p>
          <a:p>
            <a:pPr marL="0" indent="0">
              <a:spcBef>
                <a:spcPts val="600"/>
              </a:spcBef>
              <a:buFont typeface="Arial" panose="020B0604020202020204" pitchFamily="34" charset="0"/>
              <a:buNone/>
              <a:defRPr/>
            </a:pPr>
            <a:endParaRPr lang="en-GB" sz="28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n-GB" dirty="0"/>
              <a:t> Different types of personal </a:t>
            </a:r>
            <a:r>
              <a:rPr lang="en-GB" dirty="0" smtClean="0"/>
              <a:t>stories (1/2)</a:t>
            </a:r>
            <a:endParaRPr lang="en-GB" dirty="0"/>
          </a:p>
        </p:txBody>
      </p:sp>
      <p:sp>
        <p:nvSpPr>
          <p:cNvPr id="27651" name="Θέση περιεχομένου 2"/>
          <p:cNvSpPr>
            <a:spLocks noGrp="1"/>
          </p:cNvSpPr>
          <p:nvPr>
            <p:ph idx="1"/>
          </p:nvPr>
        </p:nvSpPr>
        <p:spPr>
          <a:xfrm>
            <a:off x="463550" y="1557338"/>
            <a:ext cx="8229600" cy="4525962"/>
          </a:xfrm>
        </p:spPr>
        <p:txBody>
          <a:bodyPr/>
          <a:lstStyle/>
          <a:p>
            <a:pPr defTabSz="261938"/>
            <a:r>
              <a:rPr lang="en-GB" altLang="en-US" b="1" dirty="0" smtClean="0"/>
              <a:t>Stories About Someone Important:</a:t>
            </a:r>
          </a:p>
          <a:p>
            <a:pPr lvl="1" defTabSz="261938"/>
            <a:r>
              <a:rPr lang="en-GB" altLang="en-US" dirty="0" smtClean="0"/>
              <a:t>Character Stories.</a:t>
            </a:r>
          </a:p>
          <a:p>
            <a:pPr lvl="1" defTabSz="261938"/>
            <a:r>
              <a:rPr lang="en-GB" altLang="en-US" dirty="0" smtClean="0"/>
              <a:t>Hero Stories.</a:t>
            </a:r>
          </a:p>
          <a:p>
            <a:pPr defTabSz="261938"/>
            <a:r>
              <a:rPr lang="en-GB" altLang="en-US" b="1" dirty="0" smtClean="0"/>
              <a:t>Stories About Events:</a:t>
            </a:r>
          </a:p>
          <a:p>
            <a:pPr lvl="1" defTabSz="261938"/>
            <a:r>
              <a:rPr lang="en-GB" altLang="en-US" dirty="0" smtClean="0"/>
              <a:t>Adventure Stories.</a:t>
            </a:r>
          </a:p>
          <a:p>
            <a:pPr lvl="1" defTabSz="261938"/>
            <a:r>
              <a:rPr lang="en-GB" altLang="en-US" dirty="0" smtClean="0"/>
              <a:t>Accomplishment Stories.</a:t>
            </a:r>
          </a:p>
          <a:p>
            <a:pPr defTabSz="261938"/>
            <a:r>
              <a:rPr lang="en-GB" altLang="en-US" dirty="0" smtClean="0"/>
              <a:t> </a:t>
            </a:r>
            <a:r>
              <a:rPr lang="en-GB" altLang="en-US" b="1" dirty="0" smtClean="0"/>
              <a:t>Stories About What I Do.</a:t>
            </a: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n-GB" dirty="0"/>
              <a:t> Different types of personal </a:t>
            </a:r>
            <a:r>
              <a:rPr lang="en-GB" dirty="0" smtClean="0"/>
              <a:t>stories (2/2)</a:t>
            </a:r>
            <a:endParaRPr lang="en-GB" dirty="0"/>
          </a:p>
        </p:txBody>
      </p:sp>
      <p:sp>
        <p:nvSpPr>
          <p:cNvPr id="3" name="Θέση περιεχομένου 2"/>
          <p:cNvSpPr>
            <a:spLocks noGrp="1"/>
          </p:cNvSpPr>
          <p:nvPr>
            <p:ph idx="1"/>
          </p:nvPr>
        </p:nvSpPr>
        <p:spPr>
          <a:xfrm>
            <a:off x="463550" y="1557338"/>
            <a:ext cx="8229600" cy="4525962"/>
          </a:xfrm>
        </p:spPr>
        <p:txBody>
          <a:bodyPr/>
          <a:lstStyle/>
          <a:p>
            <a:pPr>
              <a:spcBef>
                <a:spcPts val="600"/>
              </a:spcBef>
              <a:buFont typeface="Arial" panose="020B0604020202020204" pitchFamily="34" charset="0"/>
              <a:buChar char="•"/>
              <a:defRPr/>
            </a:pPr>
            <a:r>
              <a:rPr lang="en-GB" b="1" dirty="0" smtClean="0"/>
              <a:t>Stories About a Place in My life:</a:t>
            </a:r>
            <a:endParaRPr lang="en-GB" dirty="0" smtClean="0"/>
          </a:p>
          <a:p>
            <a:pPr lvl="1">
              <a:spcBef>
                <a:spcPts val="600"/>
              </a:spcBef>
              <a:buFont typeface="Arial" panose="020B0604020202020204" pitchFamily="34" charset="0"/>
              <a:buChar char="–"/>
              <a:defRPr/>
            </a:pPr>
            <a:r>
              <a:rPr lang="en-GB" dirty="0" smtClean="0"/>
              <a:t>Room, House, City, Town Stories.</a:t>
            </a:r>
          </a:p>
          <a:p>
            <a:pPr>
              <a:spcBef>
                <a:spcPts val="600"/>
              </a:spcBef>
              <a:buFont typeface="Arial" panose="020B0604020202020204" pitchFamily="34" charset="0"/>
              <a:buChar char="•"/>
              <a:defRPr/>
            </a:pPr>
            <a:r>
              <a:rPr lang="en-GB" b="1" dirty="0" smtClean="0"/>
              <a:t>Other Personal Stories:</a:t>
            </a:r>
            <a:endParaRPr lang="en-GB" dirty="0" smtClean="0"/>
          </a:p>
          <a:p>
            <a:pPr lvl="1">
              <a:spcBef>
                <a:spcPts val="600"/>
              </a:spcBef>
              <a:buFont typeface="Arial" panose="020B0604020202020204" pitchFamily="34" charset="0"/>
              <a:buChar char="–"/>
              <a:defRPr/>
            </a:pPr>
            <a:r>
              <a:rPr lang="en-GB" dirty="0" smtClean="0"/>
              <a:t>Stories About Dreams and Goals.</a:t>
            </a:r>
          </a:p>
          <a:p>
            <a:pPr lvl="1">
              <a:spcBef>
                <a:spcPts val="600"/>
              </a:spcBef>
              <a:buFont typeface="Arial" panose="020B0604020202020204" pitchFamily="34" charset="0"/>
              <a:buChar char="–"/>
              <a:defRPr/>
            </a:pPr>
            <a:r>
              <a:rPr lang="en-GB" dirty="0" smtClean="0"/>
              <a:t>Recovery Stories.</a:t>
            </a:r>
          </a:p>
          <a:p>
            <a:pPr lvl="1">
              <a:spcBef>
                <a:spcPts val="600"/>
              </a:spcBef>
              <a:buFont typeface="Arial" panose="020B0604020202020204" pitchFamily="34" charset="0"/>
              <a:buChar char="–"/>
              <a:defRPr/>
            </a:pPr>
            <a:r>
              <a:rPr lang="en-GB" dirty="0" smtClean="0"/>
              <a:t>Love Stories.</a:t>
            </a:r>
          </a:p>
          <a:p>
            <a:pPr lvl="1">
              <a:spcBef>
                <a:spcPts val="600"/>
              </a:spcBef>
              <a:buFont typeface="Arial" panose="020B0604020202020204" pitchFamily="34" charset="0"/>
              <a:buChar char="–"/>
              <a:defRPr/>
            </a:pPr>
            <a:r>
              <a:rPr lang="en-GB" dirty="0" smtClean="0"/>
              <a:t>Stories About a Thing in My Life.</a:t>
            </a:r>
          </a:p>
          <a:p>
            <a:pPr lvl="1">
              <a:spcBef>
                <a:spcPts val="600"/>
              </a:spcBef>
              <a:buFont typeface="Arial" panose="020B0604020202020204" pitchFamily="34" charset="0"/>
              <a:buChar char="–"/>
              <a:defRPr/>
            </a:pPr>
            <a:r>
              <a:rPr lang="en-GB" dirty="0" smtClean="0"/>
              <a:t>Stories About Family Celebrations.</a:t>
            </a:r>
          </a:p>
          <a:p>
            <a:pPr marL="342900" lvl="1" indent="-342900">
              <a:spcBef>
                <a:spcPts val="600"/>
              </a:spcBef>
              <a:buFont typeface="Arial" panose="020B0604020202020204" pitchFamily="34" charset="0"/>
              <a:buChar char="•"/>
              <a:defRPr/>
            </a:pPr>
            <a:r>
              <a:rPr lang="en-GB" sz="3200" b="1" dirty="0" smtClean="0"/>
              <a:t>Stories About My Life.</a:t>
            </a:r>
            <a:endParaRPr lang="en-GB"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n-GB" dirty="0"/>
              <a:t>Another categorization of </a:t>
            </a:r>
            <a:br>
              <a:rPr lang="en-GB" dirty="0"/>
            </a:br>
            <a:r>
              <a:rPr lang="en-GB" dirty="0"/>
              <a:t>Digital Story Genres</a:t>
            </a:r>
          </a:p>
        </p:txBody>
      </p:sp>
      <p:sp>
        <p:nvSpPr>
          <p:cNvPr id="29699" name="Θέση περιεχομένου 3"/>
          <p:cNvSpPr>
            <a:spLocks noGrp="1"/>
          </p:cNvSpPr>
          <p:nvPr>
            <p:ph sz="half" idx="1"/>
          </p:nvPr>
        </p:nvSpPr>
        <p:spPr/>
        <p:txBody>
          <a:bodyPr/>
          <a:lstStyle/>
          <a:p>
            <a:r>
              <a:rPr lang="en-GB" altLang="en-US" b="1" dirty="0" smtClean="0"/>
              <a:t>Narrative:</a:t>
            </a:r>
          </a:p>
          <a:p>
            <a:pPr lvl="1"/>
            <a:r>
              <a:rPr lang="en-GB" altLang="en-US" dirty="0" smtClean="0"/>
              <a:t>Personal Expression, </a:t>
            </a:r>
          </a:p>
          <a:p>
            <a:pPr lvl="1"/>
            <a:r>
              <a:rPr lang="en-GB" altLang="en-US" dirty="0" smtClean="0"/>
              <a:t>Myths/Folk Tales,</a:t>
            </a:r>
          </a:p>
          <a:p>
            <a:pPr lvl="1"/>
            <a:r>
              <a:rPr lang="en-GB" altLang="en-US" dirty="0" smtClean="0"/>
              <a:t>Short Story.</a:t>
            </a:r>
          </a:p>
          <a:p>
            <a:r>
              <a:rPr lang="en-GB" altLang="en-US" b="1" dirty="0" smtClean="0"/>
              <a:t>Informative/Expository</a:t>
            </a:r>
          </a:p>
          <a:p>
            <a:pPr lvl="1"/>
            <a:r>
              <a:rPr lang="en-GB" altLang="en-US" dirty="0" smtClean="0"/>
              <a:t>Summary Reports,</a:t>
            </a:r>
          </a:p>
          <a:p>
            <a:pPr lvl="1"/>
            <a:r>
              <a:rPr lang="en-GB" altLang="en-US" dirty="0" smtClean="0"/>
              <a:t>Book Reports,</a:t>
            </a:r>
          </a:p>
          <a:p>
            <a:pPr lvl="1"/>
            <a:r>
              <a:rPr lang="en-GB" altLang="en-US" dirty="0" smtClean="0"/>
              <a:t>How-to Directions,</a:t>
            </a:r>
          </a:p>
          <a:p>
            <a:pPr lvl="1"/>
            <a:r>
              <a:rPr lang="en-GB" altLang="en-US" dirty="0" smtClean="0"/>
              <a:t>Biographies.</a:t>
            </a:r>
          </a:p>
          <a:p>
            <a:endParaRPr lang="en-GB" altLang="en-US" dirty="0" smtClean="0"/>
          </a:p>
        </p:txBody>
      </p:sp>
      <p:sp>
        <p:nvSpPr>
          <p:cNvPr id="29700" name="Θέση περιεχομένου 4"/>
          <p:cNvSpPr>
            <a:spLocks noGrp="1"/>
          </p:cNvSpPr>
          <p:nvPr>
            <p:ph sz="half" idx="2"/>
          </p:nvPr>
        </p:nvSpPr>
        <p:spPr/>
        <p:txBody>
          <a:bodyPr/>
          <a:lstStyle/>
          <a:p>
            <a:r>
              <a:rPr lang="en-GB" altLang="en-US" b="1" dirty="0" smtClean="0"/>
              <a:t>Persuasive:</a:t>
            </a:r>
          </a:p>
          <a:p>
            <a:pPr lvl="1"/>
            <a:r>
              <a:rPr lang="en-GB" altLang="en-US" dirty="0" smtClean="0"/>
              <a:t>Documentary, </a:t>
            </a:r>
          </a:p>
          <a:p>
            <a:pPr lvl="1"/>
            <a:r>
              <a:rPr lang="en-GB" altLang="en-US" dirty="0" smtClean="0"/>
              <a:t>Advertisements,</a:t>
            </a:r>
          </a:p>
          <a:p>
            <a:pPr lvl="1"/>
            <a:r>
              <a:rPr lang="en-GB" altLang="en-US" dirty="0" smtClean="0"/>
              <a:t>Public Service Announcement,</a:t>
            </a:r>
          </a:p>
          <a:p>
            <a:pPr lvl="1"/>
            <a:r>
              <a:rPr lang="en-GB" altLang="en-US" dirty="0" smtClean="0"/>
              <a:t>Describe/Conclude,</a:t>
            </a:r>
          </a:p>
          <a:p>
            <a:pPr lvl="1"/>
            <a:r>
              <a:rPr lang="en-GB" altLang="en-US" dirty="0" err="1" smtClean="0"/>
              <a:t>Analyze</a:t>
            </a:r>
            <a:r>
              <a:rPr lang="en-GB" altLang="en-US" dirty="0" smtClean="0"/>
              <a:t>/Conclude,</a:t>
            </a:r>
          </a:p>
          <a:p>
            <a:pPr lvl="1"/>
            <a:r>
              <a:rPr lang="en-GB" altLang="en-US" dirty="0" err="1" smtClean="0"/>
              <a:t>Analyze</a:t>
            </a:r>
            <a:r>
              <a:rPr lang="en-GB" altLang="en-US" dirty="0" smtClean="0"/>
              <a:t>/Persuade,</a:t>
            </a:r>
          </a:p>
          <a:p>
            <a:pPr lvl="1"/>
            <a:r>
              <a:rPr lang="en-GB" altLang="en-US" dirty="0" smtClean="0"/>
              <a:t>Compare/Contrast,</a:t>
            </a:r>
          </a:p>
          <a:p>
            <a:pPr lvl="1"/>
            <a:r>
              <a:rPr lang="en-GB" altLang="en-US" dirty="0" smtClean="0"/>
              <a:t>Cause/Effect.</a:t>
            </a:r>
          </a:p>
          <a:p>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r>
              <a:rPr lang="en-GB" altLang="en-US" smtClean="0"/>
              <a:t>Defining a story </a:t>
            </a:r>
          </a:p>
        </p:txBody>
      </p:sp>
      <p:sp>
        <p:nvSpPr>
          <p:cNvPr id="3" name="Θέση περιεχομένου 2"/>
          <p:cNvSpPr>
            <a:spLocks noGrp="1"/>
          </p:cNvSpPr>
          <p:nvPr>
            <p:ph idx="1"/>
          </p:nvPr>
        </p:nvSpPr>
        <p:spPr>
          <a:xfrm>
            <a:off x="463550" y="1557338"/>
            <a:ext cx="8229600" cy="4525962"/>
          </a:xfrm>
        </p:spPr>
        <p:txBody>
          <a:bodyPr/>
          <a:lstStyle/>
          <a:p>
            <a:pPr marL="114300" indent="0">
              <a:buFont typeface="Arial" panose="020B0604020202020204" pitchFamily="34" charset="0"/>
              <a:buNone/>
              <a:defRPr/>
            </a:pPr>
            <a:r>
              <a:rPr lang="en-GB" altLang="el-GR" b="1" dirty="0" smtClean="0"/>
              <a:t>Task: </a:t>
            </a:r>
          </a:p>
          <a:p>
            <a:pPr marL="571500" indent="-457200">
              <a:buFont typeface="Arial" panose="020B0604020202020204" pitchFamily="34" charset="0"/>
              <a:buChar char="•"/>
              <a:defRPr/>
            </a:pPr>
            <a:r>
              <a:rPr lang="en-GB" altLang="el-GR" dirty="0" smtClean="0"/>
              <a:t>What is a story?</a:t>
            </a:r>
          </a:p>
          <a:p>
            <a:pPr marL="571500" indent="-457200">
              <a:buFont typeface="Arial" panose="020B0604020202020204" pitchFamily="34" charset="0"/>
              <a:buChar char="•"/>
              <a:defRPr/>
            </a:pPr>
            <a:r>
              <a:rPr lang="en-GB" altLang="el-GR" dirty="0" smtClean="0"/>
              <a:t>Try to come up with a definition of a story.</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r>
              <a:rPr lang="en-GB" altLang="en-US" smtClean="0"/>
              <a:t>Remember!</a:t>
            </a:r>
          </a:p>
        </p:txBody>
      </p:sp>
      <p:sp>
        <p:nvSpPr>
          <p:cNvPr id="5" name="Θέση περιεχομένου 4"/>
          <p:cNvSpPr>
            <a:spLocks noGrp="1"/>
          </p:cNvSpPr>
          <p:nvPr>
            <p:ph idx="1"/>
          </p:nvPr>
        </p:nvSpPr>
        <p:spPr>
          <a:xfrm>
            <a:off x="463550" y="1557338"/>
            <a:ext cx="8229600" cy="4525962"/>
          </a:xfrm>
        </p:spPr>
        <p:txBody>
          <a:bodyPr/>
          <a:lstStyle/>
          <a:p>
            <a:pPr marL="114300" indent="0">
              <a:buFont typeface="Arial" panose="020B0604020202020204" pitchFamily="34" charset="0"/>
              <a:buNone/>
              <a:defRPr/>
            </a:pPr>
            <a:r>
              <a:rPr lang="en-GB" sz="2800" b="1" dirty="0" smtClean="0"/>
              <a:t>A digital story is a multimodal text. Multimodal texts</a:t>
            </a:r>
            <a:r>
              <a:rPr lang="en-GB" sz="2800" dirty="0" smtClean="0"/>
              <a:t> contain the interaction and integration of two or more semiotic resources – or ‘modes’ of communication – in order to achieve the communicative functions of the text. Examples are:</a:t>
            </a:r>
          </a:p>
          <a:p>
            <a:pPr>
              <a:buFont typeface="Arial" panose="020B0604020202020204" pitchFamily="34" charset="0"/>
              <a:buChar char="•"/>
              <a:defRPr/>
            </a:pPr>
            <a:r>
              <a:rPr lang="en-GB" sz="2800" dirty="0" smtClean="0"/>
              <a:t>websites which contain audio clips alongside the words, or </a:t>
            </a:r>
          </a:p>
          <a:p>
            <a:pPr>
              <a:buFont typeface="Arial" panose="020B0604020202020204" pitchFamily="34" charset="0"/>
              <a:buChar char="•"/>
              <a:defRPr/>
            </a:pPr>
            <a:r>
              <a:rPr lang="en-GB" sz="2800" dirty="0" smtClean="0"/>
              <a:t>film which uses words, music, sound effects and moving images.</a:t>
            </a:r>
            <a:endParaRPr lang="en-GB" sz="2800"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3"/>
          <p:cNvSpPr>
            <a:spLocks noGrp="1"/>
          </p:cNvSpPr>
          <p:nvPr>
            <p:ph type="title"/>
          </p:nvPr>
        </p:nvSpPr>
        <p:spPr/>
        <p:txBody>
          <a:bodyPr/>
          <a:lstStyle/>
          <a:p>
            <a:r>
              <a:rPr lang="en-GB" altLang="en-US" smtClean="0"/>
              <a:t>Examples of digital stories</a:t>
            </a:r>
          </a:p>
        </p:txBody>
      </p:sp>
      <p:sp>
        <p:nvSpPr>
          <p:cNvPr id="31747" name="Θέση κειμένου 4"/>
          <p:cNvSpPr>
            <a:spLocks noGrp="1"/>
          </p:cNvSpPr>
          <p:nvPr>
            <p:ph type="body" idx="1"/>
          </p:nvPr>
        </p:nvSpPr>
        <p:spPr/>
        <p:txBody>
          <a:bodyPr/>
          <a:lstStyle/>
          <a:p>
            <a:endParaRPr lang="en-GB" altLang="en-US"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3"/>
          <p:cNvSpPr>
            <a:spLocks noGrp="1"/>
          </p:cNvSpPr>
          <p:nvPr>
            <p:ph type="title"/>
          </p:nvPr>
        </p:nvSpPr>
        <p:spPr/>
        <p:txBody>
          <a:bodyPr/>
          <a:lstStyle/>
          <a:p>
            <a:r>
              <a:rPr lang="en-GB" altLang="en-US" dirty="0" smtClean="0"/>
              <a:t>Task</a:t>
            </a:r>
          </a:p>
        </p:txBody>
      </p:sp>
      <p:sp>
        <p:nvSpPr>
          <p:cNvPr id="32771" name="Θέση περιεχομένου 4"/>
          <p:cNvSpPr>
            <a:spLocks noGrp="1"/>
          </p:cNvSpPr>
          <p:nvPr>
            <p:ph idx="1"/>
          </p:nvPr>
        </p:nvSpPr>
        <p:spPr>
          <a:xfrm>
            <a:off x="463550" y="1557338"/>
            <a:ext cx="8229600" cy="4525962"/>
          </a:xfrm>
        </p:spPr>
        <p:txBody>
          <a:bodyPr/>
          <a:lstStyle/>
          <a:p>
            <a:pPr marL="0" indent="0">
              <a:buFont typeface="Arial" charset="0"/>
              <a:buNone/>
            </a:pPr>
            <a:r>
              <a:rPr lang="en-GB" altLang="en-US" dirty="0" smtClean="0"/>
              <a:t>For each of the following examples try to identify the different modes e.g. written text, dialogue pictures, animation, video voice over, sound effects background music.</a:t>
            </a:r>
          </a:p>
          <a:p>
            <a:pPr marL="0" indent="0">
              <a:buFont typeface="Arial" charset="0"/>
              <a:buNone/>
            </a:pP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Τίτλος 1"/>
          <p:cNvSpPr>
            <a:spLocks noGrp="1"/>
          </p:cNvSpPr>
          <p:nvPr>
            <p:ph type="title"/>
          </p:nvPr>
        </p:nvSpPr>
        <p:spPr>
          <a:xfrm>
            <a:off x="457200" y="273050"/>
            <a:ext cx="8229600" cy="1144588"/>
          </a:xfrm>
        </p:spPr>
        <p:txBody>
          <a:bodyPr/>
          <a:lstStyle/>
          <a:p>
            <a:r>
              <a:rPr lang="en-GB" altLang="en-US" dirty="0" smtClean="0"/>
              <a:t>Example 1 </a:t>
            </a:r>
          </a:p>
        </p:txBody>
      </p:sp>
      <p:pic>
        <p:nvPicPr>
          <p:cNvPr id="33794" name="Θέση εικόνας 5" descr="Harness the power of words.">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l="-308" r="-323"/>
          <a:stretch>
            <a:fillRect/>
          </a:stretch>
        </p:blipFill>
        <p:spPr>
          <a:xfrm>
            <a:off x="1476375" y="1557338"/>
            <a:ext cx="6119813" cy="3455987"/>
          </a:xfrm>
        </p:spPr>
      </p:pic>
      <p:sp>
        <p:nvSpPr>
          <p:cNvPr id="33795" name="Θέση κειμένου 4"/>
          <p:cNvSpPr>
            <a:spLocks noGrp="1"/>
          </p:cNvSpPr>
          <p:nvPr>
            <p:ph type="body" sz="half" idx="2"/>
          </p:nvPr>
        </p:nvSpPr>
        <p:spPr>
          <a:xfrm>
            <a:off x="1792288" y="5157788"/>
            <a:ext cx="5486400" cy="1014412"/>
          </a:xfrm>
        </p:spPr>
        <p:txBody>
          <a:bodyPr/>
          <a:lstStyle/>
          <a:p>
            <a:pPr algn="ctr"/>
            <a:r>
              <a:rPr lang="en-GB" altLang="en-US" b="1" dirty="0" smtClean="0"/>
              <a:t>Watch the video</a:t>
            </a:r>
            <a:r>
              <a:rPr lang="en-GB" altLang="en-US" dirty="0" smtClean="0"/>
              <a:t>: </a:t>
            </a:r>
            <a:r>
              <a:rPr lang="en-GB" altLang="en-US" dirty="0" smtClean="0">
                <a:hlinkClick r:id="rId3"/>
              </a:rPr>
              <a:t>The power of words</a:t>
            </a:r>
            <a:endParaRPr lang="en-GB" altLang="en-US" dirty="0" smtClean="0"/>
          </a:p>
        </p:txBody>
      </p:sp>
      <p:sp>
        <p:nvSpPr>
          <p:cNvPr id="5" name="TextBox 4"/>
          <p:cNvSpPr txBox="1"/>
          <p:nvPr/>
        </p:nvSpPr>
        <p:spPr>
          <a:xfrm>
            <a:off x="7598644" y="4601014"/>
            <a:ext cx="634752" cy="360040"/>
          </a:xfrm>
          <a:prstGeom prst="rect">
            <a:avLst/>
          </a:prstGeom>
        </p:spPr>
        <p:txBody>
          <a:bodyPr vert="horz" wrap="square" lIns="91440" tIns="45720" rIns="91440" bIns="45720" rtlCol="0" anchor="ctr">
            <a:noAutofit/>
          </a:bodyPr>
          <a:lstStyle/>
          <a:p>
            <a:r>
              <a:rPr lang="en-GB" b="1" dirty="0" smtClean="0">
                <a:latin typeface="+mj-lt"/>
              </a:rPr>
              <a:t>[2]</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3"/>
          <p:cNvSpPr>
            <a:spLocks noGrp="1"/>
          </p:cNvSpPr>
          <p:nvPr>
            <p:ph type="title"/>
          </p:nvPr>
        </p:nvSpPr>
        <p:spPr/>
        <p:txBody>
          <a:bodyPr/>
          <a:lstStyle/>
          <a:p>
            <a:r>
              <a:rPr lang="en-GB" altLang="en-US" smtClean="0"/>
              <a:t>The power of words</a:t>
            </a:r>
          </a:p>
        </p:txBody>
      </p:sp>
      <p:sp>
        <p:nvSpPr>
          <p:cNvPr id="34819" name="Θέση περιεχομένου 4"/>
          <p:cNvSpPr>
            <a:spLocks noGrp="1"/>
          </p:cNvSpPr>
          <p:nvPr>
            <p:ph idx="1"/>
          </p:nvPr>
        </p:nvSpPr>
        <p:spPr>
          <a:xfrm>
            <a:off x="463550" y="1557338"/>
            <a:ext cx="8229600" cy="4525962"/>
          </a:xfrm>
        </p:spPr>
        <p:txBody>
          <a:bodyPr/>
          <a:lstStyle/>
          <a:p>
            <a:r>
              <a:rPr lang="en-GB" altLang="en-US" dirty="0" smtClean="0"/>
              <a:t>Genre:</a:t>
            </a:r>
          </a:p>
          <a:p>
            <a:pPr lvl="1"/>
            <a:r>
              <a:rPr lang="en-GB" altLang="en-US" dirty="0" smtClean="0"/>
              <a:t>multimodal narrative.</a:t>
            </a:r>
          </a:p>
          <a:p>
            <a:r>
              <a:rPr lang="en-GB" altLang="en-US" dirty="0" smtClean="0"/>
              <a:t>Modes:</a:t>
            </a:r>
          </a:p>
          <a:p>
            <a:pPr lvl="1"/>
            <a:r>
              <a:rPr lang="en-GB" altLang="en-US" dirty="0" smtClean="0"/>
              <a:t>moving picture, video,</a:t>
            </a:r>
          </a:p>
          <a:p>
            <a:pPr lvl="1"/>
            <a:r>
              <a:rPr lang="en-GB" altLang="en-US" dirty="0" smtClean="0"/>
              <a:t>background music,</a:t>
            </a:r>
          </a:p>
          <a:p>
            <a:pPr lvl="1"/>
            <a:r>
              <a:rPr lang="en-GB" altLang="en-US" dirty="0" smtClean="0"/>
              <a:t>written language (the two signs),</a:t>
            </a:r>
          </a:p>
          <a:p>
            <a:pPr lvl="1"/>
            <a:r>
              <a:rPr lang="en-GB" altLang="en-US" dirty="0" smtClean="0"/>
              <a:t>spoken language (short dialogue).</a:t>
            </a:r>
          </a:p>
          <a:p>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Τίτλος 1"/>
          <p:cNvSpPr>
            <a:spLocks noGrp="1"/>
          </p:cNvSpPr>
          <p:nvPr>
            <p:ph type="title"/>
          </p:nvPr>
        </p:nvSpPr>
        <p:spPr>
          <a:xfrm>
            <a:off x="457200" y="273050"/>
            <a:ext cx="8229600" cy="1144588"/>
          </a:xfrm>
        </p:spPr>
        <p:txBody>
          <a:bodyPr/>
          <a:lstStyle/>
          <a:p>
            <a:r>
              <a:rPr lang="en-GB" altLang="en-US" dirty="0" smtClean="0"/>
              <a:t>Example 2</a:t>
            </a:r>
          </a:p>
        </p:txBody>
      </p:sp>
      <p:pic>
        <p:nvPicPr>
          <p:cNvPr id="35842" name="Θέση εικόνας 5" descr="A reading of the book &quot;The True Story of the 3 Little Pigs&quot;.">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l="-887" r="269"/>
          <a:stretch>
            <a:fillRect/>
          </a:stretch>
        </p:blipFill>
        <p:spPr>
          <a:xfrm>
            <a:off x="1403350" y="1557338"/>
            <a:ext cx="6192838" cy="3455987"/>
          </a:xfrm>
        </p:spPr>
      </p:pic>
      <p:sp>
        <p:nvSpPr>
          <p:cNvPr id="35843" name="Θέση κειμένου 4"/>
          <p:cNvSpPr>
            <a:spLocks noGrp="1"/>
          </p:cNvSpPr>
          <p:nvPr>
            <p:ph type="body" sz="half" idx="2"/>
          </p:nvPr>
        </p:nvSpPr>
        <p:spPr>
          <a:xfrm>
            <a:off x="1792288" y="5157788"/>
            <a:ext cx="5486400" cy="1014412"/>
          </a:xfrm>
        </p:spPr>
        <p:txBody>
          <a:bodyPr/>
          <a:lstStyle/>
          <a:p>
            <a:pPr algn="ctr"/>
            <a:r>
              <a:rPr lang="en-GB" altLang="en-US" b="1" dirty="0" smtClean="0"/>
              <a:t>Watch the video</a:t>
            </a:r>
            <a:r>
              <a:rPr lang="en-GB" altLang="en-US" dirty="0" smtClean="0"/>
              <a:t>: </a:t>
            </a:r>
            <a:r>
              <a:rPr lang="en-GB" altLang="en-US" dirty="0" smtClean="0">
                <a:hlinkClick r:id="rId3"/>
              </a:rPr>
              <a:t>The True Story of the 3 Little Pigs</a:t>
            </a:r>
            <a:endParaRPr lang="en-GB" altLang="en-US" dirty="0" smtClean="0"/>
          </a:p>
          <a:p>
            <a:pPr algn="ctr"/>
            <a:endParaRPr lang="en-GB" altLang="en-US" dirty="0" smtClean="0"/>
          </a:p>
        </p:txBody>
      </p:sp>
      <p:sp>
        <p:nvSpPr>
          <p:cNvPr id="8" name="TextBox 7"/>
          <p:cNvSpPr txBox="1"/>
          <p:nvPr/>
        </p:nvSpPr>
        <p:spPr>
          <a:xfrm>
            <a:off x="7668344" y="4653136"/>
            <a:ext cx="634752"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3"/>
          <p:cNvSpPr>
            <a:spLocks noGrp="1"/>
          </p:cNvSpPr>
          <p:nvPr>
            <p:ph type="title"/>
          </p:nvPr>
        </p:nvSpPr>
        <p:spPr/>
        <p:txBody>
          <a:bodyPr/>
          <a:lstStyle/>
          <a:p>
            <a:r>
              <a:rPr lang="en-GB" altLang="en-US" smtClean="0"/>
              <a:t>The True Story of the 3 Little Pigs </a:t>
            </a:r>
          </a:p>
        </p:txBody>
      </p:sp>
      <p:sp>
        <p:nvSpPr>
          <p:cNvPr id="36867" name="Θέση περιεχομένου 4"/>
          <p:cNvSpPr>
            <a:spLocks noGrp="1"/>
          </p:cNvSpPr>
          <p:nvPr>
            <p:ph idx="1"/>
          </p:nvPr>
        </p:nvSpPr>
        <p:spPr>
          <a:xfrm>
            <a:off x="463550" y="1557338"/>
            <a:ext cx="8229600" cy="4525962"/>
          </a:xfrm>
        </p:spPr>
        <p:txBody>
          <a:bodyPr/>
          <a:lstStyle/>
          <a:p>
            <a:r>
              <a:rPr lang="en-GB" altLang="en-US" dirty="0" smtClean="0"/>
              <a:t>Genre:</a:t>
            </a:r>
          </a:p>
          <a:p>
            <a:pPr lvl="1"/>
            <a:r>
              <a:rPr lang="en-GB" altLang="en-US" dirty="0" smtClean="0"/>
              <a:t>Narrative, fairy tale (good for primary kids).</a:t>
            </a:r>
          </a:p>
          <a:p>
            <a:r>
              <a:rPr lang="en-GB" altLang="en-US" dirty="0" smtClean="0"/>
              <a:t>Modes - Combination of: </a:t>
            </a:r>
          </a:p>
          <a:p>
            <a:pPr lvl="1"/>
            <a:r>
              <a:rPr lang="en-GB" altLang="en-US" dirty="0" smtClean="0"/>
              <a:t>still pictures,</a:t>
            </a:r>
          </a:p>
          <a:p>
            <a:pPr lvl="1"/>
            <a:r>
              <a:rPr lang="en-GB" altLang="en-US" dirty="0" smtClean="0"/>
              <a:t>drawings,</a:t>
            </a:r>
          </a:p>
          <a:p>
            <a:pPr lvl="1"/>
            <a:r>
              <a:rPr lang="en-GB" altLang="en-US" dirty="0" smtClean="0"/>
              <a:t>text,</a:t>
            </a:r>
          </a:p>
          <a:p>
            <a:pPr lvl="1"/>
            <a:r>
              <a:rPr lang="en-GB" altLang="en-US" dirty="0" smtClean="0"/>
              <a:t>audio (narration).</a:t>
            </a:r>
          </a:p>
          <a:p>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Τίτλος 1"/>
          <p:cNvSpPr>
            <a:spLocks noGrp="1"/>
          </p:cNvSpPr>
          <p:nvPr>
            <p:ph type="title"/>
          </p:nvPr>
        </p:nvSpPr>
        <p:spPr>
          <a:xfrm>
            <a:off x="457200" y="273050"/>
            <a:ext cx="8229600" cy="1144588"/>
          </a:xfrm>
        </p:spPr>
        <p:txBody>
          <a:bodyPr/>
          <a:lstStyle/>
          <a:p>
            <a:r>
              <a:rPr lang="en-GB" altLang="en-US" dirty="0" smtClean="0"/>
              <a:t>Example 3</a:t>
            </a:r>
          </a:p>
        </p:txBody>
      </p:sp>
      <p:pic>
        <p:nvPicPr>
          <p:cNvPr id="37890" name="Θέση εικόνας 5" descr="This is the story of a baby bird.">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t="2792" b="2792"/>
          <a:stretch>
            <a:fillRect/>
          </a:stretch>
        </p:blipFill>
        <p:spPr>
          <a:xfrm>
            <a:off x="1792288" y="1557338"/>
            <a:ext cx="5486400" cy="3455987"/>
          </a:xfrm>
        </p:spPr>
      </p:pic>
      <p:sp>
        <p:nvSpPr>
          <p:cNvPr id="37891" name="Θέση κειμένου 4"/>
          <p:cNvSpPr>
            <a:spLocks noGrp="1"/>
          </p:cNvSpPr>
          <p:nvPr>
            <p:ph type="body" sz="half" idx="2"/>
          </p:nvPr>
        </p:nvSpPr>
        <p:spPr>
          <a:xfrm>
            <a:off x="1792288" y="5157788"/>
            <a:ext cx="5486400" cy="1014412"/>
          </a:xfrm>
        </p:spPr>
        <p:txBody>
          <a:bodyPr/>
          <a:lstStyle/>
          <a:p>
            <a:pPr algn="ctr"/>
            <a:r>
              <a:rPr lang="en-GB" altLang="en-US" b="1" dirty="0" smtClean="0"/>
              <a:t>Watch the video</a:t>
            </a:r>
            <a:r>
              <a:rPr lang="en-US" altLang="en-US" dirty="0" smtClean="0"/>
              <a:t>: </a:t>
            </a:r>
            <a:r>
              <a:rPr lang="en-GB" altLang="en-US" dirty="0" smtClean="0">
                <a:hlinkClick r:id="rId3"/>
              </a:rPr>
              <a:t>Tweety</a:t>
            </a:r>
            <a:endParaRPr lang="en-GB" altLang="en-US" dirty="0" smtClean="0"/>
          </a:p>
          <a:p>
            <a:pPr algn="ctr"/>
            <a:endParaRPr lang="en-GB" altLang="en-US" dirty="0" smtClean="0"/>
          </a:p>
        </p:txBody>
      </p:sp>
      <p:sp>
        <p:nvSpPr>
          <p:cNvPr id="5" name="TextBox 4"/>
          <p:cNvSpPr txBox="1"/>
          <p:nvPr/>
        </p:nvSpPr>
        <p:spPr>
          <a:xfrm>
            <a:off x="7380312" y="4653136"/>
            <a:ext cx="634752" cy="360040"/>
          </a:xfrm>
          <a:prstGeom prst="rect">
            <a:avLst/>
          </a:prstGeom>
        </p:spPr>
        <p:txBody>
          <a:bodyPr vert="horz" wrap="square" lIns="91440" tIns="45720" rIns="91440" bIns="45720" rtlCol="0" anchor="ctr">
            <a:noAutofit/>
          </a:bodyPr>
          <a:lstStyle/>
          <a:p>
            <a:r>
              <a:rPr lang="en-GB" b="1" dirty="0" smtClean="0">
                <a:latin typeface="+mj-lt"/>
              </a:rPr>
              <a:t>[4]</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3"/>
          <p:cNvSpPr>
            <a:spLocks noGrp="1"/>
          </p:cNvSpPr>
          <p:nvPr>
            <p:ph type="title"/>
          </p:nvPr>
        </p:nvSpPr>
        <p:spPr/>
        <p:txBody>
          <a:bodyPr/>
          <a:lstStyle/>
          <a:p>
            <a:r>
              <a:rPr lang="en-GB" altLang="en-US" dirty="0" smtClean="0"/>
              <a:t>Tweety</a:t>
            </a:r>
          </a:p>
        </p:txBody>
      </p:sp>
      <p:sp>
        <p:nvSpPr>
          <p:cNvPr id="38915" name="Θέση περιεχομένου 4"/>
          <p:cNvSpPr>
            <a:spLocks noGrp="1"/>
          </p:cNvSpPr>
          <p:nvPr>
            <p:ph idx="1"/>
          </p:nvPr>
        </p:nvSpPr>
        <p:spPr>
          <a:xfrm>
            <a:off x="463550" y="1557338"/>
            <a:ext cx="8229600" cy="4525962"/>
          </a:xfrm>
        </p:spPr>
        <p:txBody>
          <a:bodyPr/>
          <a:lstStyle/>
          <a:p>
            <a:r>
              <a:rPr lang="en-GB" altLang="en-US" dirty="0" smtClean="0"/>
              <a:t>Genre:</a:t>
            </a:r>
          </a:p>
          <a:p>
            <a:pPr lvl="1"/>
            <a:r>
              <a:rPr lang="en-GB" altLang="en-US" dirty="0" smtClean="0"/>
              <a:t>Personal narrative.</a:t>
            </a:r>
          </a:p>
          <a:p>
            <a:r>
              <a:rPr lang="en-GB" altLang="en-US" dirty="0" smtClean="0"/>
              <a:t>Modes:</a:t>
            </a:r>
          </a:p>
          <a:p>
            <a:pPr lvl="1"/>
            <a:r>
              <a:rPr lang="en-GB" altLang="en-US" dirty="0" smtClean="0"/>
              <a:t>Pictures,</a:t>
            </a:r>
          </a:p>
          <a:p>
            <a:pPr lvl="1"/>
            <a:r>
              <a:rPr lang="en-GB" altLang="en-US" dirty="0" smtClean="0"/>
              <a:t>Loud music (no voice over),</a:t>
            </a:r>
          </a:p>
          <a:p>
            <a:pPr lvl="1"/>
            <a:r>
              <a:rPr lang="en-GB" altLang="en-US" dirty="0" smtClean="0"/>
              <a:t>Running text (as subtitles),</a:t>
            </a:r>
          </a:p>
          <a:p>
            <a:pPr lvl="1"/>
            <a:r>
              <a:rPr lang="en-GB" altLang="en-US" dirty="0" smtClean="0"/>
              <a:t>Credits (at the end).</a:t>
            </a:r>
          </a:p>
          <a:p>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References</a:t>
            </a:r>
            <a:endParaRPr lang="en-GB" dirty="0"/>
          </a:p>
        </p:txBody>
      </p:sp>
      <p:sp>
        <p:nvSpPr>
          <p:cNvPr id="3" name="Θέση περιεχομένου 2"/>
          <p:cNvSpPr>
            <a:spLocks noGrp="1"/>
          </p:cNvSpPr>
          <p:nvPr>
            <p:ph idx="1"/>
          </p:nvPr>
        </p:nvSpPr>
        <p:spPr/>
        <p:txBody>
          <a:bodyPr/>
          <a:lstStyle/>
          <a:p>
            <a:pPr marL="576263" indent="-576263">
              <a:buNone/>
            </a:pPr>
            <a:r>
              <a:rPr lang="en-GB" sz="2400" dirty="0"/>
              <a:t>Barrett, H. (</a:t>
            </a:r>
            <a:r>
              <a:rPr lang="en-GB" sz="2400" dirty="0" smtClean="0"/>
              <a:t>2006). </a:t>
            </a:r>
            <a:r>
              <a:rPr lang="en-GB" sz="2400" dirty="0"/>
              <a:t>Researching and evaluating digital storytelling as a deep learning tool. In </a:t>
            </a:r>
            <a:r>
              <a:rPr lang="en-GB" sz="2400" i="1" dirty="0"/>
              <a:t>Society for Information Technology &amp; Teacher Education International Conference</a:t>
            </a:r>
            <a:r>
              <a:rPr lang="en-GB" sz="2400" dirty="0"/>
              <a:t> (Vol. 2006, No. 1, pp. 647-654</a:t>
            </a:r>
            <a:r>
              <a:rPr lang="en-GB" sz="2400" dirty="0" smtClean="0"/>
              <a:t>).</a:t>
            </a:r>
          </a:p>
          <a:p>
            <a:pPr marL="576263" indent="-576263">
              <a:buNone/>
            </a:pPr>
            <a:r>
              <a:rPr lang="en-GB" sz="2400" dirty="0"/>
              <a:t>Robin, B. R. (2008). Digital storytelling: A powerful technology tool for the 21st century classroom. </a:t>
            </a:r>
            <a:r>
              <a:rPr lang="en-GB" sz="2400" i="1" dirty="0"/>
              <a:t>Theory into practice</a:t>
            </a:r>
            <a:r>
              <a:rPr lang="en-GB" sz="2400" dirty="0"/>
              <a:t>, </a:t>
            </a:r>
            <a:r>
              <a:rPr lang="en-GB" sz="2400" i="1" dirty="0"/>
              <a:t>47</a:t>
            </a:r>
            <a:r>
              <a:rPr lang="en-GB" sz="2400" dirty="0"/>
              <a:t>(3), 220-228</a:t>
            </a:r>
            <a:r>
              <a:rPr lang="en-GB" sz="2400" dirty="0" smtClean="0"/>
              <a:t>.</a:t>
            </a:r>
          </a:p>
          <a:p>
            <a:pPr marL="0" indent="0">
              <a:buNone/>
            </a:pPr>
            <a:endParaRPr lang="en-GB" dirty="0"/>
          </a:p>
        </p:txBody>
      </p:sp>
    </p:spTree>
    <p:extLst>
      <p:ext uri="{BB962C8B-B14F-4D97-AF65-F5344CB8AC3E}">
        <p14:creationId xmlns:p14="http://schemas.microsoft.com/office/powerpoint/2010/main" val="347076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r>
              <a:rPr lang="en-GB" altLang="en-US" smtClean="0"/>
              <a:t>Types of stories</a:t>
            </a:r>
          </a:p>
        </p:txBody>
      </p:sp>
      <p:sp>
        <p:nvSpPr>
          <p:cNvPr id="3" name="Θέση περιεχομένου 2"/>
          <p:cNvSpPr>
            <a:spLocks noGrp="1"/>
          </p:cNvSpPr>
          <p:nvPr>
            <p:ph idx="1"/>
          </p:nvPr>
        </p:nvSpPr>
        <p:spPr>
          <a:xfrm>
            <a:off x="463550" y="1557338"/>
            <a:ext cx="8229600" cy="4525962"/>
          </a:xfrm>
        </p:spPr>
        <p:txBody>
          <a:bodyPr/>
          <a:lstStyle/>
          <a:p>
            <a:pPr marL="114300" indent="0">
              <a:buFont typeface="Arial" panose="020B0604020202020204" pitchFamily="34" charset="0"/>
              <a:buNone/>
              <a:defRPr/>
            </a:pPr>
            <a:r>
              <a:rPr lang="en-GB" altLang="el-GR" b="1" dirty="0" smtClean="0"/>
              <a:t>Task: </a:t>
            </a:r>
          </a:p>
          <a:p>
            <a:pPr marL="571500" indent="-457200">
              <a:buFont typeface="Arial" panose="020B0604020202020204" pitchFamily="34" charset="0"/>
              <a:buChar char="•"/>
              <a:defRPr/>
            </a:pPr>
            <a:r>
              <a:rPr lang="en-GB" altLang="el-GR" dirty="0" smtClean="0"/>
              <a:t>Can you think of some different types of stories? </a:t>
            </a:r>
          </a:p>
          <a:p>
            <a:pPr marL="571500" indent="-457200">
              <a:buFont typeface="Arial" panose="020B0604020202020204" pitchFamily="34" charset="0"/>
              <a:buChar char="•"/>
              <a:defRPr/>
            </a:pPr>
            <a:r>
              <a:rPr lang="en-GB" altLang="el-GR" dirty="0" smtClean="0"/>
              <a:t>How would you categorize stories? </a:t>
            </a:r>
            <a:endParaRPr lang="en-GB"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382152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n-GB" altLang="en-US" sz="4400" dirty="0" smtClean="0"/>
              <a:t>Notes</a:t>
            </a:r>
          </a:p>
        </p:txBody>
      </p:sp>
      <p:sp>
        <p:nvSpPr>
          <p:cNvPr id="61443"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charset="0"/>
              <a:buNone/>
            </a:pPr>
            <a:r>
              <a:rPr lang="en-GB" altLang="en-US" sz="2000" dirty="0" smtClean="0"/>
              <a:t>The present work is the edition</a:t>
            </a:r>
            <a:r>
              <a:rPr lang="en-GB" altLang="en-US" dirty="0" smtClean="0"/>
              <a:t> </a:t>
            </a:r>
            <a:r>
              <a:rPr lang="en-GB" altLang="en-US" sz="2000" dirty="0" smtClean="0"/>
              <a:t>1.0.  </a:t>
            </a:r>
            <a:endParaRPr lang="en-GB" altLang="en-US" sz="2000" dirty="0" smtClean="0">
              <a:solidFill>
                <a:srgbClr val="92D050"/>
              </a:solidFill>
            </a:endParaRPr>
          </a:p>
          <a:p>
            <a:pPr marL="0" indent="0" eaLnBrk="1" hangingPunct="1"/>
            <a:endParaRPr lang="en-GB" altLang="en-US" sz="2000" dirty="0" smtClean="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65539" name="Content Placeholder 2"/>
          <p:cNvSpPr>
            <a:spLocks noGrp="1"/>
          </p:cNvSpPr>
          <p:nvPr>
            <p:ph idx="1"/>
          </p:nvPr>
        </p:nvSpPr>
        <p:spPr>
          <a:xfrm>
            <a:off x="463550" y="1557338"/>
            <a:ext cx="8229600" cy="4525962"/>
          </a:xfrm>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a:t>
            </a:r>
            <a:r>
              <a:rPr lang="en-GB" sz="2000" dirty="0" smtClean="0"/>
              <a:t>Introduction to Digital Storytelling</a:t>
            </a:r>
            <a:r>
              <a:rPr lang="en-GB" altLang="en-US" sz="2000" dirty="0" smtClean="0"/>
              <a:t>”.</a:t>
            </a:r>
            <a:r>
              <a:rPr lang="en-GB" altLang="en-US" sz="2000" dirty="0" smtClean="0">
                <a:solidFill>
                  <a:srgbClr val="FF0000"/>
                </a:solidFill>
              </a:rPr>
              <a:t> </a:t>
            </a:r>
            <a:r>
              <a:rPr lang="en-GB" altLang="en-US" sz="2000" dirty="0" smtClean="0"/>
              <a:t>Edition: 1.0. Athens 2014. </a:t>
            </a:r>
            <a:r>
              <a:rPr lang="en-US" altLang="en-US" sz="2000" dirty="0"/>
              <a:t>Available at:</a:t>
            </a:r>
            <a:r>
              <a:rPr lang="el-GR" altLang="en-US" sz="2000" dirty="0"/>
              <a:t> </a:t>
            </a:r>
            <a:r>
              <a:rPr lang="en-GB" altLang="en-US" sz="2000">
                <a:hlinkClick r:id="rId4" tooltip="English and Digital Literacies Open Online Course"/>
              </a:rPr>
              <a:t>http://opencourses.uoa.gr/courses/ENL10/</a:t>
            </a:r>
            <a:r>
              <a:rPr lang="en-GB" altLang="en-US" sz="2000"/>
              <a:t>. </a:t>
            </a:r>
            <a:endParaRPr lang="en-GB" altLang="en-US" sz="2000"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41437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289538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GB" altLang="en-US" dirty="0" smtClean="0"/>
              <a:t>Note of use of third parties work</a:t>
            </a:r>
          </a:p>
        </p:txBody>
      </p:sp>
      <p:sp>
        <p:nvSpPr>
          <p:cNvPr id="71683" name="Content Placeholder 2"/>
          <p:cNvSpPr>
            <a:spLocks noGrp="1"/>
          </p:cNvSpPr>
          <p:nvPr>
            <p:ph idx="1"/>
          </p:nvPr>
        </p:nvSpPr>
        <p:spPr/>
        <p:txBody>
          <a:bodyPr/>
          <a:lstStyle/>
          <a:p>
            <a:pPr marL="0" indent="0" eaLnBrk="1" hangingPunct="1">
              <a:buFont typeface="Arial" charset="0"/>
              <a:buNone/>
            </a:pPr>
            <a:r>
              <a:rPr lang="en-GB" altLang="en-US" sz="2000" dirty="0" smtClean="0"/>
              <a:t>This work makes use of the following works :</a:t>
            </a:r>
          </a:p>
          <a:p>
            <a:pPr marL="0" indent="0" eaLnBrk="1" hangingPunct="1">
              <a:buFont typeface="Arial" charset="0"/>
              <a:buNone/>
            </a:pPr>
            <a:r>
              <a:rPr lang="en-GB" altLang="en-US" sz="2000" dirty="0" smtClean="0"/>
              <a:t>Images/Figures/Diagrams/Photographs</a:t>
            </a:r>
            <a:r>
              <a:rPr lang="en-GB" altLang="en-US" sz="2000" b="1" dirty="0" smtClean="0"/>
              <a:t> </a:t>
            </a:r>
          </a:p>
          <a:p>
            <a:pPr marL="0" indent="0">
              <a:buNone/>
            </a:pPr>
            <a:r>
              <a:rPr lang="en-GB" altLang="en-US" sz="2000" dirty="0" smtClean="0"/>
              <a:t>Image 1: </a:t>
            </a:r>
            <a:r>
              <a:rPr lang="en-GB" sz="2000" dirty="0" smtClean="0"/>
              <a:t>Screenshot of the video “</a:t>
            </a:r>
            <a:r>
              <a:rPr lang="en-GB" sz="2000" dirty="0" smtClean="0">
                <a:hlinkClick r:id="rId4"/>
              </a:rPr>
              <a:t>MSLGROUP Storytelling</a:t>
            </a:r>
            <a:r>
              <a:rPr lang="en-GB" sz="2000" dirty="0" smtClean="0"/>
              <a:t>”, Standard YouTube Licence, </a:t>
            </a:r>
            <a:r>
              <a:rPr lang="en-GB" sz="2000" dirty="0" err="1" smtClean="0"/>
              <a:t>Youtube</a:t>
            </a:r>
            <a:r>
              <a:rPr lang="en-GB" sz="2000" dirty="0" smtClean="0"/>
              <a:t>.</a:t>
            </a:r>
          </a:p>
          <a:p>
            <a:pPr marL="0" indent="0" eaLnBrk="1" hangingPunct="1">
              <a:buNone/>
            </a:pPr>
            <a:r>
              <a:rPr lang="en-GB" altLang="en-US" sz="2000" dirty="0" smtClean="0"/>
              <a:t>Image 2: </a:t>
            </a:r>
            <a:r>
              <a:rPr lang="en-GB" sz="2000" dirty="0" smtClean="0"/>
              <a:t>Screenshot of the video “</a:t>
            </a:r>
            <a:r>
              <a:rPr lang="en-GB" sz="2000" dirty="0" smtClean="0">
                <a:hlinkClick r:id="rId5"/>
              </a:rPr>
              <a:t>The Power of Words</a:t>
            </a:r>
            <a:r>
              <a:rPr lang="en-GB" sz="2000" dirty="0" smtClean="0"/>
              <a:t>”, Standard YouTube Licence, </a:t>
            </a:r>
            <a:r>
              <a:rPr lang="en-GB" sz="2000" dirty="0" err="1" smtClean="0"/>
              <a:t>Youtube</a:t>
            </a:r>
            <a:r>
              <a:rPr lang="en-GB" sz="2000" dirty="0" smtClean="0"/>
              <a:t>.</a:t>
            </a:r>
          </a:p>
          <a:p>
            <a:pPr marL="0" indent="0">
              <a:buNone/>
            </a:pPr>
            <a:r>
              <a:rPr lang="en-GB" altLang="en-US" sz="2000" dirty="0" smtClean="0"/>
              <a:t>Image 3: </a:t>
            </a:r>
            <a:r>
              <a:rPr lang="en-GB" sz="2000" dirty="0" smtClean="0"/>
              <a:t>Screenshot of the video “</a:t>
            </a:r>
            <a:r>
              <a:rPr lang="en-GB" sz="2000" dirty="0" smtClean="0">
                <a:hlinkClick r:id="rId6"/>
              </a:rPr>
              <a:t>The True Story of the 3 Little Pigs</a:t>
            </a:r>
            <a:r>
              <a:rPr lang="en-GB" sz="2000" dirty="0" smtClean="0"/>
              <a:t>”, Standard YouTube Licence, </a:t>
            </a:r>
            <a:r>
              <a:rPr lang="en-GB" sz="2000" dirty="0" err="1" smtClean="0"/>
              <a:t>Youtube</a:t>
            </a:r>
            <a:r>
              <a:rPr lang="en-GB" sz="2000" dirty="0" smtClean="0"/>
              <a:t>.</a:t>
            </a:r>
          </a:p>
          <a:p>
            <a:pPr marL="0" indent="0">
              <a:buNone/>
            </a:pPr>
            <a:r>
              <a:rPr lang="en-GB" altLang="en-US" sz="2000" dirty="0" smtClean="0"/>
              <a:t>Image 4: </a:t>
            </a:r>
            <a:r>
              <a:rPr lang="en-GB" sz="2000" dirty="0" smtClean="0"/>
              <a:t>Screenshot of the video “</a:t>
            </a:r>
            <a:r>
              <a:rPr lang="en-GB" sz="2000" dirty="0" err="1" smtClean="0">
                <a:hlinkClick r:id="rId7"/>
              </a:rPr>
              <a:t>Tweety</a:t>
            </a:r>
            <a:r>
              <a:rPr lang="en-GB" sz="2000" dirty="0" smtClean="0"/>
              <a:t>”, All rights reserved, botch1969, </a:t>
            </a:r>
            <a:r>
              <a:rPr lang="en-GB" sz="2000" dirty="0" err="1" smtClean="0"/>
              <a:t>Photopeach</a:t>
            </a:r>
            <a:r>
              <a:rPr lang="en-GB" sz="2000" dirty="0" smtClean="0"/>
              <a:t>.</a:t>
            </a:r>
            <a:endParaRPr lang="en-GB" sz="20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r>
              <a:rPr lang="en-GB" altLang="en-US" smtClean="0"/>
              <a:t>Different ways to tell a story</a:t>
            </a:r>
          </a:p>
        </p:txBody>
      </p:sp>
      <p:sp>
        <p:nvSpPr>
          <p:cNvPr id="3" name="Θέση περιεχομένου 2"/>
          <p:cNvSpPr>
            <a:spLocks noGrp="1"/>
          </p:cNvSpPr>
          <p:nvPr>
            <p:ph idx="1"/>
          </p:nvPr>
        </p:nvSpPr>
        <p:spPr>
          <a:xfrm>
            <a:off x="463550" y="1557338"/>
            <a:ext cx="8229600" cy="4525962"/>
          </a:xfrm>
        </p:spPr>
        <p:txBody>
          <a:bodyPr/>
          <a:lstStyle/>
          <a:p>
            <a:pPr marL="114300" indent="0">
              <a:buFont typeface="Arial" panose="020B0604020202020204" pitchFamily="34" charset="0"/>
              <a:buNone/>
              <a:defRPr/>
            </a:pPr>
            <a:r>
              <a:rPr lang="en-GB" altLang="el-GR" b="1" dirty="0" smtClean="0"/>
              <a:t>Task: </a:t>
            </a:r>
          </a:p>
          <a:p>
            <a:pPr marL="114300" indent="0">
              <a:buNone/>
              <a:defRPr/>
            </a:pPr>
            <a:r>
              <a:rPr lang="en-GB" altLang="el-GR" dirty="0" smtClean="0"/>
              <a:t>Can you think of some of the different ways that can be used to tell a story?</a:t>
            </a:r>
            <a:endParaRPr lang="en-GB"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r>
              <a:rPr lang="en-GB" altLang="en-US" smtClean="0"/>
              <a:t>Importance of stories</a:t>
            </a:r>
          </a:p>
        </p:txBody>
      </p:sp>
      <p:sp>
        <p:nvSpPr>
          <p:cNvPr id="3" name="Θέση περιεχομένου 2"/>
          <p:cNvSpPr>
            <a:spLocks noGrp="1"/>
          </p:cNvSpPr>
          <p:nvPr>
            <p:ph idx="1"/>
          </p:nvPr>
        </p:nvSpPr>
        <p:spPr>
          <a:xfrm>
            <a:off x="463550" y="1557338"/>
            <a:ext cx="8229600" cy="4525962"/>
          </a:xfrm>
        </p:spPr>
        <p:txBody>
          <a:bodyPr/>
          <a:lstStyle/>
          <a:p>
            <a:pPr marL="114300" indent="0">
              <a:buFont typeface="Arial" panose="020B0604020202020204" pitchFamily="34" charset="0"/>
              <a:buNone/>
              <a:defRPr/>
            </a:pPr>
            <a:r>
              <a:rPr lang="en-GB" altLang="el-GR" b="1" dirty="0" smtClean="0"/>
              <a:t>Task: </a:t>
            </a:r>
          </a:p>
          <a:p>
            <a:pPr marL="571500" indent="-457200">
              <a:buFont typeface="Arial" panose="020B0604020202020204" pitchFamily="34" charset="0"/>
              <a:buChar char="•"/>
              <a:defRPr/>
            </a:pPr>
            <a:r>
              <a:rPr lang="en-GB" altLang="el-GR" dirty="0" smtClean="0"/>
              <a:t>Why, in your opinion, are stories important?</a:t>
            </a:r>
          </a:p>
          <a:p>
            <a:pPr marL="571500" indent="-457200">
              <a:buFont typeface="Arial" panose="020B0604020202020204" pitchFamily="34" charset="0"/>
              <a:buChar char="•"/>
              <a:defRPr/>
            </a:pPr>
            <a:r>
              <a:rPr lang="en-GB" altLang="el-GR" dirty="0" smtClean="0"/>
              <a:t>Watch a </a:t>
            </a:r>
            <a:r>
              <a:rPr lang="en-GB" altLang="el-GR" dirty="0" smtClean="0">
                <a:hlinkClick r:id="rId3"/>
              </a:rPr>
              <a:t>video</a:t>
            </a:r>
            <a:r>
              <a:rPr lang="en-GB" altLang="el-GR" dirty="0" smtClean="0"/>
              <a:t> on storytelling. Why are stories important according to the video? </a:t>
            </a:r>
            <a:endParaRPr lang="en-GB"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Τίτλος 1"/>
          <p:cNvSpPr>
            <a:spLocks noGrp="1"/>
          </p:cNvSpPr>
          <p:nvPr>
            <p:ph type="title"/>
          </p:nvPr>
        </p:nvSpPr>
        <p:spPr>
          <a:xfrm>
            <a:off x="457200" y="273050"/>
            <a:ext cx="8229600" cy="1144588"/>
          </a:xfrm>
        </p:spPr>
        <p:txBody>
          <a:bodyPr/>
          <a:lstStyle/>
          <a:p>
            <a:r>
              <a:rPr lang="en-GB" altLang="en-US" smtClean="0"/>
              <a:t>Storytelling explained</a:t>
            </a:r>
          </a:p>
        </p:txBody>
      </p:sp>
      <p:pic>
        <p:nvPicPr>
          <p:cNvPr id="16386" name="Θέση περιεχομένου 3" descr="Screenshot from a video that explains why storytelling is  important. ">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l="-15" r="-32"/>
          <a:stretch>
            <a:fillRect/>
          </a:stretch>
        </p:blipFill>
        <p:spPr>
          <a:xfrm>
            <a:off x="1476375" y="1557338"/>
            <a:ext cx="6119813" cy="3455987"/>
          </a:xfrm>
        </p:spPr>
      </p:pic>
      <p:sp>
        <p:nvSpPr>
          <p:cNvPr id="16387" name="Θέση κειμένου 4"/>
          <p:cNvSpPr>
            <a:spLocks noGrp="1"/>
          </p:cNvSpPr>
          <p:nvPr>
            <p:ph type="body" sz="half" idx="2"/>
          </p:nvPr>
        </p:nvSpPr>
        <p:spPr>
          <a:xfrm>
            <a:off x="1476375" y="5157788"/>
            <a:ext cx="6119813" cy="1014412"/>
          </a:xfrm>
        </p:spPr>
        <p:txBody>
          <a:bodyPr/>
          <a:lstStyle/>
          <a:p>
            <a:pPr algn="ctr"/>
            <a:r>
              <a:rPr lang="en-GB" altLang="en-US" b="1" dirty="0" smtClean="0"/>
              <a:t>Watch the video</a:t>
            </a:r>
            <a:r>
              <a:rPr lang="en-GB" altLang="en-US" dirty="0" smtClean="0"/>
              <a:t>: </a:t>
            </a:r>
            <a:r>
              <a:rPr lang="en-GB" altLang="en-US" dirty="0" smtClean="0">
                <a:hlinkClick r:id="rId3"/>
              </a:rPr>
              <a:t>Storytelling</a:t>
            </a:r>
            <a:endParaRPr lang="en-GB" altLang="en-US" dirty="0" smtClean="0"/>
          </a:p>
          <a:p>
            <a:endParaRPr lang="en-GB" altLang="en-US" dirty="0" smtClean="0"/>
          </a:p>
          <a:p>
            <a:endParaRPr lang="en-GB" altLang="en-US" dirty="0" smtClean="0"/>
          </a:p>
        </p:txBody>
      </p:sp>
      <p:sp>
        <p:nvSpPr>
          <p:cNvPr id="5" name="TextBox 4"/>
          <p:cNvSpPr txBox="1"/>
          <p:nvPr/>
        </p:nvSpPr>
        <p:spPr>
          <a:xfrm>
            <a:off x="7668344" y="4653136"/>
            <a:ext cx="634752"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4"/>
          <p:cNvSpPr>
            <a:spLocks noGrp="1"/>
          </p:cNvSpPr>
          <p:nvPr>
            <p:ph type="title"/>
          </p:nvPr>
        </p:nvSpPr>
        <p:spPr/>
        <p:txBody>
          <a:bodyPr/>
          <a:lstStyle/>
          <a:p>
            <a:r>
              <a:rPr lang="en-GB" altLang="en-US" smtClean="0"/>
              <a:t>The art of storytelling going digital</a:t>
            </a:r>
          </a:p>
        </p:txBody>
      </p:sp>
      <p:sp>
        <p:nvSpPr>
          <p:cNvPr id="17411" name="Θέση κειμένου 5"/>
          <p:cNvSpPr>
            <a:spLocks noGrp="1"/>
          </p:cNvSpPr>
          <p:nvPr>
            <p:ph type="body" idx="1"/>
          </p:nvPr>
        </p:nvSpPr>
        <p:spPr/>
        <p:txBody>
          <a:bodyPr/>
          <a:lstStyle/>
          <a:p>
            <a:r>
              <a:rPr lang="en-GB" altLang="en-US" sz="2400" dirty="0" smtClean="0"/>
              <a:t>Digital storytelling</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3"/>
          <p:cNvSpPr>
            <a:spLocks noGrp="1"/>
          </p:cNvSpPr>
          <p:nvPr>
            <p:ph type="title"/>
          </p:nvPr>
        </p:nvSpPr>
        <p:spPr/>
        <p:txBody>
          <a:bodyPr/>
          <a:lstStyle/>
          <a:p>
            <a:r>
              <a:rPr lang="en-GB" altLang="en-US" smtClean="0"/>
              <a:t>What is digital storytelling?</a:t>
            </a:r>
          </a:p>
        </p:txBody>
      </p:sp>
      <p:sp>
        <p:nvSpPr>
          <p:cNvPr id="18435" name="Θέση περιεχομένου 4"/>
          <p:cNvSpPr>
            <a:spLocks noGrp="1"/>
          </p:cNvSpPr>
          <p:nvPr>
            <p:ph idx="1"/>
          </p:nvPr>
        </p:nvSpPr>
        <p:spPr>
          <a:xfrm>
            <a:off x="463550" y="1557338"/>
            <a:ext cx="8229600" cy="4525962"/>
          </a:xfrm>
        </p:spPr>
        <p:txBody>
          <a:bodyPr/>
          <a:lstStyle/>
          <a:p>
            <a:pPr marL="0" indent="0">
              <a:buFont typeface="Arial" charset="0"/>
              <a:buNone/>
            </a:pPr>
            <a:r>
              <a:rPr lang="en-GB" altLang="el-GR" b="1" dirty="0" smtClean="0"/>
              <a:t>Task</a:t>
            </a:r>
            <a:r>
              <a:rPr lang="en-GB" altLang="el-GR" dirty="0" smtClean="0"/>
              <a:t>:</a:t>
            </a:r>
          </a:p>
          <a:p>
            <a:pPr marL="0" indent="0">
              <a:buFont typeface="Arial" charset="0"/>
              <a:buNone/>
            </a:pPr>
            <a:r>
              <a:rPr lang="en-GB" altLang="el-GR" dirty="0" smtClean="0"/>
              <a:t>Drawing on your own experience, what is digital storytelling? Provide your own definition of the term.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r>
              <a:rPr lang="en-GB" altLang="en-US" dirty="0" smtClean="0"/>
              <a:t>Digital Storytelling</a:t>
            </a:r>
          </a:p>
        </p:txBody>
      </p:sp>
      <p:sp>
        <p:nvSpPr>
          <p:cNvPr id="4" name="Θέση περιεχομένου 3"/>
          <p:cNvSpPr>
            <a:spLocks noGrp="1"/>
          </p:cNvSpPr>
          <p:nvPr>
            <p:ph sz="half" idx="1"/>
          </p:nvPr>
        </p:nvSpPr>
        <p:spPr/>
        <p:txBody>
          <a:bodyPr/>
          <a:lstStyle/>
          <a:p>
            <a:pPr marL="0" indent="0">
              <a:buFont typeface="Arial" panose="020B0604020202020204" pitchFamily="34" charset="0"/>
              <a:buNone/>
              <a:defRPr/>
            </a:pPr>
            <a:r>
              <a:rPr lang="en-GB" b="1" dirty="0" smtClean="0"/>
              <a:t>Storytelling:</a:t>
            </a:r>
          </a:p>
          <a:p>
            <a:pPr>
              <a:buFont typeface="Arial" panose="020B0604020202020204" pitchFamily="34" charset="0"/>
              <a:buChar char="•"/>
              <a:defRPr/>
            </a:pPr>
            <a:r>
              <a:rPr lang="en-GB" dirty="0"/>
              <a:t>the telling or writing of </a:t>
            </a:r>
            <a:r>
              <a:rPr lang="en-GB" dirty="0" smtClean="0"/>
              <a:t>stories.</a:t>
            </a:r>
            <a:endParaRPr lang="en-GB" dirty="0"/>
          </a:p>
          <a:p>
            <a:pPr>
              <a:buFont typeface="Arial" panose="020B0604020202020204" pitchFamily="34" charset="0"/>
              <a:buChar char="•"/>
              <a:defRPr/>
            </a:pPr>
            <a:r>
              <a:rPr lang="en-GB" dirty="0"/>
              <a:t>an ancient art form and a valuable form of human </a:t>
            </a:r>
            <a:r>
              <a:rPr lang="en-GB" dirty="0" smtClean="0"/>
              <a:t>expression.</a:t>
            </a:r>
            <a:endParaRPr lang="en-GB" dirty="0"/>
          </a:p>
          <a:p>
            <a:pPr marL="0" indent="0">
              <a:buFont typeface="Arial" panose="020B0604020202020204" pitchFamily="34" charset="0"/>
              <a:buNone/>
              <a:defRPr/>
            </a:pPr>
            <a:endParaRPr lang="en-GB" dirty="0" smtClean="0"/>
          </a:p>
          <a:p>
            <a:pPr>
              <a:buFont typeface="Arial" panose="020B0604020202020204" pitchFamily="34" charset="0"/>
              <a:buChar char="•"/>
              <a:defRPr/>
            </a:pPr>
            <a:endParaRPr lang="en-GB" dirty="0"/>
          </a:p>
        </p:txBody>
      </p:sp>
      <p:sp>
        <p:nvSpPr>
          <p:cNvPr id="5" name="Θέση περιεχομένου 4"/>
          <p:cNvSpPr>
            <a:spLocks noGrp="1"/>
          </p:cNvSpPr>
          <p:nvPr>
            <p:ph sz="half" idx="2"/>
          </p:nvPr>
        </p:nvSpPr>
        <p:spPr/>
        <p:txBody>
          <a:bodyPr/>
          <a:lstStyle/>
          <a:p>
            <a:pPr marL="0" indent="0">
              <a:buFont typeface="Arial" panose="020B0604020202020204" pitchFamily="34" charset="0"/>
              <a:buNone/>
              <a:defRPr/>
            </a:pPr>
            <a:r>
              <a:rPr lang="en-GB" b="1" dirty="0" smtClean="0"/>
              <a:t>Digital:</a:t>
            </a:r>
            <a:endParaRPr lang="en-GB" b="1" dirty="0"/>
          </a:p>
          <a:p>
            <a:pPr>
              <a:buFont typeface="Arial" panose="020B0604020202020204" pitchFamily="34" charset="0"/>
              <a:buChar char="•"/>
              <a:defRPr/>
            </a:pPr>
            <a:r>
              <a:rPr lang="en-GB" dirty="0"/>
              <a:t>the practice of using computer-based tools to tell </a:t>
            </a:r>
            <a:r>
              <a:rPr lang="en-GB" dirty="0" smtClean="0"/>
              <a:t>stories.</a:t>
            </a:r>
            <a:endParaRPr lang="en-GB" dirty="0"/>
          </a:p>
          <a:p>
            <a:pPr>
              <a:buFont typeface="Arial" panose="020B0604020202020204" pitchFamily="34" charset="0"/>
              <a:buChar char="•"/>
              <a:defRPr/>
            </a:pPr>
            <a:r>
              <a:rPr lang="en-GB" dirty="0"/>
              <a:t>the focus is on a specific topic and a particular point of </a:t>
            </a:r>
            <a:r>
              <a:rPr lang="en-GB" dirty="0" smtClean="0"/>
              <a:t>view.</a:t>
            </a:r>
            <a:endParaRPr lang="en-GB" dirty="0"/>
          </a:p>
          <a:p>
            <a:pPr>
              <a:buFont typeface="Arial" panose="020B0604020202020204" pitchFamily="34" charset="0"/>
              <a:buChar char="•"/>
              <a:defRPr/>
            </a:pPr>
            <a:endParaRPr lang="en-GB" dirty="0"/>
          </a:p>
          <a:p>
            <a:pPr>
              <a:buFont typeface="Arial" panose="020B0604020202020204" pitchFamily="34" charset="0"/>
              <a:buChar char="•"/>
              <a:defRPr/>
            </a:pPr>
            <a:endParaRPr lang="en-GB"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3"/>
  <p:tag name="ARTICULATE_PROJECT_OPEN" val="0"/>
  <p:tag name="ZHAW.ACCESSIBILITYADDIN.CHECKTIMEDATE" val="9/2/2015 11:39:01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6388,16386,16387,5,"/>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3796,33794,33795,5,"/>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5844,35842,35843,8,"/>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7892,37890,37891,5,"/>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902C647-E9A4-4B68-924A-7C4471B64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2614</TotalTime>
  <Words>1392</Words>
  <Application>Microsoft Office PowerPoint</Application>
  <PresentationFormat>On-screen Show (4:3)</PresentationFormat>
  <Paragraphs>176</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Θέμα του Office</vt:lpstr>
      <vt:lpstr>English and Digital Literacies</vt:lpstr>
      <vt:lpstr>Defining a story </vt:lpstr>
      <vt:lpstr>Types of stories</vt:lpstr>
      <vt:lpstr>Different ways to tell a story</vt:lpstr>
      <vt:lpstr>Importance of stories</vt:lpstr>
      <vt:lpstr>Storytelling explained</vt:lpstr>
      <vt:lpstr>The art of storytelling going digital</vt:lpstr>
      <vt:lpstr>What is digital storytelling?</vt:lpstr>
      <vt:lpstr>Digital Storytelling</vt:lpstr>
      <vt:lpstr>Storytelling vs Digital Storytelling</vt:lpstr>
      <vt:lpstr>Digital Storytelling Explained (1/2)</vt:lpstr>
      <vt:lpstr>Digital Storytelling Explained (2/2)</vt:lpstr>
      <vt:lpstr>Types of Digital Stories</vt:lpstr>
      <vt:lpstr>Types of digital stories (1/2)</vt:lpstr>
      <vt:lpstr>Types of digital stories (2/2)</vt:lpstr>
      <vt:lpstr>Personal narratives </vt:lpstr>
      <vt:lpstr> Different types of personal stories (1/2)</vt:lpstr>
      <vt:lpstr> Different types of personal stories (2/2)</vt:lpstr>
      <vt:lpstr>Another categorization of  Digital Story Genres</vt:lpstr>
      <vt:lpstr>Remember!</vt:lpstr>
      <vt:lpstr>Examples of digital stories</vt:lpstr>
      <vt:lpstr>Task</vt:lpstr>
      <vt:lpstr>Example 1 </vt:lpstr>
      <vt:lpstr>The power of words</vt:lpstr>
      <vt:lpstr>Example 2</vt:lpstr>
      <vt:lpstr>The True Story of the 3 Little Pigs </vt:lpstr>
      <vt:lpstr>Example 3</vt:lpstr>
      <vt:lpstr>Tweety</vt:lpstr>
      <vt:lpstr>References</vt:lpstr>
      <vt:lpstr>Financing</vt:lpstr>
      <vt:lpstr>Notes</vt:lpstr>
      <vt:lpstr>Note on History of Published Version </vt:lpstr>
      <vt:lpstr>Reference Note </vt:lpstr>
      <vt:lpstr>Licensing Note </vt:lpstr>
      <vt:lpstr>Preservation Notices</vt:lpstr>
      <vt:lpstr>Note of use of third parties work</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Storytelling</dc:title>
  <dc:subject>English and Digital Literacies</dc:subject>
  <dc:creator> Bessie Mitsikopoulou</dc:creator>
  <cp:lastModifiedBy>Smaragda Papadopoulou</cp:lastModifiedBy>
  <cp:revision>229</cp:revision>
  <dcterms:created xsi:type="dcterms:W3CDTF">2012-09-06T09:03:05Z</dcterms:created>
  <dcterms:modified xsi:type="dcterms:W3CDTF">2015-09-25T08:45:19Z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C292C635-8DB4-4393-8434-E7AD8ABCF58A</vt:lpwstr>
  </property>
  <property fmtid="{D5CDD505-2E9C-101B-9397-08002B2CF9AE}" pid="3" name="ArticulatePath">
    <vt:lpwstr>Unit4a</vt:lpwstr>
  </property>
</Properties>
</file>